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136.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vml" ContentType="application/vnd.openxmlformats-officedocument.vmlDrawing"/>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slides/slide138.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slides/slide129.xml" ContentType="application/vnd.openxmlformats-officedocument.presentationml.slide+xml"/>
  <Override PartName="/ppt/notesSlides/notesSlide12.xml" ContentType="application/vnd.openxmlformats-officedocument.presentationml.notesSlide+xml"/>
  <Override PartName="/ppt/slides/slide118.xml" ContentType="application/vnd.openxmlformats-officedocument.presentationml.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2" r:id="rId1"/>
  </p:sldMasterIdLst>
  <p:notesMasterIdLst>
    <p:notesMasterId r:id="rId140"/>
  </p:notesMasterIdLst>
  <p:handoutMasterIdLst>
    <p:handoutMasterId r:id="rId141"/>
  </p:handoutMasterIdLst>
  <p:sldIdLst>
    <p:sldId id="1172" r:id="rId2"/>
    <p:sldId id="1174" r:id="rId3"/>
    <p:sldId id="1100" r:id="rId4"/>
    <p:sldId id="1225" r:id="rId5"/>
    <p:sldId id="1226" r:id="rId6"/>
    <p:sldId id="1028" r:id="rId7"/>
    <p:sldId id="1135" r:id="rId8"/>
    <p:sldId id="1177" r:id="rId9"/>
    <p:sldId id="1230" r:id="rId10"/>
    <p:sldId id="1029" r:id="rId11"/>
    <p:sldId id="1175" r:id="rId12"/>
    <p:sldId id="1110" r:id="rId13"/>
    <p:sldId id="552" r:id="rId14"/>
    <p:sldId id="1031" r:id="rId15"/>
    <p:sldId id="553" r:id="rId16"/>
    <p:sldId id="551" r:id="rId17"/>
    <p:sldId id="554" r:id="rId18"/>
    <p:sldId id="970" r:id="rId19"/>
    <p:sldId id="971" r:id="rId20"/>
    <p:sldId id="559" r:id="rId21"/>
    <p:sldId id="1145" r:id="rId22"/>
    <p:sldId id="563" r:id="rId23"/>
    <p:sldId id="564" r:id="rId24"/>
    <p:sldId id="880" r:id="rId25"/>
    <p:sldId id="652" r:id="rId26"/>
    <p:sldId id="1126" r:id="rId27"/>
    <p:sldId id="567" r:id="rId28"/>
    <p:sldId id="1189" r:id="rId29"/>
    <p:sldId id="1035" r:id="rId30"/>
    <p:sldId id="1146" r:id="rId31"/>
    <p:sldId id="573" r:id="rId32"/>
    <p:sldId id="1130" r:id="rId33"/>
    <p:sldId id="574" r:id="rId34"/>
    <p:sldId id="575" r:id="rId35"/>
    <p:sldId id="576" r:id="rId36"/>
    <p:sldId id="578" r:id="rId37"/>
    <p:sldId id="1156" r:id="rId38"/>
    <p:sldId id="1155" r:id="rId39"/>
    <p:sldId id="1158" r:id="rId40"/>
    <p:sldId id="1159" r:id="rId41"/>
    <p:sldId id="1168" r:id="rId42"/>
    <p:sldId id="580" r:id="rId43"/>
    <p:sldId id="1169" r:id="rId44"/>
    <p:sldId id="581" r:id="rId45"/>
    <p:sldId id="1147" r:id="rId46"/>
    <p:sldId id="583" r:id="rId47"/>
    <p:sldId id="584" r:id="rId48"/>
    <p:sldId id="585" r:id="rId49"/>
    <p:sldId id="1132" r:id="rId50"/>
    <p:sldId id="588" r:id="rId51"/>
    <p:sldId id="589" r:id="rId52"/>
    <p:sldId id="591" r:id="rId53"/>
    <p:sldId id="1036" r:id="rId54"/>
    <p:sldId id="586" r:id="rId55"/>
    <p:sldId id="587" r:id="rId56"/>
    <p:sldId id="1167" r:id="rId57"/>
    <p:sldId id="1188" r:id="rId58"/>
    <p:sldId id="1228" r:id="rId59"/>
    <p:sldId id="1180" r:id="rId60"/>
    <p:sldId id="1181" r:id="rId61"/>
    <p:sldId id="1182" r:id="rId62"/>
    <p:sldId id="1183" r:id="rId63"/>
    <p:sldId id="1184" r:id="rId64"/>
    <p:sldId id="982" r:id="rId65"/>
    <p:sldId id="983" r:id="rId66"/>
    <p:sldId id="1220" r:id="rId67"/>
    <p:sldId id="1221" r:id="rId68"/>
    <p:sldId id="1222" r:id="rId69"/>
    <p:sldId id="1190" r:id="rId70"/>
    <p:sldId id="959" r:id="rId71"/>
    <p:sldId id="1089" r:id="rId72"/>
    <p:sldId id="962" r:id="rId73"/>
    <p:sldId id="963" r:id="rId74"/>
    <p:sldId id="1127" r:id="rId75"/>
    <p:sldId id="603" r:id="rId76"/>
    <p:sldId id="1115" r:id="rId77"/>
    <p:sldId id="1039" r:id="rId78"/>
    <p:sldId id="1040" r:id="rId79"/>
    <p:sldId id="1041" r:id="rId80"/>
    <p:sldId id="1042" r:id="rId81"/>
    <p:sldId id="1043" r:id="rId82"/>
    <p:sldId id="1044" r:id="rId83"/>
    <p:sldId id="1045" r:id="rId84"/>
    <p:sldId id="1046" r:id="rId85"/>
    <p:sldId id="1047" r:id="rId86"/>
    <p:sldId id="1048" r:id="rId87"/>
    <p:sldId id="1117" r:id="rId88"/>
    <p:sldId id="1052" r:id="rId89"/>
    <p:sldId id="1160" r:id="rId90"/>
    <p:sldId id="1161" r:id="rId91"/>
    <p:sldId id="1053" r:id="rId92"/>
    <p:sldId id="1170" r:id="rId93"/>
    <p:sldId id="1054" r:id="rId94"/>
    <p:sldId id="1118" r:id="rId95"/>
    <p:sldId id="1223" r:id="rId96"/>
    <p:sldId id="1224" r:id="rId97"/>
    <p:sldId id="1055" r:id="rId98"/>
    <p:sldId id="1057" r:id="rId99"/>
    <p:sldId id="1233" r:id="rId100"/>
    <p:sldId id="1234" r:id="rId101"/>
    <p:sldId id="1191" r:id="rId102"/>
    <p:sldId id="1121" r:id="rId103"/>
    <p:sldId id="1093" r:id="rId104"/>
    <p:sldId id="1059" r:id="rId105"/>
    <p:sldId id="1060" r:id="rId106"/>
    <p:sldId id="1193" r:id="rId107"/>
    <p:sldId id="1194" r:id="rId108"/>
    <p:sldId id="1195" r:id="rId109"/>
    <p:sldId id="1196" r:id="rId110"/>
    <p:sldId id="1197" r:id="rId111"/>
    <p:sldId id="1198" r:id="rId112"/>
    <p:sldId id="1229" r:id="rId113"/>
    <p:sldId id="1203" r:id="rId114"/>
    <p:sldId id="1204" r:id="rId115"/>
    <p:sldId id="1205" r:id="rId116"/>
    <p:sldId id="1207" r:id="rId117"/>
    <p:sldId id="1206" r:id="rId118"/>
    <p:sldId id="1082" r:id="rId119"/>
    <p:sldId id="1210" r:id="rId120"/>
    <p:sldId id="1211" r:id="rId121"/>
    <p:sldId id="1216" r:id="rId122"/>
    <p:sldId id="1231" r:id="rId123"/>
    <p:sldId id="1217" r:id="rId124"/>
    <p:sldId id="1232" r:id="rId125"/>
    <p:sldId id="1149" r:id="rId126"/>
    <p:sldId id="1128" r:id="rId127"/>
    <p:sldId id="1148" r:id="rId128"/>
    <p:sldId id="1153" r:id="rId129"/>
    <p:sldId id="1083" r:id="rId130"/>
    <p:sldId id="1122" r:id="rId131"/>
    <p:sldId id="1071" r:id="rId132"/>
    <p:sldId id="1072" r:id="rId133"/>
    <p:sldId id="1073" r:id="rId134"/>
    <p:sldId id="1166" r:id="rId135"/>
    <p:sldId id="1074" r:id="rId136"/>
    <p:sldId id="1075" r:id="rId137"/>
    <p:sldId id="1076" r:id="rId138"/>
    <p:sldId id="1173" r:id="rId139"/>
  </p:sldIdLst>
  <p:sldSz cx="12192000" cy="6858000"/>
  <p:notesSz cx="6797675" cy="9926638"/>
  <p:defaultTextStyle>
    <a:defPPr>
      <a:defRPr lang="zh-TW"/>
    </a:defPPr>
    <a:lvl1pPr algn="l" rtl="0" fontAlgn="base">
      <a:spcBef>
        <a:spcPct val="0"/>
      </a:spcBef>
      <a:spcAft>
        <a:spcPct val="0"/>
      </a:spcAft>
      <a:defRPr kumimoji="1" kern="1200">
        <a:solidFill>
          <a:schemeClr val="tx1"/>
        </a:solidFill>
        <a:latin typeface="Arial" charset="0"/>
        <a:ea typeface="新細明體" charset="-120"/>
        <a:cs typeface="+mn-cs"/>
      </a:defRPr>
    </a:lvl1pPr>
    <a:lvl2pPr marL="457200" algn="l" rtl="0" fontAlgn="base">
      <a:spcBef>
        <a:spcPct val="0"/>
      </a:spcBef>
      <a:spcAft>
        <a:spcPct val="0"/>
      </a:spcAft>
      <a:defRPr kumimoji="1" kern="1200">
        <a:solidFill>
          <a:schemeClr val="tx1"/>
        </a:solidFill>
        <a:latin typeface="Arial" charset="0"/>
        <a:ea typeface="新細明體" charset="-120"/>
        <a:cs typeface="+mn-cs"/>
      </a:defRPr>
    </a:lvl2pPr>
    <a:lvl3pPr marL="914400" algn="l" rtl="0" fontAlgn="base">
      <a:spcBef>
        <a:spcPct val="0"/>
      </a:spcBef>
      <a:spcAft>
        <a:spcPct val="0"/>
      </a:spcAft>
      <a:defRPr kumimoji="1" kern="1200">
        <a:solidFill>
          <a:schemeClr val="tx1"/>
        </a:solidFill>
        <a:latin typeface="Arial" charset="0"/>
        <a:ea typeface="新細明體" charset="-120"/>
        <a:cs typeface="+mn-cs"/>
      </a:defRPr>
    </a:lvl3pPr>
    <a:lvl4pPr marL="1371600" algn="l" rtl="0" fontAlgn="base">
      <a:spcBef>
        <a:spcPct val="0"/>
      </a:spcBef>
      <a:spcAft>
        <a:spcPct val="0"/>
      </a:spcAft>
      <a:defRPr kumimoji="1" kern="1200">
        <a:solidFill>
          <a:schemeClr val="tx1"/>
        </a:solidFill>
        <a:latin typeface="Arial" charset="0"/>
        <a:ea typeface="新細明體" charset="-120"/>
        <a:cs typeface="+mn-cs"/>
      </a:defRPr>
    </a:lvl4pPr>
    <a:lvl5pPr marL="1828800" algn="l" rtl="0" fontAlgn="base">
      <a:spcBef>
        <a:spcPct val="0"/>
      </a:spcBef>
      <a:spcAft>
        <a:spcPct val="0"/>
      </a:spcAft>
      <a:defRPr kumimoji="1" kern="1200">
        <a:solidFill>
          <a:schemeClr val="tx1"/>
        </a:solidFill>
        <a:latin typeface="Arial" charset="0"/>
        <a:ea typeface="新細明體" charset="-120"/>
        <a:cs typeface="+mn-cs"/>
      </a:defRPr>
    </a:lvl5pPr>
    <a:lvl6pPr marL="2286000" algn="l" defTabSz="914400" rtl="0" eaLnBrk="1" latinLnBrk="0" hangingPunct="1">
      <a:defRPr kumimoji="1" kern="1200">
        <a:solidFill>
          <a:schemeClr val="tx1"/>
        </a:solidFill>
        <a:latin typeface="Arial" charset="0"/>
        <a:ea typeface="新細明體" charset="-120"/>
        <a:cs typeface="+mn-cs"/>
      </a:defRPr>
    </a:lvl6pPr>
    <a:lvl7pPr marL="2743200" algn="l" defTabSz="914400" rtl="0" eaLnBrk="1" latinLnBrk="0" hangingPunct="1">
      <a:defRPr kumimoji="1" kern="1200">
        <a:solidFill>
          <a:schemeClr val="tx1"/>
        </a:solidFill>
        <a:latin typeface="Arial" charset="0"/>
        <a:ea typeface="新細明體" charset="-120"/>
        <a:cs typeface="+mn-cs"/>
      </a:defRPr>
    </a:lvl7pPr>
    <a:lvl8pPr marL="3200400" algn="l" defTabSz="914400" rtl="0" eaLnBrk="1" latinLnBrk="0" hangingPunct="1">
      <a:defRPr kumimoji="1" kern="1200">
        <a:solidFill>
          <a:schemeClr val="tx1"/>
        </a:solidFill>
        <a:latin typeface="Arial" charset="0"/>
        <a:ea typeface="新細明體" charset="-120"/>
        <a:cs typeface="+mn-cs"/>
      </a:defRPr>
    </a:lvl8pPr>
    <a:lvl9pPr marL="3657600" algn="l" defTabSz="914400" rtl="0" eaLnBrk="1" latinLnBrk="0" hangingPunct="1">
      <a:defRPr kumimoji="1" kern="1200">
        <a:solidFill>
          <a:schemeClr val="tx1"/>
        </a:solidFill>
        <a:latin typeface="Arial" charset="0"/>
        <a:ea typeface="新細明體" charset="-120"/>
        <a:cs typeface="+mn-cs"/>
      </a:defRPr>
    </a:lvl9pPr>
  </p:defaultTextStyle>
  <p:extLst>
    <p:ext uri="{521415D9-36F7-43E2-AB2F-B90AF26B5E84}">
      <p14:sectionLst xmlns:p14="http://schemas.microsoft.com/office/powerpoint/2010/main" xmlns="">
        <p14:section name="前言" id="{AFE3A98B-4A86-4D59-A9CD-CEE97E0D82B6}">
          <p14:sldIdLst>
            <p14:sldId id="1172"/>
            <p14:sldId id="1174"/>
            <p14:sldId id="1100"/>
            <p14:sldId id="1225"/>
            <p14:sldId id="1226"/>
            <p14:sldId id="1028"/>
            <p14:sldId id="1135"/>
            <p14:sldId id="1177"/>
            <p14:sldId id="1230"/>
            <p14:sldId id="1029"/>
            <p14:sldId id="1175"/>
          </p14:sldIdLst>
        </p14:section>
        <p14:section name="集報-資格審查" id="{C7497E56-A522-4426-9FBC-F3B603E9771B}">
          <p14:sldIdLst>
            <p14:sldId id="1110"/>
            <p14:sldId id="552"/>
            <p14:sldId id="1031"/>
            <p14:sldId id="553"/>
            <p14:sldId id="551"/>
            <p14:sldId id="554"/>
            <p14:sldId id="970"/>
            <p14:sldId id="971"/>
            <p14:sldId id="559"/>
            <p14:sldId id="1145"/>
            <p14:sldId id="563"/>
            <p14:sldId id="564"/>
            <p14:sldId id="880"/>
            <p14:sldId id="652"/>
            <p14:sldId id="1126"/>
            <p14:sldId id="567"/>
          </p14:sldIdLst>
        </p14:section>
        <p14:section name="集報-一階" id="{1D0FEA26-70E9-4810-8A1B-077297EFCB39}">
          <p14:sldIdLst>
            <p14:sldId id="1189"/>
            <p14:sldId id="1035"/>
            <p14:sldId id="1146"/>
            <p14:sldId id="573"/>
            <p14:sldId id="1130"/>
            <p14:sldId id="574"/>
            <p14:sldId id="575"/>
            <p14:sldId id="576"/>
            <p14:sldId id="578"/>
            <p14:sldId id="1156"/>
            <p14:sldId id="1155"/>
            <p14:sldId id="1158"/>
            <p14:sldId id="1159"/>
            <p14:sldId id="1168"/>
            <p14:sldId id="580"/>
            <p14:sldId id="1169"/>
            <p14:sldId id="581"/>
            <p14:sldId id="1147"/>
            <p14:sldId id="583"/>
            <p14:sldId id="584"/>
            <p14:sldId id="585"/>
            <p14:sldId id="1132"/>
            <p14:sldId id="588"/>
            <p14:sldId id="589"/>
            <p14:sldId id="591"/>
            <p14:sldId id="1036"/>
            <p14:sldId id="586"/>
            <p14:sldId id="587"/>
            <p14:sldId id="1167"/>
          </p14:sldIdLst>
        </p14:section>
        <p14:section name="第6學期修課紀錄上傳" id="{C1348A67-685B-4438-B53E-37717C2F8E94}">
          <p14:sldIdLst>
            <p14:sldId id="1188"/>
            <p14:sldId id="1228"/>
            <p14:sldId id="1180"/>
            <p14:sldId id="1181"/>
            <p14:sldId id="1182"/>
            <p14:sldId id="1183"/>
            <p14:sldId id="1184"/>
            <p14:sldId id="982"/>
            <p14:sldId id="983"/>
          </p14:sldIdLst>
        </p14:section>
        <p14:section name="未命名的章節" id="{563B9277-1FB6-4E6A-86C0-8361E3D478C3}">
          <p14:sldIdLst>
            <p14:sldId id="1220"/>
            <p14:sldId id="1221"/>
            <p14:sldId id="1222"/>
          </p14:sldIdLst>
        </p14:section>
        <p14:section name="集報-二階" id="{3373F71F-8851-4C21-9F00-71B5F2B9CB6B}">
          <p14:sldIdLst>
            <p14:sldId id="1190"/>
            <p14:sldId id="959"/>
            <p14:sldId id="1089"/>
            <p14:sldId id="962"/>
            <p14:sldId id="963"/>
            <p14:sldId id="1127"/>
          </p14:sldIdLst>
        </p14:section>
        <p14:section name="集報其他查詢" id="{50600A4E-D90A-480F-895E-ED9DB81A6A2B}">
          <p14:sldIdLst>
            <p14:sldId id="603"/>
          </p14:sldIdLst>
        </p14:section>
        <p14:section name="個別報名" id="{9E39426B-4B22-4738-B725-36338BFD60B8}">
          <p14:sldIdLst>
            <p14:sldId id="1115"/>
          </p14:sldIdLst>
        </p14:section>
        <p14:section name="資格審查" id="{ECFB310C-D64D-472C-B494-7ACD97844284}">
          <p14:sldIdLst>
            <p14:sldId id="1039"/>
            <p14:sldId id="1040"/>
            <p14:sldId id="1041"/>
            <p14:sldId id="1042"/>
            <p14:sldId id="1043"/>
            <p14:sldId id="1044"/>
            <p14:sldId id="1045"/>
            <p14:sldId id="1046"/>
          </p14:sldIdLst>
        </p14:section>
        <p14:section name="一階個報" id="{095AB24F-B622-41C2-81C2-B5C4015884B3}">
          <p14:sldIdLst>
            <p14:sldId id="1047"/>
            <p14:sldId id="1048"/>
            <p14:sldId id="1117"/>
            <p14:sldId id="1052"/>
            <p14:sldId id="1160"/>
            <p14:sldId id="1161"/>
            <p14:sldId id="1053"/>
            <p14:sldId id="1170"/>
            <p14:sldId id="1054"/>
          </p14:sldIdLst>
        </p14:section>
        <p14:section name="二階報名(備審上傳)" id="{5F27F023-9CDC-45BF-9D24-4C3B282FEEC4}">
          <p14:sldIdLst>
            <p14:sldId id="1118"/>
            <p14:sldId id="1223"/>
            <p14:sldId id="1224"/>
            <p14:sldId id="1055"/>
            <p14:sldId id="1057"/>
            <p14:sldId id="1233"/>
            <p14:sldId id="1234"/>
            <p14:sldId id="1191"/>
            <p14:sldId id="1121"/>
            <p14:sldId id="1093"/>
            <p14:sldId id="1059"/>
            <p14:sldId id="1060"/>
            <p14:sldId id="1193"/>
            <p14:sldId id="1194"/>
            <p14:sldId id="1195"/>
            <p14:sldId id="1196"/>
            <p14:sldId id="1197"/>
            <p14:sldId id="1198"/>
            <p14:sldId id="1229"/>
            <p14:sldId id="1203"/>
            <p14:sldId id="1204"/>
            <p14:sldId id="1205"/>
            <p14:sldId id="1207"/>
            <p14:sldId id="1206"/>
            <p14:sldId id="1082"/>
            <p14:sldId id="1210"/>
            <p14:sldId id="1211"/>
            <p14:sldId id="1216"/>
            <p14:sldId id="1231"/>
            <p14:sldId id="1217"/>
            <p14:sldId id="1232"/>
          </p14:sldIdLst>
        </p14:section>
        <p14:section name="二階繳費" id="{BED55715-5C41-41E9-83ED-C7AF6EBADD8F}">
          <p14:sldIdLst>
            <p14:sldId id="1149"/>
            <p14:sldId id="1128"/>
            <p14:sldId id="1148"/>
            <p14:sldId id="1153"/>
            <p14:sldId id="1083"/>
          </p14:sldIdLst>
        </p14:section>
        <p14:section name="就讀志願序" id="{ED25A079-1934-462C-AA74-B3CBBC4AC964}">
          <p14:sldIdLst>
            <p14:sldId id="1122"/>
            <p14:sldId id="1071"/>
            <p14:sldId id="1072"/>
            <p14:sldId id="1073"/>
            <p14:sldId id="1166"/>
            <p14:sldId id="1074"/>
            <p14:sldId id="1075"/>
            <p14:sldId id="1076"/>
            <p14:sldId id="1173"/>
          </p14:sldIdLst>
        </p14:section>
      </p14:sectionLst>
    </p:ext>
    <p:ext uri="{EFAFB233-063F-42B5-8137-9DF3F51BA10A}">
      <p15:sldGuideLst xmlns:p15="http://schemas.microsoft.com/office/powerpoint/2012/main" xmlns="">
        <p15:guide id="1" orient="horz" pos="482" userDrawn="1">
          <p15:clr>
            <a:srgbClr val="A4A3A4"/>
          </p15:clr>
        </p15:guide>
        <p15:guide id="2" pos="29" userDrawn="1">
          <p15:clr>
            <a:srgbClr val="A4A3A4"/>
          </p15:clr>
        </p15:guide>
        <p15:guide id="3" orient="horz" pos="164" userDrawn="1">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00FF"/>
    <a:srgbClr val="7030A0"/>
    <a:srgbClr val="D9D9D9"/>
    <a:srgbClr val="F25F5C"/>
    <a:srgbClr val="2E75B6"/>
    <a:srgbClr val="BDD7EE"/>
    <a:srgbClr val="FF9933"/>
    <a:srgbClr val="C5E0B4"/>
    <a:srgbClr val="FBDF53"/>
    <a:srgbClr val="7D7E7E"/>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佈景主題樣式 1 - 輔色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中等深淺樣式 2 - 輔色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E25E649-3F16-4E02-A733-19D2CDBF48F0}" styleName="中等深淺樣式 3 - 輔色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中等深淺樣式 3 - 輔色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9CF1AB2-1976-4502-BF36-3FF5EA218861}" styleName="中等深淺樣式 4 - 輔色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202B0CA-FC54-4496-8BCA-5EF66A818D29}" styleName="深色樣式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0660B408-B3CF-4A94-85FC-2B1E0A45F4A2}" styleName="深色樣式 2 - 輔色 1/輔色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1EBBBCC-DAD2-459C-BE2E-F6DE35CF9A28}" styleName="深色樣式 2 - 輔色 3/輔色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6930" autoAdjust="0"/>
    <p:restoredTop sz="87321" autoAdjust="0"/>
  </p:normalViewPr>
  <p:slideViewPr>
    <p:cSldViewPr>
      <p:cViewPr varScale="1">
        <p:scale>
          <a:sx n="39" d="100"/>
          <a:sy n="39" d="100"/>
        </p:scale>
        <p:origin x="-800" y="-68"/>
      </p:cViewPr>
      <p:guideLst>
        <p:guide orient="horz" pos="482"/>
        <p:guide orient="horz" pos="164"/>
        <p:guide pos="29"/>
      </p:guideLst>
    </p:cSldViewPr>
  </p:slideViewPr>
  <p:outlineViewPr>
    <p:cViewPr>
      <p:scale>
        <a:sx n="33" d="100"/>
        <a:sy n="33" d="100"/>
      </p:scale>
      <p:origin x="0" y="42270"/>
    </p:cViewPr>
  </p:outlineViewPr>
  <p:notesTextViewPr>
    <p:cViewPr>
      <p:scale>
        <a:sx n="3" d="2"/>
        <a:sy n="3" d="2"/>
      </p:scale>
      <p:origin x="0" y="0"/>
    </p:cViewPr>
  </p:notesTextViewPr>
  <p:sorterViewPr>
    <p:cViewPr varScale="1">
      <p:scale>
        <a:sx n="1" d="1"/>
        <a:sy n="1" d="1"/>
      </p:scale>
      <p:origin x="0" y="-10854"/>
    </p:cViewPr>
  </p:sorterViewPr>
  <p:notesViewPr>
    <p:cSldViewPr>
      <p:cViewPr varScale="1">
        <p:scale>
          <a:sx n="78" d="100"/>
          <a:sy n="78" d="100"/>
        </p:scale>
        <p:origin x="3978" y="108"/>
      </p:cViewPr>
      <p:guideLst/>
    </p:cSldViewPr>
  </p:notes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notesMaster" Target="notesMasters/notesMaster1.xml"/><Relationship Id="rId14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2"/>
            <a:ext cx="2946400" cy="496889"/>
          </a:xfrm>
          <a:prstGeom prst="rect">
            <a:avLst/>
          </a:prstGeom>
        </p:spPr>
        <p:txBody>
          <a:bodyPr vert="horz" lIns="88112" tIns="44057" rIns="88112" bIns="44057" rtlCol="0"/>
          <a:lstStyle>
            <a:lvl1pPr algn="l">
              <a:defRPr sz="1200">
                <a:latin typeface="Arial" pitchFamily="34" charset="0"/>
                <a:ea typeface="新細明體" pitchFamily="18" charset="-120"/>
              </a:defRPr>
            </a:lvl1pPr>
          </a:lstStyle>
          <a:p>
            <a:pPr>
              <a:defRPr/>
            </a:pPr>
            <a:endParaRPr lang="zh-TW" altLang="en-US"/>
          </a:p>
        </p:txBody>
      </p:sp>
      <p:sp>
        <p:nvSpPr>
          <p:cNvPr id="3" name="日期版面配置區 2"/>
          <p:cNvSpPr>
            <a:spLocks noGrp="1"/>
          </p:cNvSpPr>
          <p:nvPr>
            <p:ph type="dt" sz="quarter" idx="1"/>
          </p:nvPr>
        </p:nvSpPr>
        <p:spPr>
          <a:xfrm>
            <a:off x="3849693" y="2"/>
            <a:ext cx="2946400" cy="496889"/>
          </a:xfrm>
          <a:prstGeom prst="rect">
            <a:avLst/>
          </a:prstGeom>
        </p:spPr>
        <p:txBody>
          <a:bodyPr vert="horz" lIns="88112" tIns="44057" rIns="88112" bIns="44057" rtlCol="0"/>
          <a:lstStyle>
            <a:lvl1pPr algn="r">
              <a:defRPr sz="1200" smtClean="0">
                <a:latin typeface="Arial" pitchFamily="34" charset="0"/>
                <a:ea typeface="新細明體" pitchFamily="18" charset="-120"/>
              </a:defRPr>
            </a:lvl1pPr>
          </a:lstStyle>
          <a:p>
            <a:pPr>
              <a:defRPr/>
            </a:pPr>
            <a:fld id="{82F42B0E-6731-40CC-AE61-2C49D698463D}" type="datetimeFigureOut">
              <a:rPr lang="zh-TW" altLang="en-US"/>
              <a:pPr>
                <a:defRPr/>
              </a:pPr>
              <a:t>2022/4/26</a:t>
            </a:fld>
            <a:endParaRPr lang="zh-TW" altLang="en-US"/>
          </a:p>
        </p:txBody>
      </p:sp>
      <p:sp>
        <p:nvSpPr>
          <p:cNvPr id="4" name="頁尾版面配置區 3"/>
          <p:cNvSpPr>
            <a:spLocks noGrp="1"/>
          </p:cNvSpPr>
          <p:nvPr>
            <p:ph type="ftr" sz="quarter" idx="2"/>
          </p:nvPr>
        </p:nvSpPr>
        <p:spPr>
          <a:xfrm>
            <a:off x="0" y="9428168"/>
            <a:ext cx="2946400" cy="496887"/>
          </a:xfrm>
          <a:prstGeom prst="rect">
            <a:avLst/>
          </a:prstGeom>
        </p:spPr>
        <p:txBody>
          <a:bodyPr vert="horz" lIns="88112" tIns="44057" rIns="88112" bIns="44057" rtlCol="0" anchor="b"/>
          <a:lstStyle>
            <a:lvl1pPr algn="l">
              <a:defRPr sz="1200">
                <a:latin typeface="Arial" pitchFamily="34" charset="0"/>
                <a:ea typeface="新細明體" pitchFamily="18" charset="-120"/>
              </a:defRPr>
            </a:lvl1pPr>
          </a:lstStyle>
          <a:p>
            <a:pPr>
              <a:defRPr/>
            </a:pPr>
            <a:endParaRPr lang="zh-TW" altLang="en-US"/>
          </a:p>
        </p:txBody>
      </p:sp>
      <p:sp>
        <p:nvSpPr>
          <p:cNvPr id="5" name="投影片編號版面配置區 4"/>
          <p:cNvSpPr>
            <a:spLocks noGrp="1"/>
          </p:cNvSpPr>
          <p:nvPr>
            <p:ph type="sldNum" sz="quarter" idx="3"/>
          </p:nvPr>
        </p:nvSpPr>
        <p:spPr>
          <a:xfrm>
            <a:off x="3849693" y="9428168"/>
            <a:ext cx="2946400" cy="496887"/>
          </a:xfrm>
          <a:prstGeom prst="rect">
            <a:avLst/>
          </a:prstGeom>
        </p:spPr>
        <p:txBody>
          <a:bodyPr vert="horz" lIns="88112" tIns="44057" rIns="88112" bIns="44057" rtlCol="0" anchor="b"/>
          <a:lstStyle>
            <a:lvl1pPr algn="r">
              <a:defRPr sz="1200" smtClean="0">
                <a:latin typeface="Arial" pitchFamily="34" charset="0"/>
                <a:ea typeface="新細明體" pitchFamily="18" charset="-120"/>
              </a:defRPr>
            </a:lvl1pPr>
          </a:lstStyle>
          <a:p>
            <a:pPr>
              <a:defRPr/>
            </a:pPr>
            <a:fld id="{990D98B1-086F-461A-8D4C-0C0CC8AA3075}" type="slidenum">
              <a:rPr lang="zh-TW" altLang="en-US"/>
              <a:pPr>
                <a:defRPr/>
              </a:pPr>
              <a:t>‹#›</a:t>
            </a:fld>
            <a:endParaRPr lang="zh-TW" altLang="en-US"/>
          </a:p>
        </p:txBody>
      </p:sp>
    </p:spTree>
    <p:extLst>
      <p:ext uri="{BB962C8B-B14F-4D97-AF65-F5344CB8AC3E}">
        <p14:creationId xmlns:p14="http://schemas.microsoft.com/office/powerpoint/2010/main" xmlns="" val="6808769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2"/>
            <a:ext cx="2946400" cy="496889"/>
          </a:xfrm>
          <a:prstGeom prst="rect">
            <a:avLst/>
          </a:prstGeom>
        </p:spPr>
        <p:txBody>
          <a:bodyPr vert="horz" lIns="88112" tIns="44057" rIns="88112" bIns="44057" rtlCol="0"/>
          <a:lstStyle>
            <a:lvl1pPr algn="l">
              <a:defRPr sz="1200">
                <a:latin typeface="Arial" charset="0"/>
                <a:ea typeface="新細明體" charset="-120"/>
              </a:defRPr>
            </a:lvl1pPr>
          </a:lstStyle>
          <a:p>
            <a:pPr>
              <a:defRPr/>
            </a:pPr>
            <a:endParaRPr lang="zh-TW" altLang="en-US"/>
          </a:p>
        </p:txBody>
      </p:sp>
      <p:sp>
        <p:nvSpPr>
          <p:cNvPr id="3" name="日期版面配置區 2"/>
          <p:cNvSpPr>
            <a:spLocks noGrp="1"/>
          </p:cNvSpPr>
          <p:nvPr>
            <p:ph type="dt" idx="1"/>
          </p:nvPr>
        </p:nvSpPr>
        <p:spPr>
          <a:xfrm>
            <a:off x="3849693" y="2"/>
            <a:ext cx="2946400" cy="496889"/>
          </a:xfrm>
          <a:prstGeom prst="rect">
            <a:avLst/>
          </a:prstGeom>
        </p:spPr>
        <p:txBody>
          <a:bodyPr vert="horz" lIns="88112" tIns="44057" rIns="88112" bIns="44057" rtlCol="0"/>
          <a:lstStyle>
            <a:lvl1pPr algn="r">
              <a:defRPr sz="1200">
                <a:latin typeface="Arial" charset="0"/>
                <a:ea typeface="新細明體" charset="-120"/>
              </a:defRPr>
            </a:lvl1pPr>
          </a:lstStyle>
          <a:p>
            <a:pPr>
              <a:defRPr/>
            </a:pPr>
            <a:fld id="{8EEAACF9-F4D1-4633-A870-8C042BDC4AC2}" type="datetimeFigureOut">
              <a:rPr lang="zh-TW" altLang="en-US"/>
              <a:pPr>
                <a:defRPr/>
              </a:pPr>
              <a:t>2022/4/26</a:t>
            </a:fld>
            <a:endParaRPr lang="zh-TW" altLang="en-US"/>
          </a:p>
        </p:txBody>
      </p:sp>
      <p:sp>
        <p:nvSpPr>
          <p:cNvPr id="4" name="投影片圖像版面配置區 3"/>
          <p:cNvSpPr>
            <a:spLocks noGrp="1" noRot="1" noChangeAspect="1"/>
          </p:cNvSpPr>
          <p:nvPr>
            <p:ph type="sldImg" idx="2"/>
          </p:nvPr>
        </p:nvSpPr>
        <p:spPr>
          <a:xfrm>
            <a:off x="90488" y="746125"/>
            <a:ext cx="6616700" cy="3722688"/>
          </a:xfrm>
          <a:prstGeom prst="rect">
            <a:avLst/>
          </a:prstGeom>
          <a:noFill/>
          <a:ln w="12700">
            <a:solidFill>
              <a:prstClr val="black"/>
            </a:solidFill>
          </a:ln>
        </p:spPr>
        <p:txBody>
          <a:bodyPr vert="horz" lIns="88112" tIns="44057" rIns="88112" bIns="44057" rtlCol="0" anchor="ctr"/>
          <a:lstStyle/>
          <a:p>
            <a:pPr lvl="0"/>
            <a:endParaRPr lang="zh-TW" altLang="en-US" noProof="0"/>
          </a:p>
        </p:txBody>
      </p:sp>
      <p:sp>
        <p:nvSpPr>
          <p:cNvPr id="5" name="備忘稿版面配置區 4"/>
          <p:cNvSpPr>
            <a:spLocks noGrp="1"/>
          </p:cNvSpPr>
          <p:nvPr>
            <p:ph type="body" sz="quarter" idx="3"/>
          </p:nvPr>
        </p:nvSpPr>
        <p:spPr>
          <a:xfrm>
            <a:off x="679456" y="4714881"/>
            <a:ext cx="5438775" cy="4467225"/>
          </a:xfrm>
          <a:prstGeom prst="rect">
            <a:avLst/>
          </a:prstGeom>
        </p:spPr>
        <p:txBody>
          <a:bodyPr vert="horz" lIns="88112" tIns="44057" rIns="88112" bIns="44057" rtlCol="0">
            <a:normAutofit/>
          </a:bodyPr>
          <a:lstStyle/>
          <a:p>
            <a:pPr lvl="0"/>
            <a:r>
              <a:rPr lang="zh-TW" altLang="en-US" noProof="0"/>
              <a:t>按一下以編輯母片文字樣式</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6" name="頁尾版面配置區 5"/>
          <p:cNvSpPr>
            <a:spLocks noGrp="1"/>
          </p:cNvSpPr>
          <p:nvPr>
            <p:ph type="ftr" sz="quarter" idx="4"/>
          </p:nvPr>
        </p:nvSpPr>
        <p:spPr>
          <a:xfrm>
            <a:off x="0" y="9428168"/>
            <a:ext cx="2946400" cy="496887"/>
          </a:xfrm>
          <a:prstGeom prst="rect">
            <a:avLst/>
          </a:prstGeom>
        </p:spPr>
        <p:txBody>
          <a:bodyPr vert="horz" lIns="88112" tIns="44057" rIns="88112" bIns="44057" rtlCol="0" anchor="b"/>
          <a:lstStyle>
            <a:lvl1pPr algn="l">
              <a:defRPr sz="1200">
                <a:latin typeface="Arial" charset="0"/>
                <a:ea typeface="新細明體" charset="-120"/>
              </a:defRPr>
            </a:lvl1pPr>
          </a:lstStyle>
          <a:p>
            <a:pPr>
              <a:defRPr/>
            </a:pPr>
            <a:endParaRPr lang="zh-TW" altLang="en-US"/>
          </a:p>
        </p:txBody>
      </p:sp>
      <p:sp>
        <p:nvSpPr>
          <p:cNvPr id="7" name="投影片編號版面配置區 6"/>
          <p:cNvSpPr>
            <a:spLocks noGrp="1"/>
          </p:cNvSpPr>
          <p:nvPr>
            <p:ph type="sldNum" sz="quarter" idx="5"/>
          </p:nvPr>
        </p:nvSpPr>
        <p:spPr>
          <a:xfrm>
            <a:off x="3849693" y="9428168"/>
            <a:ext cx="2946400" cy="496887"/>
          </a:xfrm>
          <a:prstGeom prst="rect">
            <a:avLst/>
          </a:prstGeom>
        </p:spPr>
        <p:txBody>
          <a:bodyPr vert="horz" lIns="88112" tIns="44057" rIns="88112" bIns="44057" rtlCol="0" anchor="b"/>
          <a:lstStyle>
            <a:lvl1pPr algn="r">
              <a:defRPr sz="1200">
                <a:latin typeface="Arial" charset="0"/>
                <a:ea typeface="新細明體" charset="-120"/>
              </a:defRPr>
            </a:lvl1pPr>
          </a:lstStyle>
          <a:p>
            <a:pPr>
              <a:defRPr/>
            </a:pPr>
            <a:fld id="{69912A65-3B59-4F9E-9EA0-99CFB3F0E965}" type="slidenum">
              <a:rPr lang="zh-TW" altLang="en-US"/>
              <a:pPr>
                <a:defRPr/>
              </a:pPr>
              <a:t>‹#›</a:t>
            </a:fld>
            <a:endParaRPr lang="zh-TW" altLang="en-US"/>
          </a:p>
        </p:txBody>
      </p:sp>
    </p:spTree>
    <p:extLst>
      <p:ext uri="{BB962C8B-B14F-4D97-AF65-F5344CB8AC3E}">
        <p14:creationId xmlns:p14="http://schemas.microsoft.com/office/powerpoint/2010/main" xmlns="" val="124028501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TextEdit="1"/>
          </p:cNvSpPr>
          <p:nvPr>
            <p:ph type="sldImg"/>
          </p:nvPr>
        </p:nvSpPr>
        <p:spPr bwMode="auto">
          <a:xfrm>
            <a:off x="90488" y="744538"/>
            <a:ext cx="6616700" cy="3722687"/>
          </a:xfrm>
          <a:noFill/>
          <a:ln>
            <a:solidFill>
              <a:srgbClr val="000000"/>
            </a:solidFill>
            <a:miter lim="800000"/>
            <a:headEnd/>
            <a:tailEnd/>
          </a:ln>
        </p:spPr>
      </p:sp>
      <p:sp>
        <p:nvSpPr>
          <p:cNvPr id="60419" name="Rectangle 3"/>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Tree>
    <p:extLst>
      <p:ext uri="{BB962C8B-B14F-4D97-AF65-F5344CB8AC3E}">
        <p14:creationId xmlns:p14="http://schemas.microsoft.com/office/powerpoint/2010/main" xmlns="" val="25598379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0488" y="746125"/>
            <a:ext cx="6616700" cy="3722688"/>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17</a:t>
            </a:fld>
            <a:endParaRPr lang="zh-TW" altLang="en-US"/>
          </a:p>
        </p:txBody>
      </p:sp>
    </p:spTree>
    <p:extLst>
      <p:ext uri="{BB962C8B-B14F-4D97-AF65-F5344CB8AC3E}">
        <p14:creationId xmlns:p14="http://schemas.microsoft.com/office/powerpoint/2010/main" xmlns="" val="5134977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0488" y="746125"/>
            <a:ext cx="6616700" cy="3722688"/>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solidFill>
                  <a:prstClr val="black"/>
                </a:solidFill>
              </a:rPr>
              <a:pPr>
                <a:defRPr/>
              </a:pPr>
              <a:t>19</a:t>
            </a:fld>
            <a:endParaRPr lang="zh-TW" altLang="en-US">
              <a:solidFill>
                <a:prstClr val="black"/>
              </a:solidFill>
            </a:endParaRPr>
          </a:p>
        </p:txBody>
      </p:sp>
    </p:spTree>
    <p:extLst>
      <p:ext uri="{BB962C8B-B14F-4D97-AF65-F5344CB8AC3E}">
        <p14:creationId xmlns:p14="http://schemas.microsoft.com/office/powerpoint/2010/main" xmlns="" val="16021710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0488" y="746125"/>
            <a:ext cx="6616700" cy="3722688"/>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20</a:t>
            </a:fld>
            <a:endParaRPr lang="zh-TW" altLang="en-US"/>
          </a:p>
        </p:txBody>
      </p:sp>
    </p:spTree>
    <p:extLst>
      <p:ext uri="{BB962C8B-B14F-4D97-AF65-F5344CB8AC3E}">
        <p14:creationId xmlns:p14="http://schemas.microsoft.com/office/powerpoint/2010/main" xmlns="" val="30611410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0488" y="746125"/>
            <a:ext cx="6616700" cy="3722688"/>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912A65-3B59-4F9E-9EA0-99CFB3F0E965}" type="slidenum">
              <a:rPr kumimoji="1" lang="zh-TW" altLang="en-US" sz="1200" b="0" i="0" u="none" strike="noStrike" kern="1200" cap="none" spc="0" normalizeH="0" baseline="0" noProof="0" smtClean="0">
                <a:ln>
                  <a:noFill/>
                </a:ln>
                <a:solidFill>
                  <a:prstClr val="black"/>
                </a:solidFill>
                <a:effectLst/>
                <a:uLnTx/>
                <a:uFillTx/>
                <a:latin typeface="Arial" charset="0"/>
                <a:ea typeface="新細明體"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1" lang="zh-TW" altLang="en-US" sz="1200" b="0" i="0" u="none" strike="noStrike" kern="1200" cap="none" spc="0" normalizeH="0" baseline="0" noProof="0">
              <a:ln>
                <a:noFill/>
              </a:ln>
              <a:solidFill>
                <a:prstClr val="black"/>
              </a:solidFill>
              <a:effectLst/>
              <a:uLnTx/>
              <a:uFillTx/>
              <a:latin typeface="Arial" charset="0"/>
              <a:ea typeface="新細明體" charset="-120"/>
              <a:cs typeface="+mn-cs"/>
            </a:endParaRPr>
          </a:p>
        </p:txBody>
      </p:sp>
    </p:spTree>
    <p:extLst>
      <p:ext uri="{BB962C8B-B14F-4D97-AF65-F5344CB8AC3E}">
        <p14:creationId xmlns:p14="http://schemas.microsoft.com/office/powerpoint/2010/main" xmlns="" val="30417765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0488" y="746125"/>
            <a:ext cx="6616700" cy="3722688"/>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22</a:t>
            </a:fld>
            <a:endParaRPr lang="zh-TW" altLang="en-US"/>
          </a:p>
        </p:txBody>
      </p:sp>
    </p:spTree>
    <p:extLst>
      <p:ext uri="{BB962C8B-B14F-4D97-AF65-F5344CB8AC3E}">
        <p14:creationId xmlns:p14="http://schemas.microsoft.com/office/powerpoint/2010/main" xmlns="" val="35819599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0488" y="746125"/>
            <a:ext cx="6616700" cy="3722688"/>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23</a:t>
            </a:fld>
            <a:endParaRPr lang="zh-TW" altLang="en-US"/>
          </a:p>
        </p:txBody>
      </p:sp>
    </p:spTree>
    <p:extLst>
      <p:ext uri="{BB962C8B-B14F-4D97-AF65-F5344CB8AC3E}">
        <p14:creationId xmlns:p14="http://schemas.microsoft.com/office/powerpoint/2010/main" xmlns="" val="33929653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0488" y="746125"/>
            <a:ext cx="6616700" cy="3722688"/>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25</a:t>
            </a:fld>
            <a:endParaRPr lang="zh-TW" altLang="en-US"/>
          </a:p>
        </p:txBody>
      </p:sp>
    </p:spTree>
    <p:extLst>
      <p:ext uri="{BB962C8B-B14F-4D97-AF65-F5344CB8AC3E}">
        <p14:creationId xmlns:p14="http://schemas.microsoft.com/office/powerpoint/2010/main" xmlns="" val="4119352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0488" y="746125"/>
            <a:ext cx="6616700" cy="3722688"/>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27</a:t>
            </a:fld>
            <a:endParaRPr lang="zh-TW" altLang="en-US"/>
          </a:p>
        </p:txBody>
      </p:sp>
    </p:spTree>
    <p:extLst>
      <p:ext uri="{BB962C8B-B14F-4D97-AF65-F5344CB8AC3E}">
        <p14:creationId xmlns:p14="http://schemas.microsoft.com/office/powerpoint/2010/main" xmlns="" val="34421882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0488" y="746125"/>
            <a:ext cx="6616700" cy="3722688"/>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29</a:t>
            </a:fld>
            <a:endParaRPr lang="zh-TW" altLang="en-US"/>
          </a:p>
        </p:txBody>
      </p:sp>
    </p:spTree>
    <p:extLst>
      <p:ext uri="{BB962C8B-B14F-4D97-AF65-F5344CB8AC3E}">
        <p14:creationId xmlns:p14="http://schemas.microsoft.com/office/powerpoint/2010/main" xmlns="" val="11741338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0488" y="746125"/>
            <a:ext cx="6616700" cy="3722688"/>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31</a:t>
            </a:fld>
            <a:endParaRPr lang="zh-TW" altLang="en-US"/>
          </a:p>
        </p:txBody>
      </p:sp>
    </p:spTree>
    <p:extLst>
      <p:ext uri="{BB962C8B-B14F-4D97-AF65-F5344CB8AC3E}">
        <p14:creationId xmlns:p14="http://schemas.microsoft.com/office/powerpoint/2010/main" xmlns="" val="38501486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71438" y="747713"/>
            <a:ext cx="6654800" cy="3743325"/>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331D8A67-3AB2-4319-9E95-AD3ADCC231AE}" type="slidenum">
              <a:rPr lang="zh-TW" altLang="en-US" smtClean="0"/>
              <a:pPr>
                <a:defRPr/>
              </a:pPr>
              <a:t>2</a:t>
            </a:fld>
            <a:endParaRPr lang="zh-TW" altLang="en-US"/>
          </a:p>
        </p:txBody>
      </p:sp>
    </p:spTree>
    <p:extLst>
      <p:ext uri="{BB962C8B-B14F-4D97-AF65-F5344CB8AC3E}">
        <p14:creationId xmlns:p14="http://schemas.microsoft.com/office/powerpoint/2010/main" xmlns="" val="4394012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0488" y="746125"/>
            <a:ext cx="6616700" cy="3722688"/>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33</a:t>
            </a:fld>
            <a:endParaRPr lang="zh-TW" altLang="en-US"/>
          </a:p>
        </p:txBody>
      </p:sp>
    </p:spTree>
    <p:extLst>
      <p:ext uri="{BB962C8B-B14F-4D97-AF65-F5344CB8AC3E}">
        <p14:creationId xmlns:p14="http://schemas.microsoft.com/office/powerpoint/2010/main" xmlns="" val="32117709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0488" y="746125"/>
            <a:ext cx="6616700" cy="3722688"/>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34</a:t>
            </a:fld>
            <a:endParaRPr lang="zh-TW" altLang="en-US"/>
          </a:p>
        </p:txBody>
      </p:sp>
    </p:spTree>
    <p:extLst>
      <p:ext uri="{BB962C8B-B14F-4D97-AF65-F5344CB8AC3E}">
        <p14:creationId xmlns:p14="http://schemas.microsoft.com/office/powerpoint/2010/main" xmlns="" val="28527151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0488" y="746125"/>
            <a:ext cx="6616700" cy="3722688"/>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35</a:t>
            </a:fld>
            <a:endParaRPr lang="zh-TW" altLang="en-US"/>
          </a:p>
        </p:txBody>
      </p:sp>
    </p:spTree>
    <p:extLst>
      <p:ext uri="{BB962C8B-B14F-4D97-AF65-F5344CB8AC3E}">
        <p14:creationId xmlns:p14="http://schemas.microsoft.com/office/powerpoint/2010/main" xmlns="" val="39787608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0488" y="746125"/>
            <a:ext cx="6616700" cy="3722688"/>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36</a:t>
            </a:fld>
            <a:endParaRPr lang="zh-TW" altLang="en-US"/>
          </a:p>
        </p:txBody>
      </p:sp>
    </p:spTree>
    <p:extLst>
      <p:ext uri="{BB962C8B-B14F-4D97-AF65-F5344CB8AC3E}">
        <p14:creationId xmlns:p14="http://schemas.microsoft.com/office/powerpoint/2010/main" xmlns="" val="40806817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0488" y="746125"/>
            <a:ext cx="6616700" cy="3722688"/>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41</a:t>
            </a:fld>
            <a:endParaRPr lang="zh-TW" altLang="en-US"/>
          </a:p>
        </p:txBody>
      </p:sp>
    </p:spTree>
    <p:extLst>
      <p:ext uri="{BB962C8B-B14F-4D97-AF65-F5344CB8AC3E}">
        <p14:creationId xmlns:p14="http://schemas.microsoft.com/office/powerpoint/2010/main" xmlns="" val="27917734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0488" y="746125"/>
            <a:ext cx="6616700" cy="3722688"/>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42</a:t>
            </a:fld>
            <a:endParaRPr lang="zh-TW" altLang="en-US"/>
          </a:p>
        </p:txBody>
      </p:sp>
    </p:spTree>
    <p:extLst>
      <p:ext uri="{BB962C8B-B14F-4D97-AF65-F5344CB8AC3E}">
        <p14:creationId xmlns:p14="http://schemas.microsoft.com/office/powerpoint/2010/main" xmlns="" val="13939476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0488" y="746125"/>
            <a:ext cx="6616700" cy="3722688"/>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44</a:t>
            </a:fld>
            <a:endParaRPr lang="zh-TW" altLang="en-US"/>
          </a:p>
        </p:txBody>
      </p:sp>
    </p:spTree>
    <p:extLst>
      <p:ext uri="{BB962C8B-B14F-4D97-AF65-F5344CB8AC3E}">
        <p14:creationId xmlns:p14="http://schemas.microsoft.com/office/powerpoint/2010/main" xmlns="" val="15276151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0488" y="746125"/>
            <a:ext cx="6616700" cy="3722688"/>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46</a:t>
            </a:fld>
            <a:endParaRPr lang="zh-TW" altLang="en-US"/>
          </a:p>
        </p:txBody>
      </p:sp>
    </p:spTree>
    <p:extLst>
      <p:ext uri="{BB962C8B-B14F-4D97-AF65-F5344CB8AC3E}">
        <p14:creationId xmlns:p14="http://schemas.microsoft.com/office/powerpoint/2010/main" xmlns="" val="42389893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0488" y="746125"/>
            <a:ext cx="6616700" cy="3722688"/>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47</a:t>
            </a:fld>
            <a:endParaRPr lang="zh-TW" altLang="en-US"/>
          </a:p>
        </p:txBody>
      </p:sp>
    </p:spTree>
    <p:extLst>
      <p:ext uri="{BB962C8B-B14F-4D97-AF65-F5344CB8AC3E}">
        <p14:creationId xmlns:p14="http://schemas.microsoft.com/office/powerpoint/2010/main" xmlns="" val="36124779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0488" y="746125"/>
            <a:ext cx="6616700" cy="3722688"/>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48</a:t>
            </a:fld>
            <a:endParaRPr lang="zh-TW" altLang="en-US"/>
          </a:p>
        </p:txBody>
      </p:sp>
    </p:spTree>
    <p:extLst>
      <p:ext uri="{BB962C8B-B14F-4D97-AF65-F5344CB8AC3E}">
        <p14:creationId xmlns:p14="http://schemas.microsoft.com/office/powerpoint/2010/main" xmlns="" val="14079075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0488" y="746125"/>
            <a:ext cx="6616700" cy="3722688"/>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3</a:t>
            </a:fld>
            <a:endParaRPr lang="zh-TW" altLang="en-US"/>
          </a:p>
        </p:txBody>
      </p:sp>
    </p:spTree>
    <p:extLst>
      <p:ext uri="{BB962C8B-B14F-4D97-AF65-F5344CB8AC3E}">
        <p14:creationId xmlns:p14="http://schemas.microsoft.com/office/powerpoint/2010/main" xmlns="" val="28255697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0488" y="746125"/>
            <a:ext cx="6616700" cy="3722688"/>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50</a:t>
            </a:fld>
            <a:endParaRPr lang="zh-TW" altLang="en-US"/>
          </a:p>
        </p:txBody>
      </p:sp>
    </p:spTree>
    <p:extLst>
      <p:ext uri="{BB962C8B-B14F-4D97-AF65-F5344CB8AC3E}">
        <p14:creationId xmlns:p14="http://schemas.microsoft.com/office/powerpoint/2010/main" xmlns="" val="14909316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0488" y="746125"/>
            <a:ext cx="6616700" cy="3722688"/>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51</a:t>
            </a:fld>
            <a:endParaRPr lang="zh-TW" altLang="en-US"/>
          </a:p>
        </p:txBody>
      </p:sp>
    </p:spTree>
    <p:extLst>
      <p:ext uri="{BB962C8B-B14F-4D97-AF65-F5344CB8AC3E}">
        <p14:creationId xmlns:p14="http://schemas.microsoft.com/office/powerpoint/2010/main" xmlns="" val="11018934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0488" y="746125"/>
            <a:ext cx="6616700" cy="3722688"/>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52</a:t>
            </a:fld>
            <a:endParaRPr lang="zh-TW" altLang="en-US"/>
          </a:p>
        </p:txBody>
      </p:sp>
    </p:spTree>
    <p:extLst>
      <p:ext uri="{BB962C8B-B14F-4D97-AF65-F5344CB8AC3E}">
        <p14:creationId xmlns:p14="http://schemas.microsoft.com/office/powerpoint/2010/main" xmlns="" val="13778766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0488" y="746125"/>
            <a:ext cx="6616700" cy="3722688"/>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53</a:t>
            </a:fld>
            <a:endParaRPr lang="zh-TW" altLang="en-US"/>
          </a:p>
        </p:txBody>
      </p:sp>
    </p:spTree>
    <p:extLst>
      <p:ext uri="{BB962C8B-B14F-4D97-AF65-F5344CB8AC3E}">
        <p14:creationId xmlns:p14="http://schemas.microsoft.com/office/powerpoint/2010/main" xmlns="" val="41380156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0488" y="746125"/>
            <a:ext cx="6616700" cy="3722688"/>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54</a:t>
            </a:fld>
            <a:endParaRPr lang="zh-TW" altLang="en-US"/>
          </a:p>
        </p:txBody>
      </p:sp>
    </p:spTree>
    <p:extLst>
      <p:ext uri="{BB962C8B-B14F-4D97-AF65-F5344CB8AC3E}">
        <p14:creationId xmlns:p14="http://schemas.microsoft.com/office/powerpoint/2010/main" xmlns="" val="19757022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0488" y="746125"/>
            <a:ext cx="6616700" cy="3722688"/>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55</a:t>
            </a:fld>
            <a:endParaRPr lang="zh-TW" altLang="en-US"/>
          </a:p>
        </p:txBody>
      </p:sp>
    </p:spTree>
    <p:extLst>
      <p:ext uri="{BB962C8B-B14F-4D97-AF65-F5344CB8AC3E}">
        <p14:creationId xmlns:p14="http://schemas.microsoft.com/office/powerpoint/2010/main" xmlns="" val="7246066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28575" y="725488"/>
            <a:ext cx="6451600" cy="3629025"/>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331D8A67-3AB2-4319-9E95-AD3ADCC231AE}" type="slidenum">
              <a:rPr lang="zh-TW" altLang="en-US" smtClean="0"/>
              <a:pPr>
                <a:defRPr/>
              </a:pPr>
              <a:t>58</a:t>
            </a:fld>
            <a:endParaRPr lang="zh-TW" altLang="en-US"/>
          </a:p>
        </p:txBody>
      </p:sp>
    </p:spTree>
    <p:extLst>
      <p:ext uri="{BB962C8B-B14F-4D97-AF65-F5344CB8AC3E}">
        <p14:creationId xmlns:p14="http://schemas.microsoft.com/office/powerpoint/2010/main" xmlns="" val="15459452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0488" y="746125"/>
            <a:ext cx="6616700" cy="3722688"/>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59</a:t>
            </a:fld>
            <a:endParaRPr lang="zh-TW" altLang="en-US"/>
          </a:p>
        </p:txBody>
      </p:sp>
    </p:spTree>
    <p:extLst>
      <p:ext uri="{BB962C8B-B14F-4D97-AF65-F5344CB8AC3E}">
        <p14:creationId xmlns:p14="http://schemas.microsoft.com/office/powerpoint/2010/main" xmlns="" val="12829744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47625" y="723900"/>
            <a:ext cx="6413500" cy="3608388"/>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331D8A67-3AB2-4319-9E95-AD3ADCC231AE}" type="slidenum">
              <a:rPr lang="zh-TW" altLang="en-US" smtClean="0">
                <a:solidFill>
                  <a:prstClr val="black"/>
                </a:solidFill>
              </a:rPr>
              <a:pPr>
                <a:defRPr/>
              </a:pPr>
              <a:t>60</a:t>
            </a:fld>
            <a:endParaRPr lang="zh-TW" altLang="en-US">
              <a:solidFill>
                <a:prstClr val="black"/>
              </a:solidFill>
            </a:endParaRPr>
          </a:p>
        </p:txBody>
      </p:sp>
    </p:spTree>
    <p:extLst>
      <p:ext uri="{BB962C8B-B14F-4D97-AF65-F5344CB8AC3E}">
        <p14:creationId xmlns:p14="http://schemas.microsoft.com/office/powerpoint/2010/main" xmlns="" val="9746362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0488" y="746125"/>
            <a:ext cx="6616700" cy="3722688"/>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62</a:t>
            </a:fld>
            <a:endParaRPr lang="zh-TW" altLang="en-US"/>
          </a:p>
        </p:txBody>
      </p:sp>
    </p:spTree>
    <p:extLst>
      <p:ext uri="{BB962C8B-B14F-4D97-AF65-F5344CB8AC3E}">
        <p14:creationId xmlns:p14="http://schemas.microsoft.com/office/powerpoint/2010/main" xmlns="" val="32151118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0488" y="746125"/>
            <a:ext cx="6616700" cy="3722688"/>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6</a:t>
            </a:fld>
            <a:endParaRPr lang="zh-TW" altLang="en-US"/>
          </a:p>
        </p:txBody>
      </p:sp>
    </p:spTree>
    <p:extLst>
      <p:ext uri="{BB962C8B-B14F-4D97-AF65-F5344CB8AC3E}">
        <p14:creationId xmlns:p14="http://schemas.microsoft.com/office/powerpoint/2010/main" xmlns="" val="30334008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0488" y="746125"/>
            <a:ext cx="6616700" cy="3722688"/>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68</a:t>
            </a:fld>
            <a:endParaRPr lang="zh-TW" altLang="en-US"/>
          </a:p>
        </p:txBody>
      </p:sp>
    </p:spTree>
    <p:extLst>
      <p:ext uri="{BB962C8B-B14F-4D97-AF65-F5344CB8AC3E}">
        <p14:creationId xmlns:p14="http://schemas.microsoft.com/office/powerpoint/2010/main" xmlns="" val="41084913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0488" y="746125"/>
            <a:ext cx="6616700" cy="3722688"/>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75</a:t>
            </a:fld>
            <a:endParaRPr lang="zh-TW" altLang="en-US"/>
          </a:p>
        </p:txBody>
      </p:sp>
    </p:spTree>
    <p:extLst>
      <p:ext uri="{BB962C8B-B14F-4D97-AF65-F5344CB8AC3E}">
        <p14:creationId xmlns:p14="http://schemas.microsoft.com/office/powerpoint/2010/main" xmlns="" val="6860294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0488" y="746125"/>
            <a:ext cx="6616700" cy="3722688"/>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77</a:t>
            </a:fld>
            <a:endParaRPr lang="zh-TW" altLang="en-US"/>
          </a:p>
        </p:txBody>
      </p:sp>
    </p:spTree>
    <p:extLst>
      <p:ext uri="{BB962C8B-B14F-4D97-AF65-F5344CB8AC3E}">
        <p14:creationId xmlns:p14="http://schemas.microsoft.com/office/powerpoint/2010/main" xmlns="" val="241866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0488" y="746125"/>
            <a:ext cx="6616700" cy="3722688"/>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78</a:t>
            </a:fld>
            <a:endParaRPr lang="zh-TW" altLang="en-US"/>
          </a:p>
        </p:txBody>
      </p:sp>
    </p:spTree>
    <p:extLst>
      <p:ext uri="{BB962C8B-B14F-4D97-AF65-F5344CB8AC3E}">
        <p14:creationId xmlns:p14="http://schemas.microsoft.com/office/powerpoint/2010/main" xmlns="" val="41221801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0488" y="746125"/>
            <a:ext cx="6616700" cy="3722688"/>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79</a:t>
            </a:fld>
            <a:endParaRPr lang="zh-TW" altLang="en-US"/>
          </a:p>
        </p:txBody>
      </p:sp>
    </p:spTree>
    <p:extLst>
      <p:ext uri="{BB962C8B-B14F-4D97-AF65-F5344CB8AC3E}">
        <p14:creationId xmlns:p14="http://schemas.microsoft.com/office/powerpoint/2010/main" xmlns="" val="11452820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0488" y="746125"/>
            <a:ext cx="6616700" cy="3722688"/>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80</a:t>
            </a:fld>
            <a:endParaRPr lang="zh-TW" altLang="en-US"/>
          </a:p>
        </p:txBody>
      </p:sp>
    </p:spTree>
    <p:extLst>
      <p:ext uri="{BB962C8B-B14F-4D97-AF65-F5344CB8AC3E}">
        <p14:creationId xmlns:p14="http://schemas.microsoft.com/office/powerpoint/2010/main" xmlns="" val="16294198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0488" y="746125"/>
            <a:ext cx="6616700" cy="3722688"/>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81</a:t>
            </a:fld>
            <a:endParaRPr lang="zh-TW" altLang="en-US"/>
          </a:p>
        </p:txBody>
      </p:sp>
    </p:spTree>
    <p:extLst>
      <p:ext uri="{BB962C8B-B14F-4D97-AF65-F5344CB8AC3E}">
        <p14:creationId xmlns:p14="http://schemas.microsoft.com/office/powerpoint/2010/main" xmlns="" val="366398016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0488" y="746125"/>
            <a:ext cx="6616700" cy="3722688"/>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82</a:t>
            </a:fld>
            <a:endParaRPr lang="zh-TW" altLang="en-US"/>
          </a:p>
        </p:txBody>
      </p:sp>
    </p:spTree>
    <p:extLst>
      <p:ext uri="{BB962C8B-B14F-4D97-AF65-F5344CB8AC3E}">
        <p14:creationId xmlns:p14="http://schemas.microsoft.com/office/powerpoint/2010/main" xmlns="" val="37035957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0488" y="746125"/>
            <a:ext cx="6616700" cy="3722688"/>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83</a:t>
            </a:fld>
            <a:endParaRPr lang="zh-TW" altLang="en-US"/>
          </a:p>
        </p:txBody>
      </p:sp>
    </p:spTree>
    <p:extLst>
      <p:ext uri="{BB962C8B-B14F-4D97-AF65-F5344CB8AC3E}">
        <p14:creationId xmlns:p14="http://schemas.microsoft.com/office/powerpoint/2010/main" xmlns="" val="64111910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0488" y="746125"/>
            <a:ext cx="6616700" cy="3722688"/>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84</a:t>
            </a:fld>
            <a:endParaRPr lang="zh-TW" altLang="en-US"/>
          </a:p>
        </p:txBody>
      </p:sp>
    </p:spTree>
    <p:extLst>
      <p:ext uri="{BB962C8B-B14F-4D97-AF65-F5344CB8AC3E}">
        <p14:creationId xmlns:p14="http://schemas.microsoft.com/office/powerpoint/2010/main" xmlns="" val="9541950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0488" y="746125"/>
            <a:ext cx="6616700" cy="3722688"/>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7</a:t>
            </a:fld>
            <a:endParaRPr lang="zh-TW" altLang="en-US"/>
          </a:p>
        </p:txBody>
      </p:sp>
    </p:spTree>
    <p:extLst>
      <p:ext uri="{BB962C8B-B14F-4D97-AF65-F5344CB8AC3E}">
        <p14:creationId xmlns:p14="http://schemas.microsoft.com/office/powerpoint/2010/main" xmlns="" val="85208163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0488" y="746125"/>
            <a:ext cx="6616700" cy="3722688"/>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85</a:t>
            </a:fld>
            <a:endParaRPr lang="zh-TW" altLang="en-US"/>
          </a:p>
        </p:txBody>
      </p:sp>
    </p:spTree>
    <p:extLst>
      <p:ext uri="{BB962C8B-B14F-4D97-AF65-F5344CB8AC3E}">
        <p14:creationId xmlns:p14="http://schemas.microsoft.com/office/powerpoint/2010/main" xmlns="" val="162576202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0488" y="746125"/>
            <a:ext cx="6616700" cy="3722688"/>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86</a:t>
            </a:fld>
            <a:endParaRPr lang="zh-TW" altLang="en-US"/>
          </a:p>
        </p:txBody>
      </p:sp>
    </p:spTree>
    <p:extLst>
      <p:ext uri="{BB962C8B-B14F-4D97-AF65-F5344CB8AC3E}">
        <p14:creationId xmlns:p14="http://schemas.microsoft.com/office/powerpoint/2010/main" xmlns="" val="56860491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0488" y="746125"/>
            <a:ext cx="6616700" cy="3722688"/>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88</a:t>
            </a:fld>
            <a:endParaRPr lang="zh-TW" altLang="en-US"/>
          </a:p>
        </p:txBody>
      </p:sp>
    </p:spTree>
    <p:extLst>
      <p:ext uri="{BB962C8B-B14F-4D97-AF65-F5344CB8AC3E}">
        <p14:creationId xmlns:p14="http://schemas.microsoft.com/office/powerpoint/2010/main" xmlns="" val="323812519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0488" y="746125"/>
            <a:ext cx="6616700" cy="3722688"/>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91</a:t>
            </a:fld>
            <a:endParaRPr lang="zh-TW" altLang="en-US"/>
          </a:p>
        </p:txBody>
      </p:sp>
    </p:spTree>
    <p:extLst>
      <p:ext uri="{BB962C8B-B14F-4D97-AF65-F5344CB8AC3E}">
        <p14:creationId xmlns:p14="http://schemas.microsoft.com/office/powerpoint/2010/main" xmlns="" val="150438922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0488" y="746125"/>
            <a:ext cx="6616700" cy="3722688"/>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92</a:t>
            </a:fld>
            <a:endParaRPr lang="zh-TW" altLang="en-US"/>
          </a:p>
        </p:txBody>
      </p:sp>
    </p:spTree>
    <p:extLst>
      <p:ext uri="{BB962C8B-B14F-4D97-AF65-F5344CB8AC3E}">
        <p14:creationId xmlns:p14="http://schemas.microsoft.com/office/powerpoint/2010/main" xmlns="" val="224382483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0488" y="746125"/>
            <a:ext cx="6616700" cy="3722688"/>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93</a:t>
            </a:fld>
            <a:endParaRPr lang="zh-TW" altLang="en-US"/>
          </a:p>
        </p:txBody>
      </p:sp>
    </p:spTree>
    <p:extLst>
      <p:ext uri="{BB962C8B-B14F-4D97-AF65-F5344CB8AC3E}">
        <p14:creationId xmlns:p14="http://schemas.microsoft.com/office/powerpoint/2010/main" xmlns="" val="394420898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0488" y="746125"/>
            <a:ext cx="6616700" cy="3722688"/>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103</a:t>
            </a:fld>
            <a:endParaRPr lang="zh-TW" altLang="en-US"/>
          </a:p>
        </p:txBody>
      </p:sp>
    </p:spTree>
    <p:extLst>
      <p:ext uri="{BB962C8B-B14F-4D97-AF65-F5344CB8AC3E}">
        <p14:creationId xmlns:p14="http://schemas.microsoft.com/office/powerpoint/2010/main" xmlns="" val="308670448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0488" y="746125"/>
            <a:ext cx="6616700" cy="3722688"/>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131</a:t>
            </a:fld>
            <a:endParaRPr lang="zh-TW" altLang="en-US"/>
          </a:p>
        </p:txBody>
      </p:sp>
    </p:spTree>
    <p:extLst>
      <p:ext uri="{BB962C8B-B14F-4D97-AF65-F5344CB8AC3E}">
        <p14:creationId xmlns:p14="http://schemas.microsoft.com/office/powerpoint/2010/main" xmlns="" val="193478690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0488" y="746125"/>
            <a:ext cx="6616700" cy="3722688"/>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132</a:t>
            </a:fld>
            <a:endParaRPr lang="zh-TW" altLang="en-US"/>
          </a:p>
        </p:txBody>
      </p:sp>
    </p:spTree>
    <p:extLst>
      <p:ext uri="{BB962C8B-B14F-4D97-AF65-F5344CB8AC3E}">
        <p14:creationId xmlns:p14="http://schemas.microsoft.com/office/powerpoint/2010/main" xmlns="" val="259778950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0488" y="746125"/>
            <a:ext cx="6616700" cy="3722688"/>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133</a:t>
            </a:fld>
            <a:endParaRPr lang="zh-TW" altLang="en-US"/>
          </a:p>
        </p:txBody>
      </p:sp>
    </p:spTree>
    <p:extLst>
      <p:ext uri="{BB962C8B-B14F-4D97-AF65-F5344CB8AC3E}">
        <p14:creationId xmlns:p14="http://schemas.microsoft.com/office/powerpoint/2010/main" xmlns="" val="11203712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0488" y="746125"/>
            <a:ext cx="6616700" cy="3722688"/>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13</a:t>
            </a:fld>
            <a:endParaRPr lang="zh-TW" altLang="en-US"/>
          </a:p>
        </p:txBody>
      </p:sp>
    </p:spTree>
    <p:extLst>
      <p:ext uri="{BB962C8B-B14F-4D97-AF65-F5344CB8AC3E}">
        <p14:creationId xmlns:p14="http://schemas.microsoft.com/office/powerpoint/2010/main" xmlns="" val="127787772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0488" y="746125"/>
            <a:ext cx="6616700" cy="3722688"/>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134</a:t>
            </a:fld>
            <a:endParaRPr lang="zh-TW" altLang="en-US"/>
          </a:p>
        </p:txBody>
      </p:sp>
    </p:spTree>
    <p:extLst>
      <p:ext uri="{BB962C8B-B14F-4D97-AF65-F5344CB8AC3E}">
        <p14:creationId xmlns:p14="http://schemas.microsoft.com/office/powerpoint/2010/main" xmlns="" val="13594004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0488" y="746125"/>
            <a:ext cx="6616700" cy="3722688"/>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135</a:t>
            </a:fld>
            <a:endParaRPr lang="zh-TW" altLang="en-US"/>
          </a:p>
        </p:txBody>
      </p:sp>
    </p:spTree>
    <p:extLst>
      <p:ext uri="{BB962C8B-B14F-4D97-AF65-F5344CB8AC3E}">
        <p14:creationId xmlns:p14="http://schemas.microsoft.com/office/powerpoint/2010/main" xmlns="" val="284272036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0488" y="746125"/>
            <a:ext cx="6616700" cy="3722688"/>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136</a:t>
            </a:fld>
            <a:endParaRPr lang="zh-TW" altLang="en-US"/>
          </a:p>
        </p:txBody>
      </p:sp>
    </p:spTree>
    <p:extLst>
      <p:ext uri="{BB962C8B-B14F-4D97-AF65-F5344CB8AC3E}">
        <p14:creationId xmlns:p14="http://schemas.microsoft.com/office/powerpoint/2010/main" xmlns="" val="266899201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0488" y="746125"/>
            <a:ext cx="6616700" cy="3722688"/>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137</a:t>
            </a:fld>
            <a:endParaRPr lang="zh-TW" altLang="en-US"/>
          </a:p>
        </p:txBody>
      </p:sp>
    </p:spTree>
    <p:extLst>
      <p:ext uri="{BB962C8B-B14F-4D97-AF65-F5344CB8AC3E}">
        <p14:creationId xmlns:p14="http://schemas.microsoft.com/office/powerpoint/2010/main" xmlns="" val="222190697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0488" y="744538"/>
            <a:ext cx="6616700" cy="3722687"/>
          </a:xfrm>
        </p:spPr>
      </p:sp>
      <p:sp>
        <p:nvSpPr>
          <p:cNvPr id="3" name="備忘稿版面配置區 2"/>
          <p:cNvSpPr>
            <a:spLocks noGrp="1"/>
          </p:cNvSpPr>
          <p:nvPr>
            <p:ph type="body" idx="1"/>
          </p:nvPr>
        </p:nvSpPr>
        <p:spPr/>
        <p:txBody>
          <a:bodyPr/>
          <a:lstStyle/>
          <a:p>
            <a:endParaRPr lang="zh-TW" altLang="en-US"/>
          </a:p>
        </p:txBody>
      </p:sp>
      <p:sp>
        <p:nvSpPr>
          <p:cNvPr id="4" name="日期版面配置區 3"/>
          <p:cNvSpPr>
            <a:spLocks noGrp="1"/>
          </p:cNvSpPr>
          <p:nvPr>
            <p:ph type="dt" idx="10"/>
          </p:nvPr>
        </p:nvSpPr>
        <p:spPr/>
        <p:txBody>
          <a:bodyPr/>
          <a:lstStyle/>
          <a:p>
            <a:endParaRPr lang="zh-TW" altLang="en-US"/>
          </a:p>
        </p:txBody>
      </p:sp>
      <p:sp>
        <p:nvSpPr>
          <p:cNvPr id="5" name="投影片編號版面配置區 4"/>
          <p:cNvSpPr>
            <a:spLocks noGrp="1"/>
          </p:cNvSpPr>
          <p:nvPr>
            <p:ph type="sldNum" sz="quarter" idx="11"/>
          </p:nvPr>
        </p:nvSpPr>
        <p:spPr/>
        <p:txBody>
          <a:bodyPr/>
          <a:lstStyle/>
          <a:p>
            <a:fld id="{AF1C8DE8-BA2A-400C-A20D-12712466775A}" type="slidenum">
              <a:rPr lang="zh-TW" altLang="en-US" smtClean="0"/>
              <a:pPr/>
              <a:t>138</a:t>
            </a:fld>
            <a:endParaRPr lang="zh-TW" altLang="en-US"/>
          </a:p>
        </p:txBody>
      </p:sp>
    </p:spTree>
    <p:extLst>
      <p:ext uri="{BB962C8B-B14F-4D97-AF65-F5344CB8AC3E}">
        <p14:creationId xmlns:p14="http://schemas.microsoft.com/office/powerpoint/2010/main" xmlns="" val="38935622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0488" y="746125"/>
            <a:ext cx="6616700" cy="3722688"/>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14</a:t>
            </a:fld>
            <a:endParaRPr lang="zh-TW" altLang="en-US"/>
          </a:p>
        </p:txBody>
      </p:sp>
    </p:spTree>
    <p:extLst>
      <p:ext uri="{BB962C8B-B14F-4D97-AF65-F5344CB8AC3E}">
        <p14:creationId xmlns:p14="http://schemas.microsoft.com/office/powerpoint/2010/main" xmlns="" val="34653353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0488" y="746125"/>
            <a:ext cx="6616700" cy="3722688"/>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15</a:t>
            </a:fld>
            <a:endParaRPr lang="zh-TW" altLang="en-US"/>
          </a:p>
        </p:txBody>
      </p:sp>
    </p:spTree>
    <p:extLst>
      <p:ext uri="{BB962C8B-B14F-4D97-AF65-F5344CB8AC3E}">
        <p14:creationId xmlns:p14="http://schemas.microsoft.com/office/powerpoint/2010/main" xmlns="" val="21282110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0488" y="746125"/>
            <a:ext cx="6616700" cy="3722688"/>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16</a:t>
            </a:fld>
            <a:endParaRPr lang="zh-TW" altLang="en-US"/>
          </a:p>
        </p:txBody>
      </p:sp>
    </p:spTree>
    <p:extLst>
      <p:ext uri="{BB962C8B-B14F-4D97-AF65-F5344CB8AC3E}">
        <p14:creationId xmlns:p14="http://schemas.microsoft.com/office/powerpoint/2010/main" xmlns="" val="25025433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按一下以編輯母片副標題樣式</a:t>
            </a:r>
          </a:p>
        </p:txBody>
      </p:sp>
      <p:sp>
        <p:nvSpPr>
          <p:cNvPr id="4" name="日期版面配置區 3"/>
          <p:cNvSpPr>
            <a:spLocks noGrp="1"/>
          </p:cNvSpPr>
          <p:nvPr>
            <p:ph type="dt" sz="half" idx="10"/>
          </p:nvPr>
        </p:nvSpPr>
        <p:spPr/>
        <p:txBody>
          <a:bodyPr/>
          <a:lstStyle/>
          <a:p>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10" name="投影片編號版面配置區 5"/>
          <p:cNvSpPr>
            <a:spLocks noGrp="1"/>
          </p:cNvSpPr>
          <p:nvPr>
            <p:ph type="sldNum" sz="quarter" idx="12"/>
          </p:nvPr>
        </p:nvSpPr>
        <p:spPr>
          <a:xfrm>
            <a:off x="9142228" y="6230346"/>
            <a:ext cx="2743200" cy="365125"/>
          </a:xfrm>
        </p:spPr>
        <p:txBody>
          <a:bodyPr/>
          <a:lstStyle>
            <a:lvl1pPr>
              <a:defRPr sz="2200" b="1" u="sng">
                <a:solidFill>
                  <a:schemeClr val="tx1">
                    <a:lumMod val="85000"/>
                    <a:lumOff val="15000"/>
                  </a:schemeClr>
                </a:solidFill>
                <a:latin typeface="Bookman Old Style" panose="02050604050505020204" pitchFamily="18" charset="0"/>
              </a:defRPr>
            </a:lvl1pPr>
          </a:lstStyle>
          <a:p>
            <a:fld id="{BFD9D296-0923-4B30-8558-81C121D8C7E7}" type="slidenum">
              <a:rPr lang="zh-TW" altLang="en-US" smtClean="0"/>
              <a:pPr/>
              <a:t>‹#›</a:t>
            </a:fld>
            <a:endParaRPr lang="zh-TW" altLang="en-US" dirty="0"/>
          </a:p>
        </p:txBody>
      </p:sp>
      <p:pic>
        <p:nvPicPr>
          <p:cNvPr id="11" name="Picture 2" descr="https://caac.jctv.ntut.edu.tw/105generalquery/image/applyLogo.gif"/>
          <p:cNvPicPr>
            <a:picLocks noChangeAspect="1" noChangeArrowheads="1"/>
          </p:cNvPicPr>
          <p:nvPr userDrawn="1"/>
        </p:nvPicPr>
        <p:blipFill>
          <a:blip r:embed="rId2" cstate="print"/>
          <a:srcRect/>
          <a:stretch>
            <a:fillRect/>
          </a:stretch>
        </p:blipFill>
        <p:spPr bwMode="auto">
          <a:xfrm>
            <a:off x="132490" y="6007239"/>
            <a:ext cx="649419" cy="660125"/>
          </a:xfrm>
          <a:prstGeom prst="rect">
            <a:avLst/>
          </a:prstGeom>
          <a:noFill/>
          <a:effectLst>
            <a:outerShdw blurRad="50800" dist="38100" dir="2700000" algn="tl" rotWithShape="0">
              <a:prstClr val="black">
                <a:alpha val="40000"/>
              </a:prstClr>
            </a:outerShdw>
          </a:effectLst>
        </p:spPr>
      </p:pic>
      <p:grpSp>
        <p:nvGrpSpPr>
          <p:cNvPr id="12" name="群組 11"/>
          <p:cNvGrpSpPr/>
          <p:nvPr userDrawn="1"/>
        </p:nvGrpSpPr>
        <p:grpSpPr>
          <a:xfrm>
            <a:off x="0" y="76202"/>
            <a:ext cx="12192000" cy="631371"/>
            <a:chOff x="0" y="76202"/>
            <a:chExt cx="12192000" cy="631371"/>
          </a:xfrm>
        </p:grpSpPr>
        <p:sp>
          <p:nvSpPr>
            <p:cNvPr id="13" name="矩形 12"/>
            <p:cNvSpPr/>
            <p:nvPr userDrawn="1"/>
          </p:nvSpPr>
          <p:spPr>
            <a:xfrm>
              <a:off x="0" y="76202"/>
              <a:ext cx="12192000" cy="631371"/>
            </a:xfrm>
            <a:prstGeom prst="rect">
              <a:avLst/>
            </a:prstGeom>
            <a:solidFill>
              <a:srgbClr val="FFE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4" name="圖片 1" descr="聯合會logo"/>
            <p:cNvPicPr>
              <a:picLocks noChangeAspect="1" noChangeArrowheads="1"/>
            </p:cNvPicPr>
            <p:nvPr userDrawn="1"/>
          </p:nvPicPr>
          <p:blipFill>
            <a:blip r:embed="rId3" cstate="print">
              <a:duotone>
                <a:schemeClr val="accent4">
                  <a:shade val="45000"/>
                  <a:satMod val="135000"/>
                </a:schemeClr>
                <a:prstClr val="white"/>
              </a:duotone>
            </a:blip>
            <a:srcRect/>
            <a:stretch>
              <a:fillRect/>
            </a:stretch>
          </p:blipFill>
          <p:spPr bwMode="auto">
            <a:xfrm>
              <a:off x="10187838" y="231439"/>
              <a:ext cx="1892407" cy="325105"/>
            </a:xfrm>
            <a:prstGeom prst="rect">
              <a:avLst/>
            </a:prstGeom>
            <a:noFill/>
            <a:ln w="9525">
              <a:noFill/>
              <a:miter lim="800000"/>
              <a:headEnd/>
              <a:tailEnd/>
            </a:ln>
          </p:spPr>
        </p:pic>
        <p:sp>
          <p:nvSpPr>
            <p:cNvPr id="15" name="矩形 14"/>
            <p:cNvSpPr/>
            <p:nvPr userDrawn="1"/>
          </p:nvSpPr>
          <p:spPr>
            <a:xfrm>
              <a:off x="24667" y="239879"/>
              <a:ext cx="1056839" cy="323165"/>
            </a:xfrm>
            <a:prstGeom prst="rect">
              <a:avLst/>
            </a:prstGeom>
          </p:spPr>
          <p:txBody>
            <a:bodyPr wrap="square">
              <a:spAutoFit/>
            </a:bodyPr>
            <a:lstStyle/>
            <a:p>
              <a:r>
                <a:rPr lang="en-US" altLang="zh-TW" sz="1500" b="1" dirty="0">
                  <a:solidFill>
                    <a:schemeClr val="bg1"/>
                  </a:solidFill>
                </a:rPr>
                <a:t>111-EP</a:t>
              </a:r>
              <a:endParaRPr lang="zh-TW" altLang="en-US" sz="1500" b="1" dirty="0">
                <a:solidFill>
                  <a:schemeClr val="bg1"/>
                </a:solidFill>
              </a:endParaRPr>
            </a:p>
          </p:txBody>
        </p:sp>
      </p:grpSp>
      <p:sp>
        <p:nvSpPr>
          <p:cNvPr id="16" name="文字方塊 15"/>
          <p:cNvSpPr txBox="1"/>
          <p:nvPr userDrawn="1"/>
        </p:nvSpPr>
        <p:spPr>
          <a:xfrm>
            <a:off x="245618" y="4006933"/>
            <a:ext cx="384721" cy="2343083"/>
          </a:xfrm>
          <a:prstGeom prst="rect">
            <a:avLst/>
          </a:prstGeom>
          <a:noFill/>
        </p:spPr>
        <p:txBody>
          <a:bodyPr vert="eaVert" wrap="square" rtlCol="0">
            <a:spAutoFit/>
          </a:bodyPr>
          <a:lstStyle/>
          <a:p>
            <a:pPr algn="ctr"/>
            <a:r>
              <a:rPr lang="zh-TW" altLang="en-US" sz="1300" b="1" dirty="0">
                <a:solidFill>
                  <a:schemeClr val="tx1">
                    <a:lumMod val="65000"/>
                    <a:lumOff val="35000"/>
                  </a:schemeClr>
                </a:solidFill>
                <a:latin typeface="華康新篆體" panose="030F0509000000000000" pitchFamily="65" charset="-120"/>
                <a:ea typeface="華康新篆體" panose="030F0509000000000000" pitchFamily="65" charset="-120"/>
              </a:rPr>
              <a:t>技專校院招生委員會聯合會</a:t>
            </a:r>
          </a:p>
        </p:txBody>
      </p:sp>
    </p:spTree>
    <p:extLst>
      <p:ext uri="{BB962C8B-B14F-4D97-AF65-F5344CB8AC3E}">
        <p14:creationId xmlns:p14="http://schemas.microsoft.com/office/powerpoint/2010/main" xmlns="" val="285775269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002DD93D-2DF0-4B94-8972-43F4DEAB4088}" type="slidenum">
              <a:rPr lang="zh-TW" altLang="en-US" smtClean="0"/>
              <a:pPr/>
              <a:t>‹#›</a:t>
            </a:fld>
            <a:endParaRPr lang="zh-TW" altLang="en-US"/>
          </a:p>
        </p:txBody>
      </p:sp>
    </p:spTree>
    <p:extLst>
      <p:ext uri="{BB962C8B-B14F-4D97-AF65-F5344CB8AC3E}">
        <p14:creationId xmlns:p14="http://schemas.microsoft.com/office/powerpoint/2010/main" xmlns="" val="7203872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724900" y="365125"/>
            <a:ext cx="2628900" cy="5811838"/>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838200" y="365125"/>
            <a:ext cx="7734300" cy="5811838"/>
          </a:xfrm>
        </p:spPr>
        <p:txBody>
          <a:bodyPr vert="eaVert"/>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002DD93D-2DF0-4B94-8972-43F4DEAB4088}" type="slidenum">
              <a:rPr lang="zh-TW" altLang="en-US" smtClean="0"/>
              <a:pPr/>
              <a:t>‹#›</a:t>
            </a:fld>
            <a:endParaRPr lang="zh-TW" altLang="en-US"/>
          </a:p>
        </p:txBody>
      </p:sp>
      <p:sp>
        <p:nvSpPr>
          <p:cNvPr id="7" name="投影片編號版面配置區 5"/>
          <p:cNvSpPr txBox="1">
            <a:spLocks/>
          </p:cNvSpPr>
          <p:nvPr userDrawn="1"/>
        </p:nvSpPr>
        <p:spPr>
          <a:xfrm>
            <a:off x="9142228" y="6230346"/>
            <a:ext cx="2743200" cy="365125"/>
          </a:xfrm>
          <a:prstGeom prst="rect">
            <a:avLst/>
          </a:prstGeom>
        </p:spPr>
        <p:txBody>
          <a:bodyPr vert="horz" lIns="91440" tIns="45720" rIns="91440" bIns="45720" rtlCol="0" anchor="ctr"/>
          <a:lstStyle>
            <a:defPPr>
              <a:defRPr lang="zh-TW"/>
            </a:defPPr>
            <a:lvl1pPr marL="0" algn="r" defTabSz="914400" rtl="0" eaLnBrk="1" latinLnBrk="0" hangingPunct="1">
              <a:defRPr sz="2200" b="1" u="sng" kern="1200">
                <a:solidFill>
                  <a:schemeClr val="tx1">
                    <a:lumMod val="75000"/>
                    <a:lumOff val="25000"/>
                  </a:schemeClr>
                </a:solidFill>
                <a:latin typeface="Bookman Old Style" panose="020506040505050202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D9D296-0923-4B30-8558-81C121D8C7E7}" type="slidenum">
              <a:rPr lang="zh-TW" altLang="en-US" smtClean="0"/>
              <a:pPr/>
              <a:t>‹#›</a:t>
            </a:fld>
            <a:endParaRPr lang="zh-TW" altLang="en-US" dirty="0"/>
          </a:p>
        </p:txBody>
      </p:sp>
      <p:sp>
        <p:nvSpPr>
          <p:cNvPr id="8" name="文字方塊 7"/>
          <p:cNvSpPr txBox="1"/>
          <p:nvPr userDrawn="1"/>
        </p:nvSpPr>
        <p:spPr>
          <a:xfrm>
            <a:off x="245618" y="4006933"/>
            <a:ext cx="384721" cy="2343083"/>
          </a:xfrm>
          <a:prstGeom prst="rect">
            <a:avLst/>
          </a:prstGeom>
          <a:noFill/>
        </p:spPr>
        <p:txBody>
          <a:bodyPr vert="eaVert" wrap="square" rtlCol="0">
            <a:spAutoFit/>
          </a:bodyPr>
          <a:lstStyle/>
          <a:p>
            <a:pPr algn="ctr"/>
            <a:r>
              <a:rPr lang="zh-TW" altLang="en-US" sz="1300" b="1" dirty="0">
                <a:solidFill>
                  <a:schemeClr val="tx1">
                    <a:lumMod val="65000"/>
                    <a:lumOff val="35000"/>
                  </a:schemeClr>
                </a:solidFill>
                <a:latin typeface="華康新篆體" panose="030F0509000000000000" pitchFamily="65" charset="-120"/>
                <a:ea typeface="華康新篆體" panose="030F0509000000000000" pitchFamily="65" charset="-120"/>
              </a:rPr>
              <a:t>技專校院招生委員會聯合會</a:t>
            </a:r>
          </a:p>
        </p:txBody>
      </p:sp>
      <p:pic>
        <p:nvPicPr>
          <p:cNvPr id="9" name="Picture 2" descr="https://caac.jctv.ntut.edu.tw/105generalquery/image/applyLogo.gif"/>
          <p:cNvPicPr>
            <a:picLocks noChangeAspect="1" noChangeArrowheads="1"/>
          </p:cNvPicPr>
          <p:nvPr userDrawn="1"/>
        </p:nvPicPr>
        <p:blipFill>
          <a:blip r:embed="rId2" cstate="print"/>
          <a:srcRect/>
          <a:stretch>
            <a:fillRect/>
          </a:stretch>
        </p:blipFill>
        <p:spPr bwMode="auto">
          <a:xfrm>
            <a:off x="132490" y="6007239"/>
            <a:ext cx="649419" cy="660125"/>
          </a:xfrm>
          <a:prstGeom prst="rect">
            <a:avLst/>
          </a:prstGeom>
          <a:noFill/>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xmlns="" val="1766361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區段標題">
    <p:spTree>
      <p:nvGrpSpPr>
        <p:cNvPr id="1" name=""/>
        <p:cNvGrpSpPr/>
        <p:nvPr/>
      </p:nvGrpSpPr>
      <p:grpSpPr>
        <a:xfrm>
          <a:off x="0" y="0"/>
          <a:ext cx="0" cy="0"/>
          <a:chOff x="0" y="0"/>
          <a:chExt cx="0" cy="0"/>
        </a:xfrm>
      </p:grpSpPr>
      <p:sp>
        <p:nvSpPr>
          <p:cNvPr id="3" name="投影片編號版面配置區 5"/>
          <p:cNvSpPr txBox="1">
            <a:spLocks/>
          </p:cNvSpPr>
          <p:nvPr userDrawn="1"/>
        </p:nvSpPr>
        <p:spPr>
          <a:xfrm>
            <a:off x="9142228" y="6230346"/>
            <a:ext cx="2743200" cy="365125"/>
          </a:xfrm>
          <a:prstGeom prst="rect">
            <a:avLst/>
          </a:prstGeom>
        </p:spPr>
        <p:txBody>
          <a:bodyPr vert="horz" lIns="91440" tIns="45720" rIns="91440" bIns="45720" rtlCol="0" anchor="ctr"/>
          <a:lstStyle>
            <a:defPPr>
              <a:defRPr lang="zh-TW"/>
            </a:defPPr>
            <a:lvl1pPr marL="0" algn="r" defTabSz="914400" rtl="0" eaLnBrk="1" latinLnBrk="0" hangingPunct="1">
              <a:defRPr sz="2200" b="1" u="sng" kern="1200">
                <a:solidFill>
                  <a:schemeClr val="tx1">
                    <a:lumMod val="75000"/>
                    <a:lumOff val="25000"/>
                  </a:schemeClr>
                </a:solidFill>
                <a:latin typeface="Bookman Old Style" panose="020506040505050202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D9D296-0923-4B30-8558-81C121D8C7E7}" type="slidenum">
              <a:rPr lang="zh-TW" altLang="en-US" smtClean="0"/>
              <a:pPr/>
              <a:t>‹#›</a:t>
            </a:fld>
            <a:endParaRPr lang="zh-TW" altLang="en-US" dirty="0"/>
          </a:p>
        </p:txBody>
      </p:sp>
      <p:pic>
        <p:nvPicPr>
          <p:cNvPr id="4" name="Picture 2" descr="https://caac.jctv.ntut.edu.tw/105generalquery/image/applyLogo.gif"/>
          <p:cNvPicPr>
            <a:picLocks noChangeAspect="1" noChangeArrowheads="1"/>
          </p:cNvPicPr>
          <p:nvPr userDrawn="1"/>
        </p:nvPicPr>
        <p:blipFill>
          <a:blip r:embed="rId2" cstate="print"/>
          <a:srcRect/>
          <a:stretch>
            <a:fillRect/>
          </a:stretch>
        </p:blipFill>
        <p:spPr bwMode="auto">
          <a:xfrm>
            <a:off x="132490" y="6007239"/>
            <a:ext cx="649419" cy="660125"/>
          </a:xfrm>
          <a:prstGeom prst="rect">
            <a:avLst/>
          </a:prstGeom>
          <a:noFill/>
          <a:effectLst>
            <a:outerShdw blurRad="50800" dist="38100" dir="2700000" algn="tl" rotWithShape="0">
              <a:prstClr val="black">
                <a:alpha val="40000"/>
              </a:prstClr>
            </a:outerShdw>
          </a:effectLst>
        </p:spPr>
      </p:pic>
      <p:sp>
        <p:nvSpPr>
          <p:cNvPr id="5" name="文字方塊 4"/>
          <p:cNvSpPr txBox="1"/>
          <p:nvPr userDrawn="1"/>
        </p:nvSpPr>
        <p:spPr>
          <a:xfrm>
            <a:off x="245618" y="4006933"/>
            <a:ext cx="384721" cy="2343083"/>
          </a:xfrm>
          <a:prstGeom prst="rect">
            <a:avLst/>
          </a:prstGeom>
          <a:noFill/>
        </p:spPr>
        <p:txBody>
          <a:bodyPr vert="eaVert" wrap="square" rtlCol="0">
            <a:spAutoFit/>
          </a:bodyPr>
          <a:lstStyle/>
          <a:p>
            <a:pPr algn="ctr"/>
            <a:r>
              <a:rPr lang="zh-TW" altLang="en-US" sz="1300" b="1" dirty="0">
                <a:solidFill>
                  <a:schemeClr val="tx1">
                    <a:lumMod val="65000"/>
                    <a:lumOff val="35000"/>
                  </a:schemeClr>
                </a:solidFill>
                <a:latin typeface="華康新篆體" panose="030F0509000000000000" pitchFamily="65" charset="-120"/>
                <a:ea typeface="華康新篆體" panose="030F0509000000000000" pitchFamily="65" charset="-120"/>
              </a:rPr>
              <a:t>技專校院招生委員會聯合會</a:t>
            </a:r>
          </a:p>
        </p:txBody>
      </p:sp>
      <p:grpSp>
        <p:nvGrpSpPr>
          <p:cNvPr id="6" name="群組 5"/>
          <p:cNvGrpSpPr/>
          <p:nvPr userDrawn="1"/>
        </p:nvGrpSpPr>
        <p:grpSpPr>
          <a:xfrm>
            <a:off x="0" y="76202"/>
            <a:ext cx="12192000" cy="631371"/>
            <a:chOff x="0" y="76202"/>
            <a:chExt cx="12192000" cy="631371"/>
          </a:xfrm>
        </p:grpSpPr>
        <p:sp>
          <p:nvSpPr>
            <p:cNvPr id="7" name="矩形 6"/>
            <p:cNvSpPr/>
            <p:nvPr userDrawn="1"/>
          </p:nvSpPr>
          <p:spPr>
            <a:xfrm>
              <a:off x="0" y="76202"/>
              <a:ext cx="12192000" cy="631371"/>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8" name="圖片 1" descr="聯合會logo"/>
            <p:cNvPicPr>
              <a:picLocks noChangeAspect="1" noChangeArrowheads="1"/>
            </p:cNvPicPr>
            <p:nvPr userDrawn="1"/>
          </p:nvPicPr>
          <p:blipFill>
            <a:blip r:embed="rId3" cstate="print">
              <a:duotone>
                <a:schemeClr val="accent4">
                  <a:shade val="45000"/>
                  <a:satMod val="135000"/>
                </a:schemeClr>
                <a:prstClr val="white"/>
              </a:duotone>
            </a:blip>
            <a:srcRect/>
            <a:stretch>
              <a:fillRect/>
            </a:stretch>
          </p:blipFill>
          <p:spPr bwMode="auto">
            <a:xfrm>
              <a:off x="10187838" y="231439"/>
              <a:ext cx="1892407" cy="325105"/>
            </a:xfrm>
            <a:prstGeom prst="rect">
              <a:avLst/>
            </a:prstGeom>
            <a:noFill/>
            <a:ln w="9525">
              <a:noFill/>
              <a:miter lim="800000"/>
              <a:headEnd/>
              <a:tailEnd/>
            </a:ln>
          </p:spPr>
        </p:pic>
        <p:sp>
          <p:nvSpPr>
            <p:cNvPr id="9" name="矩形 8"/>
            <p:cNvSpPr/>
            <p:nvPr userDrawn="1"/>
          </p:nvSpPr>
          <p:spPr>
            <a:xfrm>
              <a:off x="24667" y="239879"/>
              <a:ext cx="1056839" cy="323165"/>
            </a:xfrm>
            <a:prstGeom prst="rect">
              <a:avLst/>
            </a:prstGeom>
          </p:spPr>
          <p:txBody>
            <a:bodyPr wrap="square">
              <a:spAutoFit/>
            </a:bodyPr>
            <a:lstStyle/>
            <a:p>
              <a:r>
                <a:rPr lang="en-US" altLang="zh-TW" sz="1500" b="1" dirty="0">
                  <a:solidFill>
                    <a:schemeClr val="bg1"/>
                  </a:solidFill>
                </a:rPr>
                <a:t>111-EP</a:t>
              </a:r>
              <a:endParaRPr lang="zh-TW" altLang="en-US" sz="1500" b="1" dirty="0">
                <a:solidFill>
                  <a:schemeClr val="bg1"/>
                </a:solidFill>
              </a:endParaRPr>
            </a:p>
          </p:txBody>
        </p:sp>
      </p:grpSp>
      <p:sp>
        <p:nvSpPr>
          <p:cNvPr id="10" name="文字方塊 9"/>
          <p:cNvSpPr txBox="1"/>
          <p:nvPr userDrawn="1"/>
        </p:nvSpPr>
        <p:spPr>
          <a:xfrm>
            <a:off x="-181064" y="688290"/>
            <a:ext cx="1200329" cy="3450389"/>
          </a:xfrm>
          <a:prstGeom prst="rect">
            <a:avLst/>
          </a:prstGeom>
          <a:noFill/>
        </p:spPr>
        <p:txBody>
          <a:bodyPr vert="eaVert" wrap="square" rtlCol="0">
            <a:spAutoFit/>
          </a:bodyPr>
          <a:lstStyle/>
          <a:p>
            <a:r>
              <a:rPr lang="zh-TW" altLang="en-US" sz="6600" dirty="0">
                <a:solidFill>
                  <a:schemeClr val="bg1">
                    <a:lumMod val="85000"/>
                  </a:schemeClr>
                </a:solidFill>
                <a:latin typeface="華康正顏楷體W5" panose="03000509000000000000" pitchFamily="65" charset="-120"/>
                <a:ea typeface="華康正顏楷體W5" panose="03000509000000000000" pitchFamily="65" charset="-120"/>
              </a:rPr>
              <a:t>甄選入學</a:t>
            </a:r>
          </a:p>
        </p:txBody>
      </p:sp>
    </p:spTree>
    <p:extLst>
      <p:ext uri="{BB962C8B-B14F-4D97-AF65-F5344CB8AC3E}">
        <p14:creationId xmlns:p14="http://schemas.microsoft.com/office/powerpoint/2010/main" xmlns="" val="349626639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按一下以編輯母片標題樣式</a:t>
            </a:r>
          </a:p>
        </p:txBody>
      </p:sp>
      <p:sp>
        <p:nvSpPr>
          <p:cNvPr id="3" name="內容版面配置區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a:xfrm>
            <a:off x="9142228" y="6230346"/>
            <a:ext cx="2743200" cy="365125"/>
          </a:xfrm>
        </p:spPr>
        <p:txBody>
          <a:bodyPr/>
          <a:lstStyle>
            <a:lvl1pPr>
              <a:defRPr sz="2200" b="1" u="sng">
                <a:solidFill>
                  <a:schemeClr val="tx1">
                    <a:lumMod val="85000"/>
                    <a:lumOff val="15000"/>
                  </a:schemeClr>
                </a:solidFill>
                <a:latin typeface="Bookman Old Style" panose="02050604050505020204" pitchFamily="18" charset="0"/>
              </a:defRPr>
            </a:lvl1pPr>
          </a:lstStyle>
          <a:p>
            <a:fld id="{BFD9D296-0923-4B30-8558-81C121D8C7E7}" type="slidenum">
              <a:rPr lang="zh-TW" altLang="en-US" smtClean="0"/>
              <a:pPr/>
              <a:t>‹#›</a:t>
            </a:fld>
            <a:endParaRPr lang="zh-TW" altLang="en-US" dirty="0"/>
          </a:p>
        </p:txBody>
      </p:sp>
      <p:pic>
        <p:nvPicPr>
          <p:cNvPr id="7" name="Picture 2" descr="https://caac.jctv.ntut.edu.tw/105generalquery/image/applyLogo.gif"/>
          <p:cNvPicPr>
            <a:picLocks noChangeAspect="1" noChangeArrowheads="1"/>
          </p:cNvPicPr>
          <p:nvPr userDrawn="1"/>
        </p:nvPicPr>
        <p:blipFill>
          <a:blip r:embed="rId2" cstate="print"/>
          <a:srcRect/>
          <a:stretch>
            <a:fillRect/>
          </a:stretch>
        </p:blipFill>
        <p:spPr bwMode="auto">
          <a:xfrm>
            <a:off x="132490" y="6007239"/>
            <a:ext cx="649419" cy="660125"/>
          </a:xfrm>
          <a:prstGeom prst="rect">
            <a:avLst/>
          </a:prstGeom>
          <a:noFill/>
          <a:effectLst>
            <a:outerShdw blurRad="50800" dist="38100" dir="2700000" algn="tl" rotWithShape="0">
              <a:prstClr val="black">
                <a:alpha val="40000"/>
              </a:prstClr>
            </a:outerShdw>
          </a:effectLst>
        </p:spPr>
      </p:pic>
      <p:grpSp>
        <p:nvGrpSpPr>
          <p:cNvPr id="13" name="群組 12"/>
          <p:cNvGrpSpPr/>
          <p:nvPr userDrawn="1"/>
        </p:nvGrpSpPr>
        <p:grpSpPr>
          <a:xfrm>
            <a:off x="0" y="76202"/>
            <a:ext cx="12192000" cy="631371"/>
            <a:chOff x="0" y="76202"/>
            <a:chExt cx="12192000" cy="631371"/>
          </a:xfrm>
        </p:grpSpPr>
        <p:sp>
          <p:nvSpPr>
            <p:cNvPr id="10" name="矩形 9"/>
            <p:cNvSpPr/>
            <p:nvPr userDrawn="1"/>
          </p:nvSpPr>
          <p:spPr>
            <a:xfrm>
              <a:off x="0" y="76202"/>
              <a:ext cx="12192000" cy="631371"/>
            </a:xfrm>
            <a:prstGeom prst="rect">
              <a:avLst/>
            </a:prstGeom>
            <a:solidFill>
              <a:srgbClr val="FFE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8" name="圖片 1" descr="聯合會logo"/>
            <p:cNvPicPr>
              <a:picLocks noChangeAspect="1" noChangeArrowheads="1"/>
            </p:cNvPicPr>
            <p:nvPr userDrawn="1"/>
          </p:nvPicPr>
          <p:blipFill>
            <a:blip r:embed="rId3" cstate="print">
              <a:duotone>
                <a:schemeClr val="accent4">
                  <a:shade val="45000"/>
                  <a:satMod val="135000"/>
                </a:schemeClr>
                <a:prstClr val="white"/>
              </a:duotone>
            </a:blip>
            <a:srcRect/>
            <a:stretch>
              <a:fillRect/>
            </a:stretch>
          </p:blipFill>
          <p:spPr bwMode="auto">
            <a:xfrm>
              <a:off x="10187838" y="231439"/>
              <a:ext cx="1892407" cy="325105"/>
            </a:xfrm>
            <a:prstGeom prst="rect">
              <a:avLst/>
            </a:prstGeom>
            <a:noFill/>
            <a:ln w="9525">
              <a:noFill/>
              <a:miter lim="800000"/>
              <a:headEnd/>
              <a:tailEnd/>
            </a:ln>
          </p:spPr>
        </p:pic>
        <p:sp>
          <p:nvSpPr>
            <p:cNvPr id="11" name="矩形 10"/>
            <p:cNvSpPr/>
            <p:nvPr userDrawn="1"/>
          </p:nvSpPr>
          <p:spPr>
            <a:xfrm>
              <a:off x="24667" y="239879"/>
              <a:ext cx="1056839" cy="323165"/>
            </a:xfrm>
            <a:prstGeom prst="rect">
              <a:avLst/>
            </a:prstGeom>
          </p:spPr>
          <p:txBody>
            <a:bodyPr wrap="square">
              <a:spAutoFit/>
            </a:bodyPr>
            <a:lstStyle/>
            <a:p>
              <a:r>
                <a:rPr lang="en-US" altLang="zh-TW" sz="1500" b="1" dirty="0">
                  <a:solidFill>
                    <a:schemeClr val="bg1"/>
                  </a:solidFill>
                </a:rPr>
                <a:t>111-EP</a:t>
              </a:r>
              <a:endParaRPr lang="zh-TW" altLang="en-US" sz="1500" b="1" dirty="0">
                <a:solidFill>
                  <a:schemeClr val="bg1"/>
                </a:solidFill>
              </a:endParaRPr>
            </a:p>
          </p:txBody>
        </p:sp>
      </p:grpSp>
      <p:sp>
        <p:nvSpPr>
          <p:cNvPr id="12" name="文字方塊 11"/>
          <p:cNvSpPr txBox="1"/>
          <p:nvPr userDrawn="1"/>
        </p:nvSpPr>
        <p:spPr>
          <a:xfrm>
            <a:off x="245618" y="4006933"/>
            <a:ext cx="384721" cy="2343083"/>
          </a:xfrm>
          <a:prstGeom prst="rect">
            <a:avLst/>
          </a:prstGeom>
          <a:noFill/>
        </p:spPr>
        <p:txBody>
          <a:bodyPr vert="eaVert" wrap="square" rtlCol="0">
            <a:spAutoFit/>
          </a:bodyPr>
          <a:lstStyle/>
          <a:p>
            <a:pPr algn="ctr"/>
            <a:r>
              <a:rPr lang="zh-TW" altLang="en-US" sz="1300" b="1" dirty="0">
                <a:solidFill>
                  <a:schemeClr val="tx1">
                    <a:lumMod val="65000"/>
                    <a:lumOff val="35000"/>
                  </a:schemeClr>
                </a:solidFill>
                <a:latin typeface="華康新篆體" panose="030F0509000000000000" pitchFamily="65" charset="-120"/>
                <a:ea typeface="華康新篆體" panose="030F0509000000000000" pitchFamily="65" charset="-120"/>
              </a:rPr>
              <a:t>技專校院招生委員會聯合會</a:t>
            </a:r>
          </a:p>
        </p:txBody>
      </p:sp>
      <p:sp>
        <p:nvSpPr>
          <p:cNvPr id="14" name="文字方塊 13"/>
          <p:cNvSpPr txBox="1"/>
          <p:nvPr userDrawn="1"/>
        </p:nvSpPr>
        <p:spPr>
          <a:xfrm>
            <a:off x="-181064" y="688290"/>
            <a:ext cx="1200329" cy="3450389"/>
          </a:xfrm>
          <a:prstGeom prst="rect">
            <a:avLst/>
          </a:prstGeom>
          <a:noFill/>
        </p:spPr>
        <p:txBody>
          <a:bodyPr vert="eaVert" wrap="square" rtlCol="0">
            <a:spAutoFit/>
          </a:bodyPr>
          <a:lstStyle/>
          <a:p>
            <a:r>
              <a:rPr lang="zh-TW" altLang="en-US" sz="6600" dirty="0">
                <a:solidFill>
                  <a:schemeClr val="bg1">
                    <a:lumMod val="85000"/>
                  </a:schemeClr>
                </a:solidFill>
                <a:latin typeface="華康正顏楷體W5" panose="03000509000000000000" pitchFamily="65" charset="-120"/>
                <a:ea typeface="華康正顏楷體W5" panose="03000509000000000000" pitchFamily="65" charset="-120"/>
              </a:rPr>
              <a:t>甄選入學</a:t>
            </a:r>
          </a:p>
        </p:txBody>
      </p:sp>
    </p:spTree>
    <p:extLst>
      <p:ext uri="{BB962C8B-B14F-4D97-AF65-F5344CB8AC3E}">
        <p14:creationId xmlns:p14="http://schemas.microsoft.com/office/powerpoint/2010/main" xmlns="" val="276169415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831850" y="1709738"/>
            <a:ext cx="10515600" cy="2852737"/>
          </a:xfrm>
        </p:spPr>
        <p:txBody>
          <a:bodyPr anchor="b"/>
          <a:lstStyle>
            <a:lvl1pPr>
              <a:defRPr sz="6000"/>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smtClean="0"/>
              <a:t>編輯母片文字樣式</a:t>
            </a:r>
          </a:p>
        </p:txBody>
      </p:sp>
      <p:sp>
        <p:nvSpPr>
          <p:cNvPr id="4" name="日期版面配置區 3"/>
          <p:cNvSpPr>
            <a:spLocks noGrp="1"/>
          </p:cNvSpPr>
          <p:nvPr>
            <p:ph type="dt" sz="half" idx="10"/>
          </p:nvPr>
        </p:nvSpPr>
        <p:spPr/>
        <p:txBody>
          <a:bodyPr/>
          <a:lstStyle/>
          <a:p>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002DD93D-2DF0-4B94-8972-43F4DEAB4088}" type="slidenum">
              <a:rPr lang="zh-TW" altLang="en-US" smtClean="0"/>
              <a:pPr/>
              <a:t>‹#›</a:t>
            </a:fld>
            <a:endParaRPr lang="zh-TW" altLang="en-US"/>
          </a:p>
        </p:txBody>
      </p:sp>
    </p:spTree>
    <p:extLst>
      <p:ext uri="{BB962C8B-B14F-4D97-AF65-F5344CB8AC3E}">
        <p14:creationId xmlns:p14="http://schemas.microsoft.com/office/powerpoint/2010/main" xmlns="" val="6429178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838200" y="1825625"/>
            <a:ext cx="5181600" cy="4351338"/>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6172200" y="1825625"/>
            <a:ext cx="5181600" cy="4351338"/>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002DD93D-2DF0-4B94-8972-43F4DEAB4088}" type="slidenum">
              <a:rPr lang="zh-TW" altLang="en-US" smtClean="0"/>
              <a:pPr/>
              <a:t>‹#›</a:t>
            </a:fld>
            <a:endParaRPr lang="zh-TW" altLang="en-US"/>
          </a:p>
        </p:txBody>
      </p:sp>
    </p:spTree>
    <p:extLst>
      <p:ext uri="{BB962C8B-B14F-4D97-AF65-F5344CB8AC3E}">
        <p14:creationId xmlns:p14="http://schemas.microsoft.com/office/powerpoint/2010/main" xmlns="" val="1211494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839788" y="365125"/>
            <a:ext cx="10515600" cy="1325563"/>
          </a:xfrm>
        </p:spPr>
        <p:txBody>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編輯母片文字樣式</a:t>
            </a:r>
          </a:p>
        </p:txBody>
      </p:sp>
      <p:sp>
        <p:nvSpPr>
          <p:cNvPr id="4" name="內容版面配置區 3"/>
          <p:cNvSpPr>
            <a:spLocks noGrp="1"/>
          </p:cNvSpPr>
          <p:nvPr>
            <p:ph sz="half" idx="2"/>
          </p:nvPr>
        </p:nvSpPr>
        <p:spPr>
          <a:xfrm>
            <a:off x="839788" y="2505075"/>
            <a:ext cx="5157787" cy="3684588"/>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編輯母片文字樣式</a:t>
            </a:r>
          </a:p>
        </p:txBody>
      </p:sp>
      <p:sp>
        <p:nvSpPr>
          <p:cNvPr id="6" name="內容版面配置區 5"/>
          <p:cNvSpPr>
            <a:spLocks noGrp="1"/>
          </p:cNvSpPr>
          <p:nvPr>
            <p:ph sz="quarter" idx="4"/>
          </p:nvPr>
        </p:nvSpPr>
        <p:spPr>
          <a:xfrm>
            <a:off x="6172200" y="2505075"/>
            <a:ext cx="5183188" cy="3684588"/>
          </a:xfrm>
        </p:spPr>
        <p:txBody>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002DD93D-2DF0-4B94-8972-43F4DEAB4088}" type="slidenum">
              <a:rPr lang="zh-TW" altLang="en-US" smtClean="0"/>
              <a:pPr/>
              <a:t>‹#›</a:t>
            </a:fld>
            <a:endParaRPr lang="zh-TW" altLang="en-US"/>
          </a:p>
        </p:txBody>
      </p:sp>
    </p:spTree>
    <p:extLst>
      <p:ext uri="{BB962C8B-B14F-4D97-AF65-F5344CB8AC3E}">
        <p14:creationId xmlns:p14="http://schemas.microsoft.com/office/powerpoint/2010/main" xmlns="" val="39759778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1_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BFD9D296-0923-4B30-8558-81C121D8C7E7}" type="slidenum">
              <a:rPr lang="zh-TW" altLang="en-US" smtClean="0"/>
              <a:pPr/>
              <a:t>‹#›</a:t>
            </a:fld>
            <a:endParaRPr lang="zh-TW" altLang="en-US"/>
          </a:p>
        </p:txBody>
      </p:sp>
      <p:sp>
        <p:nvSpPr>
          <p:cNvPr id="8" name="投影片編號版面配置區 5"/>
          <p:cNvSpPr txBox="1">
            <a:spLocks/>
          </p:cNvSpPr>
          <p:nvPr userDrawn="1"/>
        </p:nvSpPr>
        <p:spPr>
          <a:xfrm>
            <a:off x="9142228" y="6230346"/>
            <a:ext cx="2743200" cy="365125"/>
          </a:xfrm>
          <a:prstGeom prst="rect">
            <a:avLst/>
          </a:prstGeom>
        </p:spPr>
        <p:txBody>
          <a:bodyPr vert="horz" lIns="91440" tIns="45720" rIns="91440" bIns="45720" rtlCol="0" anchor="ctr"/>
          <a:lstStyle>
            <a:defPPr>
              <a:defRPr lang="zh-TW"/>
            </a:defPPr>
            <a:lvl1pPr marL="0" algn="r" defTabSz="914400" rtl="0" eaLnBrk="1" latinLnBrk="0" hangingPunct="1">
              <a:defRPr sz="2200" b="1" u="sng" kern="1200">
                <a:solidFill>
                  <a:schemeClr val="tx1">
                    <a:lumMod val="75000"/>
                    <a:lumOff val="25000"/>
                  </a:schemeClr>
                </a:solidFill>
                <a:latin typeface="Bookman Old Style" panose="020506040505050202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D9D296-0923-4B30-8558-81C121D8C7E7}" type="slidenum">
              <a:rPr lang="zh-TW" altLang="en-US" smtClean="0"/>
              <a:pPr/>
              <a:t>‹#›</a:t>
            </a:fld>
            <a:endParaRPr lang="zh-TW" altLang="en-US" dirty="0"/>
          </a:p>
        </p:txBody>
      </p:sp>
      <p:pic>
        <p:nvPicPr>
          <p:cNvPr id="14" name="Picture 2" descr="https://caac.jctv.ntut.edu.tw/105generalquery/image/applyLogo.gif"/>
          <p:cNvPicPr>
            <a:picLocks noChangeAspect="1" noChangeArrowheads="1"/>
          </p:cNvPicPr>
          <p:nvPr userDrawn="1"/>
        </p:nvPicPr>
        <p:blipFill>
          <a:blip r:embed="rId2" cstate="print"/>
          <a:srcRect/>
          <a:stretch>
            <a:fillRect/>
          </a:stretch>
        </p:blipFill>
        <p:spPr bwMode="auto">
          <a:xfrm>
            <a:off x="132490" y="6007239"/>
            <a:ext cx="649419" cy="660125"/>
          </a:xfrm>
          <a:prstGeom prst="rect">
            <a:avLst/>
          </a:prstGeom>
          <a:noFill/>
          <a:effectLst>
            <a:outerShdw blurRad="50800" dist="38100" dir="2700000" algn="tl" rotWithShape="0">
              <a:prstClr val="black">
                <a:alpha val="40000"/>
              </a:prstClr>
            </a:outerShdw>
          </a:effectLst>
        </p:spPr>
      </p:pic>
      <p:grpSp>
        <p:nvGrpSpPr>
          <p:cNvPr id="15" name="群組 14"/>
          <p:cNvGrpSpPr/>
          <p:nvPr userDrawn="1"/>
        </p:nvGrpSpPr>
        <p:grpSpPr>
          <a:xfrm>
            <a:off x="0" y="76202"/>
            <a:ext cx="12192000" cy="631371"/>
            <a:chOff x="0" y="76202"/>
            <a:chExt cx="12192000" cy="631371"/>
          </a:xfrm>
        </p:grpSpPr>
        <p:sp>
          <p:nvSpPr>
            <p:cNvPr id="16" name="矩形 15"/>
            <p:cNvSpPr/>
            <p:nvPr userDrawn="1"/>
          </p:nvSpPr>
          <p:spPr>
            <a:xfrm>
              <a:off x="0" y="76202"/>
              <a:ext cx="12192000" cy="631371"/>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7" name="圖片 1" descr="聯合會logo"/>
            <p:cNvPicPr>
              <a:picLocks noChangeAspect="1" noChangeArrowheads="1"/>
            </p:cNvPicPr>
            <p:nvPr userDrawn="1"/>
          </p:nvPicPr>
          <p:blipFill>
            <a:blip r:embed="rId3" cstate="print">
              <a:duotone>
                <a:schemeClr val="accent4">
                  <a:shade val="45000"/>
                  <a:satMod val="135000"/>
                </a:schemeClr>
                <a:prstClr val="white"/>
              </a:duotone>
            </a:blip>
            <a:srcRect/>
            <a:stretch>
              <a:fillRect/>
            </a:stretch>
          </p:blipFill>
          <p:spPr bwMode="auto">
            <a:xfrm>
              <a:off x="10187838" y="231439"/>
              <a:ext cx="1892407" cy="325105"/>
            </a:xfrm>
            <a:prstGeom prst="rect">
              <a:avLst/>
            </a:prstGeom>
            <a:noFill/>
            <a:ln w="9525">
              <a:noFill/>
              <a:miter lim="800000"/>
              <a:headEnd/>
              <a:tailEnd/>
            </a:ln>
          </p:spPr>
        </p:pic>
        <p:sp>
          <p:nvSpPr>
            <p:cNvPr id="18" name="矩形 17"/>
            <p:cNvSpPr/>
            <p:nvPr userDrawn="1"/>
          </p:nvSpPr>
          <p:spPr>
            <a:xfrm>
              <a:off x="24667" y="239879"/>
              <a:ext cx="1056839" cy="323165"/>
            </a:xfrm>
            <a:prstGeom prst="rect">
              <a:avLst/>
            </a:prstGeom>
          </p:spPr>
          <p:txBody>
            <a:bodyPr wrap="square">
              <a:spAutoFit/>
            </a:bodyPr>
            <a:lstStyle/>
            <a:p>
              <a:r>
                <a:rPr lang="en-US" altLang="zh-TW" sz="1500" b="1" dirty="0">
                  <a:solidFill>
                    <a:schemeClr val="bg1"/>
                  </a:solidFill>
                </a:rPr>
                <a:t>111-EP</a:t>
              </a:r>
              <a:endParaRPr lang="zh-TW" altLang="en-US" sz="1500" b="1" dirty="0">
                <a:solidFill>
                  <a:schemeClr val="bg1"/>
                </a:solidFill>
              </a:endParaRPr>
            </a:p>
          </p:txBody>
        </p:sp>
      </p:grpSp>
      <p:sp>
        <p:nvSpPr>
          <p:cNvPr id="12" name="文字方塊 11"/>
          <p:cNvSpPr txBox="1"/>
          <p:nvPr userDrawn="1"/>
        </p:nvSpPr>
        <p:spPr>
          <a:xfrm>
            <a:off x="245618" y="4006933"/>
            <a:ext cx="384721" cy="2343083"/>
          </a:xfrm>
          <a:prstGeom prst="rect">
            <a:avLst/>
          </a:prstGeom>
          <a:noFill/>
        </p:spPr>
        <p:txBody>
          <a:bodyPr vert="eaVert" wrap="square" rtlCol="0">
            <a:spAutoFit/>
          </a:bodyPr>
          <a:lstStyle/>
          <a:p>
            <a:pPr algn="ctr"/>
            <a:r>
              <a:rPr lang="zh-TW" altLang="en-US" sz="1300" b="1" dirty="0">
                <a:solidFill>
                  <a:schemeClr val="tx1">
                    <a:lumMod val="65000"/>
                    <a:lumOff val="35000"/>
                  </a:schemeClr>
                </a:solidFill>
                <a:latin typeface="華康新篆體" panose="030F0509000000000000" pitchFamily="65" charset="-120"/>
                <a:ea typeface="華康新篆體" panose="030F0509000000000000" pitchFamily="65" charset="-120"/>
              </a:rPr>
              <a:t>技專校院招生委員會聯合會</a:t>
            </a:r>
          </a:p>
        </p:txBody>
      </p:sp>
      <p:sp>
        <p:nvSpPr>
          <p:cNvPr id="6" name="文字方塊 5"/>
          <p:cNvSpPr txBox="1"/>
          <p:nvPr userDrawn="1"/>
        </p:nvSpPr>
        <p:spPr>
          <a:xfrm>
            <a:off x="-181064" y="688290"/>
            <a:ext cx="1200329" cy="3450389"/>
          </a:xfrm>
          <a:prstGeom prst="rect">
            <a:avLst/>
          </a:prstGeom>
          <a:noFill/>
        </p:spPr>
        <p:txBody>
          <a:bodyPr vert="eaVert" wrap="square" rtlCol="0">
            <a:spAutoFit/>
          </a:bodyPr>
          <a:lstStyle/>
          <a:p>
            <a:r>
              <a:rPr lang="zh-TW" altLang="en-US" sz="6600" dirty="0">
                <a:solidFill>
                  <a:schemeClr val="bg1">
                    <a:lumMod val="85000"/>
                  </a:schemeClr>
                </a:solidFill>
                <a:latin typeface="華康正顏楷體W5" panose="03000509000000000000" pitchFamily="65" charset="-120"/>
                <a:ea typeface="華康正顏楷體W5" panose="03000509000000000000" pitchFamily="65" charset="-120"/>
              </a:rPr>
              <a:t>甄選入學</a:t>
            </a:r>
          </a:p>
        </p:txBody>
      </p:sp>
    </p:spTree>
    <p:extLst>
      <p:ext uri="{BB962C8B-B14F-4D97-AF65-F5344CB8AC3E}">
        <p14:creationId xmlns:p14="http://schemas.microsoft.com/office/powerpoint/2010/main" xmlns="" val="72294729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002DD93D-2DF0-4B94-8972-43F4DEAB4088}" type="slidenum">
              <a:rPr lang="zh-TW" altLang="en-US" smtClean="0"/>
              <a:pPr/>
              <a:t>‹#›</a:t>
            </a:fld>
            <a:endParaRPr lang="zh-TW" altLang="en-US"/>
          </a:p>
        </p:txBody>
      </p:sp>
    </p:spTree>
    <p:extLst>
      <p:ext uri="{BB962C8B-B14F-4D97-AF65-F5344CB8AC3E}">
        <p14:creationId xmlns:p14="http://schemas.microsoft.com/office/powerpoint/2010/main" xmlns="" val="5229851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編輯母片文字樣式</a:t>
            </a:r>
          </a:p>
        </p:txBody>
      </p:sp>
      <p:sp>
        <p:nvSpPr>
          <p:cNvPr id="5" name="日期版面配置區 4"/>
          <p:cNvSpPr>
            <a:spLocks noGrp="1"/>
          </p:cNvSpPr>
          <p:nvPr>
            <p:ph type="dt" sz="half" idx="10"/>
          </p:nvPr>
        </p:nvSpPr>
        <p:spPr/>
        <p:txBody>
          <a:bodyPr/>
          <a:lstStyle/>
          <a:p>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002DD93D-2DF0-4B94-8972-43F4DEAB4088}" type="slidenum">
              <a:rPr lang="zh-TW" altLang="en-US" smtClean="0"/>
              <a:pPr/>
              <a:t>‹#›</a:t>
            </a:fld>
            <a:endParaRPr lang="zh-TW" altLang="en-US"/>
          </a:p>
        </p:txBody>
      </p:sp>
    </p:spTree>
    <p:extLst>
      <p:ext uri="{BB962C8B-B14F-4D97-AF65-F5344CB8AC3E}">
        <p14:creationId xmlns:p14="http://schemas.microsoft.com/office/powerpoint/2010/main" xmlns="" val="22910808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編輯母片文字樣式</a:t>
            </a:r>
          </a:p>
        </p:txBody>
      </p:sp>
      <p:sp>
        <p:nvSpPr>
          <p:cNvPr id="5" name="日期版面配置區 4"/>
          <p:cNvSpPr>
            <a:spLocks noGrp="1"/>
          </p:cNvSpPr>
          <p:nvPr>
            <p:ph type="dt" sz="half" idx="10"/>
          </p:nvPr>
        </p:nvSpPr>
        <p:spPr/>
        <p:txBody>
          <a:bodyPr/>
          <a:lstStyle/>
          <a:p>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002DD93D-2DF0-4B94-8972-43F4DEAB4088}" type="slidenum">
              <a:rPr lang="zh-TW" altLang="en-US" smtClean="0"/>
              <a:pPr/>
              <a:t>‹#›</a:t>
            </a:fld>
            <a:endParaRPr lang="zh-TW" altLang="en-US"/>
          </a:p>
        </p:txBody>
      </p:sp>
    </p:spTree>
    <p:extLst>
      <p:ext uri="{BB962C8B-B14F-4D97-AF65-F5344CB8AC3E}">
        <p14:creationId xmlns:p14="http://schemas.microsoft.com/office/powerpoint/2010/main" xmlns="" val="22290062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zh-TW" altLang="en-US"/>
          </a:p>
        </p:txBody>
      </p:sp>
      <p:sp>
        <p:nvSpPr>
          <p:cNvPr id="5" name="頁尾版面配置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2DD93D-2DF0-4B94-8972-43F4DEAB4088}" type="slidenum">
              <a:rPr lang="zh-TW" altLang="en-US" smtClean="0"/>
              <a:pPr/>
              <a:t>‹#›</a:t>
            </a:fld>
            <a:endParaRPr lang="zh-TW" altLang="en-US"/>
          </a:p>
        </p:txBody>
      </p:sp>
    </p:spTree>
    <p:extLst>
      <p:ext uri="{BB962C8B-B14F-4D97-AF65-F5344CB8AC3E}">
        <p14:creationId xmlns:p14="http://schemas.microsoft.com/office/powerpoint/2010/main" xmlns="" val="3107473730"/>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45" r:id="rId3"/>
    <p:sldLayoutId id="2147483746" r:id="rId4"/>
    <p:sldLayoutId id="2147483747" r:id="rId5"/>
    <p:sldLayoutId id="2147483756" r:id="rId6"/>
    <p:sldLayoutId id="2147483749" r:id="rId7"/>
    <p:sldLayoutId id="2147483750" r:id="rId8"/>
    <p:sldLayoutId id="2147483751" r:id="rId9"/>
    <p:sldLayoutId id="2147483752" r:id="rId10"/>
    <p:sldLayoutId id="2147483753" r:id="rId11"/>
    <p:sldLayoutId id="2147483757"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12.xml"/><Relationship Id="rId5" Type="http://schemas.openxmlformats.org/officeDocument/2006/relationships/image" Target="../media/image154.png"/><Relationship Id="rId4" Type="http://schemas.openxmlformats.org/officeDocument/2006/relationships/image" Target="../media/image153.png"/></Relationships>
</file>

<file path=ppt/slides/_rels/slide106.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12.xml"/></Relationships>
</file>

<file path=ppt/slides/_rels/slide107.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9.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12.xml"/></Relationships>
</file>

<file path=ppt/slides/_rels/slide111.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1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3.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12.xml"/></Relationships>
</file>

<file path=ppt/slides/_rels/slide114.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12.xml"/></Relationships>
</file>

<file path=ppt/slides/_rels/slide115.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12.xml"/></Relationships>
</file>

<file path=ppt/slides/_rels/slide116.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12.xml"/></Relationships>
</file>

<file path=ppt/slides/_rels/slide117.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12.xml"/></Relationships>
</file>

<file path=ppt/slides/_rels/slide118.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image" Target="../media/image165.png"/><Relationship Id="rId1" Type="http://schemas.openxmlformats.org/officeDocument/2006/relationships/slideLayout" Target="../slideLayouts/slideLayout12.xml"/><Relationship Id="rId6" Type="http://schemas.openxmlformats.org/officeDocument/2006/relationships/image" Target="../media/image169.jpeg"/><Relationship Id="rId5" Type="http://schemas.openxmlformats.org/officeDocument/2006/relationships/image" Target="../media/image168.jpeg"/><Relationship Id="rId4" Type="http://schemas.openxmlformats.org/officeDocument/2006/relationships/image" Target="../media/image167.jpeg"/></Relationships>
</file>

<file path=ppt/slides/_rels/slide119.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2.png"/></Relationships>
</file>

<file path=ppt/slides/_rels/slide120.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12.xml"/></Relationships>
</file>

<file path=ppt/slides/_rels/slide121.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12.xml"/></Relationships>
</file>

<file path=ppt/slides/_rels/slide122.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12.xml"/></Relationships>
</file>

<file path=ppt/slides/_rels/slide123.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12.xml"/></Relationships>
</file>

<file path=ppt/slides/_rels/slide124.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12.xml"/></Relationships>
</file>

<file path=ppt/slides/_rels/slide125.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12.xml"/></Relationships>
</file>

<file path=ppt/slides/_rels/slide126.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12.xml"/></Relationships>
</file>

<file path=ppt/slides/_rels/slide127.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png"/><Relationship Id="rId1" Type="http://schemas.openxmlformats.org/officeDocument/2006/relationships/slideLayout" Target="../slideLayouts/slideLayout12.xml"/></Relationships>
</file>

<file path=ppt/slides/_rels/slide128.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image" Target="../media/image181.jpeg"/><Relationship Id="rId1" Type="http://schemas.openxmlformats.org/officeDocument/2006/relationships/slideLayout" Target="../slideLayouts/slideLayout12.xml"/><Relationship Id="rId4" Type="http://schemas.openxmlformats.org/officeDocument/2006/relationships/image" Target="../media/image183.jpe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130.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12.xml"/></Relationships>
</file>

<file path=ppt/slides/_rels/slide131.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57.xml"/><Relationship Id="rId1" Type="http://schemas.openxmlformats.org/officeDocument/2006/relationships/slideLayout" Target="../slideLayouts/slideLayout12.xml"/><Relationship Id="rId5" Type="http://schemas.openxmlformats.org/officeDocument/2006/relationships/image" Target="../media/image187.png"/><Relationship Id="rId4" Type="http://schemas.openxmlformats.org/officeDocument/2006/relationships/image" Target="../media/image186.png"/></Relationships>
</file>

<file path=ppt/slides/_rels/slide132.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133.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134.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135.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136.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62.xml"/><Relationship Id="rId1" Type="http://schemas.openxmlformats.org/officeDocument/2006/relationships/slideLayout" Target="../slideLayouts/slideLayout12.xml"/><Relationship Id="rId4" Type="http://schemas.openxmlformats.org/officeDocument/2006/relationships/image" Target="../media/image192.png"/></Relationships>
</file>

<file path=ppt/slides/_rels/slide137.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63.xml"/><Relationship Id="rId1" Type="http://schemas.openxmlformats.org/officeDocument/2006/relationships/slideLayout" Target="../slideLayouts/slideLayout12.xml"/></Relationships>
</file>

<file path=ppt/slides/_rels/slide1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4.xml"/><Relationship Id="rId1" Type="http://schemas.openxmlformats.org/officeDocument/2006/relationships/slideLayout" Target="../slideLayouts/slideLayout11.xml"/><Relationship Id="rId5" Type="http://schemas.openxmlformats.org/officeDocument/2006/relationships/image" Target="../media/image1.gif"/><Relationship Id="rId4" Type="http://schemas.openxmlformats.org/officeDocument/2006/relationships/image" Target="../media/image19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31.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34.jpeg"/><Relationship Id="rId4" Type="http://schemas.openxmlformats.org/officeDocument/2006/relationships/image" Target="../media/image33.jpe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1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44.png"/><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56.png"/><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12.xml"/><Relationship Id="rId5" Type="http://schemas.openxmlformats.org/officeDocument/2006/relationships/image" Target="../media/image60.png"/><Relationship Id="rId4" Type="http://schemas.openxmlformats.org/officeDocument/2006/relationships/image" Target="../media/image59.png"/></Relationships>
</file>

<file path=ppt/slides/_rels/slide4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69.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6.xml"/><Relationship Id="rId1" Type="http://schemas.openxmlformats.org/officeDocument/2006/relationships/slideLayout" Target="../slideLayouts/slideLayout12.xml"/><Relationship Id="rId5" Type="http://schemas.openxmlformats.org/officeDocument/2006/relationships/image" Target="../media/image72.png"/><Relationship Id="rId4" Type="http://schemas.openxmlformats.org/officeDocument/2006/relationships/image" Target="../media/image71.jpeg"/></Relationships>
</file>

<file path=ppt/slides/_rels/slide4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76.png"/></Relationships>
</file>

<file path=ppt/slides/_rels/slide4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image" Target="../media/image78.png"/></Relationships>
</file>

<file path=ppt/slides/_rels/slide4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4.xml"/><Relationship Id="rId1" Type="http://schemas.openxmlformats.org/officeDocument/2006/relationships/slideLayout" Target="../slideLayouts/slideLayout12.xml"/><Relationship Id="rId4" Type="http://schemas.openxmlformats.org/officeDocument/2006/relationships/image" Target="../media/image44.png"/></Relationships>
</file>

<file path=ppt/slides/_rels/slide5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image" Target="../media/image85.png"/></Relationships>
</file>

<file path=ppt/slides/_rels/slide5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pn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2.png"/></Relationships>
</file>

<file path=ppt/slides/_rels/slide5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95.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6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9.xml"/><Relationship Id="rId1" Type="http://schemas.openxmlformats.org/officeDocument/2006/relationships/slideLayout" Target="../slideLayouts/slideLayout12.xml"/><Relationship Id="rId5" Type="http://schemas.openxmlformats.org/officeDocument/2006/relationships/image" Target="../media/image96.png"/><Relationship Id="rId4" Type="http://schemas.openxmlformats.org/officeDocument/2006/relationships/image" Target="../media/image95.png"/></Relationships>
</file>

<file path=ppt/slides/_rels/slide6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8.png"/><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7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2.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43.xml"/><Relationship Id="rId1" Type="http://schemas.openxmlformats.org/officeDocument/2006/relationships/slideLayout" Target="../slideLayouts/slideLayout12.xml"/><Relationship Id="rId5" Type="http://schemas.openxmlformats.org/officeDocument/2006/relationships/image" Target="../media/image113.png"/><Relationship Id="rId4" Type="http://schemas.openxmlformats.org/officeDocument/2006/relationships/image" Target="../media/image112.png"/></Relationships>
</file>

<file path=ppt/slides/_rels/slide7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48.xml"/><Relationship Id="rId1" Type="http://schemas.openxmlformats.org/officeDocument/2006/relationships/slideLayout" Target="../slideLayouts/slideLayout12.xml"/><Relationship Id="rId4" Type="http://schemas.openxmlformats.org/officeDocument/2006/relationships/image" Target="../media/image44.png"/></Relationships>
</file>

<file path=ppt/slides/_rels/slide8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51.xml"/><Relationship Id="rId1" Type="http://schemas.openxmlformats.org/officeDocument/2006/relationships/slideLayout" Target="../slideLayouts/slideLayout12.xml"/><Relationship Id="rId5" Type="http://schemas.openxmlformats.org/officeDocument/2006/relationships/image" Target="../media/image113.png"/><Relationship Id="rId4" Type="http://schemas.openxmlformats.org/officeDocument/2006/relationships/image" Target="../media/image121.png"/></Relationships>
</file>

<file path=ppt/slides/_rels/slide8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12.xml"/><Relationship Id="rId5" Type="http://schemas.openxmlformats.org/officeDocument/2006/relationships/image" Target="../media/image128.jpeg"/><Relationship Id="rId4" Type="http://schemas.openxmlformats.org/officeDocument/2006/relationships/image" Target="../media/image127.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30.jpeg"/><Relationship Id="rId7" Type="http://schemas.openxmlformats.org/officeDocument/2006/relationships/image" Target="../media/image134.png"/><Relationship Id="rId2" Type="http://schemas.openxmlformats.org/officeDocument/2006/relationships/image" Target="../media/image129.png"/><Relationship Id="rId1" Type="http://schemas.openxmlformats.org/officeDocument/2006/relationships/slideLayout" Target="../slideLayouts/slideLayout12.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png"/></Relationships>
</file>

<file path=ppt/slides/_rels/slide91.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53.xml"/><Relationship Id="rId1" Type="http://schemas.openxmlformats.org/officeDocument/2006/relationships/slideLayout" Target="../slideLayouts/slideLayout12.xml"/><Relationship Id="rId4" Type="http://schemas.openxmlformats.org/officeDocument/2006/relationships/image" Target="../media/image136.png"/></Relationships>
</file>

<file path=ppt/slides/_rels/slide92.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54.xml"/><Relationship Id="rId1" Type="http://schemas.openxmlformats.org/officeDocument/2006/relationships/slideLayout" Target="../slideLayouts/slideLayout12.xml"/><Relationship Id="rId4" Type="http://schemas.openxmlformats.org/officeDocument/2006/relationships/image" Target="../media/image138.png"/></Relationships>
</file>

<file path=ppt/slides/_rels/slide93.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55.xml"/><Relationship Id="rId1" Type="http://schemas.openxmlformats.org/officeDocument/2006/relationships/slideLayout" Target="../slideLayouts/slideLayout12.xml"/><Relationship Id="rId5" Type="http://schemas.openxmlformats.org/officeDocument/2006/relationships/image" Target="../media/image141.png"/><Relationship Id="rId4" Type="http://schemas.openxmlformats.org/officeDocument/2006/relationships/image" Target="../media/image140.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png"/><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6"/>
          <p:cNvSpPr txBox="1">
            <a:spLocks noChangeArrowheads="1"/>
          </p:cNvSpPr>
          <p:nvPr/>
        </p:nvSpPr>
        <p:spPr bwMode="auto">
          <a:xfrm>
            <a:off x="623" y="5663496"/>
            <a:ext cx="12191377" cy="50405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Tx/>
              <a:buNone/>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eaLnBrk="1" hangingPunct="1"/>
            <a:r>
              <a:rPr lang="en-US" altLang="zh-TW" sz="3600" b="1" dirty="0" smtClean="0">
                <a:effectLst>
                  <a:glow rad="127000">
                    <a:schemeClr val="bg1">
                      <a:alpha val="80000"/>
                    </a:schemeClr>
                  </a:glow>
                </a:effectLst>
                <a:latin typeface="Book Antiqua" panose="02040602050305030304" pitchFamily="18" charset="0"/>
                <a:ea typeface="華康儷楷書" panose="03000509000000000000" pitchFamily="65" charset="-120"/>
                <a:cs typeface="華康儷楷書" panose="03000509000000000000" pitchFamily="65" charset="-120"/>
              </a:rPr>
              <a:t>111</a:t>
            </a:r>
            <a:r>
              <a:rPr lang="zh-TW" altLang="en-US" sz="3300" b="1" dirty="0" smtClean="0">
                <a:effectLst>
                  <a:glow rad="127000">
                    <a:schemeClr val="bg1">
                      <a:alpha val="80000"/>
                    </a:schemeClr>
                  </a:glow>
                </a:effectLst>
                <a:latin typeface="Book Antiqua" panose="02040602050305030304" pitchFamily="18" charset="0"/>
                <a:ea typeface="華康儷楷書" panose="03000509000000000000" pitchFamily="65" charset="-120"/>
                <a:cs typeface="華康儷楷書" panose="03000509000000000000" pitchFamily="65" charset="-120"/>
              </a:rPr>
              <a:t>  </a:t>
            </a:r>
            <a:r>
              <a:rPr lang="zh-TW" altLang="en-US" sz="2800" dirty="0">
                <a:solidFill>
                  <a:schemeClr val="tx1">
                    <a:lumMod val="85000"/>
                    <a:lumOff val="15000"/>
                  </a:schemeClr>
                </a:solidFill>
                <a:latin typeface="華康隸書體W7" panose="03000709000000000000" pitchFamily="65" charset="-120"/>
                <a:ea typeface="華康隸書體W7" panose="03000709000000000000" pitchFamily="65" charset="-120"/>
              </a:rPr>
              <a:t>年</a:t>
            </a:r>
            <a:r>
              <a:rPr lang="zh-TW" altLang="en-US" sz="3300" b="1" dirty="0">
                <a:effectLst>
                  <a:glow rad="127000">
                    <a:schemeClr val="bg1">
                      <a:alpha val="80000"/>
                    </a:schemeClr>
                  </a:glow>
                </a:effectLst>
                <a:latin typeface="Book Antiqua" panose="02040602050305030304" pitchFamily="18" charset="0"/>
                <a:ea typeface="華康儷楷書" panose="03000509000000000000" pitchFamily="65" charset="-120"/>
                <a:cs typeface="華康儷楷書" panose="03000509000000000000" pitchFamily="65" charset="-120"/>
              </a:rPr>
              <a:t>  </a:t>
            </a:r>
            <a:r>
              <a:rPr lang="en-US" altLang="zh-TW" sz="3600" b="1" dirty="0">
                <a:effectLst>
                  <a:glow rad="127000">
                    <a:schemeClr val="bg1">
                      <a:alpha val="80000"/>
                    </a:schemeClr>
                  </a:glow>
                </a:effectLst>
                <a:latin typeface="Book Antiqua" panose="02040602050305030304" pitchFamily="18" charset="0"/>
                <a:ea typeface="華康儷楷書" panose="03000509000000000000" pitchFamily="65" charset="-120"/>
                <a:cs typeface="華康儷楷書" panose="03000509000000000000" pitchFamily="65" charset="-120"/>
              </a:rPr>
              <a:t>4</a:t>
            </a:r>
            <a:r>
              <a:rPr lang="zh-TW" altLang="en-US" sz="3300" b="1" dirty="0" smtClean="0">
                <a:effectLst>
                  <a:glow rad="127000">
                    <a:schemeClr val="bg1">
                      <a:alpha val="80000"/>
                    </a:schemeClr>
                  </a:glow>
                </a:effectLst>
                <a:latin typeface="Book Antiqua" panose="02040602050305030304" pitchFamily="18" charset="0"/>
                <a:ea typeface="華康儷楷書" panose="03000509000000000000" pitchFamily="65" charset="-120"/>
                <a:cs typeface="華康儷楷書" panose="03000509000000000000" pitchFamily="65" charset="-120"/>
              </a:rPr>
              <a:t> </a:t>
            </a:r>
            <a:r>
              <a:rPr lang="en-US" altLang="zh-TW" sz="3300" b="1" dirty="0" smtClean="0">
                <a:effectLst>
                  <a:glow rad="127000">
                    <a:schemeClr val="bg1">
                      <a:alpha val="80000"/>
                    </a:schemeClr>
                  </a:glow>
                </a:effectLst>
                <a:latin typeface="Book Antiqua" panose="02040602050305030304" pitchFamily="18" charset="0"/>
                <a:ea typeface="華康儷楷書" panose="03000509000000000000" pitchFamily="65" charset="-120"/>
                <a:cs typeface="華康儷楷書" panose="03000509000000000000" pitchFamily="65" charset="-120"/>
              </a:rPr>
              <a:t> </a:t>
            </a:r>
            <a:r>
              <a:rPr lang="zh-TW" altLang="en-US" sz="2800" dirty="0" smtClean="0">
                <a:solidFill>
                  <a:schemeClr val="tx1">
                    <a:lumMod val="85000"/>
                    <a:lumOff val="15000"/>
                  </a:schemeClr>
                </a:solidFill>
                <a:latin typeface="華康隸書體W7" panose="03000709000000000000" pitchFamily="65" charset="-120"/>
                <a:ea typeface="華康隸書體W7" panose="03000709000000000000" pitchFamily="65" charset="-120"/>
              </a:rPr>
              <a:t>月</a:t>
            </a:r>
            <a:endParaRPr lang="zh-TW" altLang="en-US" sz="2800" dirty="0">
              <a:solidFill>
                <a:schemeClr val="tx1">
                  <a:lumMod val="85000"/>
                  <a:lumOff val="15000"/>
                </a:schemeClr>
              </a:solidFill>
              <a:latin typeface="華康隸書體W7" panose="03000709000000000000" pitchFamily="65" charset="-120"/>
              <a:ea typeface="華康隸書體W7" panose="03000709000000000000" pitchFamily="65" charset="-120"/>
            </a:endParaRPr>
          </a:p>
        </p:txBody>
      </p:sp>
      <p:pic>
        <p:nvPicPr>
          <p:cNvPr id="15" name="圖片 14"/>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xmlns="" val="0"/>
              </a:ext>
            </a:extLst>
          </a:blip>
          <a:stretch>
            <a:fillRect/>
          </a:stretch>
        </p:blipFill>
        <p:spPr>
          <a:xfrm>
            <a:off x="9444605" y="4644168"/>
            <a:ext cx="1295930" cy="1238534"/>
          </a:xfrm>
          <a:prstGeom prst="rect">
            <a:avLst/>
          </a:prstGeom>
        </p:spPr>
      </p:pic>
      <p:sp>
        <p:nvSpPr>
          <p:cNvPr id="18" name="矩形 17"/>
          <p:cNvSpPr/>
          <p:nvPr/>
        </p:nvSpPr>
        <p:spPr>
          <a:xfrm>
            <a:off x="1" y="1139183"/>
            <a:ext cx="12192000" cy="2123658"/>
          </a:xfrm>
          <a:prstGeom prst="rect">
            <a:avLst/>
          </a:prstGeom>
          <a:gradFill flip="none" rotWithShape="1">
            <a:gsLst>
              <a:gs pos="0">
                <a:schemeClr val="accent4">
                  <a:lumMod val="40000"/>
                  <a:lumOff val="60000"/>
                  <a:shade val="30000"/>
                  <a:satMod val="115000"/>
                </a:schemeClr>
              </a:gs>
              <a:gs pos="50000">
                <a:schemeClr val="accent4">
                  <a:lumMod val="40000"/>
                  <a:lumOff val="60000"/>
                  <a:shade val="67500"/>
                  <a:satMod val="115000"/>
                </a:schemeClr>
              </a:gs>
              <a:gs pos="100000">
                <a:schemeClr val="accent4">
                  <a:lumMod val="40000"/>
                  <a:lumOff val="60000"/>
                  <a:shade val="100000"/>
                  <a:satMod val="115000"/>
                </a:schemeClr>
              </a:gs>
            </a:gsLst>
            <a:lin ang="16200000" scaled="1"/>
            <a:tileRect/>
          </a:gradFill>
        </p:spPr>
        <p:txBody>
          <a:bodyPr wrap="square" anchor="ctr">
            <a:spAutoFit/>
          </a:bodyPr>
          <a:lstStyle/>
          <a:p>
            <a:pPr algn="ctr">
              <a:lnSpc>
                <a:spcPct val="110000"/>
              </a:lnSpc>
            </a:pPr>
            <a:r>
              <a:rPr lang="en-US" altLang="zh-TW" sz="4000" b="1" dirty="0">
                <a:solidFill>
                  <a:srgbClr val="0000FF"/>
                </a:solidFill>
                <a:effectLst>
                  <a:glow rad="127000">
                    <a:schemeClr val="bg1">
                      <a:alpha val="80000"/>
                    </a:schemeClr>
                  </a:glow>
                  <a:outerShdw blurRad="38100" dist="38100" dir="2700000" algn="tl">
                    <a:srgbClr val="000000">
                      <a:alpha val="43137"/>
                    </a:srgbClr>
                  </a:outerShdw>
                </a:effectLst>
                <a:latin typeface="Book Antiqua" panose="02040602050305030304" pitchFamily="18" charset="0"/>
                <a:ea typeface="華康儷楷書" panose="03000509000000000000" pitchFamily="65" charset="-120"/>
                <a:cs typeface="華康儷楷書" panose="03000509000000000000" pitchFamily="65" charset="-120"/>
              </a:rPr>
              <a:t>111</a:t>
            </a:r>
            <a:r>
              <a:rPr lang="zh-TW" altLang="en-US" sz="4000" b="1" dirty="0">
                <a:solidFill>
                  <a:srgbClr val="0000FF"/>
                </a:solidFill>
                <a:effectLst>
                  <a:glow rad="127000">
                    <a:schemeClr val="bg1">
                      <a:alpha val="80000"/>
                    </a:schemeClr>
                  </a:glow>
                  <a:outerShdw blurRad="38100" dist="38100" dir="2700000" algn="tl">
                    <a:srgbClr val="000000">
                      <a:alpha val="43137"/>
                    </a:srgbClr>
                  </a:outerShdw>
                </a:effectLst>
                <a:latin typeface="Book Antiqua" panose="02040602050305030304" pitchFamily="18" charset="0"/>
                <a:ea typeface="華康儷楷書" panose="03000509000000000000" pitchFamily="65" charset="-120"/>
                <a:cs typeface="華康儷楷書" panose="03000509000000000000" pitchFamily="65" charset="-120"/>
              </a:rPr>
              <a:t>學年度</a:t>
            </a:r>
            <a:endParaRPr lang="en-US" altLang="zh-TW" sz="4000" b="1" dirty="0">
              <a:solidFill>
                <a:srgbClr val="0000FF"/>
              </a:solidFill>
              <a:effectLst>
                <a:glow rad="127000">
                  <a:schemeClr val="bg1">
                    <a:alpha val="80000"/>
                  </a:schemeClr>
                </a:glow>
                <a:outerShdw blurRad="38100" dist="38100" dir="2700000" algn="tl">
                  <a:srgbClr val="000000">
                    <a:alpha val="43137"/>
                  </a:srgbClr>
                </a:outerShdw>
              </a:effectLst>
              <a:latin typeface="Book Antiqua" panose="02040602050305030304" pitchFamily="18" charset="0"/>
              <a:ea typeface="華康儷楷書" panose="03000509000000000000" pitchFamily="65" charset="-120"/>
              <a:cs typeface="華康儷楷書" panose="03000509000000000000" pitchFamily="65" charset="-120"/>
            </a:endParaRPr>
          </a:p>
          <a:p>
            <a:pPr algn="ctr">
              <a:lnSpc>
                <a:spcPct val="110000"/>
              </a:lnSpc>
            </a:pPr>
            <a:r>
              <a:rPr lang="zh-TW" altLang="en-US" sz="4000" b="1" dirty="0">
                <a:solidFill>
                  <a:srgbClr val="0000FF"/>
                </a:solidFill>
                <a:effectLst>
                  <a:glow rad="127000">
                    <a:schemeClr val="bg1">
                      <a:alpha val="80000"/>
                    </a:schemeClr>
                  </a:glow>
                  <a:outerShdw blurRad="38100" dist="38100" dir="2700000" algn="tl">
                    <a:srgbClr val="000000">
                      <a:alpha val="43137"/>
                    </a:srgbClr>
                  </a:outerShdw>
                </a:effectLst>
                <a:latin typeface="Book Antiqua" panose="02040602050305030304" pitchFamily="18" charset="0"/>
                <a:ea typeface="華康儷楷書" panose="03000509000000000000" pitchFamily="65" charset="-120"/>
                <a:cs typeface="華康儷楷書" panose="03000509000000000000" pitchFamily="65" charset="-120"/>
              </a:rPr>
              <a:t>四技二專</a:t>
            </a:r>
            <a:r>
              <a:rPr lang="zh-TW" altLang="en-US" sz="4000" b="1" dirty="0">
                <a:solidFill>
                  <a:srgbClr val="FF0000"/>
                </a:solidFill>
                <a:effectLst>
                  <a:glow rad="127000">
                    <a:schemeClr val="bg1">
                      <a:alpha val="80000"/>
                    </a:schemeClr>
                  </a:glow>
                  <a:outerShdw blurRad="38100" dist="38100" dir="2700000" algn="tl">
                    <a:srgbClr val="000000">
                      <a:alpha val="43137"/>
                    </a:srgbClr>
                  </a:outerShdw>
                </a:effectLst>
                <a:latin typeface="Book Antiqua" panose="02040602050305030304" pitchFamily="18" charset="0"/>
                <a:ea typeface="華康儷楷書" panose="03000509000000000000" pitchFamily="65" charset="-120"/>
                <a:cs typeface="華康儷楷書" panose="03000509000000000000" pitchFamily="65" charset="-120"/>
              </a:rPr>
              <a:t>甄選入學</a:t>
            </a:r>
            <a:r>
              <a:rPr lang="zh-TW" altLang="en-US" sz="4000" b="1" dirty="0">
                <a:solidFill>
                  <a:srgbClr val="0000FF"/>
                </a:solidFill>
                <a:effectLst>
                  <a:glow rad="127000">
                    <a:schemeClr val="bg1">
                      <a:alpha val="80000"/>
                    </a:schemeClr>
                  </a:glow>
                  <a:outerShdw blurRad="38100" dist="38100" dir="2700000" algn="tl">
                    <a:srgbClr val="000000">
                      <a:alpha val="43137"/>
                    </a:srgbClr>
                  </a:outerShdw>
                </a:effectLst>
                <a:latin typeface="Book Antiqua" panose="02040602050305030304" pitchFamily="18" charset="0"/>
                <a:ea typeface="華康儷楷書" panose="03000509000000000000" pitchFamily="65" charset="-120"/>
                <a:cs typeface="華康儷楷書" panose="03000509000000000000" pitchFamily="65" charset="-120"/>
              </a:rPr>
              <a:t>招生</a:t>
            </a:r>
            <a:endParaRPr lang="en-US" altLang="zh-TW" sz="4000" b="1" dirty="0">
              <a:solidFill>
                <a:srgbClr val="0000FF"/>
              </a:solidFill>
              <a:effectLst>
                <a:glow rad="127000">
                  <a:schemeClr val="bg1">
                    <a:alpha val="80000"/>
                  </a:schemeClr>
                </a:glow>
                <a:outerShdw blurRad="38100" dist="38100" dir="2700000" algn="tl">
                  <a:srgbClr val="000000">
                    <a:alpha val="43137"/>
                  </a:srgbClr>
                </a:outerShdw>
              </a:effectLst>
              <a:latin typeface="Book Antiqua" panose="02040602050305030304" pitchFamily="18" charset="0"/>
              <a:ea typeface="華康儷楷書" panose="03000509000000000000" pitchFamily="65" charset="-120"/>
              <a:cs typeface="華康儷楷書" panose="03000509000000000000" pitchFamily="65" charset="-120"/>
            </a:endParaRPr>
          </a:p>
          <a:p>
            <a:pPr algn="ctr">
              <a:lnSpc>
                <a:spcPct val="110000"/>
              </a:lnSpc>
            </a:pPr>
            <a:r>
              <a:rPr lang="zh-TW" altLang="en-US" sz="4000" b="1" dirty="0">
                <a:solidFill>
                  <a:srgbClr val="0000FF"/>
                </a:solidFill>
                <a:effectLst>
                  <a:glow rad="127000">
                    <a:schemeClr val="bg1">
                      <a:alpha val="80000"/>
                    </a:schemeClr>
                  </a:glow>
                  <a:outerShdw blurRad="38100" dist="38100" dir="2700000" algn="tl">
                    <a:srgbClr val="000000">
                      <a:alpha val="43137"/>
                    </a:srgbClr>
                  </a:outerShdw>
                </a:effectLst>
                <a:latin typeface="Book Antiqua" panose="02040602050305030304" pitchFamily="18" charset="0"/>
                <a:ea typeface="華康儷楷書" panose="03000509000000000000" pitchFamily="65" charset="-120"/>
                <a:cs typeface="華康儷楷書" panose="03000509000000000000" pitchFamily="65" charset="-120"/>
              </a:rPr>
              <a:t>報名系統操作說明</a:t>
            </a:r>
            <a:r>
              <a:rPr lang="zh-TW" altLang="en-US" sz="4000" b="1" dirty="0" smtClean="0">
                <a:solidFill>
                  <a:srgbClr val="0000FF"/>
                </a:solidFill>
                <a:effectLst>
                  <a:glow rad="127000">
                    <a:schemeClr val="bg1">
                      <a:alpha val="80000"/>
                    </a:schemeClr>
                  </a:glow>
                  <a:outerShdw blurRad="38100" dist="38100" dir="2700000" algn="tl">
                    <a:srgbClr val="000000">
                      <a:alpha val="43137"/>
                    </a:srgbClr>
                  </a:outerShdw>
                </a:effectLst>
                <a:latin typeface="Book Antiqua" panose="02040602050305030304" pitchFamily="18" charset="0"/>
                <a:ea typeface="華康儷楷書" panose="03000509000000000000" pitchFamily="65" charset="-120"/>
                <a:cs typeface="華康儷楷書" panose="03000509000000000000" pitchFamily="65" charset="-120"/>
              </a:rPr>
              <a:t>會</a:t>
            </a:r>
            <a:endParaRPr lang="en-US" altLang="zh-TW" sz="4000" b="1" dirty="0">
              <a:solidFill>
                <a:srgbClr val="0000FF"/>
              </a:solidFill>
              <a:effectLst>
                <a:glow rad="127000">
                  <a:schemeClr val="bg1">
                    <a:alpha val="80000"/>
                  </a:schemeClr>
                </a:glow>
                <a:outerShdw blurRad="38100" dist="38100" dir="2700000" algn="tl">
                  <a:srgbClr val="000000">
                    <a:alpha val="43137"/>
                  </a:srgbClr>
                </a:outerShdw>
              </a:effectLst>
              <a:latin typeface="Book Antiqua" panose="02040602050305030304" pitchFamily="18" charset="0"/>
              <a:ea typeface="華康儷楷書" panose="03000509000000000000" pitchFamily="65" charset="-120"/>
              <a:cs typeface="華康儷楷書" panose="03000509000000000000" pitchFamily="65" charset="-120"/>
            </a:endParaRPr>
          </a:p>
        </p:txBody>
      </p:sp>
      <p:pic>
        <p:nvPicPr>
          <p:cNvPr id="21" name="Picture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1580660" y="4700465"/>
            <a:ext cx="803380" cy="123596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副標題 2"/>
          <p:cNvSpPr txBox="1">
            <a:spLocks/>
          </p:cNvSpPr>
          <p:nvPr/>
        </p:nvSpPr>
        <p:spPr bwMode="auto">
          <a:xfrm>
            <a:off x="2714888" y="5240602"/>
            <a:ext cx="6729717" cy="67492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Tx/>
              <a:buNone/>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a:spcBef>
                <a:spcPts val="1200"/>
              </a:spcBef>
              <a:spcAft>
                <a:spcPts val="1200"/>
              </a:spcAft>
            </a:pPr>
            <a:r>
              <a:rPr lang="zh-TW" altLang="en-US" sz="3000" dirty="0">
                <a:solidFill>
                  <a:schemeClr val="tx1">
                    <a:lumMod val="85000"/>
                    <a:lumOff val="15000"/>
                  </a:schemeClr>
                </a:solidFill>
                <a:latin typeface="華康隸書體W7" panose="03000709000000000000" pitchFamily="65" charset="-120"/>
                <a:ea typeface="華康隸書體W7" panose="03000709000000000000" pitchFamily="65" charset="-120"/>
              </a:rPr>
              <a:t>技專校院招生委員會聯合會</a:t>
            </a:r>
          </a:p>
        </p:txBody>
      </p:sp>
      <p:sp>
        <p:nvSpPr>
          <p:cNvPr id="11" name="矩形 10"/>
          <p:cNvSpPr/>
          <p:nvPr/>
        </p:nvSpPr>
        <p:spPr>
          <a:xfrm>
            <a:off x="-2855" y="981871"/>
            <a:ext cx="12194855" cy="124008"/>
          </a:xfrm>
          <a:prstGeom prst="rect">
            <a:avLst/>
          </a:prstGeom>
          <a:solidFill>
            <a:schemeClr val="accent4">
              <a:lumMod val="40000"/>
              <a:lumOff val="60000"/>
            </a:schemeClr>
          </a:solidFill>
        </p:spPr>
        <p:txBody>
          <a:bodyPr wrap="square" anchor="ctr">
            <a:spAutoFit/>
          </a:bodyPr>
          <a:lstStyle/>
          <a:p>
            <a:pPr algn="ctr">
              <a:lnSpc>
                <a:spcPct val="110000"/>
              </a:lnSpc>
            </a:pPr>
            <a:endParaRPr lang="en-US" altLang="zh-TW" sz="4600" b="1" spc="300" dirty="0">
              <a:solidFill>
                <a:srgbClr val="0000FF"/>
              </a:solidFill>
              <a:effectLst>
                <a:glow rad="127000">
                  <a:schemeClr val="bg1">
                    <a:alpha val="80000"/>
                  </a:schemeClr>
                </a:glow>
                <a:outerShdw blurRad="38100" dist="38100" dir="2700000" algn="tl">
                  <a:srgbClr val="000000">
                    <a:alpha val="43137"/>
                  </a:srgbClr>
                </a:outerShdw>
              </a:effectLst>
              <a:latin typeface="Book Antiqua" panose="02040602050305030304" pitchFamily="18" charset="0"/>
              <a:ea typeface="華康儷楷書" panose="03000509000000000000" pitchFamily="65" charset="-120"/>
              <a:cs typeface="華康儷楷書" panose="03000509000000000000" pitchFamily="65" charset="-120"/>
            </a:endParaRPr>
          </a:p>
        </p:txBody>
      </p:sp>
      <p:sp>
        <p:nvSpPr>
          <p:cNvPr id="12" name="矩形 11"/>
          <p:cNvSpPr/>
          <p:nvPr/>
        </p:nvSpPr>
        <p:spPr>
          <a:xfrm>
            <a:off x="-2856" y="3296145"/>
            <a:ext cx="12194855" cy="124008"/>
          </a:xfrm>
          <a:prstGeom prst="rect">
            <a:avLst/>
          </a:prstGeom>
          <a:solidFill>
            <a:schemeClr val="accent4">
              <a:lumMod val="40000"/>
              <a:lumOff val="60000"/>
            </a:schemeClr>
          </a:solidFill>
        </p:spPr>
        <p:txBody>
          <a:bodyPr wrap="square" anchor="ctr">
            <a:spAutoFit/>
          </a:bodyPr>
          <a:lstStyle/>
          <a:p>
            <a:pPr algn="ctr">
              <a:lnSpc>
                <a:spcPct val="110000"/>
              </a:lnSpc>
            </a:pPr>
            <a:endParaRPr lang="en-US" altLang="zh-TW" sz="4600" b="1" spc="300" dirty="0">
              <a:solidFill>
                <a:srgbClr val="0000FF"/>
              </a:solidFill>
              <a:effectLst>
                <a:glow rad="127000">
                  <a:schemeClr val="bg1">
                    <a:alpha val="80000"/>
                  </a:schemeClr>
                </a:glow>
                <a:outerShdw blurRad="38100" dist="38100" dir="2700000" algn="tl">
                  <a:srgbClr val="000000">
                    <a:alpha val="43137"/>
                  </a:srgbClr>
                </a:outerShdw>
              </a:effectLst>
              <a:latin typeface="Book Antiqua" panose="02040602050305030304" pitchFamily="18" charset="0"/>
              <a:ea typeface="華康儷楷書" panose="03000509000000000000" pitchFamily="65" charset="-120"/>
              <a:cs typeface="華康儷楷書" panose="03000509000000000000" pitchFamily="65" charset="-120"/>
            </a:endParaRPr>
          </a:p>
        </p:txBody>
      </p:sp>
      <p:sp>
        <p:nvSpPr>
          <p:cNvPr id="3" name="矩形 2"/>
          <p:cNvSpPr/>
          <p:nvPr/>
        </p:nvSpPr>
        <p:spPr>
          <a:xfrm>
            <a:off x="-2856" y="21335"/>
            <a:ext cx="12194856" cy="8435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9" name="圖片 1" descr="聯合會logo"/>
          <p:cNvPicPr>
            <a:picLocks noChangeAspect="1" noChangeArrowheads="1"/>
          </p:cNvPicPr>
          <p:nvPr/>
        </p:nvPicPr>
        <p:blipFill>
          <a:blip r:embed="rId5" cstate="print"/>
          <a:srcRect/>
          <a:stretch>
            <a:fillRect/>
          </a:stretch>
        </p:blipFill>
        <p:spPr bwMode="auto">
          <a:xfrm>
            <a:off x="400729" y="167630"/>
            <a:ext cx="3687765" cy="633535"/>
          </a:xfrm>
          <a:prstGeom prst="rect">
            <a:avLst/>
          </a:prstGeom>
          <a:noFill/>
          <a:ln w="9525">
            <a:noFill/>
            <a:miter lim="800000"/>
            <a:headEnd/>
            <a:tailEnd/>
          </a:ln>
        </p:spPr>
      </p:pic>
      <p:sp>
        <p:nvSpPr>
          <p:cNvPr id="4" name="投影片編號版面配置區 3"/>
          <p:cNvSpPr>
            <a:spLocks noGrp="1"/>
          </p:cNvSpPr>
          <p:nvPr>
            <p:ph type="sldNum" sz="quarter" idx="12"/>
          </p:nvPr>
        </p:nvSpPr>
        <p:spPr/>
        <p:txBody>
          <a:bodyPr/>
          <a:lstStyle/>
          <a:p>
            <a:fld id="{BFD9D296-0923-4B30-8558-81C121D8C7E7}" type="slidenum">
              <a:rPr lang="zh-TW" altLang="en-US" smtClean="0"/>
              <a:pPr/>
              <a:t>1</a:t>
            </a:fld>
            <a:endParaRPr lang="zh-TW" altLang="en-US" dirty="0"/>
          </a:p>
        </p:txBody>
      </p:sp>
    </p:spTree>
    <p:extLst>
      <p:ext uri="{BB962C8B-B14F-4D97-AF65-F5344CB8AC3E}">
        <p14:creationId xmlns:p14="http://schemas.microsoft.com/office/powerpoint/2010/main" xmlns="" val="3581053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435">
                                          <p:stCondLst>
                                            <p:cond delay="0"/>
                                          </p:stCondLst>
                                        </p:cTn>
                                        <p:tgtEl>
                                          <p:spTgt spid="21"/>
                                        </p:tgtEl>
                                      </p:cBhvr>
                                    </p:animEffect>
                                    <p:anim calcmode="lin" valueType="num">
                                      <p:cBhvr>
                                        <p:cTn id="8" dur="1366"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21"/>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21"/>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21"/>
                                        </p:tgtEl>
                                        <p:attrNameLst>
                                          <p:attrName>ppt_y</p:attrName>
                                        </p:attrNameLst>
                                      </p:cBhvr>
                                      <p:tavLst>
                                        <p:tav tm="0" fmla="#ppt_y-sin(pi*$)/81">
                                          <p:val>
                                            <p:fltVal val="0"/>
                                          </p:val>
                                        </p:tav>
                                        <p:tav tm="100000">
                                          <p:val>
                                            <p:fltVal val="1"/>
                                          </p:val>
                                        </p:tav>
                                      </p:tavLst>
                                    </p:anim>
                                    <p:animScale>
                                      <p:cBhvr>
                                        <p:cTn id="13" dur="19">
                                          <p:stCondLst>
                                            <p:cond delay="487"/>
                                          </p:stCondLst>
                                        </p:cTn>
                                        <p:tgtEl>
                                          <p:spTgt spid="21"/>
                                        </p:tgtEl>
                                      </p:cBhvr>
                                      <p:to x="100000" y="60000"/>
                                    </p:animScale>
                                    <p:animScale>
                                      <p:cBhvr>
                                        <p:cTn id="14" dur="124" decel="50000">
                                          <p:stCondLst>
                                            <p:cond delay="507"/>
                                          </p:stCondLst>
                                        </p:cTn>
                                        <p:tgtEl>
                                          <p:spTgt spid="21"/>
                                        </p:tgtEl>
                                      </p:cBhvr>
                                      <p:to x="100000" y="100000"/>
                                    </p:animScale>
                                    <p:animScale>
                                      <p:cBhvr>
                                        <p:cTn id="15" dur="19">
                                          <p:stCondLst>
                                            <p:cond delay="984"/>
                                          </p:stCondLst>
                                        </p:cTn>
                                        <p:tgtEl>
                                          <p:spTgt spid="21"/>
                                        </p:tgtEl>
                                      </p:cBhvr>
                                      <p:to x="100000" y="80000"/>
                                    </p:animScale>
                                    <p:animScale>
                                      <p:cBhvr>
                                        <p:cTn id="16" dur="124" decel="50000">
                                          <p:stCondLst>
                                            <p:cond delay="1003"/>
                                          </p:stCondLst>
                                        </p:cTn>
                                        <p:tgtEl>
                                          <p:spTgt spid="21"/>
                                        </p:tgtEl>
                                      </p:cBhvr>
                                      <p:to x="100000" y="100000"/>
                                    </p:animScale>
                                    <p:animScale>
                                      <p:cBhvr>
                                        <p:cTn id="17" dur="19">
                                          <p:stCondLst>
                                            <p:cond delay="1231"/>
                                          </p:stCondLst>
                                        </p:cTn>
                                        <p:tgtEl>
                                          <p:spTgt spid="21"/>
                                        </p:tgtEl>
                                      </p:cBhvr>
                                      <p:to x="100000" y="90000"/>
                                    </p:animScale>
                                    <p:animScale>
                                      <p:cBhvr>
                                        <p:cTn id="18" dur="124" decel="50000">
                                          <p:stCondLst>
                                            <p:cond delay="1251"/>
                                          </p:stCondLst>
                                        </p:cTn>
                                        <p:tgtEl>
                                          <p:spTgt spid="21"/>
                                        </p:tgtEl>
                                      </p:cBhvr>
                                      <p:to x="100000" y="100000"/>
                                    </p:animScale>
                                    <p:animScale>
                                      <p:cBhvr>
                                        <p:cTn id="19" dur="19">
                                          <p:stCondLst>
                                            <p:cond delay="1356"/>
                                          </p:stCondLst>
                                        </p:cTn>
                                        <p:tgtEl>
                                          <p:spTgt spid="21"/>
                                        </p:tgtEl>
                                      </p:cBhvr>
                                      <p:to x="100000" y="95000"/>
                                    </p:animScale>
                                    <p:animScale>
                                      <p:cBhvr>
                                        <p:cTn id="20" dur="124" decel="50000">
                                          <p:stCondLst>
                                            <p:cond delay="1376"/>
                                          </p:stCondLst>
                                        </p:cTn>
                                        <p:tgtEl>
                                          <p:spTgt spid="2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911424" y="44624"/>
            <a:ext cx="8561865" cy="6937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800">
                <a:solidFill>
                  <a:schemeClr val="tx2"/>
                </a:solidFill>
                <a:latin typeface="+mj-lt"/>
                <a:ea typeface="+mj-ea"/>
                <a:cs typeface="+mj-cs"/>
              </a:defRPr>
            </a:lvl1pPr>
            <a:lvl2pPr algn="l" rtl="0" eaLnBrk="0" fontAlgn="base" hangingPunct="0">
              <a:spcBef>
                <a:spcPct val="0"/>
              </a:spcBef>
              <a:spcAft>
                <a:spcPct val="0"/>
              </a:spcAft>
              <a:defRPr kumimoji="1" sz="2800">
                <a:solidFill>
                  <a:schemeClr val="tx2"/>
                </a:solidFill>
                <a:latin typeface="Arial" charset="0"/>
                <a:ea typeface="華康新特明體" pitchFamily="49" charset="-120"/>
              </a:defRPr>
            </a:lvl2pPr>
            <a:lvl3pPr algn="l" rtl="0" eaLnBrk="0" fontAlgn="base" hangingPunct="0">
              <a:spcBef>
                <a:spcPct val="0"/>
              </a:spcBef>
              <a:spcAft>
                <a:spcPct val="0"/>
              </a:spcAft>
              <a:defRPr kumimoji="1" sz="2800">
                <a:solidFill>
                  <a:schemeClr val="tx2"/>
                </a:solidFill>
                <a:latin typeface="Arial" charset="0"/>
                <a:ea typeface="華康新特明體" pitchFamily="49" charset="-120"/>
              </a:defRPr>
            </a:lvl3pPr>
            <a:lvl4pPr algn="l" rtl="0" eaLnBrk="0" fontAlgn="base" hangingPunct="0">
              <a:spcBef>
                <a:spcPct val="0"/>
              </a:spcBef>
              <a:spcAft>
                <a:spcPct val="0"/>
              </a:spcAft>
              <a:defRPr kumimoji="1" sz="2800">
                <a:solidFill>
                  <a:schemeClr val="tx2"/>
                </a:solidFill>
                <a:latin typeface="Arial" charset="0"/>
                <a:ea typeface="華康新特明體" pitchFamily="49" charset="-120"/>
              </a:defRPr>
            </a:lvl4pPr>
            <a:lvl5pPr algn="l" rtl="0" eaLnBrk="0" fontAlgn="base" hangingPunct="0">
              <a:spcBef>
                <a:spcPct val="0"/>
              </a:spcBef>
              <a:spcAft>
                <a:spcPct val="0"/>
              </a:spcAft>
              <a:defRPr kumimoji="1" sz="2800">
                <a:solidFill>
                  <a:schemeClr val="tx2"/>
                </a:solidFill>
                <a:latin typeface="Arial" charset="0"/>
                <a:ea typeface="華康新特明體" pitchFamily="49" charset="-120"/>
              </a:defRPr>
            </a:lvl5pPr>
            <a:lvl6pPr marL="457200" algn="l" rtl="0" fontAlgn="base">
              <a:spcBef>
                <a:spcPct val="0"/>
              </a:spcBef>
              <a:spcAft>
                <a:spcPct val="0"/>
              </a:spcAft>
              <a:defRPr kumimoji="1" sz="2800">
                <a:solidFill>
                  <a:schemeClr val="tx2"/>
                </a:solidFill>
                <a:latin typeface="Arial" charset="0"/>
                <a:ea typeface="新細明體" charset="-120"/>
              </a:defRPr>
            </a:lvl6pPr>
            <a:lvl7pPr marL="914400" algn="l" rtl="0" fontAlgn="base">
              <a:spcBef>
                <a:spcPct val="0"/>
              </a:spcBef>
              <a:spcAft>
                <a:spcPct val="0"/>
              </a:spcAft>
              <a:defRPr kumimoji="1" sz="2800">
                <a:solidFill>
                  <a:schemeClr val="tx2"/>
                </a:solidFill>
                <a:latin typeface="Arial" charset="0"/>
                <a:ea typeface="新細明體" charset="-120"/>
              </a:defRPr>
            </a:lvl7pPr>
            <a:lvl8pPr marL="1371600" algn="l" rtl="0" fontAlgn="base">
              <a:spcBef>
                <a:spcPct val="0"/>
              </a:spcBef>
              <a:spcAft>
                <a:spcPct val="0"/>
              </a:spcAft>
              <a:defRPr kumimoji="1" sz="2800">
                <a:solidFill>
                  <a:schemeClr val="tx2"/>
                </a:solidFill>
                <a:latin typeface="Arial" charset="0"/>
                <a:ea typeface="新細明體" charset="-120"/>
              </a:defRPr>
            </a:lvl8pPr>
            <a:lvl9pPr marL="1828800" algn="l" rtl="0" fontAlgn="base">
              <a:spcBef>
                <a:spcPct val="0"/>
              </a:spcBef>
              <a:spcAft>
                <a:spcPct val="0"/>
              </a:spcAft>
              <a:defRPr kumimoji="1" sz="2800">
                <a:solidFill>
                  <a:schemeClr val="tx2"/>
                </a:solidFill>
                <a:latin typeface="Arial" charset="0"/>
                <a:ea typeface="新細明體" charset="-120"/>
              </a:defRPr>
            </a:lvl9pPr>
          </a:lstStyle>
          <a:p>
            <a:r>
              <a:rPr lang="zh-TW" altLang="en-US" b="1" kern="0" dirty="0" smtClean="0">
                <a:solidFill>
                  <a:schemeClr val="tx1"/>
                </a:solidFill>
                <a:latin typeface="標楷體" panose="03000509000000000000" pitchFamily="65" charset="-120"/>
                <a:ea typeface="標楷體" panose="03000509000000000000" pitchFamily="65" charset="-120"/>
              </a:rPr>
              <a:t>招生</a:t>
            </a:r>
            <a:r>
              <a:rPr lang="zh-TW" altLang="en-US" b="1" kern="0" dirty="0">
                <a:solidFill>
                  <a:schemeClr val="tx1"/>
                </a:solidFill>
                <a:latin typeface="標楷體" panose="03000509000000000000" pitchFamily="65" charset="-120"/>
                <a:ea typeface="標楷體" panose="03000509000000000000" pitchFamily="65" charset="-120"/>
              </a:rPr>
              <a:t>簡章修訂事項</a:t>
            </a:r>
          </a:p>
        </p:txBody>
      </p:sp>
      <p:sp>
        <p:nvSpPr>
          <p:cNvPr id="2" name="矩形 1"/>
          <p:cNvSpPr/>
          <p:nvPr/>
        </p:nvSpPr>
        <p:spPr>
          <a:xfrm>
            <a:off x="1343472" y="1052736"/>
            <a:ext cx="10081120" cy="5078313"/>
          </a:xfrm>
          <a:prstGeom prst="rect">
            <a:avLst/>
          </a:prstGeom>
        </p:spPr>
        <p:txBody>
          <a:bodyPr wrap="square">
            <a:spAutoFit/>
          </a:bodyPr>
          <a:lstStyle/>
          <a:p>
            <a:pPr lvl="0"/>
            <a:r>
              <a:rPr lang="zh-TW" altLang="zh-TW" dirty="0">
                <a:latin typeface="標楷體" panose="03000509000000000000" pitchFamily="65" charset="-120"/>
                <a:ea typeface="標楷體" panose="03000509000000000000" pitchFamily="65" charset="-120"/>
              </a:rPr>
              <a:t>依據教育部</a:t>
            </a:r>
            <a:r>
              <a:rPr lang="en-US" altLang="zh-TW" dirty="0">
                <a:latin typeface="標楷體" panose="03000509000000000000" pitchFamily="65" charset="-120"/>
                <a:ea typeface="標楷體" panose="03000509000000000000" pitchFamily="65" charset="-120"/>
              </a:rPr>
              <a:t>111</a:t>
            </a:r>
            <a:r>
              <a:rPr lang="zh-TW" altLang="zh-TW" dirty="0">
                <a:latin typeface="標楷體" panose="03000509000000000000" pitchFamily="65" charset="-120"/>
                <a:ea typeface="標楷體" panose="03000509000000000000" pitchFamily="65" charset="-120"/>
              </a:rPr>
              <a:t>年</a:t>
            </a:r>
            <a:r>
              <a:rPr lang="en-US" altLang="zh-TW" dirty="0">
                <a:latin typeface="標楷體" panose="03000509000000000000" pitchFamily="65" charset="-120"/>
                <a:ea typeface="標楷體" panose="03000509000000000000" pitchFamily="65" charset="-120"/>
              </a:rPr>
              <a:t>2</a:t>
            </a:r>
            <a:r>
              <a:rPr lang="zh-TW" altLang="zh-TW" dirty="0">
                <a:latin typeface="標楷體" panose="03000509000000000000" pitchFamily="65" charset="-120"/>
                <a:ea typeface="標楷體" panose="03000509000000000000" pitchFamily="65" charset="-120"/>
              </a:rPr>
              <a:t>月</a:t>
            </a:r>
            <a:r>
              <a:rPr lang="en-US" altLang="zh-TW" dirty="0">
                <a:latin typeface="標楷體" panose="03000509000000000000" pitchFamily="65" charset="-120"/>
                <a:ea typeface="標楷體" panose="03000509000000000000" pitchFamily="65" charset="-120"/>
              </a:rPr>
              <a:t>24</a:t>
            </a:r>
            <a:r>
              <a:rPr lang="zh-TW" altLang="zh-TW" dirty="0">
                <a:latin typeface="標楷體" panose="03000509000000000000" pitchFamily="65" charset="-120"/>
                <a:ea typeface="標楷體" panose="03000509000000000000" pitchFamily="65" charset="-120"/>
              </a:rPr>
              <a:t>日臺教技</a:t>
            </a:r>
            <a:r>
              <a:rPr lang="en-US" altLang="zh-TW" dirty="0">
                <a:latin typeface="標楷體" panose="03000509000000000000" pitchFamily="65" charset="-120"/>
                <a:ea typeface="標楷體" panose="03000509000000000000" pitchFamily="65" charset="-120"/>
              </a:rPr>
              <a:t>(</a:t>
            </a:r>
            <a:r>
              <a:rPr lang="zh-TW" altLang="zh-TW" dirty="0">
                <a:latin typeface="標楷體" panose="03000509000000000000" pitchFamily="65" charset="-120"/>
                <a:ea typeface="標楷體" panose="03000509000000000000" pitchFamily="65" charset="-120"/>
              </a:rPr>
              <a:t>四</a:t>
            </a:r>
            <a:r>
              <a:rPr lang="en-US" altLang="zh-TW" dirty="0">
                <a:latin typeface="標楷體" panose="03000509000000000000" pitchFamily="65" charset="-120"/>
                <a:ea typeface="標楷體" panose="03000509000000000000" pitchFamily="65" charset="-120"/>
              </a:rPr>
              <a:t>)</a:t>
            </a:r>
            <a:r>
              <a:rPr lang="zh-TW" altLang="zh-TW" dirty="0">
                <a:latin typeface="標楷體" panose="03000509000000000000" pitchFamily="65" charset="-120"/>
                <a:ea typeface="標楷體" panose="03000509000000000000" pitchFamily="65" charset="-120"/>
              </a:rPr>
              <a:t>字第</a:t>
            </a:r>
            <a:r>
              <a:rPr lang="en-US" altLang="zh-TW" dirty="0">
                <a:latin typeface="標楷體" panose="03000509000000000000" pitchFamily="65" charset="-120"/>
                <a:ea typeface="標楷體" panose="03000509000000000000" pitchFamily="65" charset="-120"/>
              </a:rPr>
              <a:t>1112300648</a:t>
            </a:r>
            <a:r>
              <a:rPr lang="zh-TW" altLang="zh-TW" dirty="0">
                <a:latin typeface="標楷體" panose="03000509000000000000" pitchFamily="65" charset="-120"/>
                <a:ea typeface="標楷體" panose="03000509000000000000" pitchFamily="65" charset="-120"/>
              </a:rPr>
              <a:t>號函辦理</a:t>
            </a:r>
            <a:r>
              <a:rPr lang="zh-TW" altLang="zh-TW" dirty="0" smtClean="0">
                <a:latin typeface="標楷體" panose="03000509000000000000" pitchFamily="65" charset="-120"/>
                <a:ea typeface="標楷體" panose="03000509000000000000" pitchFamily="65" charset="-120"/>
              </a:rPr>
              <a:t>，</a:t>
            </a:r>
            <a:endParaRPr lang="en-US" altLang="zh-TW" dirty="0" smtClean="0">
              <a:latin typeface="標楷體" panose="03000509000000000000" pitchFamily="65" charset="-120"/>
              <a:ea typeface="標楷體" panose="03000509000000000000" pitchFamily="65" charset="-120"/>
            </a:endParaRPr>
          </a:p>
          <a:p>
            <a:pPr lvl="0"/>
            <a:r>
              <a:rPr lang="en-US" altLang="zh-TW" dirty="0" smtClean="0">
                <a:latin typeface="標楷體" panose="03000509000000000000" pitchFamily="65" charset="-120"/>
                <a:ea typeface="標楷體" panose="03000509000000000000" pitchFamily="65" charset="-120"/>
              </a:rPr>
              <a:t>111</a:t>
            </a:r>
            <a:r>
              <a:rPr lang="zh-TW" altLang="zh-TW" dirty="0">
                <a:latin typeface="標楷體" panose="03000509000000000000" pitchFamily="65" charset="-120"/>
                <a:ea typeface="標楷體" panose="03000509000000000000" pitchFamily="65" charset="-120"/>
              </a:rPr>
              <a:t>學年度四技</a:t>
            </a:r>
            <a:r>
              <a:rPr lang="zh-TW" altLang="zh-TW" dirty="0" smtClean="0">
                <a:latin typeface="標楷體" panose="03000509000000000000" pitchFamily="65" charset="-120"/>
                <a:ea typeface="標楷體" panose="03000509000000000000" pitchFamily="65" charset="-120"/>
              </a:rPr>
              <a:t>二專</a:t>
            </a:r>
            <a:r>
              <a:rPr lang="zh-TW" altLang="en-US" dirty="0" smtClean="0">
                <a:latin typeface="標楷體" panose="03000509000000000000" pitchFamily="65" charset="-120"/>
                <a:ea typeface="標楷體" panose="03000509000000000000" pitchFamily="65" charset="-120"/>
              </a:rPr>
              <a:t>甄選</a:t>
            </a:r>
            <a:r>
              <a:rPr lang="zh-TW" altLang="zh-TW" dirty="0" smtClean="0">
                <a:latin typeface="標楷體" panose="03000509000000000000" pitchFamily="65" charset="-120"/>
                <a:ea typeface="標楷體" panose="03000509000000000000" pitchFamily="65" charset="-120"/>
              </a:rPr>
              <a:t>入學</a:t>
            </a:r>
            <a:r>
              <a:rPr lang="zh-TW" altLang="zh-TW" dirty="0">
                <a:latin typeface="標楷體" panose="03000509000000000000" pitchFamily="65" charset="-120"/>
                <a:ea typeface="標楷體" panose="03000509000000000000" pitchFamily="65" charset="-120"/>
              </a:rPr>
              <a:t>招生，「</a:t>
            </a:r>
            <a:r>
              <a:rPr lang="zh-TW" altLang="zh-TW" b="1" dirty="0">
                <a:solidFill>
                  <a:srgbClr val="0000FF"/>
                </a:solidFill>
                <a:latin typeface="標楷體" panose="03000509000000000000" pitchFamily="65" charset="-120"/>
                <a:ea typeface="標楷體" panose="03000509000000000000" pitchFamily="65" charset="-120"/>
              </a:rPr>
              <a:t>中州科技大學</a:t>
            </a:r>
            <a:r>
              <a:rPr lang="zh-TW" altLang="zh-TW" dirty="0">
                <a:latin typeface="標楷體" panose="03000509000000000000" pitchFamily="65" charset="-120"/>
                <a:ea typeface="標楷體" panose="03000509000000000000" pitchFamily="65" charset="-120"/>
              </a:rPr>
              <a:t>」</a:t>
            </a:r>
            <a:r>
              <a:rPr lang="zh-TW" altLang="zh-TW" b="1" dirty="0">
                <a:solidFill>
                  <a:srgbClr val="FF0000"/>
                </a:solidFill>
                <a:latin typeface="標楷體" panose="03000509000000000000" pitchFamily="65" charset="-120"/>
                <a:ea typeface="標楷體" panose="03000509000000000000" pitchFamily="65" charset="-120"/>
              </a:rPr>
              <a:t>招生名額修訂</a:t>
            </a:r>
            <a:r>
              <a:rPr lang="zh-TW" altLang="zh-TW" dirty="0">
                <a:latin typeface="標楷體" panose="03000509000000000000" pitchFamily="65" charset="-120"/>
                <a:ea typeface="標楷體" panose="03000509000000000000" pitchFamily="65" charset="-120"/>
              </a:rPr>
              <a:t>如下</a:t>
            </a:r>
            <a:r>
              <a:rPr lang="en-US" altLang="zh-TW" dirty="0">
                <a:latin typeface="標楷體" panose="03000509000000000000" pitchFamily="65" charset="-120"/>
                <a:ea typeface="標楷體" panose="03000509000000000000" pitchFamily="65" charset="-120"/>
              </a:rPr>
              <a:t>:</a:t>
            </a:r>
            <a:endParaRPr lang="zh-TW" altLang="zh-TW" dirty="0">
              <a:latin typeface="標楷體" panose="03000509000000000000" pitchFamily="65" charset="-120"/>
              <a:ea typeface="標楷體" panose="03000509000000000000" pitchFamily="65" charset="-120"/>
            </a:endParaRPr>
          </a:p>
          <a:p>
            <a:r>
              <a:rPr lang="zh-TW" altLang="zh-TW" b="1" u="sng" dirty="0">
                <a:latin typeface="標楷體" panose="03000509000000000000" pitchFamily="65" charset="-120"/>
                <a:ea typeface="標楷體" panose="03000509000000000000" pitchFamily="65" charset="-120"/>
              </a:rPr>
              <a:t>※中州科技大學</a:t>
            </a:r>
            <a:r>
              <a:rPr lang="zh-TW" altLang="zh-TW" b="1" u="sng" dirty="0">
                <a:solidFill>
                  <a:srgbClr val="FF0000"/>
                </a:solidFill>
                <a:latin typeface="標楷體" panose="03000509000000000000" pitchFamily="65" charset="-120"/>
                <a:ea typeface="標楷體" panose="03000509000000000000" pitchFamily="65" charset="-120"/>
              </a:rPr>
              <a:t>保健食品系</a:t>
            </a:r>
            <a:r>
              <a:rPr lang="zh-TW" altLang="zh-TW" b="1" u="sng" dirty="0">
                <a:latin typeface="標楷體" panose="03000509000000000000" pitchFamily="65" charset="-120"/>
                <a:ea typeface="標楷體" panose="03000509000000000000" pitchFamily="65" charset="-120"/>
              </a:rPr>
              <a:t>：</a:t>
            </a:r>
            <a:endParaRPr lang="zh-TW" altLang="zh-TW" dirty="0">
              <a:latin typeface="標楷體" panose="03000509000000000000" pitchFamily="65" charset="-120"/>
              <a:ea typeface="標楷體" panose="03000509000000000000" pitchFamily="65" charset="-120"/>
            </a:endParaRPr>
          </a:p>
          <a:p>
            <a:r>
              <a:rPr lang="en-US" altLang="zh-TW" dirty="0">
                <a:latin typeface="標楷體" panose="03000509000000000000" pitchFamily="65" charset="-120"/>
                <a:ea typeface="標楷體" panose="03000509000000000000" pitchFamily="65" charset="-120"/>
              </a:rPr>
              <a:t>(1)</a:t>
            </a:r>
            <a:r>
              <a:rPr lang="zh-TW" altLang="zh-TW" dirty="0">
                <a:latin typeface="標楷體" panose="03000509000000000000" pitchFamily="65" charset="-120"/>
                <a:ea typeface="標楷體" panose="03000509000000000000" pitchFamily="65" charset="-120"/>
              </a:rPr>
              <a:t>招生類別「</a:t>
            </a:r>
            <a:r>
              <a:rPr lang="en-US" altLang="zh-TW" dirty="0">
                <a:latin typeface="標楷體" panose="03000509000000000000" pitchFamily="65" charset="-120"/>
                <a:ea typeface="標楷體" panose="03000509000000000000" pitchFamily="65" charset="-120"/>
              </a:rPr>
              <a:t>05</a:t>
            </a:r>
            <a:r>
              <a:rPr lang="zh-TW" altLang="zh-TW" dirty="0">
                <a:latin typeface="標楷體" panose="03000509000000000000" pitchFamily="65" charset="-120"/>
                <a:ea typeface="標楷體" panose="03000509000000000000" pitchFamily="65" charset="-120"/>
              </a:rPr>
              <a:t>化工群」一般生</a:t>
            </a:r>
            <a:r>
              <a:rPr lang="en-US" altLang="zh-TW" dirty="0">
                <a:solidFill>
                  <a:srgbClr val="FF0000"/>
                </a:solidFill>
                <a:latin typeface="標楷體" panose="03000509000000000000" pitchFamily="65" charset="-120"/>
                <a:ea typeface="標楷體" panose="03000509000000000000" pitchFamily="65" charset="-120"/>
              </a:rPr>
              <a:t>1</a:t>
            </a:r>
            <a:r>
              <a:rPr lang="zh-TW" altLang="zh-TW" dirty="0" smtClean="0">
                <a:latin typeface="標楷體" panose="03000509000000000000" pitchFamily="65" charset="-120"/>
                <a:ea typeface="標楷體" panose="03000509000000000000" pitchFamily="65" charset="-120"/>
              </a:rPr>
              <a:t>名</a:t>
            </a:r>
            <a:r>
              <a:rPr lang="zh-TW" altLang="zh-TW" dirty="0">
                <a:latin typeface="標楷體" panose="03000509000000000000" pitchFamily="65" charset="-120"/>
                <a:ea typeface="標楷體" panose="03000509000000000000" pitchFamily="65" charset="-120"/>
              </a:rPr>
              <a:t>（志願代碼</a:t>
            </a:r>
            <a:r>
              <a:rPr lang="en-US" altLang="zh-TW" dirty="0">
                <a:solidFill>
                  <a:srgbClr val="0000FF"/>
                </a:solidFill>
                <a:latin typeface="標楷體" panose="03000509000000000000" pitchFamily="65" charset="-120"/>
                <a:ea typeface="標楷體" panose="03000509000000000000" pitchFamily="65" charset="-120"/>
              </a:rPr>
              <a:t>235001</a:t>
            </a:r>
            <a:r>
              <a:rPr lang="zh-TW" altLang="zh-TW" dirty="0" smtClean="0">
                <a:latin typeface="標楷體" panose="03000509000000000000" pitchFamily="65" charset="-120"/>
                <a:ea typeface="標楷體" panose="03000509000000000000" pitchFamily="65" charset="-120"/>
              </a:rPr>
              <a:t>），</a:t>
            </a:r>
            <a:r>
              <a:rPr lang="zh-TW" altLang="zh-TW" b="1" dirty="0">
                <a:latin typeface="標楷體" panose="03000509000000000000" pitchFamily="65" charset="-120"/>
                <a:ea typeface="標楷體" panose="03000509000000000000" pitchFamily="65" charset="-120"/>
              </a:rPr>
              <a:t>修正為</a:t>
            </a:r>
            <a:r>
              <a:rPr lang="en-US" altLang="zh-TW" b="1" dirty="0">
                <a:solidFill>
                  <a:srgbClr val="FF0000"/>
                </a:solidFill>
                <a:latin typeface="標楷體" panose="03000509000000000000" pitchFamily="65" charset="-120"/>
                <a:ea typeface="標楷體" panose="03000509000000000000" pitchFamily="65" charset="-120"/>
              </a:rPr>
              <a:t>0</a:t>
            </a:r>
            <a:r>
              <a:rPr lang="zh-TW" altLang="zh-TW" b="1" dirty="0" smtClean="0">
                <a:latin typeface="標楷體" panose="03000509000000000000" pitchFamily="65" charset="-120"/>
                <a:ea typeface="標楷體" panose="03000509000000000000" pitchFamily="65" charset="-120"/>
              </a:rPr>
              <a:t>名</a:t>
            </a:r>
            <a:endParaRPr lang="en-US" altLang="zh-TW" b="1" dirty="0" smtClean="0">
              <a:latin typeface="標楷體" panose="03000509000000000000" pitchFamily="65" charset="-120"/>
              <a:ea typeface="標楷體" panose="03000509000000000000" pitchFamily="65" charset="-120"/>
            </a:endParaRPr>
          </a:p>
          <a:p>
            <a:r>
              <a:rPr lang="en-US" altLang="zh-TW" dirty="0" smtClean="0">
                <a:latin typeface="標楷體" panose="03000509000000000000" pitchFamily="65" charset="-120"/>
                <a:ea typeface="標楷體" panose="03000509000000000000" pitchFamily="65" charset="-120"/>
              </a:rPr>
              <a:t>(</a:t>
            </a:r>
            <a:r>
              <a:rPr lang="en-US" altLang="zh-TW" dirty="0">
                <a:latin typeface="標楷體" panose="03000509000000000000" pitchFamily="65" charset="-120"/>
                <a:ea typeface="標楷體" panose="03000509000000000000" pitchFamily="65" charset="-120"/>
              </a:rPr>
              <a:t>2)</a:t>
            </a:r>
            <a:r>
              <a:rPr lang="zh-TW" altLang="zh-TW" dirty="0">
                <a:latin typeface="標楷體" panose="03000509000000000000" pitchFamily="65" charset="-120"/>
                <a:ea typeface="標楷體" panose="03000509000000000000" pitchFamily="65" charset="-120"/>
              </a:rPr>
              <a:t>招生類別「</a:t>
            </a:r>
            <a:r>
              <a:rPr lang="en-US" altLang="zh-TW" dirty="0">
                <a:latin typeface="標楷體" panose="03000509000000000000" pitchFamily="65" charset="-120"/>
                <a:ea typeface="標楷體" panose="03000509000000000000" pitchFamily="65" charset="-120"/>
              </a:rPr>
              <a:t>11</a:t>
            </a:r>
            <a:r>
              <a:rPr lang="zh-TW" altLang="zh-TW" dirty="0">
                <a:latin typeface="標楷體" panose="03000509000000000000" pitchFamily="65" charset="-120"/>
                <a:ea typeface="標楷體" panose="03000509000000000000" pitchFamily="65" charset="-120"/>
              </a:rPr>
              <a:t>食品群」一般</a:t>
            </a:r>
            <a:r>
              <a:rPr lang="zh-TW" altLang="zh-TW" dirty="0" smtClean="0">
                <a:latin typeface="標楷體" panose="03000509000000000000" pitchFamily="65" charset="-120"/>
                <a:ea typeface="標楷體" panose="03000509000000000000" pitchFamily="65" charset="-120"/>
              </a:rPr>
              <a:t>生</a:t>
            </a:r>
            <a:r>
              <a:rPr lang="en-US" altLang="zh-TW" dirty="0">
                <a:solidFill>
                  <a:srgbClr val="FF0000"/>
                </a:solidFill>
                <a:latin typeface="標楷體" panose="03000509000000000000" pitchFamily="65" charset="-120"/>
                <a:ea typeface="標楷體" panose="03000509000000000000" pitchFamily="65" charset="-120"/>
              </a:rPr>
              <a:t>3</a:t>
            </a:r>
            <a:r>
              <a:rPr lang="zh-TW" altLang="zh-TW" dirty="0" smtClean="0">
                <a:latin typeface="標楷體" panose="03000509000000000000" pitchFamily="65" charset="-120"/>
                <a:ea typeface="標楷體" panose="03000509000000000000" pitchFamily="65" charset="-120"/>
              </a:rPr>
              <a:t>名</a:t>
            </a:r>
            <a:r>
              <a:rPr lang="zh-TW" altLang="zh-TW" dirty="0">
                <a:latin typeface="標楷體" panose="03000509000000000000" pitchFamily="65" charset="-120"/>
                <a:ea typeface="標楷體" panose="03000509000000000000" pitchFamily="65" charset="-120"/>
              </a:rPr>
              <a:t>及原住民</a:t>
            </a:r>
            <a:r>
              <a:rPr lang="zh-TW" altLang="zh-TW" dirty="0" smtClean="0">
                <a:latin typeface="標楷體" panose="03000509000000000000" pitchFamily="65" charset="-120"/>
                <a:ea typeface="標楷體" panose="03000509000000000000" pitchFamily="65" charset="-120"/>
              </a:rPr>
              <a:t>生</a:t>
            </a:r>
            <a:r>
              <a:rPr lang="en-US" altLang="zh-TW" dirty="0">
                <a:solidFill>
                  <a:srgbClr val="FF0000"/>
                </a:solidFill>
                <a:latin typeface="標楷體" panose="03000509000000000000" pitchFamily="65" charset="-120"/>
                <a:ea typeface="標楷體" panose="03000509000000000000" pitchFamily="65" charset="-120"/>
              </a:rPr>
              <a:t>1</a:t>
            </a:r>
            <a:r>
              <a:rPr lang="zh-TW" altLang="zh-TW" dirty="0" smtClean="0">
                <a:latin typeface="標楷體" panose="03000509000000000000" pitchFamily="65" charset="-120"/>
                <a:ea typeface="標楷體" panose="03000509000000000000" pitchFamily="65" charset="-120"/>
              </a:rPr>
              <a:t>名</a:t>
            </a:r>
            <a:r>
              <a:rPr lang="zh-TW" altLang="zh-TW" dirty="0">
                <a:latin typeface="標楷體" panose="03000509000000000000" pitchFamily="65" charset="-120"/>
                <a:ea typeface="標楷體" panose="03000509000000000000" pitchFamily="65" charset="-120"/>
              </a:rPr>
              <a:t>（志願代碼</a:t>
            </a:r>
            <a:r>
              <a:rPr lang="en-US" altLang="zh-TW" dirty="0">
                <a:solidFill>
                  <a:srgbClr val="0000FF"/>
                </a:solidFill>
                <a:latin typeface="標楷體" panose="03000509000000000000" pitchFamily="65" charset="-120"/>
                <a:ea typeface="標楷體" panose="03000509000000000000" pitchFamily="65" charset="-120"/>
              </a:rPr>
              <a:t>235002</a:t>
            </a:r>
            <a:r>
              <a:rPr lang="zh-TW" altLang="zh-TW" dirty="0">
                <a:latin typeface="標楷體" panose="03000509000000000000" pitchFamily="65" charset="-120"/>
                <a:ea typeface="標楷體" panose="03000509000000000000" pitchFamily="65" charset="-120"/>
              </a:rPr>
              <a:t>），</a:t>
            </a:r>
            <a:r>
              <a:rPr lang="zh-TW" altLang="zh-TW" b="1" dirty="0">
                <a:latin typeface="標楷體" panose="03000509000000000000" pitchFamily="65" charset="-120"/>
                <a:ea typeface="標楷體" panose="03000509000000000000" pitchFamily="65" charset="-120"/>
              </a:rPr>
              <a:t>皆修正</a:t>
            </a:r>
            <a:r>
              <a:rPr lang="zh-TW" altLang="zh-TW" b="1" dirty="0" smtClean="0">
                <a:latin typeface="標楷體" panose="03000509000000000000" pitchFamily="65" charset="-120"/>
                <a:ea typeface="標楷體" panose="03000509000000000000" pitchFamily="65" charset="-120"/>
              </a:rPr>
              <a:t>為</a:t>
            </a:r>
            <a:r>
              <a:rPr lang="en-US" altLang="zh-TW" b="1" dirty="0">
                <a:solidFill>
                  <a:srgbClr val="FF0000"/>
                </a:solidFill>
                <a:latin typeface="標楷體" panose="03000509000000000000" pitchFamily="65" charset="-120"/>
                <a:ea typeface="標楷體" panose="03000509000000000000" pitchFamily="65" charset="-120"/>
              </a:rPr>
              <a:t>0</a:t>
            </a:r>
            <a:r>
              <a:rPr lang="zh-TW" altLang="zh-TW" b="1" dirty="0" smtClean="0">
                <a:latin typeface="標楷體" panose="03000509000000000000" pitchFamily="65" charset="-120"/>
                <a:ea typeface="標楷體" panose="03000509000000000000" pitchFamily="65" charset="-120"/>
              </a:rPr>
              <a:t>名</a:t>
            </a:r>
            <a:endParaRPr lang="zh-TW" altLang="zh-TW" dirty="0">
              <a:latin typeface="標楷體" panose="03000509000000000000" pitchFamily="65" charset="-120"/>
              <a:ea typeface="標楷體" panose="03000509000000000000" pitchFamily="65" charset="-120"/>
            </a:endParaRPr>
          </a:p>
          <a:p>
            <a:r>
              <a:rPr lang="en-US" altLang="zh-TW" dirty="0">
                <a:latin typeface="標楷體" panose="03000509000000000000" pitchFamily="65" charset="-120"/>
                <a:ea typeface="標楷體" panose="03000509000000000000" pitchFamily="65" charset="-120"/>
              </a:rPr>
              <a:t>(3)</a:t>
            </a:r>
            <a:r>
              <a:rPr lang="zh-TW" altLang="zh-TW" dirty="0">
                <a:latin typeface="標楷體" panose="03000509000000000000" pitchFamily="65" charset="-120"/>
                <a:ea typeface="標楷體" panose="03000509000000000000" pitchFamily="65" charset="-120"/>
              </a:rPr>
              <a:t>招生類別「</a:t>
            </a:r>
            <a:r>
              <a:rPr lang="en-US" altLang="zh-TW" dirty="0">
                <a:latin typeface="標楷體" panose="03000509000000000000" pitchFamily="65" charset="-120"/>
                <a:ea typeface="標楷體" panose="03000509000000000000" pitchFamily="65" charset="-120"/>
              </a:rPr>
              <a:t>14</a:t>
            </a:r>
            <a:r>
              <a:rPr lang="zh-TW" altLang="zh-TW" dirty="0">
                <a:latin typeface="標楷體" panose="03000509000000000000" pitchFamily="65" charset="-120"/>
                <a:ea typeface="標楷體" panose="03000509000000000000" pitchFamily="65" charset="-120"/>
              </a:rPr>
              <a:t>農業群」一般</a:t>
            </a:r>
            <a:r>
              <a:rPr lang="zh-TW" altLang="zh-TW" dirty="0" smtClean="0">
                <a:latin typeface="標楷體" panose="03000509000000000000" pitchFamily="65" charset="-120"/>
                <a:ea typeface="標楷體" panose="03000509000000000000" pitchFamily="65" charset="-120"/>
              </a:rPr>
              <a:t>生</a:t>
            </a:r>
            <a:r>
              <a:rPr lang="en-US" altLang="zh-TW" dirty="0">
                <a:solidFill>
                  <a:srgbClr val="FF0000"/>
                </a:solidFill>
                <a:latin typeface="標楷體" panose="03000509000000000000" pitchFamily="65" charset="-120"/>
                <a:ea typeface="標楷體" panose="03000509000000000000" pitchFamily="65" charset="-120"/>
              </a:rPr>
              <a:t>1</a:t>
            </a:r>
            <a:r>
              <a:rPr lang="zh-TW" altLang="zh-TW" dirty="0" smtClean="0">
                <a:latin typeface="標楷體" panose="03000509000000000000" pitchFamily="65" charset="-120"/>
                <a:ea typeface="標楷體" panose="03000509000000000000" pitchFamily="65" charset="-120"/>
              </a:rPr>
              <a:t>名</a:t>
            </a:r>
            <a:r>
              <a:rPr lang="zh-TW" altLang="zh-TW" dirty="0">
                <a:latin typeface="標楷體" panose="03000509000000000000" pitchFamily="65" charset="-120"/>
                <a:ea typeface="標楷體" panose="03000509000000000000" pitchFamily="65" charset="-120"/>
              </a:rPr>
              <a:t>（志願代碼</a:t>
            </a:r>
            <a:r>
              <a:rPr lang="en-US" altLang="zh-TW" dirty="0">
                <a:solidFill>
                  <a:srgbClr val="0000FF"/>
                </a:solidFill>
                <a:latin typeface="標楷體" panose="03000509000000000000" pitchFamily="65" charset="-120"/>
                <a:ea typeface="標楷體" panose="03000509000000000000" pitchFamily="65" charset="-120"/>
              </a:rPr>
              <a:t>235003</a:t>
            </a:r>
            <a:r>
              <a:rPr lang="zh-TW" altLang="zh-TW" dirty="0">
                <a:latin typeface="標楷體" panose="03000509000000000000" pitchFamily="65" charset="-120"/>
                <a:ea typeface="標楷體" panose="03000509000000000000" pitchFamily="65" charset="-120"/>
              </a:rPr>
              <a:t>），</a:t>
            </a:r>
            <a:r>
              <a:rPr lang="zh-TW" altLang="zh-TW" b="1" dirty="0">
                <a:latin typeface="標楷體" panose="03000509000000000000" pitchFamily="65" charset="-120"/>
                <a:ea typeface="標楷體" panose="03000509000000000000" pitchFamily="65" charset="-120"/>
              </a:rPr>
              <a:t>修正</a:t>
            </a:r>
            <a:r>
              <a:rPr lang="zh-TW" altLang="zh-TW" b="1" dirty="0" smtClean="0">
                <a:latin typeface="標楷體" panose="03000509000000000000" pitchFamily="65" charset="-120"/>
                <a:ea typeface="標楷體" panose="03000509000000000000" pitchFamily="65" charset="-120"/>
              </a:rPr>
              <a:t>為</a:t>
            </a:r>
            <a:r>
              <a:rPr lang="en-US" altLang="zh-TW" b="1" dirty="0">
                <a:solidFill>
                  <a:srgbClr val="FF0000"/>
                </a:solidFill>
                <a:latin typeface="標楷體" panose="03000509000000000000" pitchFamily="65" charset="-120"/>
                <a:ea typeface="標楷體" panose="03000509000000000000" pitchFamily="65" charset="-120"/>
              </a:rPr>
              <a:t>0</a:t>
            </a:r>
            <a:r>
              <a:rPr lang="zh-TW" altLang="zh-TW" b="1" dirty="0" smtClean="0">
                <a:latin typeface="標楷體" panose="03000509000000000000" pitchFamily="65" charset="-120"/>
                <a:ea typeface="標楷體" panose="03000509000000000000" pitchFamily="65" charset="-120"/>
              </a:rPr>
              <a:t>名</a:t>
            </a:r>
            <a:endParaRPr lang="zh-TW" altLang="zh-TW" dirty="0">
              <a:latin typeface="標楷體" panose="03000509000000000000" pitchFamily="65" charset="-120"/>
              <a:ea typeface="標楷體" panose="03000509000000000000" pitchFamily="65" charset="-120"/>
            </a:endParaRPr>
          </a:p>
          <a:p>
            <a:r>
              <a:rPr lang="zh-TW" altLang="zh-TW" b="1" u="sng" dirty="0">
                <a:latin typeface="標楷體" panose="03000509000000000000" pitchFamily="65" charset="-120"/>
                <a:ea typeface="標楷體" panose="03000509000000000000" pitchFamily="65" charset="-120"/>
              </a:rPr>
              <a:t>※中州科技大學</a:t>
            </a:r>
            <a:r>
              <a:rPr lang="zh-TW" altLang="zh-TW" b="1" u="sng" dirty="0">
                <a:solidFill>
                  <a:srgbClr val="FF0000"/>
                </a:solidFill>
                <a:latin typeface="標楷體" panose="03000509000000000000" pitchFamily="65" charset="-120"/>
                <a:ea typeface="標楷體" panose="03000509000000000000" pitchFamily="65" charset="-120"/>
              </a:rPr>
              <a:t>景觀造園與維護系</a:t>
            </a:r>
            <a:r>
              <a:rPr lang="zh-TW" altLang="zh-TW" b="1" u="sng" dirty="0">
                <a:latin typeface="標楷體" panose="03000509000000000000" pitchFamily="65" charset="-120"/>
                <a:ea typeface="標楷體" panose="03000509000000000000" pitchFamily="65" charset="-120"/>
              </a:rPr>
              <a:t>：</a:t>
            </a:r>
            <a:endParaRPr lang="zh-TW" altLang="zh-TW" dirty="0">
              <a:latin typeface="標楷體" panose="03000509000000000000" pitchFamily="65" charset="-120"/>
              <a:ea typeface="標楷體" panose="03000509000000000000" pitchFamily="65" charset="-120"/>
            </a:endParaRPr>
          </a:p>
          <a:p>
            <a:r>
              <a:rPr lang="en-US" altLang="zh-TW" dirty="0">
                <a:latin typeface="標楷體" panose="03000509000000000000" pitchFamily="65" charset="-120"/>
                <a:ea typeface="標楷體" panose="03000509000000000000" pitchFamily="65" charset="-120"/>
              </a:rPr>
              <a:t>(1)</a:t>
            </a:r>
            <a:r>
              <a:rPr lang="zh-TW" altLang="zh-TW" dirty="0">
                <a:latin typeface="標楷體" panose="03000509000000000000" pitchFamily="65" charset="-120"/>
                <a:ea typeface="標楷體" panose="03000509000000000000" pitchFamily="65" charset="-120"/>
              </a:rPr>
              <a:t>招生類別「</a:t>
            </a:r>
            <a:r>
              <a:rPr lang="en-US" altLang="zh-TW" dirty="0">
                <a:latin typeface="標楷體" panose="03000509000000000000" pitchFamily="65" charset="-120"/>
                <a:ea typeface="標楷體" panose="03000509000000000000" pitchFamily="65" charset="-120"/>
              </a:rPr>
              <a:t>06</a:t>
            </a:r>
            <a:r>
              <a:rPr lang="zh-TW" altLang="zh-TW" dirty="0">
                <a:latin typeface="標楷體" panose="03000509000000000000" pitchFamily="65" charset="-120"/>
                <a:ea typeface="標楷體" panose="03000509000000000000" pitchFamily="65" charset="-120"/>
              </a:rPr>
              <a:t>土木與建築群」一般生</a:t>
            </a:r>
            <a:r>
              <a:rPr lang="en-US" altLang="zh-TW" dirty="0">
                <a:solidFill>
                  <a:srgbClr val="FF0000"/>
                </a:solidFill>
                <a:latin typeface="標楷體" panose="03000509000000000000" pitchFamily="65" charset="-120"/>
                <a:ea typeface="標楷體" panose="03000509000000000000" pitchFamily="65" charset="-120"/>
              </a:rPr>
              <a:t>3</a:t>
            </a:r>
            <a:r>
              <a:rPr lang="zh-TW" altLang="zh-TW" dirty="0">
                <a:latin typeface="標楷體" panose="03000509000000000000" pitchFamily="65" charset="-120"/>
                <a:ea typeface="標楷體" panose="03000509000000000000" pitchFamily="65" charset="-120"/>
              </a:rPr>
              <a:t>名（志願代碼</a:t>
            </a:r>
            <a:r>
              <a:rPr lang="en-US" altLang="zh-TW" dirty="0">
                <a:solidFill>
                  <a:srgbClr val="0000FF"/>
                </a:solidFill>
                <a:latin typeface="標楷體" panose="03000509000000000000" pitchFamily="65" charset="-120"/>
                <a:ea typeface="標楷體" panose="03000509000000000000" pitchFamily="65" charset="-120"/>
              </a:rPr>
              <a:t>235004</a:t>
            </a:r>
            <a:r>
              <a:rPr lang="zh-TW" altLang="zh-TW" dirty="0">
                <a:latin typeface="標楷體" panose="03000509000000000000" pitchFamily="65" charset="-120"/>
                <a:ea typeface="標楷體" panose="03000509000000000000" pitchFamily="65" charset="-120"/>
              </a:rPr>
              <a:t>），</a:t>
            </a:r>
            <a:r>
              <a:rPr lang="zh-TW" altLang="zh-TW" b="1" dirty="0">
                <a:latin typeface="標楷體" panose="03000509000000000000" pitchFamily="65" charset="-120"/>
                <a:ea typeface="標楷體" panose="03000509000000000000" pitchFamily="65" charset="-120"/>
              </a:rPr>
              <a:t>修正</a:t>
            </a:r>
            <a:r>
              <a:rPr lang="zh-TW" altLang="zh-TW" b="1" dirty="0" smtClean="0">
                <a:latin typeface="標楷體" panose="03000509000000000000" pitchFamily="65" charset="-120"/>
                <a:ea typeface="標楷體" panose="03000509000000000000" pitchFamily="65" charset="-120"/>
              </a:rPr>
              <a:t>為</a:t>
            </a:r>
            <a:r>
              <a:rPr lang="en-US" altLang="zh-TW" b="1" dirty="0">
                <a:solidFill>
                  <a:srgbClr val="FF0000"/>
                </a:solidFill>
                <a:latin typeface="標楷體" panose="03000509000000000000" pitchFamily="65" charset="-120"/>
                <a:ea typeface="標楷體" panose="03000509000000000000" pitchFamily="65" charset="-120"/>
              </a:rPr>
              <a:t>0</a:t>
            </a:r>
            <a:r>
              <a:rPr lang="zh-TW" altLang="zh-TW" b="1" dirty="0" smtClean="0">
                <a:latin typeface="標楷體" panose="03000509000000000000" pitchFamily="65" charset="-120"/>
                <a:ea typeface="標楷體" panose="03000509000000000000" pitchFamily="65" charset="-120"/>
              </a:rPr>
              <a:t>名</a:t>
            </a:r>
            <a:endParaRPr lang="zh-TW" altLang="zh-TW" dirty="0">
              <a:latin typeface="標楷體" panose="03000509000000000000" pitchFamily="65" charset="-120"/>
              <a:ea typeface="標楷體" panose="03000509000000000000" pitchFamily="65" charset="-120"/>
            </a:endParaRPr>
          </a:p>
          <a:p>
            <a:r>
              <a:rPr lang="en-US" altLang="zh-TW" dirty="0">
                <a:latin typeface="標楷體" panose="03000509000000000000" pitchFamily="65" charset="-120"/>
                <a:ea typeface="標楷體" panose="03000509000000000000" pitchFamily="65" charset="-120"/>
              </a:rPr>
              <a:t>(2)</a:t>
            </a:r>
            <a:r>
              <a:rPr lang="zh-TW" altLang="zh-TW" dirty="0">
                <a:latin typeface="標楷體" panose="03000509000000000000" pitchFamily="65" charset="-120"/>
                <a:ea typeface="標楷體" panose="03000509000000000000" pitchFamily="65" charset="-120"/>
              </a:rPr>
              <a:t>招生類別「</a:t>
            </a:r>
            <a:r>
              <a:rPr lang="en-US" altLang="zh-TW" dirty="0">
                <a:latin typeface="標楷體" panose="03000509000000000000" pitchFamily="65" charset="-120"/>
                <a:ea typeface="標楷體" panose="03000509000000000000" pitchFamily="65" charset="-120"/>
              </a:rPr>
              <a:t>07</a:t>
            </a:r>
            <a:r>
              <a:rPr lang="zh-TW" altLang="zh-TW" dirty="0">
                <a:latin typeface="標楷體" panose="03000509000000000000" pitchFamily="65" charset="-120"/>
                <a:ea typeface="標楷體" panose="03000509000000000000" pitchFamily="65" charset="-120"/>
              </a:rPr>
              <a:t>設計群」一般</a:t>
            </a:r>
            <a:r>
              <a:rPr lang="zh-TW" altLang="zh-TW" dirty="0" smtClean="0">
                <a:latin typeface="標楷體" panose="03000509000000000000" pitchFamily="65" charset="-120"/>
                <a:ea typeface="標楷體" panose="03000509000000000000" pitchFamily="65" charset="-120"/>
              </a:rPr>
              <a:t>生</a:t>
            </a:r>
            <a:r>
              <a:rPr lang="en-US" altLang="zh-TW" dirty="0">
                <a:solidFill>
                  <a:srgbClr val="FF0000"/>
                </a:solidFill>
                <a:latin typeface="標楷體" panose="03000509000000000000" pitchFamily="65" charset="-120"/>
                <a:ea typeface="標楷體" panose="03000509000000000000" pitchFamily="65" charset="-120"/>
              </a:rPr>
              <a:t>5</a:t>
            </a:r>
            <a:r>
              <a:rPr lang="zh-TW" altLang="zh-TW" dirty="0" smtClean="0">
                <a:latin typeface="標楷體" panose="03000509000000000000" pitchFamily="65" charset="-120"/>
                <a:ea typeface="標楷體" panose="03000509000000000000" pitchFamily="65" charset="-120"/>
              </a:rPr>
              <a:t>名</a:t>
            </a:r>
            <a:r>
              <a:rPr lang="zh-TW" altLang="zh-TW" dirty="0">
                <a:latin typeface="標楷體" panose="03000509000000000000" pitchFamily="65" charset="-120"/>
                <a:ea typeface="標楷體" panose="03000509000000000000" pitchFamily="65" charset="-120"/>
              </a:rPr>
              <a:t>（志願代碼</a:t>
            </a:r>
            <a:r>
              <a:rPr lang="en-US" altLang="zh-TW" dirty="0">
                <a:solidFill>
                  <a:srgbClr val="0000FF"/>
                </a:solidFill>
                <a:latin typeface="標楷體" panose="03000509000000000000" pitchFamily="65" charset="-120"/>
                <a:ea typeface="標楷體" panose="03000509000000000000" pitchFamily="65" charset="-120"/>
              </a:rPr>
              <a:t>235005</a:t>
            </a:r>
            <a:r>
              <a:rPr lang="zh-TW" altLang="zh-TW" dirty="0">
                <a:latin typeface="標楷體" panose="03000509000000000000" pitchFamily="65" charset="-120"/>
                <a:ea typeface="標楷體" panose="03000509000000000000" pitchFamily="65" charset="-120"/>
              </a:rPr>
              <a:t>），</a:t>
            </a:r>
            <a:r>
              <a:rPr lang="zh-TW" altLang="zh-TW" b="1" dirty="0">
                <a:latin typeface="標楷體" panose="03000509000000000000" pitchFamily="65" charset="-120"/>
                <a:ea typeface="標楷體" panose="03000509000000000000" pitchFamily="65" charset="-120"/>
              </a:rPr>
              <a:t>修正</a:t>
            </a:r>
            <a:r>
              <a:rPr lang="zh-TW" altLang="zh-TW" b="1" dirty="0" smtClean="0">
                <a:latin typeface="標楷體" panose="03000509000000000000" pitchFamily="65" charset="-120"/>
                <a:ea typeface="標楷體" panose="03000509000000000000" pitchFamily="65" charset="-120"/>
              </a:rPr>
              <a:t>為</a:t>
            </a:r>
            <a:r>
              <a:rPr lang="en-US" altLang="zh-TW" b="1" dirty="0">
                <a:solidFill>
                  <a:srgbClr val="FF0000"/>
                </a:solidFill>
                <a:latin typeface="標楷體" panose="03000509000000000000" pitchFamily="65" charset="-120"/>
                <a:ea typeface="標楷體" panose="03000509000000000000" pitchFamily="65" charset="-120"/>
              </a:rPr>
              <a:t>0</a:t>
            </a:r>
            <a:r>
              <a:rPr lang="zh-TW" altLang="zh-TW" b="1" dirty="0" smtClean="0">
                <a:latin typeface="標楷體" panose="03000509000000000000" pitchFamily="65" charset="-120"/>
                <a:ea typeface="標楷體" panose="03000509000000000000" pitchFamily="65" charset="-120"/>
              </a:rPr>
              <a:t>名</a:t>
            </a:r>
            <a:endParaRPr lang="zh-TW" altLang="zh-TW" dirty="0">
              <a:latin typeface="標楷體" panose="03000509000000000000" pitchFamily="65" charset="-120"/>
              <a:ea typeface="標楷體" panose="03000509000000000000" pitchFamily="65" charset="-120"/>
            </a:endParaRPr>
          </a:p>
          <a:p>
            <a:r>
              <a:rPr lang="en-US" altLang="zh-TW" dirty="0">
                <a:latin typeface="標楷體" panose="03000509000000000000" pitchFamily="65" charset="-120"/>
                <a:ea typeface="標楷體" panose="03000509000000000000" pitchFamily="65" charset="-120"/>
              </a:rPr>
              <a:t>(3)</a:t>
            </a:r>
            <a:r>
              <a:rPr lang="zh-TW" altLang="zh-TW" dirty="0">
                <a:latin typeface="標楷體" panose="03000509000000000000" pitchFamily="65" charset="-120"/>
                <a:ea typeface="標楷體" panose="03000509000000000000" pitchFamily="65" charset="-120"/>
              </a:rPr>
              <a:t>招生類別「</a:t>
            </a:r>
            <a:r>
              <a:rPr lang="en-US" altLang="zh-TW" dirty="0">
                <a:latin typeface="標楷體" panose="03000509000000000000" pitchFamily="65" charset="-120"/>
                <a:ea typeface="標楷體" panose="03000509000000000000" pitchFamily="65" charset="-120"/>
              </a:rPr>
              <a:t>14</a:t>
            </a:r>
            <a:r>
              <a:rPr lang="zh-TW" altLang="zh-TW" dirty="0">
                <a:latin typeface="標楷體" panose="03000509000000000000" pitchFamily="65" charset="-120"/>
                <a:ea typeface="標楷體" panose="03000509000000000000" pitchFamily="65" charset="-120"/>
              </a:rPr>
              <a:t>農業群」一般</a:t>
            </a:r>
            <a:r>
              <a:rPr lang="zh-TW" altLang="zh-TW" dirty="0" smtClean="0">
                <a:latin typeface="標楷體" panose="03000509000000000000" pitchFamily="65" charset="-120"/>
                <a:ea typeface="標楷體" panose="03000509000000000000" pitchFamily="65" charset="-120"/>
              </a:rPr>
              <a:t>生</a:t>
            </a:r>
            <a:r>
              <a:rPr lang="en-US" altLang="zh-TW" dirty="0" smtClean="0">
                <a:solidFill>
                  <a:srgbClr val="FF0000"/>
                </a:solidFill>
                <a:latin typeface="標楷體" panose="03000509000000000000" pitchFamily="65" charset="-120"/>
                <a:ea typeface="標楷體" panose="03000509000000000000" pitchFamily="65" charset="-120"/>
              </a:rPr>
              <a:t>15</a:t>
            </a:r>
            <a:r>
              <a:rPr lang="zh-TW" altLang="zh-TW" dirty="0">
                <a:latin typeface="標楷體" panose="03000509000000000000" pitchFamily="65" charset="-120"/>
                <a:ea typeface="標楷體" panose="03000509000000000000" pitchFamily="65" charset="-120"/>
              </a:rPr>
              <a:t>名及原住民</a:t>
            </a:r>
            <a:r>
              <a:rPr lang="zh-TW" altLang="zh-TW" dirty="0" smtClean="0">
                <a:latin typeface="標楷體" panose="03000509000000000000" pitchFamily="65" charset="-120"/>
                <a:ea typeface="標楷體" panose="03000509000000000000" pitchFamily="65" charset="-120"/>
              </a:rPr>
              <a:t>生</a:t>
            </a:r>
            <a:r>
              <a:rPr lang="en-US" altLang="zh-TW" dirty="0">
                <a:solidFill>
                  <a:srgbClr val="FF0000"/>
                </a:solidFill>
                <a:latin typeface="標楷體" panose="03000509000000000000" pitchFamily="65" charset="-120"/>
                <a:ea typeface="標楷體" panose="03000509000000000000" pitchFamily="65" charset="-120"/>
              </a:rPr>
              <a:t>1</a:t>
            </a:r>
            <a:r>
              <a:rPr lang="zh-TW" altLang="zh-TW" dirty="0" smtClean="0">
                <a:latin typeface="標楷體" panose="03000509000000000000" pitchFamily="65" charset="-120"/>
                <a:ea typeface="標楷體" panose="03000509000000000000" pitchFamily="65" charset="-120"/>
              </a:rPr>
              <a:t>名</a:t>
            </a:r>
            <a:r>
              <a:rPr lang="zh-TW" altLang="zh-TW" dirty="0">
                <a:latin typeface="標楷體" panose="03000509000000000000" pitchFamily="65" charset="-120"/>
                <a:ea typeface="標楷體" panose="03000509000000000000" pitchFamily="65" charset="-120"/>
              </a:rPr>
              <a:t>（志願代碼</a:t>
            </a:r>
            <a:r>
              <a:rPr lang="en-US" altLang="zh-TW" dirty="0">
                <a:solidFill>
                  <a:srgbClr val="0000FF"/>
                </a:solidFill>
                <a:latin typeface="標楷體" panose="03000509000000000000" pitchFamily="65" charset="-120"/>
                <a:ea typeface="標楷體" panose="03000509000000000000" pitchFamily="65" charset="-120"/>
              </a:rPr>
              <a:t>235006</a:t>
            </a:r>
            <a:r>
              <a:rPr lang="zh-TW" altLang="zh-TW" dirty="0">
                <a:latin typeface="標楷體" panose="03000509000000000000" pitchFamily="65" charset="-120"/>
                <a:ea typeface="標楷體" panose="03000509000000000000" pitchFamily="65" charset="-120"/>
              </a:rPr>
              <a:t>），</a:t>
            </a:r>
            <a:r>
              <a:rPr lang="zh-TW" altLang="zh-TW" b="1" dirty="0">
                <a:latin typeface="標楷體" panose="03000509000000000000" pitchFamily="65" charset="-120"/>
                <a:ea typeface="標楷體" panose="03000509000000000000" pitchFamily="65" charset="-120"/>
              </a:rPr>
              <a:t>皆修正</a:t>
            </a:r>
            <a:r>
              <a:rPr lang="zh-TW" altLang="zh-TW" b="1" dirty="0" smtClean="0">
                <a:latin typeface="標楷體" panose="03000509000000000000" pitchFamily="65" charset="-120"/>
                <a:ea typeface="標楷體" panose="03000509000000000000" pitchFamily="65" charset="-120"/>
              </a:rPr>
              <a:t>為</a:t>
            </a:r>
            <a:r>
              <a:rPr lang="en-US" altLang="zh-TW" b="1" dirty="0">
                <a:solidFill>
                  <a:srgbClr val="FF0000"/>
                </a:solidFill>
                <a:latin typeface="標楷體" panose="03000509000000000000" pitchFamily="65" charset="-120"/>
                <a:ea typeface="標楷體" panose="03000509000000000000" pitchFamily="65" charset="-120"/>
              </a:rPr>
              <a:t>0</a:t>
            </a:r>
            <a:r>
              <a:rPr lang="zh-TW" altLang="zh-TW" b="1" dirty="0" smtClean="0">
                <a:latin typeface="標楷體" panose="03000509000000000000" pitchFamily="65" charset="-120"/>
                <a:ea typeface="標楷體" panose="03000509000000000000" pitchFamily="65" charset="-120"/>
              </a:rPr>
              <a:t>名</a:t>
            </a:r>
            <a:endParaRPr lang="zh-TW" altLang="zh-TW" dirty="0">
              <a:latin typeface="標楷體" panose="03000509000000000000" pitchFamily="65" charset="-120"/>
              <a:ea typeface="標楷體" panose="03000509000000000000" pitchFamily="65" charset="-120"/>
            </a:endParaRPr>
          </a:p>
          <a:p>
            <a:r>
              <a:rPr lang="zh-TW" altLang="zh-TW" b="1" u="sng" dirty="0">
                <a:latin typeface="標楷體" panose="03000509000000000000" pitchFamily="65" charset="-120"/>
                <a:ea typeface="標楷體" panose="03000509000000000000" pitchFamily="65" charset="-120"/>
              </a:rPr>
              <a:t>※中州科技大學</a:t>
            </a:r>
            <a:r>
              <a:rPr lang="zh-TW" altLang="zh-TW" b="1" u="sng" dirty="0">
                <a:solidFill>
                  <a:srgbClr val="FF0000"/>
                </a:solidFill>
                <a:latin typeface="標楷體" panose="03000509000000000000" pitchFamily="65" charset="-120"/>
                <a:ea typeface="標楷體" panose="03000509000000000000" pitchFamily="65" charset="-120"/>
              </a:rPr>
              <a:t>智慧自動化工程系</a:t>
            </a:r>
            <a:r>
              <a:rPr lang="zh-TW" altLang="zh-TW" b="1" u="sng" dirty="0">
                <a:latin typeface="標楷體" panose="03000509000000000000" pitchFamily="65" charset="-120"/>
                <a:ea typeface="標楷體" panose="03000509000000000000" pitchFamily="65" charset="-120"/>
              </a:rPr>
              <a:t>：</a:t>
            </a:r>
            <a:endParaRPr lang="zh-TW" altLang="zh-TW" dirty="0">
              <a:latin typeface="標楷體" panose="03000509000000000000" pitchFamily="65" charset="-120"/>
              <a:ea typeface="標楷體" panose="03000509000000000000" pitchFamily="65" charset="-120"/>
            </a:endParaRPr>
          </a:p>
          <a:p>
            <a:r>
              <a:rPr lang="en-US" altLang="zh-TW" dirty="0">
                <a:latin typeface="標楷體" panose="03000509000000000000" pitchFamily="65" charset="-120"/>
                <a:ea typeface="標楷體" panose="03000509000000000000" pitchFamily="65" charset="-120"/>
              </a:rPr>
              <a:t>(1)</a:t>
            </a:r>
            <a:r>
              <a:rPr lang="zh-TW" altLang="zh-TW" dirty="0">
                <a:latin typeface="標楷體" panose="03000509000000000000" pitchFamily="65" charset="-120"/>
                <a:ea typeface="標楷體" panose="03000509000000000000" pitchFamily="65" charset="-120"/>
              </a:rPr>
              <a:t>招生類別「</a:t>
            </a:r>
            <a:r>
              <a:rPr lang="en-US" altLang="zh-TW" dirty="0">
                <a:latin typeface="標楷體" panose="03000509000000000000" pitchFamily="65" charset="-120"/>
                <a:ea typeface="標楷體" panose="03000509000000000000" pitchFamily="65" charset="-120"/>
              </a:rPr>
              <a:t>01</a:t>
            </a:r>
            <a:r>
              <a:rPr lang="zh-TW" altLang="zh-TW" dirty="0">
                <a:latin typeface="標楷體" panose="03000509000000000000" pitchFamily="65" charset="-120"/>
                <a:ea typeface="標楷體" panose="03000509000000000000" pitchFamily="65" charset="-120"/>
              </a:rPr>
              <a:t>機械群」一般生</a:t>
            </a:r>
            <a:r>
              <a:rPr lang="en-US" altLang="zh-TW" dirty="0">
                <a:solidFill>
                  <a:srgbClr val="FF0000"/>
                </a:solidFill>
                <a:latin typeface="標楷體" panose="03000509000000000000" pitchFamily="65" charset="-120"/>
                <a:ea typeface="標楷體" panose="03000509000000000000" pitchFamily="65" charset="-120"/>
              </a:rPr>
              <a:t>9</a:t>
            </a:r>
            <a:r>
              <a:rPr lang="zh-TW" altLang="zh-TW" dirty="0">
                <a:latin typeface="標楷體" panose="03000509000000000000" pitchFamily="65" charset="-120"/>
                <a:ea typeface="標楷體" panose="03000509000000000000" pitchFamily="65" charset="-120"/>
              </a:rPr>
              <a:t>名及原住民</a:t>
            </a:r>
            <a:r>
              <a:rPr lang="zh-TW" altLang="zh-TW" dirty="0" smtClean="0">
                <a:latin typeface="標楷體" panose="03000509000000000000" pitchFamily="65" charset="-120"/>
                <a:ea typeface="標楷體" panose="03000509000000000000" pitchFamily="65" charset="-120"/>
              </a:rPr>
              <a:t>生</a:t>
            </a:r>
            <a:r>
              <a:rPr lang="en-US" altLang="zh-TW" dirty="0">
                <a:solidFill>
                  <a:srgbClr val="FF0000"/>
                </a:solidFill>
                <a:latin typeface="標楷體" panose="03000509000000000000" pitchFamily="65" charset="-120"/>
                <a:ea typeface="標楷體" panose="03000509000000000000" pitchFamily="65" charset="-120"/>
              </a:rPr>
              <a:t>1</a:t>
            </a:r>
            <a:r>
              <a:rPr lang="zh-TW" altLang="zh-TW" dirty="0" smtClean="0">
                <a:latin typeface="標楷體" panose="03000509000000000000" pitchFamily="65" charset="-120"/>
                <a:ea typeface="標楷體" panose="03000509000000000000" pitchFamily="65" charset="-120"/>
              </a:rPr>
              <a:t>名</a:t>
            </a:r>
            <a:r>
              <a:rPr lang="zh-TW" altLang="zh-TW" dirty="0">
                <a:latin typeface="標楷體" panose="03000509000000000000" pitchFamily="65" charset="-120"/>
                <a:ea typeface="標楷體" panose="03000509000000000000" pitchFamily="65" charset="-120"/>
              </a:rPr>
              <a:t>（志願代碼</a:t>
            </a:r>
            <a:r>
              <a:rPr lang="en-US" altLang="zh-TW" dirty="0">
                <a:solidFill>
                  <a:srgbClr val="0000FF"/>
                </a:solidFill>
                <a:latin typeface="標楷體" panose="03000509000000000000" pitchFamily="65" charset="-120"/>
                <a:ea typeface="標楷體" panose="03000509000000000000" pitchFamily="65" charset="-120"/>
              </a:rPr>
              <a:t>235009</a:t>
            </a:r>
            <a:r>
              <a:rPr lang="zh-TW" altLang="zh-TW" dirty="0">
                <a:latin typeface="標楷體" panose="03000509000000000000" pitchFamily="65" charset="-120"/>
                <a:ea typeface="標楷體" panose="03000509000000000000" pitchFamily="65" charset="-120"/>
              </a:rPr>
              <a:t>），</a:t>
            </a:r>
            <a:r>
              <a:rPr lang="zh-TW" altLang="zh-TW" b="1" dirty="0">
                <a:latin typeface="標楷體" panose="03000509000000000000" pitchFamily="65" charset="-120"/>
                <a:ea typeface="標楷體" panose="03000509000000000000" pitchFamily="65" charset="-120"/>
              </a:rPr>
              <a:t>皆修正</a:t>
            </a:r>
            <a:r>
              <a:rPr lang="zh-TW" altLang="zh-TW" b="1" dirty="0" smtClean="0">
                <a:latin typeface="標楷體" panose="03000509000000000000" pitchFamily="65" charset="-120"/>
                <a:ea typeface="標楷體" panose="03000509000000000000" pitchFamily="65" charset="-120"/>
              </a:rPr>
              <a:t>為</a:t>
            </a:r>
            <a:r>
              <a:rPr lang="en-US" altLang="zh-TW" b="1" dirty="0">
                <a:solidFill>
                  <a:srgbClr val="FF0000"/>
                </a:solidFill>
                <a:latin typeface="標楷體" panose="03000509000000000000" pitchFamily="65" charset="-120"/>
                <a:ea typeface="標楷體" panose="03000509000000000000" pitchFamily="65" charset="-120"/>
              </a:rPr>
              <a:t>0</a:t>
            </a:r>
            <a:r>
              <a:rPr lang="zh-TW" altLang="zh-TW" b="1" dirty="0" smtClean="0">
                <a:latin typeface="標楷體" panose="03000509000000000000" pitchFamily="65" charset="-120"/>
                <a:ea typeface="標楷體" panose="03000509000000000000" pitchFamily="65" charset="-120"/>
              </a:rPr>
              <a:t>名</a:t>
            </a:r>
            <a:endParaRPr lang="zh-TW" altLang="zh-TW" dirty="0">
              <a:latin typeface="標楷體" panose="03000509000000000000" pitchFamily="65" charset="-120"/>
              <a:ea typeface="標楷體" panose="03000509000000000000" pitchFamily="65" charset="-120"/>
            </a:endParaRPr>
          </a:p>
          <a:p>
            <a:r>
              <a:rPr lang="en-US" altLang="zh-TW" dirty="0">
                <a:latin typeface="標楷體" panose="03000509000000000000" pitchFamily="65" charset="-120"/>
                <a:ea typeface="標楷體" panose="03000509000000000000" pitchFamily="65" charset="-120"/>
              </a:rPr>
              <a:t>(2)</a:t>
            </a:r>
            <a:r>
              <a:rPr lang="zh-TW" altLang="zh-TW" dirty="0">
                <a:latin typeface="標楷體" panose="03000509000000000000" pitchFamily="65" charset="-120"/>
                <a:ea typeface="標楷體" panose="03000509000000000000" pitchFamily="65" charset="-120"/>
              </a:rPr>
              <a:t>招生類別「</a:t>
            </a:r>
            <a:r>
              <a:rPr lang="en-US" altLang="zh-TW" dirty="0">
                <a:latin typeface="標楷體" panose="03000509000000000000" pitchFamily="65" charset="-120"/>
                <a:ea typeface="標楷體" panose="03000509000000000000" pitchFamily="65" charset="-120"/>
              </a:rPr>
              <a:t>02</a:t>
            </a:r>
            <a:r>
              <a:rPr lang="zh-TW" altLang="zh-TW" dirty="0">
                <a:latin typeface="標楷體" panose="03000509000000000000" pitchFamily="65" charset="-120"/>
                <a:ea typeface="標楷體" panose="03000509000000000000" pitchFamily="65" charset="-120"/>
              </a:rPr>
              <a:t>動力機械群」一般生</a:t>
            </a:r>
            <a:r>
              <a:rPr lang="en-US" altLang="zh-TW" dirty="0">
                <a:solidFill>
                  <a:srgbClr val="FF0000"/>
                </a:solidFill>
                <a:latin typeface="標楷體" panose="03000509000000000000" pitchFamily="65" charset="-120"/>
                <a:ea typeface="標楷體" panose="03000509000000000000" pitchFamily="65" charset="-120"/>
              </a:rPr>
              <a:t>2</a:t>
            </a:r>
            <a:r>
              <a:rPr lang="zh-TW" altLang="zh-TW" dirty="0">
                <a:latin typeface="標楷體" panose="03000509000000000000" pitchFamily="65" charset="-120"/>
                <a:ea typeface="標楷體" panose="03000509000000000000" pitchFamily="65" charset="-120"/>
              </a:rPr>
              <a:t>名（志願代碼</a:t>
            </a:r>
            <a:r>
              <a:rPr lang="en-US" altLang="zh-TW" dirty="0">
                <a:solidFill>
                  <a:srgbClr val="0000FF"/>
                </a:solidFill>
                <a:latin typeface="標楷體" panose="03000509000000000000" pitchFamily="65" charset="-120"/>
                <a:ea typeface="標楷體" panose="03000509000000000000" pitchFamily="65" charset="-120"/>
              </a:rPr>
              <a:t>235010</a:t>
            </a:r>
            <a:r>
              <a:rPr lang="zh-TW" altLang="zh-TW" dirty="0">
                <a:latin typeface="標楷體" panose="03000509000000000000" pitchFamily="65" charset="-120"/>
                <a:ea typeface="標楷體" panose="03000509000000000000" pitchFamily="65" charset="-120"/>
              </a:rPr>
              <a:t>），</a:t>
            </a:r>
            <a:r>
              <a:rPr lang="zh-TW" altLang="zh-TW" b="1" dirty="0">
                <a:latin typeface="標楷體" panose="03000509000000000000" pitchFamily="65" charset="-120"/>
                <a:ea typeface="標楷體" panose="03000509000000000000" pitchFamily="65" charset="-120"/>
              </a:rPr>
              <a:t>修正</a:t>
            </a:r>
            <a:r>
              <a:rPr lang="zh-TW" altLang="zh-TW" b="1" dirty="0" smtClean="0">
                <a:latin typeface="標楷體" panose="03000509000000000000" pitchFamily="65" charset="-120"/>
                <a:ea typeface="標楷體" panose="03000509000000000000" pitchFamily="65" charset="-120"/>
              </a:rPr>
              <a:t>為</a:t>
            </a:r>
            <a:r>
              <a:rPr lang="en-US" altLang="zh-TW" b="1" dirty="0">
                <a:solidFill>
                  <a:srgbClr val="FF0000"/>
                </a:solidFill>
                <a:latin typeface="標楷體" panose="03000509000000000000" pitchFamily="65" charset="-120"/>
                <a:ea typeface="標楷體" panose="03000509000000000000" pitchFamily="65" charset="-120"/>
              </a:rPr>
              <a:t>0</a:t>
            </a:r>
            <a:r>
              <a:rPr lang="zh-TW" altLang="zh-TW" b="1" dirty="0" smtClean="0">
                <a:latin typeface="標楷體" panose="03000509000000000000" pitchFamily="65" charset="-120"/>
                <a:ea typeface="標楷體" panose="03000509000000000000" pitchFamily="65" charset="-120"/>
              </a:rPr>
              <a:t>名</a:t>
            </a:r>
            <a:endParaRPr lang="zh-TW" altLang="zh-TW" dirty="0">
              <a:latin typeface="標楷體" panose="03000509000000000000" pitchFamily="65" charset="-120"/>
              <a:ea typeface="標楷體" panose="03000509000000000000" pitchFamily="65" charset="-120"/>
            </a:endParaRPr>
          </a:p>
          <a:p>
            <a:r>
              <a:rPr lang="en-US" altLang="zh-TW" dirty="0">
                <a:latin typeface="標楷體" panose="03000509000000000000" pitchFamily="65" charset="-120"/>
                <a:ea typeface="標楷體" panose="03000509000000000000" pitchFamily="65" charset="-120"/>
              </a:rPr>
              <a:t>(3)</a:t>
            </a:r>
            <a:r>
              <a:rPr lang="zh-TW" altLang="zh-TW" dirty="0">
                <a:latin typeface="標楷體" panose="03000509000000000000" pitchFamily="65" charset="-120"/>
                <a:ea typeface="標楷體" panose="03000509000000000000" pitchFamily="65" charset="-120"/>
              </a:rPr>
              <a:t>招生類別「</a:t>
            </a:r>
            <a:r>
              <a:rPr lang="en-US" altLang="zh-TW" dirty="0">
                <a:latin typeface="標楷體" panose="03000509000000000000" pitchFamily="65" charset="-120"/>
                <a:ea typeface="標楷體" panose="03000509000000000000" pitchFamily="65" charset="-120"/>
              </a:rPr>
              <a:t>03</a:t>
            </a:r>
            <a:r>
              <a:rPr lang="zh-TW" altLang="zh-TW" dirty="0">
                <a:latin typeface="標楷體" panose="03000509000000000000" pitchFamily="65" charset="-120"/>
                <a:ea typeface="標楷體" panose="03000509000000000000" pitchFamily="65" charset="-120"/>
              </a:rPr>
              <a:t>電機與電子群電機類」一般</a:t>
            </a:r>
            <a:r>
              <a:rPr lang="zh-TW" altLang="zh-TW" dirty="0" smtClean="0">
                <a:latin typeface="標楷體" panose="03000509000000000000" pitchFamily="65" charset="-120"/>
                <a:ea typeface="標楷體" panose="03000509000000000000" pitchFamily="65" charset="-120"/>
              </a:rPr>
              <a:t>生</a:t>
            </a:r>
            <a:r>
              <a:rPr lang="en-US" altLang="zh-TW" dirty="0">
                <a:solidFill>
                  <a:srgbClr val="FF0000"/>
                </a:solidFill>
                <a:latin typeface="標楷體" panose="03000509000000000000" pitchFamily="65" charset="-120"/>
                <a:ea typeface="標楷體" panose="03000509000000000000" pitchFamily="65" charset="-120"/>
              </a:rPr>
              <a:t>8</a:t>
            </a:r>
            <a:r>
              <a:rPr lang="zh-TW" altLang="zh-TW" dirty="0" smtClean="0">
                <a:latin typeface="標楷體" panose="03000509000000000000" pitchFamily="65" charset="-120"/>
                <a:ea typeface="標楷體" panose="03000509000000000000" pitchFamily="65" charset="-120"/>
              </a:rPr>
              <a:t>名</a:t>
            </a:r>
            <a:r>
              <a:rPr lang="zh-TW" altLang="zh-TW" dirty="0">
                <a:latin typeface="標楷體" panose="03000509000000000000" pitchFamily="65" charset="-120"/>
                <a:ea typeface="標楷體" panose="03000509000000000000" pitchFamily="65" charset="-120"/>
              </a:rPr>
              <a:t>（志願代碼</a:t>
            </a:r>
            <a:r>
              <a:rPr lang="en-US" altLang="zh-TW" dirty="0">
                <a:solidFill>
                  <a:srgbClr val="0000FF"/>
                </a:solidFill>
                <a:latin typeface="標楷體" panose="03000509000000000000" pitchFamily="65" charset="-120"/>
                <a:ea typeface="標楷體" panose="03000509000000000000" pitchFamily="65" charset="-120"/>
              </a:rPr>
              <a:t>235011</a:t>
            </a:r>
            <a:r>
              <a:rPr lang="zh-TW" altLang="zh-TW" dirty="0">
                <a:latin typeface="標楷體" panose="03000509000000000000" pitchFamily="65" charset="-120"/>
                <a:ea typeface="標楷體" panose="03000509000000000000" pitchFamily="65" charset="-120"/>
              </a:rPr>
              <a:t>），</a:t>
            </a:r>
            <a:r>
              <a:rPr lang="zh-TW" altLang="zh-TW" b="1" dirty="0">
                <a:latin typeface="標楷體" panose="03000509000000000000" pitchFamily="65" charset="-120"/>
                <a:ea typeface="標楷體" panose="03000509000000000000" pitchFamily="65" charset="-120"/>
              </a:rPr>
              <a:t>修正</a:t>
            </a:r>
            <a:r>
              <a:rPr lang="zh-TW" altLang="zh-TW" b="1" dirty="0" smtClean="0">
                <a:latin typeface="標楷體" panose="03000509000000000000" pitchFamily="65" charset="-120"/>
                <a:ea typeface="標楷體" panose="03000509000000000000" pitchFamily="65" charset="-120"/>
              </a:rPr>
              <a:t>為</a:t>
            </a:r>
            <a:r>
              <a:rPr lang="en-US" altLang="zh-TW" b="1" dirty="0">
                <a:solidFill>
                  <a:srgbClr val="FF0000"/>
                </a:solidFill>
                <a:latin typeface="標楷體" panose="03000509000000000000" pitchFamily="65" charset="-120"/>
                <a:ea typeface="標楷體" panose="03000509000000000000" pitchFamily="65" charset="-120"/>
              </a:rPr>
              <a:t>0</a:t>
            </a:r>
            <a:r>
              <a:rPr lang="zh-TW" altLang="zh-TW" b="1" dirty="0" smtClean="0">
                <a:latin typeface="標楷體" panose="03000509000000000000" pitchFamily="65" charset="-120"/>
                <a:ea typeface="標楷體" panose="03000509000000000000" pitchFamily="65" charset="-120"/>
              </a:rPr>
              <a:t>名</a:t>
            </a:r>
            <a:endParaRPr lang="zh-TW" altLang="zh-TW" dirty="0">
              <a:latin typeface="標楷體" panose="03000509000000000000" pitchFamily="65" charset="-120"/>
              <a:ea typeface="標楷體" panose="03000509000000000000" pitchFamily="65" charset="-120"/>
            </a:endParaRPr>
          </a:p>
          <a:p>
            <a:r>
              <a:rPr lang="zh-TW" altLang="zh-TW" b="1" u="sng" dirty="0">
                <a:latin typeface="標楷體" panose="03000509000000000000" pitchFamily="65" charset="-120"/>
                <a:ea typeface="標楷體" panose="03000509000000000000" pitchFamily="65" charset="-120"/>
              </a:rPr>
              <a:t>※中州科技大學</a:t>
            </a:r>
            <a:r>
              <a:rPr lang="zh-TW" altLang="zh-TW" b="1" u="sng" dirty="0">
                <a:solidFill>
                  <a:srgbClr val="FF0000"/>
                </a:solidFill>
                <a:latin typeface="標楷體" panose="03000509000000000000" pitchFamily="65" charset="-120"/>
                <a:ea typeface="標楷體" panose="03000509000000000000" pitchFamily="65" charset="-120"/>
              </a:rPr>
              <a:t>餐飲廚藝系</a:t>
            </a:r>
            <a:r>
              <a:rPr lang="zh-TW" altLang="zh-TW" b="1" u="sng" dirty="0">
                <a:latin typeface="標楷體" panose="03000509000000000000" pitchFamily="65" charset="-120"/>
                <a:ea typeface="標楷體" panose="03000509000000000000" pitchFamily="65" charset="-120"/>
              </a:rPr>
              <a:t>：</a:t>
            </a:r>
            <a:endParaRPr lang="zh-TW" altLang="zh-TW" dirty="0">
              <a:latin typeface="標楷體" panose="03000509000000000000" pitchFamily="65" charset="-120"/>
              <a:ea typeface="標楷體" panose="03000509000000000000" pitchFamily="65" charset="-120"/>
            </a:endParaRPr>
          </a:p>
          <a:p>
            <a:r>
              <a:rPr lang="en-US" altLang="zh-TW" dirty="0">
                <a:latin typeface="標楷體" panose="03000509000000000000" pitchFamily="65" charset="-120"/>
                <a:ea typeface="標楷體" panose="03000509000000000000" pitchFamily="65" charset="-120"/>
              </a:rPr>
              <a:t>(1)</a:t>
            </a:r>
            <a:r>
              <a:rPr lang="zh-TW" altLang="zh-TW" dirty="0">
                <a:latin typeface="標楷體" panose="03000509000000000000" pitchFamily="65" charset="-120"/>
                <a:ea typeface="標楷體" panose="03000509000000000000" pitchFamily="65" charset="-120"/>
              </a:rPr>
              <a:t>招生類別「</a:t>
            </a:r>
            <a:r>
              <a:rPr lang="en-US" altLang="zh-TW" dirty="0">
                <a:latin typeface="標楷體" panose="03000509000000000000" pitchFamily="65" charset="-120"/>
                <a:ea typeface="標楷體" panose="03000509000000000000" pitchFamily="65" charset="-120"/>
              </a:rPr>
              <a:t>11</a:t>
            </a:r>
            <a:r>
              <a:rPr lang="zh-TW" altLang="zh-TW" dirty="0">
                <a:latin typeface="標楷體" panose="03000509000000000000" pitchFamily="65" charset="-120"/>
                <a:ea typeface="標楷體" panose="03000509000000000000" pitchFamily="65" charset="-120"/>
              </a:rPr>
              <a:t>食品群」一般</a:t>
            </a:r>
            <a:r>
              <a:rPr lang="zh-TW" altLang="zh-TW" dirty="0" smtClean="0">
                <a:latin typeface="標楷體" panose="03000509000000000000" pitchFamily="65" charset="-120"/>
                <a:ea typeface="標楷體" panose="03000509000000000000" pitchFamily="65" charset="-120"/>
              </a:rPr>
              <a:t>生</a:t>
            </a:r>
            <a:r>
              <a:rPr lang="en-US" altLang="zh-TW" dirty="0">
                <a:solidFill>
                  <a:srgbClr val="FF0000"/>
                </a:solidFill>
                <a:latin typeface="標楷體" panose="03000509000000000000" pitchFamily="65" charset="-120"/>
                <a:ea typeface="標楷體" panose="03000509000000000000" pitchFamily="65" charset="-120"/>
              </a:rPr>
              <a:t>1</a:t>
            </a:r>
            <a:r>
              <a:rPr lang="zh-TW" altLang="zh-TW" dirty="0" smtClean="0">
                <a:latin typeface="標楷體" panose="03000509000000000000" pitchFamily="65" charset="-120"/>
                <a:ea typeface="標楷體" panose="03000509000000000000" pitchFamily="65" charset="-120"/>
              </a:rPr>
              <a:t>名</a:t>
            </a:r>
            <a:r>
              <a:rPr lang="zh-TW" altLang="zh-TW" dirty="0">
                <a:latin typeface="標楷體" panose="03000509000000000000" pitchFamily="65" charset="-120"/>
                <a:ea typeface="標楷體" panose="03000509000000000000" pitchFamily="65" charset="-120"/>
              </a:rPr>
              <a:t>（志願代碼</a:t>
            </a:r>
            <a:r>
              <a:rPr lang="en-US" altLang="zh-TW" dirty="0">
                <a:solidFill>
                  <a:srgbClr val="0000FF"/>
                </a:solidFill>
                <a:latin typeface="標楷體" panose="03000509000000000000" pitchFamily="65" charset="-120"/>
                <a:ea typeface="標楷體" panose="03000509000000000000" pitchFamily="65" charset="-120"/>
              </a:rPr>
              <a:t>235007</a:t>
            </a:r>
            <a:r>
              <a:rPr lang="zh-TW" altLang="zh-TW" dirty="0">
                <a:latin typeface="標楷體" panose="03000509000000000000" pitchFamily="65" charset="-120"/>
                <a:ea typeface="標楷體" panose="03000509000000000000" pitchFamily="65" charset="-120"/>
              </a:rPr>
              <a:t>），</a:t>
            </a:r>
            <a:r>
              <a:rPr lang="zh-TW" altLang="zh-TW" b="1" dirty="0">
                <a:latin typeface="標楷體" panose="03000509000000000000" pitchFamily="65" charset="-120"/>
                <a:ea typeface="標楷體" panose="03000509000000000000" pitchFamily="65" charset="-120"/>
              </a:rPr>
              <a:t>修正為</a:t>
            </a:r>
            <a:r>
              <a:rPr lang="en-US" altLang="zh-TW" b="1" dirty="0">
                <a:latin typeface="標楷體" panose="03000509000000000000" pitchFamily="65" charset="-120"/>
                <a:ea typeface="標楷體" panose="03000509000000000000" pitchFamily="65" charset="-120"/>
              </a:rPr>
              <a:t>0</a:t>
            </a:r>
            <a:r>
              <a:rPr lang="zh-TW" altLang="zh-TW" b="1" dirty="0">
                <a:latin typeface="標楷體" panose="03000509000000000000" pitchFamily="65" charset="-120"/>
                <a:ea typeface="標楷體" panose="03000509000000000000" pitchFamily="65" charset="-120"/>
              </a:rPr>
              <a:t>名</a:t>
            </a:r>
            <a:endParaRPr lang="zh-TW" altLang="zh-TW" dirty="0">
              <a:latin typeface="標楷體" panose="03000509000000000000" pitchFamily="65" charset="-120"/>
              <a:ea typeface="標楷體" panose="03000509000000000000" pitchFamily="65" charset="-120"/>
            </a:endParaRPr>
          </a:p>
          <a:p>
            <a:r>
              <a:rPr lang="en-US" altLang="zh-TW" dirty="0">
                <a:latin typeface="標楷體" panose="03000509000000000000" pitchFamily="65" charset="-120"/>
                <a:ea typeface="標楷體" panose="03000509000000000000" pitchFamily="65" charset="-120"/>
              </a:rPr>
              <a:t>(2)</a:t>
            </a:r>
            <a:r>
              <a:rPr lang="zh-TW" altLang="zh-TW" dirty="0">
                <a:latin typeface="標楷體" panose="03000509000000000000" pitchFamily="65" charset="-120"/>
                <a:ea typeface="標楷體" panose="03000509000000000000" pitchFamily="65" charset="-120"/>
              </a:rPr>
              <a:t>招生類別「</a:t>
            </a:r>
            <a:r>
              <a:rPr lang="en-US" altLang="zh-TW" dirty="0">
                <a:latin typeface="標楷體" panose="03000509000000000000" pitchFamily="65" charset="-120"/>
                <a:ea typeface="標楷體" panose="03000509000000000000" pitchFamily="65" charset="-120"/>
              </a:rPr>
              <a:t>17</a:t>
            </a:r>
            <a:r>
              <a:rPr lang="zh-TW" altLang="zh-TW" dirty="0">
                <a:latin typeface="標楷體" panose="03000509000000000000" pitchFamily="65" charset="-120"/>
                <a:ea typeface="標楷體" panose="03000509000000000000" pitchFamily="65" charset="-120"/>
              </a:rPr>
              <a:t>餐旅群」一般生</a:t>
            </a:r>
            <a:r>
              <a:rPr lang="en-US" altLang="zh-TW" dirty="0">
                <a:solidFill>
                  <a:srgbClr val="FF0000"/>
                </a:solidFill>
                <a:latin typeface="標楷體" panose="03000509000000000000" pitchFamily="65" charset="-120"/>
                <a:ea typeface="標楷體" panose="03000509000000000000" pitchFamily="65" charset="-120"/>
              </a:rPr>
              <a:t>8</a:t>
            </a:r>
            <a:r>
              <a:rPr lang="zh-TW" altLang="zh-TW" dirty="0">
                <a:latin typeface="標楷體" panose="03000509000000000000" pitchFamily="65" charset="-120"/>
                <a:ea typeface="標楷體" panose="03000509000000000000" pitchFamily="65" charset="-120"/>
              </a:rPr>
              <a:t>名及原住民</a:t>
            </a:r>
            <a:r>
              <a:rPr lang="zh-TW" altLang="zh-TW" dirty="0" smtClean="0">
                <a:latin typeface="標楷體" panose="03000509000000000000" pitchFamily="65" charset="-120"/>
                <a:ea typeface="標楷體" panose="03000509000000000000" pitchFamily="65" charset="-120"/>
              </a:rPr>
              <a:t>生</a:t>
            </a:r>
            <a:r>
              <a:rPr lang="en-US" altLang="zh-TW" dirty="0">
                <a:solidFill>
                  <a:srgbClr val="FF0000"/>
                </a:solidFill>
                <a:latin typeface="標楷體" panose="03000509000000000000" pitchFamily="65" charset="-120"/>
                <a:ea typeface="標楷體" panose="03000509000000000000" pitchFamily="65" charset="-120"/>
              </a:rPr>
              <a:t>1</a:t>
            </a:r>
            <a:r>
              <a:rPr lang="zh-TW" altLang="zh-TW" dirty="0" smtClean="0">
                <a:latin typeface="標楷體" panose="03000509000000000000" pitchFamily="65" charset="-120"/>
                <a:ea typeface="標楷體" panose="03000509000000000000" pitchFamily="65" charset="-120"/>
              </a:rPr>
              <a:t>名</a:t>
            </a:r>
            <a:r>
              <a:rPr lang="zh-TW" altLang="zh-TW" dirty="0">
                <a:latin typeface="標楷體" panose="03000509000000000000" pitchFamily="65" charset="-120"/>
                <a:ea typeface="標楷體" panose="03000509000000000000" pitchFamily="65" charset="-120"/>
              </a:rPr>
              <a:t>（志願代碼</a:t>
            </a:r>
            <a:r>
              <a:rPr lang="en-US" altLang="zh-TW" dirty="0">
                <a:solidFill>
                  <a:srgbClr val="0000FF"/>
                </a:solidFill>
                <a:latin typeface="標楷體" panose="03000509000000000000" pitchFamily="65" charset="-120"/>
                <a:ea typeface="標楷體" panose="03000509000000000000" pitchFamily="65" charset="-120"/>
              </a:rPr>
              <a:t>235008</a:t>
            </a:r>
            <a:r>
              <a:rPr lang="zh-TW" altLang="zh-TW" dirty="0">
                <a:latin typeface="標楷體" panose="03000509000000000000" pitchFamily="65" charset="-120"/>
                <a:ea typeface="標楷體" panose="03000509000000000000" pitchFamily="65" charset="-120"/>
              </a:rPr>
              <a:t>），</a:t>
            </a:r>
            <a:r>
              <a:rPr lang="zh-TW" altLang="zh-TW" b="1" dirty="0">
                <a:latin typeface="標楷體" panose="03000509000000000000" pitchFamily="65" charset="-120"/>
                <a:ea typeface="標楷體" panose="03000509000000000000" pitchFamily="65" charset="-120"/>
              </a:rPr>
              <a:t>皆修正</a:t>
            </a:r>
            <a:r>
              <a:rPr lang="zh-TW" altLang="zh-TW" b="1" dirty="0" smtClean="0">
                <a:latin typeface="標楷體" panose="03000509000000000000" pitchFamily="65" charset="-120"/>
                <a:ea typeface="標楷體" panose="03000509000000000000" pitchFamily="65" charset="-120"/>
              </a:rPr>
              <a:t>為</a:t>
            </a:r>
            <a:r>
              <a:rPr lang="en-US" altLang="zh-TW" b="1" dirty="0">
                <a:solidFill>
                  <a:srgbClr val="FF0000"/>
                </a:solidFill>
                <a:latin typeface="標楷體" panose="03000509000000000000" pitchFamily="65" charset="-120"/>
                <a:ea typeface="標楷體" panose="03000509000000000000" pitchFamily="65" charset="-120"/>
              </a:rPr>
              <a:t>0</a:t>
            </a:r>
            <a:r>
              <a:rPr lang="zh-TW" altLang="zh-TW" b="1" dirty="0" smtClean="0">
                <a:latin typeface="標楷體" panose="03000509000000000000" pitchFamily="65" charset="-120"/>
                <a:ea typeface="標楷體" panose="03000509000000000000" pitchFamily="65" charset="-120"/>
              </a:rPr>
              <a:t>名</a:t>
            </a:r>
            <a:endParaRPr lang="zh-TW" altLang="zh-TW" dirty="0">
              <a:latin typeface="標楷體" panose="03000509000000000000" pitchFamily="65" charset="-120"/>
              <a:ea typeface="標楷體" panose="03000509000000000000" pitchFamily="65" charset="-120"/>
            </a:endParaRPr>
          </a:p>
          <a:p>
            <a:pPr lvl="0"/>
            <a:endParaRPr lang="zh-TW" altLang="zh-TW"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xmlns="" val="450646166"/>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stretch>
            <a:fillRect/>
          </a:stretch>
        </p:blipFill>
        <p:spPr>
          <a:xfrm>
            <a:off x="2063552" y="776154"/>
            <a:ext cx="8073847" cy="5972019"/>
          </a:xfrm>
          <a:prstGeom prst="rect">
            <a:avLst/>
          </a:prstGeom>
        </p:spPr>
      </p:pic>
      <p:sp>
        <p:nvSpPr>
          <p:cNvPr id="6" name="Rectangle 2"/>
          <p:cNvSpPr txBox="1">
            <a:spLocks noChangeArrowheads="1"/>
          </p:cNvSpPr>
          <p:nvPr/>
        </p:nvSpPr>
        <p:spPr bwMode="auto">
          <a:xfrm>
            <a:off x="695400" y="0"/>
            <a:ext cx="9721080" cy="74509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r>
              <a:rPr lang="zh-TW" altLang="en-US" sz="2400" b="1" kern="0" dirty="0" smtClean="0">
                <a:latin typeface="標楷體" panose="03000509000000000000" pitchFamily="65" charset="-120"/>
                <a:ea typeface="標楷體" panose="03000509000000000000" pitchFamily="65" charset="-120"/>
                <a:cs typeface="+mj-cs"/>
              </a:rPr>
              <a:t>第二</a:t>
            </a:r>
            <a:r>
              <a:rPr lang="zh-TW" altLang="en-US" sz="2400" b="1" kern="0" dirty="0">
                <a:latin typeface="標楷體" panose="03000509000000000000" pitchFamily="65" charset="-120"/>
                <a:ea typeface="標楷體" panose="03000509000000000000" pitchFamily="65" charset="-120"/>
                <a:cs typeface="+mj-cs"/>
              </a:rPr>
              <a:t>階段報名系統</a:t>
            </a:r>
            <a:r>
              <a:rPr lang="en-US" altLang="zh-TW" sz="2400" b="1" kern="0" dirty="0">
                <a:latin typeface="標楷體" panose="03000509000000000000" pitchFamily="65" charset="-120"/>
                <a:ea typeface="標楷體" panose="03000509000000000000" pitchFamily="65" charset="-120"/>
                <a:cs typeface="+mj-cs"/>
              </a:rPr>
              <a:t>(</a:t>
            </a:r>
            <a:r>
              <a:rPr lang="zh-TW" altLang="en-US" sz="2400" b="1" kern="0" dirty="0" smtClean="0">
                <a:latin typeface="標楷體" panose="03000509000000000000" pitchFamily="65" charset="-120"/>
                <a:ea typeface="標楷體" panose="03000509000000000000" pitchFamily="65" charset="-120"/>
                <a:cs typeface="+mj-cs"/>
              </a:rPr>
              <a:t>含</a:t>
            </a:r>
            <a:r>
              <a:rPr lang="zh-TW" altLang="en-US" sz="2400" b="1" kern="0" dirty="0">
                <a:latin typeface="Times New Roman" panose="02020603050405020304" pitchFamily="18" charset="0"/>
                <a:ea typeface="標楷體" panose="03000509000000000000" pitchFamily="65" charset="-120"/>
                <a:cs typeface="Times New Roman" panose="02020603050405020304" pitchFamily="18" charset="0"/>
              </a:rPr>
              <a:t>學習歷程</a:t>
            </a:r>
            <a:r>
              <a:rPr lang="zh-TW" altLang="en-US" sz="2400" b="1" kern="0" dirty="0" smtClean="0">
                <a:latin typeface="標楷體" panose="03000509000000000000" pitchFamily="65" charset="-120"/>
                <a:ea typeface="標楷體" panose="03000509000000000000" pitchFamily="65" charset="-120"/>
                <a:cs typeface="+mj-cs"/>
              </a:rPr>
              <a:t>備</a:t>
            </a:r>
            <a:r>
              <a:rPr lang="zh-TW" altLang="en-US" sz="2400" b="1" kern="0" dirty="0">
                <a:latin typeface="標楷體" panose="03000509000000000000" pitchFamily="65" charset="-120"/>
                <a:ea typeface="標楷體" panose="03000509000000000000" pitchFamily="65" charset="-120"/>
                <a:cs typeface="+mj-cs"/>
              </a:rPr>
              <a:t>審資料上</a:t>
            </a:r>
            <a:r>
              <a:rPr lang="zh-TW" altLang="en-US" sz="2400" b="1" kern="0" dirty="0" smtClean="0">
                <a:latin typeface="標楷體" panose="03000509000000000000" pitchFamily="65" charset="-120"/>
                <a:ea typeface="標楷體" panose="03000509000000000000" pitchFamily="65" charset="-120"/>
                <a:cs typeface="+mj-cs"/>
              </a:rPr>
              <a:t>傳</a:t>
            </a:r>
            <a:r>
              <a:rPr lang="zh-TW" altLang="en-US" sz="2400" b="1" kern="0" dirty="0">
                <a:latin typeface="Times New Roman" panose="02020603050405020304" pitchFamily="18" charset="0"/>
                <a:ea typeface="標楷體" panose="03000509000000000000" pitchFamily="65" charset="-120"/>
                <a:cs typeface="Times New Roman" panose="02020603050405020304" pitchFamily="18" charset="0"/>
              </a:rPr>
              <a:t>作業</a:t>
            </a:r>
            <a:r>
              <a:rPr lang="en-US" altLang="zh-TW" sz="2400" b="1" kern="0" dirty="0" smtClean="0">
                <a:latin typeface="標楷體" panose="03000509000000000000" pitchFamily="65" charset="-120"/>
                <a:ea typeface="標楷體" panose="03000509000000000000" pitchFamily="65" charset="-120"/>
                <a:cs typeface="+mj-cs"/>
              </a:rPr>
              <a:t>)-</a:t>
            </a:r>
            <a:r>
              <a:rPr lang="zh-TW" altLang="en-US" sz="2400" b="1" kern="0" dirty="0" smtClean="0">
                <a:solidFill>
                  <a:srgbClr val="FF0000"/>
                </a:solidFill>
                <a:latin typeface="標楷體" panose="03000509000000000000" pitchFamily="65" charset="-120"/>
                <a:ea typeface="標楷體" panose="03000509000000000000" pitchFamily="65" charset="-120"/>
                <a:cs typeface="+mj-cs"/>
              </a:rPr>
              <a:t>閱讀簡章修訂事項</a:t>
            </a:r>
            <a:endParaRPr lang="zh-TW" altLang="en-US" sz="2400" b="1" kern="0" dirty="0">
              <a:solidFill>
                <a:srgbClr val="FF0000"/>
              </a:solidFill>
              <a:latin typeface="標楷體" panose="03000509000000000000" pitchFamily="65" charset="-120"/>
              <a:ea typeface="標楷體" panose="03000509000000000000" pitchFamily="65" charset="-120"/>
              <a:cs typeface="+mj-cs"/>
            </a:endParaRPr>
          </a:p>
        </p:txBody>
      </p:sp>
      <p:sp>
        <p:nvSpPr>
          <p:cNvPr id="10" name="Freeform 2">
            <a:extLst>
              <a:ext uri="{FF2B5EF4-FFF2-40B4-BE49-F238E27FC236}">
                <a16:creationId xmlns:a16="http://schemas.microsoft.com/office/drawing/2014/main" xmlns="" id="{9306EBB7-8B20-4A9A-86CD-79CE17E0F69A}"/>
              </a:ext>
            </a:extLst>
          </p:cNvPr>
          <p:cNvSpPr>
            <a:spLocks/>
          </p:cNvSpPr>
          <p:nvPr/>
        </p:nvSpPr>
        <p:spPr bwMode="gray">
          <a:xfrm>
            <a:off x="3317291" y="5897521"/>
            <a:ext cx="435613" cy="408980"/>
          </a:xfrm>
          <a:custGeom>
            <a:avLst/>
            <a:gdLst/>
            <a:ahLst/>
            <a:cxnLst>
              <a:cxn ang="0">
                <a:pos x="0" y="1406"/>
              </a:cxn>
              <a:cxn ang="0">
                <a:pos x="476" y="933"/>
              </a:cxn>
              <a:cxn ang="0">
                <a:pos x="622" y="1207"/>
              </a:cxn>
              <a:cxn ang="0">
                <a:pos x="817" y="1542"/>
              </a:cxn>
              <a:cxn ang="0">
                <a:pos x="2041" y="0"/>
              </a:cxn>
              <a:cxn ang="0">
                <a:pos x="2404" y="317"/>
              </a:cxn>
              <a:cxn ang="0">
                <a:pos x="2121" y="503"/>
              </a:cxn>
              <a:cxn ang="0">
                <a:pos x="1929" y="686"/>
              </a:cxn>
              <a:cxn ang="0">
                <a:pos x="1633" y="997"/>
              </a:cxn>
              <a:cxn ang="0">
                <a:pos x="1180" y="1542"/>
              </a:cxn>
              <a:cxn ang="0">
                <a:pos x="860" y="1966"/>
              </a:cxn>
              <a:cxn ang="0">
                <a:pos x="726" y="2222"/>
              </a:cxn>
              <a:cxn ang="0">
                <a:pos x="412" y="1847"/>
              </a:cxn>
              <a:cxn ang="0">
                <a:pos x="174" y="1573"/>
              </a:cxn>
              <a:cxn ang="0">
                <a:pos x="0" y="1406"/>
              </a:cxn>
            </a:cxnLst>
            <a:rect l="0" t="0" r="r" b="b"/>
            <a:pathLst>
              <a:path w="2404" h="2222">
                <a:moveTo>
                  <a:pt x="0" y="1406"/>
                </a:moveTo>
                <a:lnTo>
                  <a:pt x="476" y="933"/>
                </a:lnTo>
                <a:lnTo>
                  <a:pt x="622" y="1207"/>
                </a:lnTo>
                <a:lnTo>
                  <a:pt x="817" y="1542"/>
                </a:lnTo>
                <a:lnTo>
                  <a:pt x="2041" y="0"/>
                </a:lnTo>
                <a:lnTo>
                  <a:pt x="2404" y="317"/>
                </a:lnTo>
                <a:lnTo>
                  <a:pt x="2121" y="503"/>
                </a:lnTo>
                <a:cubicBezTo>
                  <a:pt x="2042" y="564"/>
                  <a:pt x="2010" y="604"/>
                  <a:pt x="1929" y="686"/>
                </a:cubicBezTo>
                <a:cubicBezTo>
                  <a:pt x="1848" y="768"/>
                  <a:pt x="1758" y="854"/>
                  <a:pt x="1633" y="997"/>
                </a:cubicBezTo>
                <a:cubicBezTo>
                  <a:pt x="1508" y="1140"/>
                  <a:pt x="1309" y="1380"/>
                  <a:pt x="1180" y="1542"/>
                </a:cubicBezTo>
                <a:cubicBezTo>
                  <a:pt x="1051" y="1704"/>
                  <a:pt x="936" y="1853"/>
                  <a:pt x="860" y="1966"/>
                </a:cubicBezTo>
                <a:lnTo>
                  <a:pt x="726" y="2222"/>
                </a:lnTo>
                <a:lnTo>
                  <a:pt x="412" y="1847"/>
                </a:lnTo>
                <a:cubicBezTo>
                  <a:pt x="320" y="1739"/>
                  <a:pt x="243" y="1646"/>
                  <a:pt x="174" y="1573"/>
                </a:cubicBezTo>
                <a:lnTo>
                  <a:pt x="0" y="1406"/>
                </a:lnTo>
                <a:close/>
              </a:path>
            </a:pathLst>
          </a:custGeom>
          <a:solidFill>
            <a:srgbClr val="FF0000"/>
          </a:solidFill>
          <a:ln w="25400" cap="flat" cmpd="sng">
            <a:noFill/>
            <a:prstDash val="solid"/>
            <a:round/>
            <a:headEnd/>
            <a:tailEnd/>
          </a:ln>
          <a:effectLst>
            <a:outerShdw dist="107763" dir="2700000" algn="ctr" rotWithShape="0">
              <a:schemeClr val="bg2">
                <a:alpha val="50000"/>
              </a:schemeClr>
            </a:outerShdw>
          </a:effectLst>
        </p:spPr>
        <p:txBody>
          <a:bodyPr lIns="34290" tIns="33338" rIns="34290" bIns="33338" anchor="ctr" anchorCtr="1"/>
          <a:lstStyle/>
          <a:p>
            <a:pPr fontAlgn="auto">
              <a:spcBef>
                <a:spcPts val="0"/>
              </a:spcBef>
              <a:spcAft>
                <a:spcPts val="0"/>
              </a:spcAft>
              <a:defRPr/>
            </a:pPr>
            <a:endParaRPr kumimoji="0" lang="zh-TW" altLang="en-US">
              <a:solidFill>
                <a:prstClr val="black"/>
              </a:solidFill>
              <a:latin typeface="標楷體" panose="03000509000000000000" pitchFamily="65" charset="-120"/>
              <a:ea typeface="標楷體" panose="03000509000000000000" pitchFamily="65" charset="-120"/>
            </a:endParaRPr>
          </a:p>
        </p:txBody>
      </p:sp>
      <p:sp>
        <p:nvSpPr>
          <p:cNvPr id="7" name="矩形 6"/>
          <p:cNvSpPr/>
          <p:nvPr/>
        </p:nvSpPr>
        <p:spPr>
          <a:xfrm>
            <a:off x="5663952" y="6393488"/>
            <a:ext cx="660727" cy="35468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xmlns="" val="2700503538"/>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2"/>
          <a:srcRect t="17640"/>
          <a:stretch/>
        </p:blipFill>
        <p:spPr>
          <a:xfrm>
            <a:off x="1775520" y="980728"/>
            <a:ext cx="8496944" cy="5697416"/>
          </a:xfrm>
          <a:prstGeom prst="rect">
            <a:avLst/>
          </a:prstGeom>
        </p:spPr>
      </p:pic>
      <p:sp>
        <p:nvSpPr>
          <p:cNvPr id="3" name="Rectangle 2"/>
          <p:cNvSpPr txBox="1">
            <a:spLocks noChangeArrowheads="1"/>
          </p:cNvSpPr>
          <p:nvPr/>
        </p:nvSpPr>
        <p:spPr bwMode="auto">
          <a:xfrm>
            <a:off x="695400" y="0"/>
            <a:ext cx="10585176" cy="74509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r>
              <a:rPr lang="zh-TW" altLang="en-US" sz="2400" b="1" kern="0" dirty="0" smtClean="0">
                <a:latin typeface="標楷體" panose="03000509000000000000" pitchFamily="65" charset="-120"/>
                <a:ea typeface="標楷體" panose="03000509000000000000" pitchFamily="65" charset="-120"/>
                <a:cs typeface="+mj-cs"/>
              </a:rPr>
              <a:t>第二</a:t>
            </a:r>
            <a:r>
              <a:rPr lang="zh-TW" altLang="en-US" sz="2400" b="1" kern="0" dirty="0">
                <a:latin typeface="標楷體" panose="03000509000000000000" pitchFamily="65" charset="-120"/>
                <a:ea typeface="標楷體" panose="03000509000000000000" pitchFamily="65" charset="-120"/>
                <a:cs typeface="+mj-cs"/>
              </a:rPr>
              <a:t>階段報名系統</a:t>
            </a:r>
            <a:r>
              <a:rPr lang="en-US" altLang="zh-TW" sz="2400" b="1" kern="0" dirty="0">
                <a:latin typeface="標楷體" panose="03000509000000000000" pitchFamily="65" charset="-120"/>
                <a:ea typeface="標楷體" panose="03000509000000000000" pitchFamily="65" charset="-120"/>
                <a:cs typeface="+mj-cs"/>
              </a:rPr>
              <a:t>(</a:t>
            </a:r>
            <a:r>
              <a:rPr lang="zh-TW" altLang="en-US" sz="2400" b="1" kern="0" dirty="0" smtClean="0">
                <a:latin typeface="標楷體" panose="03000509000000000000" pitchFamily="65" charset="-120"/>
                <a:ea typeface="標楷體" panose="03000509000000000000" pitchFamily="65" charset="-120"/>
                <a:cs typeface="+mj-cs"/>
              </a:rPr>
              <a:t>含</a:t>
            </a:r>
            <a:r>
              <a:rPr lang="zh-TW" altLang="en-US" sz="2400" b="1" kern="0" dirty="0">
                <a:latin typeface="Times New Roman" panose="02020603050405020304" pitchFamily="18" charset="0"/>
                <a:ea typeface="標楷體" panose="03000509000000000000" pitchFamily="65" charset="-120"/>
                <a:cs typeface="Times New Roman" panose="02020603050405020304" pitchFamily="18" charset="0"/>
              </a:rPr>
              <a:t>學習歷程</a:t>
            </a:r>
            <a:r>
              <a:rPr lang="zh-TW" altLang="en-US" sz="2400" b="1" kern="0" dirty="0" smtClean="0">
                <a:latin typeface="標楷體" panose="03000509000000000000" pitchFamily="65" charset="-120"/>
                <a:ea typeface="標楷體" panose="03000509000000000000" pitchFamily="65" charset="-120"/>
                <a:cs typeface="+mj-cs"/>
              </a:rPr>
              <a:t>備</a:t>
            </a:r>
            <a:r>
              <a:rPr lang="zh-TW" altLang="en-US" sz="2400" b="1" kern="0" dirty="0">
                <a:latin typeface="標楷體" panose="03000509000000000000" pitchFamily="65" charset="-120"/>
                <a:ea typeface="標楷體" panose="03000509000000000000" pitchFamily="65" charset="-120"/>
                <a:cs typeface="+mj-cs"/>
              </a:rPr>
              <a:t>審資料上</a:t>
            </a:r>
            <a:r>
              <a:rPr lang="zh-TW" altLang="en-US" sz="2400" b="1" kern="0" dirty="0" smtClean="0">
                <a:latin typeface="標楷體" panose="03000509000000000000" pitchFamily="65" charset="-120"/>
                <a:ea typeface="標楷體" panose="03000509000000000000" pitchFamily="65" charset="-120"/>
                <a:cs typeface="+mj-cs"/>
              </a:rPr>
              <a:t>傳</a:t>
            </a:r>
            <a:r>
              <a:rPr lang="zh-TW" altLang="en-US" sz="2400" b="1" kern="0" dirty="0">
                <a:latin typeface="Times New Roman" panose="02020603050405020304" pitchFamily="18" charset="0"/>
                <a:ea typeface="標楷體" panose="03000509000000000000" pitchFamily="65" charset="-120"/>
                <a:cs typeface="Times New Roman" panose="02020603050405020304" pitchFamily="18" charset="0"/>
              </a:rPr>
              <a:t>作業</a:t>
            </a:r>
            <a:r>
              <a:rPr lang="en-US" altLang="zh-TW" sz="2400" b="1" kern="0" dirty="0" smtClean="0">
                <a:latin typeface="標楷體" panose="03000509000000000000" pitchFamily="65" charset="-120"/>
                <a:ea typeface="標楷體" panose="03000509000000000000" pitchFamily="65" charset="-120"/>
                <a:cs typeface="+mj-cs"/>
              </a:rPr>
              <a:t>)-</a:t>
            </a:r>
            <a:r>
              <a:rPr lang="zh-TW" altLang="en-US" sz="2400" b="1" kern="0" dirty="0" smtClean="0">
                <a:solidFill>
                  <a:srgbClr val="FF0000"/>
                </a:solidFill>
                <a:latin typeface="標楷體" panose="03000509000000000000" pitchFamily="65" charset="-120"/>
                <a:ea typeface="標楷體" panose="03000509000000000000" pitchFamily="65" charset="-120"/>
                <a:cs typeface="+mj-cs"/>
              </a:rPr>
              <a:t>閱讀隱私權保護政策</a:t>
            </a:r>
            <a:r>
              <a:rPr lang="zh-TW" altLang="en-US" sz="2400" b="1" kern="0" dirty="0">
                <a:solidFill>
                  <a:srgbClr val="FF0000"/>
                </a:solidFill>
                <a:latin typeface="標楷體" panose="03000509000000000000" pitchFamily="65" charset="-120"/>
                <a:ea typeface="標楷體" panose="03000509000000000000" pitchFamily="65" charset="-120"/>
                <a:cs typeface="+mj-cs"/>
              </a:rPr>
              <a:t>聲明</a:t>
            </a:r>
          </a:p>
        </p:txBody>
      </p:sp>
      <p:sp>
        <p:nvSpPr>
          <p:cNvPr id="4" name="Freeform 2">
            <a:extLst>
              <a:ext uri="{FF2B5EF4-FFF2-40B4-BE49-F238E27FC236}">
                <a16:creationId xmlns:a16="http://schemas.microsoft.com/office/drawing/2014/main" xmlns="" id="{9306EBB7-8B20-4A9A-86CD-79CE17E0F69A}"/>
              </a:ext>
            </a:extLst>
          </p:cNvPr>
          <p:cNvSpPr>
            <a:spLocks/>
          </p:cNvSpPr>
          <p:nvPr/>
        </p:nvSpPr>
        <p:spPr bwMode="gray">
          <a:xfrm>
            <a:off x="2999656" y="5805264"/>
            <a:ext cx="435613" cy="408980"/>
          </a:xfrm>
          <a:custGeom>
            <a:avLst/>
            <a:gdLst/>
            <a:ahLst/>
            <a:cxnLst>
              <a:cxn ang="0">
                <a:pos x="0" y="1406"/>
              </a:cxn>
              <a:cxn ang="0">
                <a:pos x="476" y="933"/>
              </a:cxn>
              <a:cxn ang="0">
                <a:pos x="622" y="1207"/>
              </a:cxn>
              <a:cxn ang="0">
                <a:pos x="817" y="1542"/>
              </a:cxn>
              <a:cxn ang="0">
                <a:pos x="2041" y="0"/>
              </a:cxn>
              <a:cxn ang="0">
                <a:pos x="2404" y="317"/>
              </a:cxn>
              <a:cxn ang="0">
                <a:pos x="2121" y="503"/>
              </a:cxn>
              <a:cxn ang="0">
                <a:pos x="1929" y="686"/>
              </a:cxn>
              <a:cxn ang="0">
                <a:pos x="1633" y="997"/>
              </a:cxn>
              <a:cxn ang="0">
                <a:pos x="1180" y="1542"/>
              </a:cxn>
              <a:cxn ang="0">
                <a:pos x="860" y="1966"/>
              </a:cxn>
              <a:cxn ang="0">
                <a:pos x="726" y="2222"/>
              </a:cxn>
              <a:cxn ang="0">
                <a:pos x="412" y="1847"/>
              </a:cxn>
              <a:cxn ang="0">
                <a:pos x="174" y="1573"/>
              </a:cxn>
              <a:cxn ang="0">
                <a:pos x="0" y="1406"/>
              </a:cxn>
            </a:cxnLst>
            <a:rect l="0" t="0" r="r" b="b"/>
            <a:pathLst>
              <a:path w="2404" h="2222">
                <a:moveTo>
                  <a:pt x="0" y="1406"/>
                </a:moveTo>
                <a:lnTo>
                  <a:pt x="476" y="933"/>
                </a:lnTo>
                <a:lnTo>
                  <a:pt x="622" y="1207"/>
                </a:lnTo>
                <a:lnTo>
                  <a:pt x="817" y="1542"/>
                </a:lnTo>
                <a:lnTo>
                  <a:pt x="2041" y="0"/>
                </a:lnTo>
                <a:lnTo>
                  <a:pt x="2404" y="317"/>
                </a:lnTo>
                <a:lnTo>
                  <a:pt x="2121" y="503"/>
                </a:lnTo>
                <a:cubicBezTo>
                  <a:pt x="2042" y="564"/>
                  <a:pt x="2010" y="604"/>
                  <a:pt x="1929" y="686"/>
                </a:cubicBezTo>
                <a:cubicBezTo>
                  <a:pt x="1848" y="768"/>
                  <a:pt x="1758" y="854"/>
                  <a:pt x="1633" y="997"/>
                </a:cubicBezTo>
                <a:cubicBezTo>
                  <a:pt x="1508" y="1140"/>
                  <a:pt x="1309" y="1380"/>
                  <a:pt x="1180" y="1542"/>
                </a:cubicBezTo>
                <a:cubicBezTo>
                  <a:pt x="1051" y="1704"/>
                  <a:pt x="936" y="1853"/>
                  <a:pt x="860" y="1966"/>
                </a:cubicBezTo>
                <a:lnTo>
                  <a:pt x="726" y="2222"/>
                </a:lnTo>
                <a:lnTo>
                  <a:pt x="412" y="1847"/>
                </a:lnTo>
                <a:cubicBezTo>
                  <a:pt x="320" y="1739"/>
                  <a:pt x="243" y="1646"/>
                  <a:pt x="174" y="1573"/>
                </a:cubicBezTo>
                <a:lnTo>
                  <a:pt x="0" y="1406"/>
                </a:lnTo>
                <a:close/>
              </a:path>
            </a:pathLst>
          </a:custGeom>
          <a:solidFill>
            <a:srgbClr val="FF0000"/>
          </a:solidFill>
          <a:ln w="25400" cap="flat" cmpd="sng">
            <a:noFill/>
            <a:prstDash val="solid"/>
            <a:round/>
            <a:headEnd/>
            <a:tailEnd/>
          </a:ln>
          <a:effectLst>
            <a:outerShdw dist="107763" dir="2700000" algn="ctr" rotWithShape="0">
              <a:schemeClr val="bg2">
                <a:alpha val="50000"/>
              </a:schemeClr>
            </a:outerShdw>
          </a:effectLst>
        </p:spPr>
        <p:txBody>
          <a:bodyPr lIns="34290" tIns="33338" rIns="34290" bIns="33338" anchor="ctr" anchorCtr="1"/>
          <a:lstStyle/>
          <a:p>
            <a:pPr fontAlgn="auto">
              <a:spcBef>
                <a:spcPts val="0"/>
              </a:spcBef>
              <a:spcAft>
                <a:spcPts val="0"/>
              </a:spcAft>
              <a:defRPr/>
            </a:pPr>
            <a:endParaRPr kumimoji="0" lang="zh-TW" altLang="en-US">
              <a:solidFill>
                <a:prstClr val="black"/>
              </a:solidFill>
              <a:latin typeface="標楷體" panose="03000509000000000000" pitchFamily="65" charset="-120"/>
              <a:ea typeface="標楷體" panose="03000509000000000000" pitchFamily="65" charset="-120"/>
            </a:endParaRPr>
          </a:p>
        </p:txBody>
      </p:sp>
      <p:sp>
        <p:nvSpPr>
          <p:cNvPr id="5" name="矩形 4"/>
          <p:cNvSpPr/>
          <p:nvPr/>
        </p:nvSpPr>
        <p:spPr>
          <a:xfrm>
            <a:off x="5623453" y="6294120"/>
            <a:ext cx="691083" cy="3482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xmlns="" val="806207666"/>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rotWithShape="1">
          <a:blip r:embed="rId2">
            <a:extLst>
              <a:ext uri="{28A0092B-C50C-407E-A947-70E740481C1C}">
                <a14:useLocalDpi xmlns:a14="http://schemas.microsoft.com/office/drawing/2010/main" xmlns="" val="0"/>
              </a:ext>
            </a:extLst>
          </a:blip>
          <a:srcRect t="12288" b="6473"/>
          <a:stretch/>
        </p:blipFill>
        <p:spPr>
          <a:xfrm>
            <a:off x="2135560" y="745099"/>
            <a:ext cx="7632848" cy="6003074"/>
          </a:xfrm>
          <a:prstGeom prst="rect">
            <a:avLst/>
          </a:prstGeom>
        </p:spPr>
      </p:pic>
      <p:sp>
        <p:nvSpPr>
          <p:cNvPr id="6" name="Rectangle 2"/>
          <p:cNvSpPr txBox="1">
            <a:spLocks noChangeArrowheads="1"/>
          </p:cNvSpPr>
          <p:nvPr/>
        </p:nvSpPr>
        <p:spPr bwMode="auto">
          <a:xfrm>
            <a:off x="695400" y="0"/>
            <a:ext cx="9721080" cy="74509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r>
              <a:rPr lang="zh-TW" altLang="en-US" sz="2400" b="1" kern="0" dirty="0" smtClean="0">
                <a:latin typeface="標楷體" panose="03000509000000000000" pitchFamily="65" charset="-120"/>
                <a:ea typeface="標楷體" panose="03000509000000000000" pitchFamily="65" charset="-120"/>
                <a:cs typeface="+mj-cs"/>
              </a:rPr>
              <a:t>第二</a:t>
            </a:r>
            <a:r>
              <a:rPr lang="zh-TW" altLang="en-US" sz="2400" b="1" kern="0" dirty="0">
                <a:latin typeface="標楷體" panose="03000509000000000000" pitchFamily="65" charset="-120"/>
                <a:ea typeface="標楷體" panose="03000509000000000000" pitchFamily="65" charset="-120"/>
                <a:cs typeface="+mj-cs"/>
              </a:rPr>
              <a:t>階段報名系統</a:t>
            </a:r>
            <a:r>
              <a:rPr lang="en-US" altLang="zh-TW" sz="2400" b="1" kern="0" dirty="0">
                <a:latin typeface="標楷體" panose="03000509000000000000" pitchFamily="65" charset="-120"/>
                <a:ea typeface="標楷體" panose="03000509000000000000" pitchFamily="65" charset="-120"/>
                <a:cs typeface="+mj-cs"/>
              </a:rPr>
              <a:t>(</a:t>
            </a:r>
            <a:r>
              <a:rPr lang="zh-TW" altLang="en-US" sz="2400" b="1" kern="0" dirty="0" smtClean="0">
                <a:latin typeface="標楷體" panose="03000509000000000000" pitchFamily="65" charset="-120"/>
                <a:ea typeface="標楷體" panose="03000509000000000000" pitchFamily="65" charset="-120"/>
                <a:cs typeface="+mj-cs"/>
              </a:rPr>
              <a:t>含</a:t>
            </a:r>
            <a:r>
              <a:rPr lang="zh-TW" altLang="en-US" sz="2400" b="1" kern="0" dirty="0">
                <a:latin typeface="Times New Roman" panose="02020603050405020304" pitchFamily="18" charset="0"/>
                <a:ea typeface="標楷體" panose="03000509000000000000" pitchFamily="65" charset="-120"/>
                <a:cs typeface="Times New Roman" panose="02020603050405020304" pitchFamily="18" charset="0"/>
              </a:rPr>
              <a:t>學習歷程</a:t>
            </a:r>
            <a:r>
              <a:rPr lang="zh-TW" altLang="en-US" sz="2400" b="1" kern="0" dirty="0" smtClean="0">
                <a:latin typeface="標楷體" panose="03000509000000000000" pitchFamily="65" charset="-120"/>
                <a:ea typeface="標楷體" panose="03000509000000000000" pitchFamily="65" charset="-120"/>
                <a:cs typeface="+mj-cs"/>
              </a:rPr>
              <a:t>備</a:t>
            </a:r>
            <a:r>
              <a:rPr lang="zh-TW" altLang="en-US" sz="2400" b="1" kern="0" dirty="0">
                <a:latin typeface="標楷體" panose="03000509000000000000" pitchFamily="65" charset="-120"/>
                <a:ea typeface="標楷體" panose="03000509000000000000" pitchFamily="65" charset="-120"/>
                <a:cs typeface="+mj-cs"/>
              </a:rPr>
              <a:t>審資料上</a:t>
            </a:r>
            <a:r>
              <a:rPr lang="zh-TW" altLang="en-US" sz="2400" b="1" kern="0" dirty="0" smtClean="0">
                <a:latin typeface="標楷體" panose="03000509000000000000" pitchFamily="65" charset="-120"/>
                <a:ea typeface="標楷體" panose="03000509000000000000" pitchFamily="65" charset="-120"/>
                <a:cs typeface="+mj-cs"/>
              </a:rPr>
              <a:t>傳</a:t>
            </a:r>
            <a:r>
              <a:rPr lang="zh-TW" altLang="en-US" sz="2400" b="1" kern="0" dirty="0">
                <a:latin typeface="Times New Roman" panose="02020603050405020304" pitchFamily="18" charset="0"/>
                <a:ea typeface="標楷體" panose="03000509000000000000" pitchFamily="65" charset="-120"/>
                <a:cs typeface="Times New Roman" panose="02020603050405020304" pitchFamily="18" charset="0"/>
              </a:rPr>
              <a:t>作業</a:t>
            </a:r>
            <a:r>
              <a:rPr lang="en-US" altLang="zh-TW" sz="2400" b="1" kern="0" dirty="0" smtClean="0">
                <a:latin typeface="標楷體" panose="03000509000000000000" pitchFamily="65" charset="-120"/>
                <a:ea typeface="標楷體" panose="03000509000000000000" pitchFamily="65" charset="-120"/>
                <a:cs typeface="+mj-cs"/>
              </a:rPr>
              <a:t>)-</a:t>
            </a:r>
            <a:r>
              <a:rPr lang="zh-TW" altLang="en-US" sz="2400" b="1" kern="0" dirty="0" smtClean="0">
                <a:solidFill>
                  <a:srgbClr val="FF0000"/>
                </a:solidFill>
                <a:latin typeface="標楷體" panose="03000509000000000000" pitchFamily="65" charset="-120"/>
                <a:ea typeface="標楷體" panose="03000509000000000000" pitchFamily="65" charset="-120"/>
                <a:cs typeface="+mj-cs"/>
              </a:rPr>
              <a:t>閱讀注意事項</a:t>
            </a:r>
            <a:endParaRPr lang="zh-TW" altLang="en-US" sz="2400" b="1" kern="0" dirty="0">
              <a:solidFill>
                <a:srgbClr val="FF0000"/>
              </a:solidFill>
              <a:latin typeface="標楷體" panose="03000509000000000000" pitchFamily="65" charset="-120"/>
              <a:ea typeface="標楷體" panose="03000509000000000000" pitchFamily="65" charset="-120"/>
              <a:cs typeface="+mj-cs"/>
            </a:endParaRPr>
          </a:p>
        </p:txBody>
      </p:sp>
      <p:sp>
        <p:nvSpPr>
          <p:cNvPr id="10" name="Freeform 2">
            <a:extLst>
              <a:ext uri="{FF2B5EF4-FFF2-40B4-BE49-F238E27FC236}">
                <a16:creationId xmlns:a16="http://schemas.microsoft.com/office/drawing/2014/main" xmlns="" id="{9306EBB7-8B20-4A9A-86CD-79CE17E0F69A}"/>
              </a:ext>
            </a:extLst>
          </p:cNvPr>
          <p:cNvSpPr>
            <a:spLocks/>
          </p:cNvSpPr>
          <p:nvPr/>
        </p:nvSpPr>
        <p:spPr bwMode="gray">
          <a:xfrm>
            <a:off x="3791744" y="5949280"/>
            <a:ext cx="435613" cy="408980"/>
          </a:xfrm>
          <a:custGeom>
            <a:avLst/>
            <a:gdLst/>
            <a:ahLst/>
            <a:cxnLst>
              <a:cxn ang="0">
                <a:pos x="0" y="1406"/>
              </a:cxn>
              <a:cxn ang="0">
                <a:pos x="476" y="933"/>
              </a:cxn>
              <a:cxn ang="0">
                <a:pos x="622" y="1207"/>
              </a:cxn>
              <a:cxn ang="0">
                <a:pos x="817" y="1542"/>
              </a:cxn>
              <a:cxn ang="0">
                <a:pos x="2041" y="0"/>
              </a:cxn>
              <a:cxn ang="0">
                <a:pos x="2404" y="317"/>
              </a:cxn>
              <a:cxn ang="0">
                <a:pos x="2121" y="503"/>
              </a:cxn>
              <a:cxn ang="0">
                <a:pos x="1929" y="686"/>
              </a:cxn>
              <a:cxn ang="0">
                <a:pos x="1633" y="997"/>
              </a:cxn>
              <a:cxn ang="0">
                <a:pos x="1180" y="1542"/>
              </a:cxn>
              <a:cxn ang="0">
                <a:pos x="860" y="1966"/>
              </a:cxn>
              <a:cxn ang="0">
                <a:pos x="726" y="2222"/>
              </a:cxn>
              <a:cxn ang="0">
                <a:pos x="412" y="1847"/>
              </a:cxn>
              <a:cxn ang="0">
                <a:pos x="174" y="1573"/>
              </a:cxn>
              <a:cxn ang="0">
                <a:pos x="0" y="1406"/>
              </a:cxn>
            </a:cxnLst>
            <a:rect l="0" t="0" r="r" b="b"/>
            <a:pathLst>
              <a:path w="2404" h="2222">
                <a:moveTo>
                  <a:pt x="0" y="1406"/>
                </a:moveTo>
                <a:lnTo>
                  <a:pt x="476" y="933"/>
                </a:lnTo>
                <a:lnTo>
                  <a:pt x="622" y="1207"/>
                </a:lnTo>
                <a:lnTo>
                  <a:pt x="817" y="1542"/>
                </a:lnTo>
                <a:lnTo>
                  <a:pt x="2041" y="0"/>
                </a:lnTo>
                <a:lnTo>
                  <a:pt x="2404" y="317"/>
                </a:lnTo>
                <a:lnTo>
                  <a:pt x="2121" y="503"/>
                </a:lnTo>
                <a:cubicBezTo>
                  <a:pt x="2042" y="564"/>
                  <a:pt x="2010" y="604"/>
                  <a:pt x="1929" y="686"/>
                </a:cubicBezTo>
                <a:cubicBezTo>
                  <a:pt x="1848" y="768"/>
                  <a:pt x="1758" y="854"/>
                  <a:pt x="1633" y="997"/>
                </a:cubicBezTo>
                <a:cubicBezTo>
                  <a:pt x="1508" y="1140"/>
                  <a:pt x="1309" y="1380"/>
                  <a:pt x="1180" y="1542"/>
                </a:cubicBezTo>
                <a:cubicBezTo>
                  <a:pt x="1051" y="1704"/>
                  <a:pt x="936" y="1853"/>
                  <a:pt x="860" y="1966"/>
                </a:cubicBezTo>
                <a:lnTo>
                  <a:pt x="726" y="2222"/>
                </a:lnTo>
                <a:lnTo>
                  <a:pt x="412" y="1847"/>
                </a:lnTo>
                <a:cubicBezTo>
                  <a:pt x="320" y="1739"/>
                  <a:pt x="243" y="1646"/>
                  <a:pt x="174" y="1573"/>
                </a:cubicBezTo>
                <a:lnTo>
                  <a:pt x="0" y="1406"/>
                </a:lnTo>
                <a:close/>
              </a:path>
            </a:pathLst>
          </a:custGeom>
          <a:solidFill>
            <a:srgbClr val="FF0000"/>
          </a:solidFill>
          <a:ln w="25400" cap="flat" cmpd="sng">
            <a:noFill/>
            <a:prstDash val="solid"/>
            <a:round/>
            <a:headEnd/>
            <a:tailEnd/>
          </a:ln>
          <a:effectLst>
            <a:outerShdw dist="107763" dir="2700000" algn="ctr" rotWithShape="0">
              <a:schemeClr val="bg2">
                <a:alpha val="50000"/>
              </a:schemeClr>
            </a:outerShdw>
          </a:effectLst>
        </p:spPr>
        <p:txBody>
          <a:bodyPr lIns="34290" tIns="33338" rIns="34290" bIns="33338" anchor="ctr" anchorCtr="1"/>
          <a:lstStyle/>
          <a:p>
            <a:pPr fontAlgn="auto">
              <a:spcBef>
                <a:spcPts val="0"/>
              </a:spcBef>
              <a:spcAft>
                <a:spcPts val="0"/>
              </a:spcAft>
              <a:defRPr/>
            </a:pPr>
            <a:endParaRPr kumimoji="0" lang="zh-TW" altLang="en-US">
              <a:solidFill>
                <a:prstClr val="black"/>
              </a:solidFill>
              <a:latin typeface="標楷體" panose="03000509000000000000" pitchFamily="65" charset="-120"/>
              <a:ea typeface="標楷體" panose="03000509000000000000" pitchFamily="65" charset="-120"/>
            </a:endParaRPr>
          </a:p>
        </p:txBody>
      </p:sp>
      <p:sp>
        <p:nvSpPr>
          <p:cNvPr id="7" name="矩形 6"/>
          <p:cNvSpPr/>
          <p:nvPr/>
        </p:nvSpPr>
        <p:spPr>
          <a:xfrm>
            <a:off x="5787355" y="6432143"/>
            <a:ext cx="452661" cy="31603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xmlns="" val="3798157245"/>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群組 21"/>
          <p:cNvGrpSpPr/>
          <p:nvPr/>
        </p:nvGrpSpPr>
        <p:grpSpPr>
          <a:xfrm>
            <a:off x="882948" y="861125"/>
            <a:ext cx="11042513" cy="5325814"/>
            <a:chOff x="882948" y="861125"/>
            <a:chExt cx="11042513" cy="5325814"/>
          </a:xfrm>
        </p:grpSpPr>
        <p:pic>
          <p:nvPicPr>
            <p:cNvPr id="23" name="圖片 22"/>
            <p:cNvPicPr>
              <a:picLocks noChangeAspect="1"/>
            </p:cNvPicPr>
            <p:nvPr/>
          </p:nvPicPr>
          <p:blipFill rotWithShape="1">
            <a:blip r:embed="rId3"/>
            <a:srcRect l="265" t="444" b="4864"/>
            <a:stretch/>
          </p:blipFill>
          <p:spPr>
            <a:xfrm>
              <a:off x="882948" y="861125"/>
              <a:ext cx="11042513" cy="5325814"/>
            </a:xfrm>
            <a:prstGeom prst="rect">
              <a:avLst/>
            </a:prstGeom>
            <a:ln w="19050">
              <a:solidFill>
                <a:schemeClr val="tx1"/>
              </a:solidFill>
            </a:ln>
          </p:spPr>
        </p:pic>
        <p:sp>
          <p:nvSpPr>
            <p:cNvPr id="25" name="矩形 24"/>
            <p:cNvSpPr/>
            <p:nvPr/>
          </p:nvSpPr>
          <p:spPr>
            <a:xfrm>
              <a:off x="1983106" y="1207770"/>
              <a:ext cx="681038" cy="119063"/>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n>
                  <a:solidFill>
                    <a:schemeClr val="bg1"/>
                  </a:solidFill>
                </a:ln>
              </a:endParaRPr>
            </a:p>
          </p:txBody>
        </p:sp>
        <p:sp>
          <p:nvSpPr>
            <p:cNvPr id="26" name="矩形 25"/>
            <p:cNvSpPr/>
            <p:nvPr/>
          </p:nvSpPr>
          <p:spPr>
            <a:xfrm>
              <a:off x="2463166" y="1725930"/>
              <a:ext cx="681038" cy="119063"/>
            </a:xfrm>
            <a:prstGeom prst="rect">
              <a:avLst/>
            </a:prstGeom>
            <a:solidFill>
              <a:schemeClr val="bg1">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n>
                  <a:solidFill>
                    <a:schemeClr val="bg1"/>
                  </a:solidFill>
                </a:ln>
              </a:endParaRPr>
            </a:p>
          </p:txBody>
        </p:sp>
      </p:grpSp>
      <p:sp>
        <p:nvSpPr>
          <p:cNvPr id="8" name="矩形 7"/>
          <p:cNvSpPr/>
          <p:nvPr/>
        </p:nvSpPr>
        <p:spPr>
          <a:xfrm>
            <a:off x="3632945" y="1390650"/>
            <a:ext cx="8280136" cy="4449433"/>
          </a:xfrm>
          <a:custGeom>
            <a:avLst/>
            <a:gdLst>
              <a:gd name="connsiteX0" fmla="*/ 0 w 8271509"/>
              <a:gd name="connsiteY0" fmla="*/ 0 h 1299513"/>
              <a:gd name="connsiteX1" fmla="*/ 8271509 w 8271509"/>
              <a:gd name="connsiteY1" fmla="*/ 0 h 1299513"/>
              <a:gd name="connsiteX2" fmla="*/ 8271509 w 8271509"/>
              <a:gd name="connsiteY2" fmla="*/ 1299513 h 1299513"/>
              <a:gd name="connsiteX3" fmla="*/ 0 w 8271509"/>
              <a:gd name="connsiteY3" fmla="*/ 1299513 h 1299513"/>
              <a:gd name="connsiteX4" fmla="*/ 0 w 8271509"/>
              <a:gd name="connsiteY4" fmla="*/ 0 h 1299513"/>
              <a:gd name="connsiteX0" fmla="*/ 0 w 8271509"/>
              <a:gd name="connsiteY0" fmla="*/ 0 h 1299513"/>
              <a:gd name="connsiteX1" fmla="*/ 8271509 w 8271509"/>
              <a:gd name="connsiteY1" fmla="*/ 0 h 1299513"/>
              <a:gd name="connsiteX2" fmla="*/ 8271509 w 8271509"/>
              <a:gd name="connsiteY2" fmla="*/ 1299513 h 1299513"/>
              <a:gd name="connsiteX3" fmla="*/ 0 w 8271509"/>
              <a:gd name="connsiteY3" fmla="*/ 1299513 h 1299513"/>
              <a:gd name="connsiteX4" fmla="*/ 0 w 8271509"/>
              <a:gd name="connsiteY4" fmla="*/ 0 h 1299513"/>
              <a:gd name="connsiteX0" fmla="*/ 0 w 8271509"/>
              <a:gd name="connsiteY0" fmla="*/ 919 h 1300432"/>
              <a:gd name="connsiteX1" fmla="*/ 2463056 w 8271509"/>
              <a:gd name="connsiteY1" fmla="*/ 0 h 1300432"/>
              <a:gd name="connsiteX2" fmla="*/ 8271509 w 8271509"/>
              <a:gd name="connsiteY2" fmla="*/ 919 h 1300432"/>
              <a:gd name="connsiteX3" fmla="*/ 8271509 w 8271509"/>
              <a:gd name="connsiteY3" fmla="*/ 1300432 h 1300432"/>
              <a:gd name="connsiteX4" fmla="*/ 0 w 8271509"/>
              <a:gd name="connsiteY4" fmla="*/ 1300432 h 1300432"/>
              <a:gd name="connsiteX5" fmla="*/ 0 w 8271509"/>
              <a:gd name="connsiteY5" fmla="*/ 919 h 1300432"/>
              <a:gd name="connsiteX0" fmla="*/ 0 w 8271509"/>
              <a:gd name="connsiteY0" fmla="*/ 919 h 1300432"/>
              <a:gd name="connsiteX1" fmla="*/ 2564656 w 8271509"/>
              <a:gd name="connsiteY1" fmla="*/ 0 h 1300432"/>
              <a:gd name="connsiteX2" fmla="*/ 8271509 w 8271509"/>
              <a:gd name="connsiteY2" fmla="*/ 919 h 1300432"/>
              <a:gd name="connsiteX3" fmla="*/ 8271509 w 8271509"/>
              <a:gd name="connsiteY3" fmla="*/ 1300432 h 1300432"/>
              <a:gd name="connsiteX4" fmla="*/ 0 w 8271509"/>
              <a:gd name="connsiteY4" fmla="*/ 1300432 h 1300432"/>
              <a:gd name="connsiteX5" fmla="*/ 0 w 8271509"/>
              <a:gd name="connsiteY5" fmla="*/ 919 h 1300432"/>
              <a:gd name="connsiteX0" fmla="*/ 0 w 8271509"/>
              <a:gd name="connsiteY0" fmla="*/ 919 h 1300432"/>
              <a:gd name="connsiteX1" fmla="*/ 2507506 w 8271509"/>
              <a:gd name="connsiteY1" fmla="*/ 0 h 1300432"/>
              <a:gd name="connsiteX2" fmla="*/ 8271509 w 8271509"/>
              <a:gd name="connsiteY2" fmla="*/ 919 h 1300432"/>
              <a:gd name="connsiteX3" fmla="*/ 8271509 w 8271509"/>
              <a:gd name="connsiteY3" fmla="*/ 1300432 h 1300432"/>
              <a:gd name="connsiteX4" fmla="*/ 0 w 8271509"/>
              <a:gd name="connsiteY4" fmla="*/ 1300432 h 1300432"/>
              <a:gd name="connsiteX5" fmla="*/ 0 w 8271509"/>
              <a:gd name="connsiteY5" fmla="*/ 919 h 1300432"/>
              <a:gd name="connsiteX0" fmla="*/ 0 w 8271509"/>
              <a:gd name="connsiteY0" fmla="*/ 7269 h 1306782"/>
              <a:gd name="connsiteX1" fmla="*/ 2507506 w 8271509"/>
              <a:gd name="connsiteY1" fmla="*/ 6350 h 1306782"/>
              <a:gd name="connsiteX2" fmla="*/ 5669806 w 8271509"/>
              <a:gd name="connsiteY2" fmla="*/ 0 h 1306782"/>
              <a:gd name="connsiteX3" fmla="*/ 8271509 w 8271509"/>
              <a:gd name="connsiteY3" fmla="*/ 7269 h 1306782"/>
              <a:gd name="connsiteX4" fmla="*/ 8271509 w 8271509"/>
              <a:gd name="connsiteY4" fmla="*/ 1306782 h 1306782"/>
              <a:gd name="connsiteX5" fmla="*/ 0 w 8271509"/>
              <a:gd name="connsiteY5" fmla="*/ 1306782 h 1306782"/>
              <a:gd name="connsiteX6" fmla="*/ 0 w 8271509"/>
              <a:gd name="connsiteY6" fmla="*/ 7269 h 1306782"/>
              <a:gd name="connsiteX0" fmla="*/ 0 w 8271509"/>
              <a:gd name="connsiteY0" fmla="*/ 7269 h 1306782"/>
              <a:gd name="connsiteX1" fmla="*/ 2507506 w 8271509"/>
              <a:gd name="connsiteY1" fmla="*/ 6350 h 1306782"/>
              <a:gd name="connsiteX2" fmla="*/ 3079006 w 8271509"/>
              <a:gd name="connsiteY2" fmla="*/ 0 h 1306782"/>
              <a:gd name="connsiteX3" fmla="*/ 5669806 w 8271509"/>
              <a:gd name="connsiteY3" fmla="*/ 0 h 1306782"/>
              <a:gd name="connsiteX4" fmla="*/ 8271509 w 8271509"/>
              <a:gd name="connsiteY4" fmla="*/ 7269 h 1306782"/>
              <a:gd name="connsiteX5" fmla="*/ 8271509 w 8271509"/>
              <a:gd name="connsiteY5" fmla="*/ 1306782 h 1306782"/>
              <a:gd name="connsiteX6" fmla="*/ 0 w 8271509"/>
              <a:gd name="connsiteY6" fmla="*/ 1306782 h 1306782"/>
              <a:gd name="connsiteX7" fmla="*/ 0 w 8271509"/>
              <a:gd name="connsiteY7" fmla="*/ 7269 h 1306782"/>
              <a:gd name="connsiteX0" fmla="*/ 0 w 8271509"/>
              <a:gd name="connsiteY0" fmla="*/ 7269 h 1306782"/>
              <a:gd name="connsiteX1" fmla="*/ 2507506 w 8271509"/>
              <a:gd name="connsiteY1" fmla="*/ 6350 h 1306782"/>
              <a:gd name="connsiteX2" fmla="*/ 3079006 w 8271509"/>
              <a:gd name="connsiteY2" fmla="*/ 0 h 1306782"/>
              <a:gd name="connsiteX3" fmla="*/ 5003056 w 8271509"/>
              <a:gd name="connsiteY3" fmla="*/ 0 h 1306782"/>
              <a:gd name="connsiteX4" fmla="*/ 5669806 w 8271509"/>
              <a:gd name="connsiteY4" fmla="*/ 0 h 1306782"/>
              <a:gd name="connsiteX5" fmla="*/ 8271509 w 8271509"/>
              <a:gd name="connsiteY5" fmla="*/ 7269 h 1306782"/>
              <a:gd name="connsiteX6" fmla="*/ 8271509 w 8271509"/>
              <a:gd name="connsiteY6" fmla="*/ 1306782 h 1306782"/>
              <a:gd name="connsiteX7" fmla="*/ 0 w 8271509"/>
              <a:gd name="connsiteY7" fmla="*/ 1306782 h 1306782"/>
              <a:gd name="connsiteX8" fmla="*/ 0 w 8271509"/>
              <a:gd name="connsiteY8" fmla="*/ 7269 h 1306782"/>
              <a:gd name="connsiteX0" fmla="*/ 0 w 8271509"/>
              <a:gd name="connsiteY0" fmla="*/ 1442369 h 2741882"/>
              <a:gd name="connsiteX1" fmla="*/ 2507506 w 8271509"/>
              <a:gd name="connsiteY1" fmla="*/ 1441450 h 2741882"/>
              <a:gd name="connsiteX2" fmla="*/ 2501156 w 8271509"/>
              <a:gd name="connsiteY2" fmla="*/ 0 h 2741882"/>
              <a:gd name="connsiteX3" fmla="*/ 5003056 w 8271509"/>
              <a:gd name="connsiteY3" fmla="*/ 1435100 h 2741882"/>
              <a:gd name="connsiteX4" fmla="*/ 5669806 w 8271509"/>
              <a:gd name="connsiteY4" fmla="*/ 1435100 h 2741882"/>
              <a:gd name="connsiteX5" fmla="*/ 8271509 w 8271509"/>
              <a:gd name="connsiteY5" fmla="*/ 1442369 h 2741882"/>
              <a:gd name="connsiteX6" fmla="*/ 8271509 w 8271509"/>
              <a:gd name="connsiteY6" fmla="*/ 2741882 h 2741882"/>
              <a:gd name="connsiteX7" fmla="*/ 0 w 8271509"/>
              <a:gd name="connsiteY7" fmla="*/ 2741882 h 2741882"/>
              <a:gd name="connsiteX8" fmla="*/ 0 w 8271509"/>
              <a:gd name="connsiteY8" fmla="*/ 1442369 h 2741882"/>
              <a:gd name="connsiteX0" fmla="*/ 0 w 8271509"/>
              <a:gd name="connsiteY0" fmla="*/ 1461419 h 2760932"/>
              <a:gd name="connsiteX1" fmla="*/ 2507506 w 8271509"/>
              <a:gd name="connsiteY1" fmla="*/ 1460500 h 2760932"/>
              <a:gd name="connsiteX2" fmla="*/ 2501156 w 8271509"/>
              <a:gd name="connsiteY2" fmla="*/ 19050 h 2760932"/>
              <a:gd name="connsiteX3" fmla="*/ 5682506 w 8271509"/>
              <a:gd name="connsiteY3" fmla="*/ 0 h 2760932"/>
              <a:gd name="connsiteX4" fmla="*/ 5669806 w 8271509"/>
              <a:gd name="connsiteY4" fmla="*/ 1454150 h 2760932"/>
              <a:gd name="connsiteX5" fmla="*/ 8271509 w 8271509"/>
              <a:gd name="connsiteY5" fmla="*/ 1461419 h 2760932"/>
              <a:gd name="connsiteX6" fmla="*/ 8271509 w 8271509"/>
              <a:gd name="connsiteY6" fmla="*/ 2760932 h 2760932"/>
              <a:gd name="connsiteX7" fmla="*/ 0 w 8271509"/>
              <a:gd name="connsiteY7" fmla="*/ 2760932 h 2760932"/>
              <a:gd name="connsiteX8" fmla="*/ 0 w 8271509"/>
              <a:gd name="connsiteY8" fmla="*/ 1461419 h 2760932"/>
              <a:gd name="connsiteX0" fmla="*/ 0 w 8271509"/>
              <a:gd name="connsiteY0" fmla="*/ 1461419 h 2760932"/>
              <a:gd name="connsiteX1" fmla="*/ 2507506 w 8271509"/>
              <a:gd name="connsiteY1" fmla="*/ 1460500 h 2760932"/>
              <a:gd name="connsiteX2" fmla="*/ 2501156 w 8271509"/>
              <a:gd name="connsiteY2" fmla="*/ 19050 h 2760932"/>
              <a:gd name="connsiteX3" fmla="*/ 5657106 w 8271509"/>
              <a:gd name="connsiteY3" fmla="*/ 0 h 2760932"/>
              <a:gd name="connsiteX4" fmla="*/ 5669806 w 8271509"/>
              <a:gd name="connsiteY4" fmla="*/ 1454150 h 2760932"/>
              <a:gd name="connsiteX5" fmla="*/ 8271509 w 8271509"/>
              <a:gd name="connsiteY5" fmla="*/ 1461419 h 2760932"/>
              <a:gd name="connsiteX6" fmla="*/ 8271509 w 8271509"/>
              <a:gd name="connsiteY6" fmla="*/ 2760932 h 2760932"/>
              <a:gd name="connsiteX7" fmla="*/ 0 w 8271509"/>
              <a:gd name="connsiteY7" fmla="*/ 2760932 h 2760932"/>
              <a:gd name="connsiteX8" fmla="*/ 0 w 8271509"/>
              <a:gd name="connsiteY8" fmla="*/ 1461419 h 2760932"/>
              <a:gd name="connsiteX0" fmla="*/ 0 w 8271509"/>
              <a:gd name="connsiteY0" fmla="*/ 1461419 h 2760932"/>
              <a:gd name="connsiteX1" fmla="*/ 2507506 w 8271509"/>
              <a:gd name="connsiteY1" fmla="*/ 1460500 h 2760932"/>
              <a:gd name="connsiteX2" fmla="*/ 2501156 w 8271509"/>
              <a:gd name="connsiteY2" fmla="*/ 19050 h 2760932"/>
              <a:gd name="connsiteX3" fmla="*/ 5657106 w 8271509"/>
              <a:gd name="connsiteY3" fmla="*/ 0 h 2760932"/>
              <a:gd name="connsiteX4" fmla="*/ 5625356 w 8271509"/>
              <a:gd name="connsiteY4" fmla="*/ 1479550 h 2760932"/>
              <a:gd name="connsiteX5" fmla="*/ 8271509 w 8271509"/>
              <a:gd name="connsiteY5" fmla="*/ 1461419 h 2760932"/>
              <a:gd name="connsiteX6" fmla="*/ 8271509 w 8271509"/>
              <a:gd name="connsiteY6" fmla="*/ 2760932 h 2760932"/>
              <a:gd name="connsiteX7" fmla="*/ 0 w 8271509"/>
              <a:gd name="connsiteY7" fmla="*/ 2760932 h 2760932"/>
              <a:gd name="connsiteX8" fmla="*/ 0 w 8271509"/>
              <a:gd name="connsiteY8" fmla="*/ 1461419 h 2760932"/>
              <a:gd name="connsiteX0" fmla="*/ 0 w 8271509"/>
              <a:gd name="connsiteY0" fmla="*/ 1461419 h 2760932"/>
              <a:gd name="connsiteX1" fmla="*/ 2507506 w 8271509"/>
              <a:gd name="connsiteY1" fmla="*/ 1460500 h 2760932"/>
              <a:gd name="connsiteX2" fmla="*/ 2501156 w 8271509"/>
              <a:gd name="connsiteY2" fmla="*/ 19050 h 2760932"/>
              <a:gd name="connsiteX3" fmla="*/ 5657106 w 8271509"/>
              <a:gd name="connsiteY3" fmla="*/ 0 h 2760932"/>
              <a:gd name="connsiteX4" fmla="*/ 5663456 w 8271509"/>
              <a:gd name="connsiteY4" fmla="*/ 1479550 h 2760932"/>
              <a:gd name="connsiteX5" fmla="*/ 8271509 w 8271509"/>
              <a:gd name="connsiteY5" fmla="*/ 1461419 h 2760932"/>
              <a:gd name="connsiteX6" fmla="*/ 8271509 w 8271509"/>
              <a:gd name="connsiteY6" fmla="*/ 2760932 h 2760932"/>
              <a:gd name="connsiteX7" fmla="*/ 0 w 8271509"/>
              <a:gd name="connsiteY7" fmla="*/ 2760932 h 2760932"/>
              <a:gd name="connsiteX8" fmla="*/ 0 w 8271509"/>
              <a:gd name="connsiteY8" fmla="*/ 1461419 h 2760932"/>
              <a:gd name="connsiteX0" fmla="*/ 0 w 8271509"/>
              <a:gd name="connsiteY0" fmla="*/ 1467769 h 2767282"/>
              <a:gd name="connsiteX1" fmla="*/ 2507506 w 8271509"/>
              <a:gd name="connsiteY1" fmla="*/ 1466850 h 2767282"/>
              <a:gd name="connsiteX2" fmla="*/ 2507506 w 8271509"/>
              <a:gd name="connsiteY2" fmla="*/ 0 h 2767282"/>
              <a:gd name="connsiteX3" fmla="*/ 5657106 w 8271509"/>
              <a:gd name="connsiteY3" fmla="*/ 6350 h 2767282"/>
              <a:gd name="connsiteX4" fmla="*/ 5663456 w 8271509"/>
              <a:gd name="connsiteY4" fmla="*/ 1485900 h 2767282"/>
              <a:gd name="connsiteX5" fmla="*/ 8271509 w 8271509"/>
              <a:gd name="connsiteY5" fmla="*/ 1467769 h 2767282"/>
              <a:gd name="connsiteX6" fmla="*/ 8271509 w 8271509"/>
              <a:gd name="connsiteY6" fmla="*/ 2767282 h 2767282"/>
              <a:gd name="connsiteX7" fmla="*/ 0 w 8271509"/>
              <a:gd name="connsiteY7" fmla="*/ 2767282 h 2767282"/>
              <a:gd name="connsiteX8" fmla="*/ 0 w 8271509"/>
              <a:gd name="connsiteY8" fmla="*/ 1467769 h 2767282"/>
              <a:gd name="connsiteX0" fmla="*/ 0 w 8271509"/>
              <a:gd name="connsiteY0" fmla="*/ 1467769 h 4449433"/>
              <a:gd name="connsiteX1" fmla="*/ 2507506 w 8271509"/>
              <a:gd name="connsiteY1" fmla="*/ 1466850 h 4449433"/>
              <a:gd name="connsiteX2" fmla="*/ 2507506 w 8271509"/>
              <a:gd name="connsiteY2" fmla="*/ 0 h 4449433"/>
              <a:gd name="connsiteX3" fmla="*/ 5657106 w 8271509"/>
              <a:gd name="connsiteY3" fmla="*/ 6350 h 4449433"/>
              <a:gd name="connsiteX4" fmla="*/ 5663456 w 8271509"/>
              <a:gd name="connsiteY4" fmla="*/ 1485900 h 4449433"/>
              <a:gd name="connsiteX5" fmla="*/ 8271509 w 8271509"/>
              <a:gd name="connsiteY5" fmla="*/ 1467769 h 4449433"/>
              <a:gd name="connsiteX6" fmla="*/ 8271509 w 8271509"/>
              <a:gd name="connsiteY6" fmla="*/ 2767282 h 4449433"/>
              <a:gd name="connsiteX7" fmla="*/ 0 w 8271509"/>
              <a:gd name="connsiteY7" fmla="*/ 4449433 h 4449433"/>
              <a:gd name="connsiteX8" fmla="*/ 0 w 8271509"/>
              <a:gd name="connsiteY8" fmla="*/ 1467769 h 4449433"/>
              <a:gd name="connsiteX0" fmla="*/ 0 w 8280136"/>
              <a:gd name="connsiteY0" fmla="*/ 1467769 h 4449433"/>
              <a:gd name="connsiteX1" fmla="*/ 2507506 w 8280136"/>
              <a:gd name="connsiteY1" fmla="*/ 1466850 h 4449433"/>
              <a:gd name="connsiteX2" fmla="*/ 2507506 w 8280136"/>
              <a:gd name="connsiteY2" fmla="*/ 0 h 4449433"/>
              <a:gd name="connsiteX3" fmla="*/ 5657106 w 8280136"/>
              <a:gd name="connsiteY3" fmla="*/ 6350 h 4449433"/>
              <a:gd name="connsiteX4" fmla="*/ 5663456 w 8280136"/>
              <a:gd name="connsiteY4" fmla="*/ 1485900 h 4449433"/>
              <a:gd name="connsiteX5" fmla="*/ 8271509 w 8280136"/>
              <a:gd name="connsiteY5" fmla="*/ 1467769 h 4449433"/>
              <a:gd name="connsiteX6" fmla="*/ 8280136 w 8280136"/>
              <a:gd name="connsiteY6" fmla="*/ 4432180 h 4449433"/>
              <a:gd name="connsiteX7" fmla="*/ 0 w 8280136"/>
              <a:gd name="connsiteY7" fmla="*/ 4449433 h 4449433"/>
              <a:gd name="connsiteX8" fmla="*/ 0 w 8280136"/>
              <a:gd name="connsiteY8" fmla="*/ 1467769 h 444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0136" h="4449433">
                <a:moveTo>
                  <a:pt x="0" y="1467769"/>
                </a:moveTo>
                <a:lnTo>
                  <a:pt x="2507506" y="1466850"/>
                </a:lnTo>
                <a:cubicBezTo>
                  <a:pt x="2505389" y="986367"/>
                  <a:pt x="2509623" y="480483"/>
                  <a:pt x="2507506" y="0"/>
                </a:cubicBezTo>
                <a:lnTo>
                  <a:pt x="5657106" y="6350"/>
                </a:lnTo>
                <a:cubicBezTo>
                  <a:pt x="5659223" y="499533"/>
                  <a:pt x="5661339" y="992717"/>
                  <a:pt x="5663456" y="1485900"/>
                </a:cubicBezTo>
                <a:lnTo>
                  <a:pt x="8271509" y="1467769"/>
                </a:lnTo>
                <a:cubicBezTo>
                  <a:pt x="8274385" y="2455906"/>
                  <a:pt x="8277260" y="3444043"/>
                  <a:pt x="8280136" y="4432180"/>
                </a:cubicBezTo>
                <a:lnTo>
                  <a:pt x="0" y="4449433"/>
                </a:lnTo>
                <a:lnTo>
                  <a:pt x="0" y="1467769"/>
                </a:lnTo>
                <a:close/>
              </a:path>
            </a:pathLst>
          </a:custGeom>
          <a:noFill/>
          <a:ln w="38100">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
        <p:nvSpPr>
          <p:cNvPr id="11" name="矩形 10"/>
          <p:cNvSpPr/>
          <p:nvPr/>
        </p:nvSpPr>
        <p:spPr>
          <a:xfrm>
            <a:off x="9325155" y="1397489"/>
            <a:ext cx="655607" cy="1449227"/>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grpSp>
        <p:nvGrpSpPr>
          <p:cNvPr id="6" name="群組 5"/>
          <p:cNvGrpSpPr/>
          <p:nvPr/>
        </p:nvGrpSpPr>
        <p:grpSpPr>
          <a:xfrm>
            <a:off x="9262907" y="998392"/>
            <a:ext cx="890292" cy="401138"/>
            <a:chOff x="6559483" y="1230462"/>
            <a:chExt cx="890292" cy="369602"/>
          </a:xfrm>
        </p:grpSpPr>
        <p:sp>
          <p:nvSpPr>
            <p:cNvPr id="16" name="文字方塊 15"/>
            <p:cNvSpPr txBox="1"/>
            <p:nvPr/>
          </p:nvSpPr>
          <p:spPr>
            <a:xfrm>
              <a:off x="6559483" y="1259767"/>
              <a:ext cx="890292" cy="340297"/>
            </a:xfrm>
            <a:prstGeom prst="rect">
              <a:avLst/>
            </a:prstGeom>
            <a:solidFill>
              <a:srgbClr val="0000FF"/>
            </a:solidFill>
            <a:ln>
              <a:noFill/>
            </a:ln>
          </p:spPr>
          <p:txBody>
            <a:bodyPr wrap="square" rtlCol="0">
              <a:spAutoFit/>
            </a:bodyPr>
            <a:lstStyle/>
            <a:p>
              <a:r>
                <a:rPr lang="zh-TW" altLang="en-US" dirty="0">
                  <a:solidFill>
                    <a:schemeClr val="bg1"/>
                  </a:solidFill>
                  <a:latin typeface="標楷體" panose="03000509000000000000" pitchFamily="65" charset="-120"/>
                  <a:ea typeface="標楷體" panose="03000509000000000000" pitchFamily="65" charset="-120"/>
                </a:rPr>
                <a:t>步驟</a:t>
              </a:r>
            </a:p>
          </p:txBody>
        </p:sp>
        <p:sp>
          <p:nvSpPr>
            <p:cNvPr id="13" name="Oval 6"/>
            <p:cNvSpPr>
              <a:spLocks noChangeArrowheads="1"/>
            </p:cNvSpPr>
            <p:nvPr/>
          </p:nvSpPr>
          <p:spPr bwMode="gray">
            <a:xfrm>
              <a:off x="7158492" y="1230462"/>
              <a:ext cx="270000" cy="270000"/>
            </a:xfrm>
            <a:prstGeom prst="ellipse">
              <a:avLst/>
            </a:prstGeom>
            <a:noFill/>
            <a:ln>
              <a:noFill/>
            </a:ln>
          </p:spPr>
          <p:txBody>
            <a:bodyPr lIns="34290" tIns="33338" rIns="34290" bIns="33338" anchor="ctr" anchorCtr="1"/>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auto" hangingPunct="1">
                <a:spcBef>
                  <a:spcPts val="0"/>
                </a:spcBef>
                <a:spcAft>
                  <a:spcPts val="0"/>
                </a:spcAft>
              </a:pPr>
              <a:r>
                <a:rPr lang="en-US" altLang="zh-TW" sz="4400" dirty="0" smtClean="0">
                  <a:ln w="12700">
                    <a:solidFill>
                      <a:srgbClr val="0000FF"/>
                    </a:solidFill>
                  </a:ln>
                  <a:solidFill>
                    <a:srgbClr val="FFFFFF"/>
                  </a:solidFill>
                  <a:latin typeface="標楷體" panose="03000509000000000000" pitchFamily="65" charset="-120"/>
                  <a:ea typeface="標楷體" panose="03000509000000000000" pitchFamily="65" charset="-120"/>
                  <a:cs typeface="Tahoma" panose="020B0604030504040204" pitchFamily="34" charset="0"/>
                </a:rPr>
                <a:t>4</a:t>
              </a:r>
              <a:endParaRPr lang="en-US" altLang="zh-TW" sz="4400" dirty="0">
                <a:ln w="12700">
                  <a:solidFill>
                    <a:srgbClr val="0000FF"/>
                  </a:solidFill>
                </a:ln>
                <a:solidFill>
                  <a:srgbClr val="FFFFFF"/>
                </a:solidFill>
                <a:latin typeface="標楷體" panose="03000509000000000000" pitchFamily="65" charset="-120"/>
                <a:ea typeface="標楷體" panose="03000509000000000000" pitchFamily="65" charset="-120"/>
                <a:cs typeface="Tahoma" panose="020B0604030504040204" pitchFamily="34" charset="0"/>
              </a:endParaRPr>
            </a:p>
          </p:txBody>
        </p:sp>
      </p:grpSp>
      <p:grpSp>
        <p:nvGrpSpPr>
          <p:cNvPr id="10" name="群組 9"/>
          <p:cNvGrpSpPr/>
          <p:nvPr/>
        </p:nvGrpSpPr>
        <p:grpSpPr>
          <a:xfrm>
            <a:off x="3615761" y="2438891"/>
            <a:ext cx="890292" cy="400966"/>
            <a:chOff x="3652830" y="1678964"/>
            <a:chExt cx="890292" cy="400966"/>
          </a:xfrm>
        </p:grpSpPr>
        <p:sp>
          <p:nvSpPr>
            <p:cNvPr id="17" name="文字方塊 16"/>
            <p:cNvSpPr txBox="1"/>
            <p:nvPr/>
          </p:nvSpPr>
          <p:spPr>
            <a:xfrm>
              <a:off x="3652830" y="1710598"/>
              <a:ext cx="890292" cy="369332"/>
            </a:xfrm>
            <a:prstGeom prst="rect">
              <a:avLst/>
            </a:prstGeom>
            <a:solidFill>
              <a:srgbClr val="CC0000"/>
            </a:solidFill>
          </p:spPr>
          <p:txBody>
            <a:bodyPr wrap="square" rtlCol="0">
              <a:spAutoFit/>
            </a:bodyPr>
            <a:lstStyle/>
            <a:p>
              <a:r>
                <a:rPr lang="zh-TW" altLang="en-US" dirty="0">
                  <a:solidFill>
                    <a:schemeClr val="bg1"/>
                  </a:solidFill>
                  <a:latin typeface="標楷體" panose="03000509000000000000" pitchFamily="65" charset="-120"/>
                  <a:ea typeface="標楷體" panose="03000509000000000000" pitchFamily="65" charset="-120"/>
                </a:rPr>
                <a:t>步驟</a:t>
              </a:r>
            </a:p>
          </p:txBody>
        </p:sp>
        <p:sp>
          <p:nvSpPr>
            <p:cNvPr id="14" name="Oval 6"/>
            <p:cNvSpPr>
              <a:spLocks noChangeArrowheads="1"/>
            </p:cNvSpPr>
            <p:nvPr/>
          </p:nvSpPr>
          <p:spPr bwMode="gray">
            <a:xfrm>
              <a:off x="4234192" y="1678964"/>
              <a:ext cx="270000" cy="270000"/>
            </a:xfrm>
            <a:prstGeom prst="ellipse">
              <a:avLst/>
            </a:prstGeom>
            <a:noFill/>
            <a:ln>
              <a:noFill/>
            </a:ln>
          </p:spPr>
          <p:txBody>
            <a:bodyPr lIns="34290" tIns="33338" rIns="34290" bIns="33338" anchor="ctr" anchorCtr="1"/>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auto" hangingPunct="1">
                <a:spcBef>
                  <a:spcPts val="0"/>
                </a:spcBef>
                <a:spcAft>
                  <a:spcPts val="0"/>
                </a:spcAft>
              </a:pPr>
              <a:r>
                <a:rPr lang="en-US" altLang="zh-TW" sz="4400" dirty="0" smtClean="0">
                  <a:ln w="12700">
                    <a:solidFill>
                      <a:srgbClr val="FF0000"/>
                    </a:solidFill>
                  </a:ln>
                  <a:solidFill>
                    <a:srgbClr val="FFFFFF"/>
                  </a:solidFill>
                  <a:latin typeface="標楷體" panose="03000509000000000000" pitchFamily="65" charset="-120"/>
                  <a:ea typeface="標楷體" panose="03000509000000000000" pitchFamily="65" charset="-120"/>
                  <a:cs typeface="Tahoma" panose="020B0604030504040204" pitchFamily="34" charset="0"/>
                </a:rPr>
                <a:t>3</a:t>
              </a:r>
              <a:endParaRPr lang="en-US" altLang="zh-TW" sz="4400" dirty="0">
                <a:ln w="12700">
                  <a:solidFill>
                    <a:srgbClr val="FF0000"/>
                  </a:solidFill>
                </a:ln>
                <a:solidFill>
                  <a:srgbClr val="FFFFFF"/>
                </a:solidFill>
                <a:latin typeface="標楷體" panose="03000509000000000000" pitchFamily="65" charset="-120"/>
                <a:ea typeface="標楷體" panose="03000509000000000000" pitchFamily="65" charset="-120"/>
                <a:cs typeface="Tahoma" panose="020B0604030504040204" pitchFamily="34" charset="0"/>
              </a:endParaRPr>
            </a:p>
          </p:txBody>
        </p:sp>
      </p:grpSp>
      <p:grpSp>
        <p:nvGrpSpPr>
          <p:cNvPr id="5" name="群組 4"/>
          <p:cNvGrpSpPr/>
          <p:nvPr/>
        </p:nvGrpSpPr>
        <p:grpSpPr>
          <a:xfrm>
            <a:off x="842765" y="604265"/>
            <a:ext cx="1927162" cy="420790"/>
            <a:chOff x="341123" y="1000621"/>
            <a:chExt cx="890292" cy="420790"/>
          </a:xfrm>
        </p:grpSpPr>
        <p:sp>
          <p:nvSpPr>
            <p:cNvPr id="19" name="文字方塊 18"/>
            <p:cNvSpPr txBox="1"/>
            <p:nvPr/>
          </p:nvSpPr>
          <p:spPr>
            <a:xfrm>
              <a:off x="341123" y="1052079"/>
              <a:ext cx="890292" cy="369332"/>
            </a:xfrm>
            <a:prstGeom prst="rect">
              <a:avLst/>
            </a:prstGeom>
            <a:solidFill>
              <a:srgbClr val="92D050"/>
            </a:solidFill>
          </p:spPr>
          <p:txBody>
            <a:bodyPr wrap="square" rtlCol="0">
              <a:spAutoFit/>
            </a:bodyPr>
            <a:lstStyle/>
            <a:p>
              <a:r>
                <a:rPr lang="zh-TW" altLang="en-US" dirty="0" smtClean="0">
                  <a:solidFill>
                    <a:schemeClr val="bg1"/>
                  </a:solidFill>
                  <a:latin typeface="標楷體" panose="03000509000000000000" pitchFamily="65" charset="-120"/>
                  <a:ea typeface="標楷體" panose="03000509000000000000" pitchFamily="65" charset="-120"/>
                </a:rPr>
                <a:t>步驟</a:t>
              </a:r>
              <a:endParaRPr lang="zh-TW" altLang="en-US" dirty="0">
                <a:solidFill>
                  <a:schemeClr val="bg1"/>
                </a:solidFill>
                <a:latin typeface="標楷體" panose="03000509000000000000" pitchFamily="65" charset="-120"/>
                <a:ea typeface="標楷體" panose="03000509000000000000" pitchFamily="65" charset="-120"/>
              </a:endParaRPr>
            </a:p>
          </p:txBody>
        </p:sp>
        <p:sp>
          <p:nvSpPr>
            <p:cNvPr id="20" name="Oval 6"/>
            <p:cNvSpPr>
              <a:spLocks noChangeArrowheads="1"/>
            </p:cNvSpPr>
            <p:nvPr/>
          </p:nvSpPr>
          <p:spPr bwMode="gray">
            <a:xfrm>
              <a:off x="631117" y="1000621"/>
              <a:ext cx="600298" cy="270000"/>
            </a:xfrm>
            <a:prstGeom prst="ellipse">
              <a:avLst/>
            </a:prstGeom>
            <a:noFill/>
            <a:ln>
              <a:noFill/>
            </a:ln>
          </p:spPr>
          <p:txBody>
            <a:bodyPr lIns="34290" tIns="33338" rIns="34290" bIns="33338" anchor="ctr" anchorCtr="1"/>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algn="ctr"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fontAlgn="auto" hangingPunct="1">
                <a:spcBef>
                  <a:spcPts val="0"/>
                </a:spcBef>
                <a:spcAft>
                  <a:spcPts val="0"/>
                </a:spcAft>
              </a:pPr>
              <a:r>
                <a:rPr lang="en-US" altLang="zh-TW" sz="4400" dirty="0" smtClean="0">
                  <a:ln w="12700">
                    <a:solidFill>
                      <a:srgbClr val="92D050"/>
                    </a:solidFill>
                  </a:ln>
                  <a:solidFill>
                    <a:srgbClr val="FFFFFF"/>
                  </a:solidFill>
                  <a:latin typeface="標楷體" panose="03000509000000000000" pitchFamily="65" charset="-120"/>
                  <a:ea typeface="標楷體" panose="03000509000000000000" pitchFamily="65" charset="-120"/>
                  <a:cs typeface="Tahoma" panose="020B0604030504040204" pitchFamily="34" charset="0"/>
                </a:rPr>
                <a:t>1+2</a:t>
              </a:r>
              <a:endParaRPr lang="en-US" altLang="zh-TW" sz="4400" dirty="0">
                <a:ln w="12700">
                  <a:solidFill>
                    <a:srgbClr val="92D050"/>
                  </a:solidFill>
                </a:ln>
                <a:solidFill>
                  <a:srgbClr val="FFFFFF"/>
                </a:solidFill>
                <a:latin typeface="標楷體" panose="03000509000000000000" pitchFamily="65" charset="-120"/>
                <a:ea typeface="標楷體" panose="03000509000000000000" pitchFamily="65" charset="-120"/>
                <a:cs typeface="Tahoma" panose="020B0604030504040204" pitchFamily="34" charset="0"/>
              </a:endParaRPr>
            </a:p>
          </p:txBody>
        </p:sp>
      </p:grpSp>
      <p:sp>
        <p:nvSpPr>
          <p:cNvPr id="21" name="矩形 20"/>
          <p:cNvSpPr/>
          <p:nvPr/>
        </p:nvSpPr>
        <p:spPr>
          <a:xfrm>
            <a:off x="870816" y="1025055"/>
            <a:ext cx="2752277" cy="622590"/>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
        <p:nvSpPr>
          <p:cNvPr id="24" name="Rectangle 2"/>
          <p:cNvSpPr txBox="1">
            <a:spLocks noChangeArrowheads="1"/>
          </p:cNvSpPr>
          <p:nvPr/>
        </p:nvSpPr>
        <p:spPr bwMode="auto">
          <a:xfrm>
            <a:off x="768874" y="16324"/>
            <a:ext cx="11423126" cy="74509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627063" indent="-627063"/>
            <a:r>
              <a:rPr lang="zh-TW" altLang="en-US" sz="2400" b="1" kern="0" dirty="0" smtClean="0">
                <a:latin typeface="標楷體" panose="03000509000000000000" pitchFamily="65" charset="-120"/>
                <a:ea typeface="標楷體" panose="03000509000000000000" pitchFamily="65" charset="-120"/>
                <a:cs typeface="+mj-cs"/>
              </a:rPr>
              <a:t>第二</a:t>
            </a:r>
            <a:r>
              <a:rPr lang="zh-TW" altLang="en-US" sz="2400" b="1" kern="0" dirty="0">
                <a:latin typeface="標楷體" panose="03000509000000000000" pitchFamily="65" charset="-120"/>
                <a:ea typeface="標楷體" panose="03000509000000000000" pitchFamily="65" charset="-120"/>
                <a:cs typeface="+mj-cs"/>
              </a:rPr>
              <a:t>階段報名系統</a:t>
            </a:r>
            <a:r>
              <a:rPr lang="en-US" altLang="zh-TW" sz="2400" b="1" kern="0" dirty="0">
                <a:latin typeface="標楷體" panose="03000509000000000000" pitchFamily="65" charset="-120"/>
                <a:ea typeface="標楷體" panose="03000509000000000000" pitchFamily="65" charset="-120"/>
                <a:cs typeface="+mj-cs"/>
              </a:rPr>
              <a:t>(</a:t>
            </a:r>
            <a:r>
              <a:rPr lang="zh-TW" altLang="en-US" sz="2400" b="1" kern="0" dirty="0" smtClean="0">
                <a:latin typeface="標楷體" panose="03000509000000000000" pitchFamily="65" charset="-120"/>
                <a:ea typeface="標楷體" panose="03000509000000000000" pitchFamily="65" charset="-120"/>
                <a:cs typeface="+mj-cs"/>
              </a:rPr>
              <a:t>含</a:t>
            </a:r>
            <a:r>
              <a:rPr lang="zh-TW" altLang="en-US" sz="2400" b="1" kern="0" dirty="0">
                <a:latin typeface="Times New Roman" panose="02020603050405020304" pitchFamily="18" charset="0"/>
                <a:ea typeface="標楷體" panose="03000509000000000000" pitchFamily="65" charset="-120"/>
                <a:cs typeface="Times New Roman" panose="02020603050405020304" pitchFamily="18" charset="0"/>
              </a:rPr>
              <a:t>學習歷程</a:t>
            </a:r>
            <a:r>
              <a:rPr lang="zh-TW" altLang="en-US" sz="2400" b="1" kern="0" dirty="0" smtClean="0">
                <a:latin typeface="標楷體" panose="03000509000000000000" pitchFamily="65" charset="-120"/>
                <a:ea typeface="標楷體" panose="03000509000000000000" pitchFamily="65" charset="-120"/>
                <a:cs typeface="+mj-cs"/>
              </a:rPr>
              <a:t>備</a:t>
            </a:r>
            <a:r>
              <a:rPr lang="zh-TW" altLang="en-US" sz="2400" b="1" kern="0" dirty="0">
                <a:latin typeface="標楷體" panose="03000509000000000000" pitchFamily="65" charset="-120"/>
                <a:ea typeface="標楷體" panose="03000509000000000000" pitchFamily="65" charset="-120"/>
                <a:cs typeface="+mj-cs"/>
              </a:rPr>
              <a:t>審資料上</a:t>
            </a:r>
            <a:r>
              <a:rPr lang="zh-TW" altLang="en-US" sz="2400" b="1" kern="0" dirty="0" smtClean="0">
                <a:latin typeface="標楷體" panose="03000509000000000000" pitchFamily="65" charset="-120"/>
                <a:ea typeface="標楷體" panose="03000509000000000000" pitchFamily="65" charset="-120"/>
                <a:cs typeface="+mj-cs"/>
              </a:rPr>
              <a:t>傳</a:t>
            </a:r>
            <a:r>
              <a:rPr lang="zh-TW" altLang="en-US" sz="2400" b="1" kern="0" dirty="0">
                <a:latin typeface="Times New Roman" panose="02020603050405020304" pitchFamily="18" charset="0"/>
                <a:ea typeface="標楷體" panose="03000509000000000000" pitchFamily="65" charset="-120"/>
                <a:cs typeface="Times New Roman" panose="02020603050405020304" pitchFamily="18" charset="0"/>
              </a:rPr>
              <a:t>作業</a:t>
            </a:r>
            <a:r>
              <a:rPr lang="en-US" altLang="zh-TW" sz="2400" b="1" kern="0" dirty="0" smtClean="0">
                <a:latin typeface="標楷體" panose="03000509000000000000" pitchFamily="65" charset="-120"/>
                <a:ea typeface="標楷體" panose="03000509000000000000" pitchFamily="65" charset="-120"/>
                <a:cs typeface="+mj-cs"/>
              </a:rPr>
              <a:t>)-</a:t>
            </a:r>
            <a:r>
              <a:rPr lang="zh-TW" altLang="en-US" sz="2400" b="1" kern="0" dirty="0">
                <a:solidFill>
                  <a:srgbClr val="FF0000"/>
                </a:solidFill>
                <a:latin typeface="標楷體" panose="03000509000000000000" pitchFamily="65" charset="-120"/>
                <a:ea typeface="標楷體" panose="03000509000000000000" pitchFamily="65" charset="-120"/>
                <a:cs typeface="+mj-cs"/>
              </a:rPr>
              <a:t>學習歷程備審資料繳交項目查詢</a:t>
            </a:r>
          </a:p>
        </p:txBody>
      </p:sp>
    </p:spTree>
    <p:extLst>
      <p:ext uri="{BB962C8B-B14F-4D97-AF65-F5344CB8AC3E}">
        <p14:creationId xmlns:p14="http://schemas.microsoft.com/office/powerpoint/2010/main" xmlns="" val="3322757767"/>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
          <p:cNvSpPr txBox="1">
            <a:spLocks noChangeArrowheads="1"/>
          </p:cNvSpPr>
          <p:nvPr/>
        </p:nvSpPr>
        <p:spPr bwMode="auto">
          <a:xfrm>
            <a:off x="818747" y="0"/>
            <a:ext cx="10173797" cy="74509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627063" indent="-627063"/>
            <a:r>
              <a:rPr lang="zh-TW" altLang="en-US" sz="2400" b="1" kern="0" dirty="0" smtClean="0">
                <a:latin typeface="標楷體" panose="03000509000000000000" pitchFamily="65" charset="-120"/>
                <a:ea typeface="標楷體" panose="03000509000000000000" pitchFamily="65" charset="-120"/>
                <a:cs typeface="+mj-cs"/>
              </a:rPr>
              <a:t>第二</a:t>
            </a:r>
            <a:r>
              <a:rPr lang="zh-TW" altLang="en-US" sz="2400" b="1" kern="0" dirty="0">
                <a:latin typeface="標楷體" panose="03000509000000000000" pitchFamily="65" charset="-120"/>
                <a:ea typeface="標楷體" panose="03000509000000000000" pitchFamily="65" charset="-120"/>
                <a:cs typeface="+mj-cs"/>
              </a:rPr>
              <a:t>階段報名系統</a:t>
            </a:r>
            <a:r>
              <a:rPr lang="en-US" altLang="zh-TW" sz="2400" b="1" kern="0" dirty="0">
                <a:latin typeface="標楷體" panose="03000509000000000000" pitchFamily="65" charset="-120"/>
                <a:ea typeface="標楷體" panose="03000509000000000000" pitchFamily="65" charset="-120"/>
                <a:cs typeface="+mj-cs"/>
              </a:rPr>
              <a:t>(</a:t>
            </a:r>
            <a:r>
              <a:rPr lang="zh-TW" altLang="en-US" sz="2400" b="1" kern="0" dirty="0">
                <a:latin typeface="標楷體" panose="03000509000000000000" pitchFamily="65" charset="-120"/>
                <a:ea typeface="標楷體" panose="03000509000000000000" pitchFamily="65" charset="-120"/>
                <a:cs typeface="+mj-cs"/>
              </a:rPr>
              <a:t>含備審資料上</a:t>
            </a:r>
            <a:r>
              <a:rPr lang="zh-TW" altLang="en-US" sz="2400" b="1" kern="0" dirty="0" smtClean="0">
                <a:latin typeface="標楷體" panose="03000509000000000000" pitchFamily="65" charset="-120"/>
                <a:ea typeface="標楷體" panose="03000509000000000000" pitchFamily="65" charset="-120"/>
                <a:cs typeface="+mj-cs"/>
              </a:rPr>
              <a:t>傳</a:t>
            </a:r>
            <a:r>
              <a:rPr lang="zh-TW" altLang="en-US" sz="2400" b="1" kern="0" dirty="0">
                <a:latin typeface="Times New Roman" panose="02020603050405020304" pitchFamily="18" charset="0"/>
                <a:ea typeface="標楷體" panose="03000509000000000000" pitchFamily="65" charset="-120"/>
                <a:cs typeface="Times New Roman" panose="02020603050405020304" pitchFamily="18" charset="0"/>
              </a:rPr>
              <a:t>作業</a:t>
            </a:r>
            <a:r>
              <a:rPr lang="en-US" altLang="zh-TW" sz="2400" b="1" kern="0" dirty="0" smtClean="0">
                <a:latin typeface="標楷體" panose="03000509000000000000" pitchFamily="65" charset="-120"/>
                <a:ea typeface="標楷體" panose="03000509000000000000" pitchFamily="65" charset="-120"/>
                <a:cs typeface="+mj-cs"/>
              </a:rPr>
              <a:t>)-</a:t>
            </a:r>
            <a:r>
              <a:rPr lang="zh-TW" altLang="en-US" sz="2400" b="1" kern="0" dirty="0">
                <a:solidFill>
                  <a:srgbClr val="FF0000"/>
                </a:solidFill>
                <a:latin typeface="標楷體" panose="03000509000000000000" pitchFamily="65" charset="-120"/>
                <a:ea typeface="標楷體" panose="03000509000000000000" pitchFamily="65" charset="-120"/>
                <a:cs typeface="+mj-cs"/>
              </a:rPr>
              <a:t>上</a:t>
            </a:r>
            <a:r>
              <a:rPr lang="zh-TW" altLang="en-US" sz="2400" b="1" kern="0" dirty="0" smtClean="0">
                <a:solidFill>
                  <a:srgbClr val="FF0000"/>
                </a:solidFill>
                <a:latin typeface="標楷體" panose="03000509000000000000" pitchFamily="65" charset="-120"/>
                <a:ea typeface="標楷體" panose="03000509000000000000" pitchFamily="65" charset="-120"/>
                <a:cs typeface="+mj-cs"/>
              </a:rPr>
              <a:t>傳</a:t>
            </a:r>
            <a:r>
              <a:rPr lang="en-US" altLang="zh-TW" sz="2400" b="1" kern="0" dirty="0" smtClean="0">
                <a:solidFill>
                  <a:srgbClr val="FF0000"/>
                </a:solidFill>
                <a:latin typeface="標楷體" panose="03000509000000000000" pitchFamily="65" charset="-120"/>
                <a:ea typeface="標楷體" panose="03000509000000000000" pitchFamily="65" charset="-120"/>
                <a:cs typeface="+mj-cs"/>
              </a:rPr>
              <a:t>(</a:t>
            </a:r>
            <a:r>
              <a:rPr lang="zh-TW" altLang="en-US" sz="2400" b="1" kern="0" dirty="0" smtClean="0">
                <a:solidFill>
                  <a:srgbClr val="FF0000"/>
                </a:solidFill>
                <a:latin typeface="標楷體" panose="03000509000000000000" pitchFamily="65" charset="-120"/>
                <a:ea typeface="標楷體" panose="03000509000000000000" pitchFamily="65" charset="-120"/>
                <a:cs typeface="+mj-cs"/>
              </a:rPr>
              <a:t>或勾選</a:t>
            </a:r>
            <a:r>
              <a:rPr lang="en-US" altLang="zh-TW" sz="2400" b="1" kern="0" dirty="0" smtClean="0">
                <a:solidFill>
                  <a:srgbClr val="FF0000"/>
                </a:solidFill>
                <a:latin typeface="標楷體" panose="03000509000000000000" pitchFamily="65" charset="-120"/>
                <a:ea typeface="標楷體" panose="03000509000000000000" pitchFamily="65" charset="-120"/>
                <a:cs typeface="+mj-cs"/>
              </a:rPr>
              <a:t>)</a:t>
            </a:r>
            <a:r>
              <a:rPr lang="zh-TW" altLang="en-US" sz="2400" b="1" kern="0" dirty="0" smtClean="0">
                <a:solidFill>
                  <a:srgbClr val="FF0000"/>
                </a:solidFill>
                <a:latin typeface="標楷體" panose="03000509000000000000" pitchFamily="65" charset="-120"/>
                <a:ea typeface="標楷體" panose="03000509000000000000" pitchFamily="65" charset="-120"/>
                <a:cs typeface="+mj-cs"/>
              </a:rPr>
              <a:t>學習歷程備</a:t>
            </a:r>
            <a:r>
              <a:rPr lang="zh-TW" altLang="en-US" sz="2400" b="1" kern="0" dirty="0">
                <a:solidFill>
                  <a:srgbClr val="FF0000"/>
                </a:solidFill>
                <a:latin typeface="標楷體" panose="03000509000000000000" pitchFamily="65" charset="-120"/>
                <a:ea typeface="標楷體" panose="03000509000000000000" pitchFamily="65" charset="-120"/>
                <a:cs typeface="+mj-cs"/>
              </a:rPr>
              <a:t>審資料</a:t>
            </a:r>
          </a:p>
        </p:txBody>
      </p:sp>
      <p:sp>
        <p:nvSpPr>
          <p:cNvPr id="20" name="圓角矩形 19">
            <a:extLst>
              <a:ext uri="{FF2B5EF4-FFF2-40B4-BE49-F238E27FC236}">
                <a16:creationId xmlns:a16="http://schemas.microsoft.com/office/drawing/2014/main" xmlns="" id="{8588B3A0-15F4-410C-8908-0070C204A1C2}"/>
              </a:ext>
            </a:extLst>
          </p:cNvPr>
          <p:cNvSpPr/>
          <p:nvPr/>
        </p:nvSpPr>
        <p:spPr>
          <a:xfrm>
            <a:off x="1461245" y="836712"/>
            <a:ext cx="9649072" cy="55433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zh-TW" altLang="en-US" b="1" u="sng" dirty="0">
                <a:solidFill>
                  <a:schemeClr val="tx1"/>
                </a:solidFill>
                <a:latin typeface="標楷體" panose="03000509000000000000" pitchFamily="65" charset="-120"/>
                <a:ea typeface="標楷體" panose="03000509000000000000" pitchFamily="65" charset="-120"/>
              </a:rPr>
              <a:t>步驟</a:t>
            </a:r>
            <a:r>
              <a:rPr lang="en-US" altLang="zh-TW" b="1" u="sng" dirty="0">
                <a:solidFill>
                  <a:schemeClr val="tx1"/>
                </a:solidFill>
                <a:latin typeface="標楷體" panose="03000509000000000000" pitchFamily="65" charset="-120"/>
                <a:ea typeface="標楷體" panose="03000509000000000000" pitchFamily="65" charset="-120"/>
              </a:rPr>
              <a:t>1-1</a:t>
            </a:r>
            <a:r>
              <a:rPr lang="zh-TW" altLang="en-US" b="1" u="sng" dirty="0" smtClean="0">
                <a:solidFill>
                  <a:schemeClr val="tx1"/>
                </a:solidFill>
                <a:latin typeface="標楷體" panose="03000509000000000000" pitchFamily="65" charset="-120"/>
                <a:ea typeface="標楷體" panose="03000509000000000000" pitchFamily="65" charset="-120"/>
              </a:rPr>
              <a:t>：</a:t>
            </a:r>
            <a:r>
              <a:rPr lang="zh-TW" altLang="zh-TW" dirty="0" smtClean="0">
                <a:solidFill>
                  <a:schemeClr val="tx1"/>
                </a:solidFill>
                <a:latin typeface="標楷體" panose="03000509000000000000" pitchFamily="65" charset="-120"/>
                <a:ea typeface="標楷體" panose="03000509000000000000" pitchFamily="65" charset="-120"/>
              </a:rPr>
              <a:t>選擇</a:t>
            </a:r>
            <a:r>
              <a:rPr lang="zh-TW" altLang="zh-TW" dirty="0">
                <a:solidFill>
                  <a:schemeClr val="tx1"/>
                </a:solidFill>
                <a:latin typeface="標楷體" panose="03000509000000000000" pitchFamily="65" charset="-120"/>
                <a:ea typeface="標楷體" panose="03000509000000000000" pitchFamily="65" charset="-120"/>
              </a:rPr>
              <a:t>欲進行上傳</a:t>
            </a:r>
            <a:r>
              <a:rPr lang="en-US" altLang="zh-TW" dirty="0">
                <a:solidFill>
                  <a:schemeClr val="tx1"/>
                </a:solidFill>
                <a:latin typeface="標楷體" panose="03000509000000000000" pitchFamily="65" charset="-120"/>
                <a:ea typeface="標楷體" panose="03000509000000000000" pitchFamily="65" charset="-120"/>
              </a:rPr>
              <a:t>(</a:t>
            </a:r>
            <a:r>
              <a:rPr lang="zh-TW" altLang="zh-TW" dirty="0">
                <a:solidFill>
                  <a:schemeClr val="tx1"/>
                </a:solidFill>
                <a:latin typeface="標楷體" panose="03000509000000000000" pitchFamily="65" charset="-120"/>
                <a:ea typeface="標楷體" panose="03000509000000000000" pitchFamily="65" charset="-120"/>
              </a:rPr>
              <a:t>或勾選</a:t>
            </a:r>
            <a:r>
              <a:rPr lang="en-US" altLang="zh-TW" dirty="0">
                <a:solidFill>
                  <a:schemeClr val="tx1"/>
                </a:solidFill>
                <a:latin typeface="標楷體" panose="03000509000000000000" pitchFamily="65" charset="-120"/>
                <a:ea typeface="標楷體" panose="03000509000000000000" pitchFamily="65" charset="-120"/>
              </a:rPr>
              <a:t>)</a:t>
            </a:r>
            <a:r>
              <a:rPr lang="zh-TW" altLang="zh-TW" dirty="0">
                <a:solidFill>
                  <a:schemeClr val="tx1"/>
                </a:solidFill>
                <a:latin typeface="標楷體" panose="03000509000000000000" pitchFamily="65" charset="-120"/>
                <a:ea typeface="標楷體" panose="03000509000000000000" pitchFamily="65" charset="-120"/>
              </a:rPr>
              <a:t>的校系科</a:t>
            </a:r>
            <a:r>
              <a:rPr lang="en-US" altLang="zh-TW" dirty="0">
                <a:solidFill>
                  <a:schemeClr val="tx1"/>
                </a:solidFill>
                <a:latin typeface="標楷體" panose="03000509000000000000" pitchFamily="65" charset="-120"/>
                <a:ea typeface="標楷體" panose="03000509000000000000" pitchFamily="65" charset="-120"/>
              </a:rPr>
              <a:t>(</a:t>
            </a:r>
            <a:r>
              <a:rPr lang="zh-TW" altLang="zh-TW" dirty="0">
                <a:solidFill>
                  <a:schemeClr val="tx1"/>
                </a:solidFill>
                <a:latin typeface="標楷體" panose="03000509000000000000" pitchFamily="65" charset="-120"/>
                <a:ea typeface="標楷體" panose="03000509000000000000" pitchFamily="65" charset="-120"/>
              </a:rPr>
              <a:t>組</a:t>
            </a:r>
            <a:r>
              <a:rPr lang="en-US" altLang="zh-TW" dirty="0">
                <a:solidFill>
                  <a:schemeClr val="tx1"/>
                </a:solidFill>
                <a:latin typeface="標楷體" panose="03000509000000000000" pitchFamily="65" charset="-120"/>
                <a:ea typeface="標楷體" panose="03000509000000000000" pitchFamily="65" charset="-120"/>
              </a:rPr>
              <a:t>)</a:t>
            </a:r>
            <a:r>
              <a:rPr lang="zh-TW" altLang="zh-TW" dirty="0">
                <a:solidFill>
                  <a:schemeClr val="tx1"/>
                </a:solidFill>
                <a:latin typeface="標楷體" panose="03000509000000000000" pitchFamily="65" charset="-120"/>
                <a:ea typeface="標楷體" panose="03000509000000000000" pitchFamily="65" charset="-120"/>
              </a:rPr>
              <a:t>、學</a:t>
            </a:r>
            <a:r>
              <a:rPr lang="zh-TW" altLang="zh-TW" dirty="0" smtClean="0">
                <a:solidFill>
                  <a:schemeClr val="tx1"/>
                </a:solidFill>
                <a:latin typeface="標楷體" panose="03000509000000000000" pitchFamily="65" charset="-120"/>
                <a:ea typeface="標楷體" panose="03000509000000000000" pitchFamily="65" charset="-120"/>
              </a:rPr>
              <a:t>程</a:t>
            </a:r>
            <a:r>
              <a:rPr lang="zh-TW" altLang="en-US" dirty="0" smtClean="0">
                <a:solidFill>
                  <a:schemeClr val="tx1"/>
                </a:solidFill>
                <a:latin typeface="標楷體" panose="03000509000000000000" pitchFamily="65" charset="-120"/>
                <a:ea typeface="標楷體" panose="03000509000000000000" pitchFamily="65" charset="-120"/>
              </a:rPr>
              <a:t>，</a:t>
            </a:r>
            <a:r>
              <a:rPr lang="zh-TW" altLang="zh-TW" dirty="0" smtClean="0">
                <a:solidFill>
                  <a:schemeClr val="tx1"/>
                </a:solidFill>
                <a:latin typeface="標楷體" panose="03000509000000000000" pitchFamily="65" charset="-120"/>
                <a:ea typeface="標楷體" panose="03000509000000000000" pitchFamily="65" charset="-120"/>
              </a:rPr>
              <a:t>點</a:t>
            </a:r>
            <a:r>
              <a:rPr lang="zh-TW" altLang="zh-TW" dirty="0">
                <a:solidFill>
                  <a:schemeClr val="tx1"/>
                </a:solidFill>
                <a:latin typeface="標楷體" panose="03000509000000000000" pitchFamily="65" charset="-120"/>
                <a:ea typeface="標楷體" panose="03000509000000000000" pitchFamily="65" charset="-120"/>
              </a:rPr>
              <a:t>擊「點我上傳」</a:t>
            </a:r>
            <a:endParaRPr kumimoji="0" lang="zh-TW" altLang="en-US" sz="1600" b="1" dirty="0">
              <a:solidFill>
                <a:schemeClr val="tx1"/>
              </a:solidFill>
              <a:latin typeface="標楷體" panose="03000509000000000000" pitchFamily="65" charset="-120"/>
              <a:ea typeface="標楷體" panose="03000509000000000000" pitchFamily="65" charset="-120"/>
            </a:endParaRPr>
          </a:p>
        </p:txBody>
      </p:sp>
      <p:pic>
        <p:nvPicPr>
          <p:cNvPr id="7" name="圖片 6"/>
          <p:cNvPicPr/>
          <p:nvPr/>
        </p:nvPicPr>
        <p:blipFill>
          <a:blip r:embed="rId2">
            <a:extLst>
              <a:ext uri="{28A0092B-C50C-407E-A947-70E740481C1C}">
                <a14:useLocalDpi xmlns:a14="http://schemas.microsoft.com/office/drawing/2010/main" xmlns="" val="0"/>
              </a:ext>
            </a:extLst>
          </a:blip>
          <a:stretch>
            <a:fillRect/>
          </a:stretch>
        </p:blipFill>
        <p:spPr>
          <a:xfrm>
            <a:off x="1461245" y="1624662"/>
            <a:ext cx="9145016" cy="5009640"/>
          </a:xfrm>
          <a:prstGeom prst="rect">
            <a:avLst/>
          </a:prstGeom>
        </p:spPr>
      </p:pic>
    </p:spTree>
    <p:extLst>
      <p:ext uri="{BB962C8B-B14F-4D97-AF65-F5344CB8AC3E}">
        <p14:creationId xmlns:p14="http://schemas.microsoft.com/office/powerpoint/2010/main" xmlns="" val="61300172"/>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圖片 500"/>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676" t="1404" r="2748"/>
          <a:stretch/>
        </p:blipFill>
        <p:spPr bwMode="auto">
          <a:xfrm>
            <a:off x="6744072" y="4525415"/>
            <a:ext cx="5359616" cy="1613824"/>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ctangle 3"/>
          <p:cNvSpPr>
            <a:spLocks noChangeArrowheads="1"/>
          </p:cNvSpPr>
          <p:nvPr/>
        </p:nvSpPr>
        <p:spPr bwMode="auto">
          <a:xfrm>
            <a:off x="845975" y="364207"/>
            <a:ext cx="12192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7" name="Rectangle 5"/>
          <p:cNvSpPr>
            <a:spLocks noChangeArrowheads="1"/>
          </p:cNvSpPr>
          <p:nvPr/>
        </p:nvSpPr>
        <p:spPr bwMode="auto">
          <a:xfrm>
            <a:off x="998375" y="821407"/>
            <a:ext cx="12192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zh-TW" sz="1200" b="0" i="0" u="none" strike="noStrike" cap="none" normalizeH="0" baseline="0" smtClean="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rPr>
              <a:t/>
            </a:r>
            <a:br>
              <a:rPr kumimoji="0" lang="zh-TW" altLang="zh-TW" sz="1200" b="0" i="0" u="none" strike="noStrike" cap="none" normalizeH="0" baseline="0" smtClean="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rPr>
            </a:br>
            <a:endParaRPr kumimoji="0" lang="zh-TW" altLang="zh-TW" sz="1800" b="0" i="0" u="none" strike="noStrike" cap="none" normalizeH="0" baseline="0" smtClean="0">
              <a:ln>
                <a:noFill/>
              </a:ln>
              <a:solidFill>
                <a:schemeClr val="tx1"/>
              </a:solidFill>
              <a:effectLst/>
              <a:latin typeface="Arial" panose="020B0604020202020204" pitchFamily="34" charset="0"/>
            </a:endParaRPr>
          </a:p>
        </p:txBody>
      </p:sp>
      <p:sp>
        <p:nvSpPr>
          <p:cNvPr id="8" name="矩形 7"/>
          <p:cNvSpPr/>
          <p:nvPr/>
        </p:nvSpPr>
        <p:spPr>
          <a:xfrm>
            <a:off x="6982002" y="3694418"/>
            <a:ext cx="5058681" cy="830997"/>
          </a:xfrm>
          <a:prstGeom prst="rect">
            <a:avLst/>
          </a:prstGeom>
          <a:solidFill>
            <a:schemeClr val="bg1"/>
          </a:solidFill>
        </p:spPr>
        <p:txBody>
          <a:bodyPr wrap="square">
            <a:spAutoFit/>
          </a:bodyPr>
          <a:lstStyle/>
          <a:p>
            <a:r>
              <a:rPr lang="en-US" altLang="zh-TW" sz="1600" dirty="0">
                <a:latin typeface="標楷體" panose="03000509000000000000" pitchFamily="65" charset="-120"/>
                <a:ea typeface="標楷體" panose="03000509000000000000" pitchFamily="65" charset="-120"/>
              </a:rPr>
              <a:t>※</a:t>
            </a:r>
            <a:r>
              <a:rPr lang="zh-TW" altLang="en-US" sz="1600" dirty="0">
                <a:latin typeface="標楷體" panose="03000509000000000000" pitchFamily="65" charset="-120"/>
                <a:ea typeface="標楷體" panose="03000509000000000000" pitchFamily="65" charset="-120"/>
              </a:rPr>
              <a:t>未具有中央資料庫學習歷程檔案之考生</a:t>
            </a:r>
            <a:r>
              <a:rPr lang="zh-TW" altLang="en-US" sz="1600" dirty="0" smtClean="0">
                <a:latin typeface="標楷體" panose="03000509000000000000" pitchFamily="65" charset="-120"/>
                <a:ea typeface="標楷體" panose="03000509000000000000" pitchFamily="65" charset="-120"/>
              </a:rPr>
              <a:t>，</a:t>
            </a:r>
            <a:endParaRPr lang="en-US" altLang="zh-TW" sz="1600" dirty="0" smtClean="0">
              <a:latin typeface="標楷體" panose="03000509000000000000" pitchFamily="65" charset="-120"/>
              <a:ea typeface="標楷體" panose="03000509000000000000" pitchFamily="65" charset="-120"/>
            </a:endParaRPr>
          </a:p>
          <a:p>
            <a:r>
              <a:rPr lang="zh-TW" altLang="en-US" sz="1600" dirty="0" smtClean="0">
                <a:latin typeface="標楷體" panose="03000509000000000000" pitchFamily="65" charset="-120"/>
                <a:ea typeface="標楷體" panose="03000509000000000000" pitchFamily="65" charset="-120"/>
              </a:rPr>
              <a:t>僅</a:t>
            </a:r>
            <a:r>
              <a:rPr lang="zh-TW" altLang="en-US" sz="1600" dirty="0">
                <a:latin typeface="標楷體" panose="03000509000000000000" pitchFamily="65" charset="-120"/>
                <a:ea typeface="標楷體" panose="03000509000000000000" pitchFamily="65" charset="-120"/>
              </a:rPr>
              <a:t>需</a:t>
            </a:r>
            <a:r>
              <a:rPr lang="zh-TW" altLang="en-US" sz="1600" dirty="0" smtClean="0">
                <a:latin typeface="標楷體" panose="03000509000000000000" pitchFamily="65" charset="-120"/>
                <a:ea typeface="標楷體" panose="03000509000000000000" pitchFamily="65" charset="-120"/>
              </a:rPr>
              <a:t>確認步驟</a:t>
            </a:r>
            <a:r>
              <a:rPr lang="en-US" altLang="zh-TW" sz="1600" dirty="0" smtClean="0">
                <a:latin typeface="標楷體" panose="03000509000000000000" pitchFamily="65" charset="-120"/>
                <a:ea typeface="標楷體" panose="03000509000000000000" pitchFamily="65" charset="-120"/>
              </a:rPr>
              <a:t>1-2</a:t>
            </a:r>
            <a:r>
              <a:rPr lang="zh-TW" altLang="en-US" sz="1600" dirty="0" smtClean="0">
                <a:latin typeface="標楷體" panose="03000509000000000000" pitchFamily="65" charset="-120"/>
                <a:ea typeface="標楷體" panose="03000509000000000000" pitchFamily="65" charset="-120"/>
              </a:rPr>
              <a:t>目前</a:t>
            </a:r>
            <a:r>
              <a:rPr lang="zh-TW" altLang="en-US" sz="1600" dirty="0">
                <a:latin typeface="標楷體" panose="03000509000000000000" pitchFamily="65" charset="-120"/>
                <a:ea typeface="標楷體" panose="03000509000000000000" pitchFamily="65" charset="-120"/>
              </a:rPr>
              <a:t>正上</a:t>
            </a:r>
            <a:r>
              <a:rPr lang="zh-TW" altLang="en-US" sz="1600" dirty="0" smtClean="0">
                <a:latin typeface="標楷體" panose="03000509000000000000" pitchFamily="65" charset="-120"/>
                <a:ea typeface="標楷體" panose="03000509000000000000" pitchFamily="65" charset="-120"/>
              </a:rPr>
              <a:t>傳之</a:t>
            </a:r>
            <a:r>
              <a:rPr lang="zh-TW" altLang="en-US" sz="1600" dirty="0">
                <a:latin typeface="標楷體" panose="03000509000000000000" pitchFamily="65" charset="-120"/>
                <a:ea typeface="標楷體" panose="03000509000000000000" pitchFamily="65" charset="-120"/>
              </a:rPr>
              <a:t>校系科</a:t>
            </a:r>
            <a:r>
              <a:rPr lang="en-US" altLang="zh-TW" sz="1600" dirty="0">
                <a:latin typeface="標楷體" panose="03000509000000000000" pitchFamily="65" charset="-120"/>
                <a:ea typeface="標楷體" panose="03000509000000000000" pitchFamily="65" charset="-120"/>
              </a:rPr>
              <a:t>(</a:t>
            </a:r>
            <a:r>
              <a:rPr lang="zh-TW" altLang="en-US" sz="1600" dirty="0">
                <a:latin typeface="標楷體" panose="03000509000000000000" pitchFamily="65" charset="-120"/>
                <a:ea typeface="標楷體" panose="03000509000000000000" pitchFamily="65" charset="-120"/>
              </a:rPr>
              <a:t>組</a:t>
            </a:r>
            <a:r>
              <a:rPr lang="en-US" altLang="zh-TW" sz="1600" dirty="0">
                <a:latin typeface="標楷體" panose="03000509000000000000" pitchFamily="65" charset="-120"/>
                <a:ea typeface="標楷體" panose="03000509000000000000" pitchFamily="65" charset="-120"/>
              </a:rPr>
              <a:t>)</a:t>
            </a:r>
            <a:r>
              <a:rPr lang="zh-TW" altLang="en-US" sz="1600" dirty="0">
                <a:latin typeface="標楷體" panose="03000509000000000000" pitchFamily="65" charset="-120"/>
                <a:ea typeface="標楷體" panose="03000509000000000000" pitchFamily="65" charset="-120"/>
              </a:rPr>
              <a:t>、學程。</a:t>
            </a:r>
            <a:r>
              <a:rPr lang="en-US" altLang="zh-TW" sz="1600" dirty="0">
                <a:latin typeface="標楷體" panose="03000509000000000000" pitchFamily="65" charset="-120"/>
                <a:ea typeface="標楷體" panose="03000509000000000000" pitchFamily="65" charset="-120"/>
              </a:rPr>
              <a:t>(</a:t>
            </a:r>
            <a:r>
              <a:rPr lang="zh-TW" altLang="en-US" sz="1600" dirty="0">
                <a:latin typeface="標楷體" panose="03000509000000000000" pitchFamily="65" charset="-120"/>
                <a:ea typeface="標楷體" panose="03000509000000000000" pitchFamily="65" charset="-120"/>
              </a:rPr>
              <a:t>如下圖</a:t>
            </a:r>
            <a:r>
              <a:rPr lang="en-US" altLang="zh-TW" sz="1600" dirty="0">
                <a:latin typeface="標楷體" panose="03000509000000000000" pitchFamily="65" charset="-120"/>
                <a:ea typeface="標楷體" panose="03000509000000000000" pitchFamily="65" charset="-120"/>
              </a:rPr>
              <a:t>)</a:t>
            </a:r>
          </a:p>
        </p:txBody>
      </p:sp>
      <p:sp>
        <p:nvSpPr>
          <p:cNvPr id="50" name="矩形 49"/>
          <p:cNvSpPr/>
          <p:nvPr/>
        </p:nvSpPr>
        <p:spPr>
          <a:xfrm>
            <a:off x="6807257" y="914462"/>
            <a:ext cx="5261670" cy="2123658"/>
          </a:xfrm>
          <a:prstGeom prst="rect">
            <a:avLst/>
          </a:prstGeom>
          <a:solidFill>
            <a:schemeClr val="bg1"/>
          </a:solidFill>
        </p:spPr>
        <p:txBody>
          <a:bodyPr wrap="square">
            <a:spAutoFit/>
          </a:bodyPr>
          <a:lstStyle/>
          <a:p>
            <a:r>
              <a:rPr lang="zh-TW" altLang="en-US" b="1" u="sng" dirty="0">
                <a:latin typeface="標楷體" panose="03000509000000000000" pitchFamily="65" charset="-120"/>
                <a:ea typeface="標楷體" panose="03000509000000000000" pitchFamily="65" charset="-120"/>
              </a:rPr>
              <a:t>步驟</a:t>
            </a:r>
            <a:r>
              <a:rPr lang="en-US" altLang="zh-TW" b="1" u="sng" dirty="0">
                <a:latin typeface="標楷體" panose="03000509000000000000" pitchFamily="65" charset="-120"/>
                <a:ea typeface="標楷體" panose="03000509000000000000" pitchFamily="65" charset="-120"/>
              </a:rPr>
              <a:t>1-2</a:t>
            </a:r>
            <a:r>
              <a:rPr lang="zh-TW" altLang="en-US" b="1" u="sng" dirty="0">
                <a:latin typeface="標楷體" panose="03000509000000000000" pitchFamily="65" charset="-120"/>
                <a:ea typeface="標楷體" panose="03000509000000000000" pitchFamily="65" charset="-120"/>
              </a:rPr>
              <a:t>：</a:t>
            </a:r>
            <a:endParaRPr lang="en-US" altLang="zh-TW" b="1" u="sng" dirty="0">
              <a:latin typeface="標楷體" panose="03000509000000000000" pitchFamily="65" charset="-120"/>
              <a:ea typeface="標楷體" panose="03000509000000000000" pitchFamily="65" charset="-120"/>
            </a:endParaRPr>
          </a:p>
          <a:p>
            <a:r>
              <a:rPr lang="zh-TW" altLang="en-US" sz="1600" dirty="0" smtClean="0">
                <a:latin typeface="標楷體" panose="03000509000000000000" pitchFamily="65" charset="-120"/>
                <a:ea typeface="標楷體" panose="03000509000000000000" pitchFamily="65" charset="-120"/>
              </a:rPr>
              <a:t>確認</a:t>
            </a:r>
            <a:r>
              <a:rPr lang="zh-TW" altLang="en-US" sz="1600" dirty="0">
                <a:latin typeface="標楷體" panose="03000509000000000000" pitchFamily="65" charset="-120"/>
                <a:ea typeface="標楷體" panose="03000509000000000000" pitchFamily="65" charset="-120"/>
              </a:rPr>
              <a:t>目前正上傳</a:t>
            </a:r>
            <a:r>
              <a:rPr lang="en-US" altLang="zh-TW" sz="1600" dirty="0">
                <a:latin typeface="標楷體" panose="03000509000000000000" pitchFamily="65" charset="-120"/>
                <a:ea typeface="標楷體" panose="03000509000000000000" pitchFamily="65" charset="-120"/>
              </a:rPr>
              <a:t>(</a:t>
            </a:r>
            <a:r>
              <a:rPr lang="zh-TW" altLang="en-US" sz="1600" dirty="0">
                <a:latin typeface="標楷體" panose="03000509000000000000" pitchFamily="65" charset="-120"/>
                <a:ea typeface="標楷體" panose="03000509000000000000" pitchFamily="65" charset="-120"/>
              </a:rPr>
              <a:t>或勾選</a:t>
            </a:r>
            <a:r>
              <a:rPr lang="en-US" altLang="zh-TW" sz="1600" dirty="0">
                <a:latin typeface="標楷體" panose="03000509000000000000" pitchFamily="65" charset="-120"/>
                <a:ea typeface="標楷體" panose="03000509000000000000" pitchFamily="65" charset="-120"/>
              </a:rPr>
              <a:t>)</a:t>
            </a:r>
            <a:r>
              <a:rPr lang="zh-TW" altLang="en-US" sz="1600" dirty="0">
                <a:latin typeface="標楷體" panose="03000509000000000000" pitchFamily="65" charset="-120"/>
                <a:ea typeface="標楷體" panose="03000509000000000000" pitchFamily="65" charset="-120"/>
              </a:rPr>
              <a:t>之校系科</a:t>
            </a:r>
            <a:r>
              <a:rPr lang="en-US" altLang="zh-TW" sz="1600" dirty="0">
                <a:latin typeface="標楷體" panose="03000509000000000000" pitchFamily="65" charset="-120"/>
                <a:ea typeface="標楷體" panose="03000509000000000000" pitchFamily="65" charset="-120"/>
              </a:rPr>
              <a:t>(</a:t>
            </a:r>
            <a:r>
              <a:rPr lang="zh-TW" altLang="en-US" sz="1600" dirty="0">
                <a:latin typeface="標楷體" panose="03000509000000000000" pitchFamily="65" charset="-120"/>
                <a:ea typeface="標楷體" panose="03000509000000000000" pitchFamily="65" charset="-120"/>
              </a:rPr>
              <a:t>組</a:t>
            </a:r>
            <a:r>
              <a:rPr lang="en-US" altLang="zh-TW" sz="1600" dirty="0">
                <a:latin typeface="標楷體" panose="03000509000000000000" pitchFamily="65" charset="-120"/>
                <a:ea typeface="標楷體" panose="03000509000000000000" pitchFamily="65" charset="-120"/>
              </a:rPr>
              <a:t>)</a:t>
            </a:r>
            <a:r>
              <a:rPr lang="zh-TW" altLang="en-US" sz="1600" dirty="0">
                <a:latin typeface="標楷體" panose="03000509000000000000" pitchFamily="65" charset="-120"/>
                <a:ea typeface="標楷體" panose="03000509000000000000" pitchFamily="65" charset="-120"/>
              </a:rPr>
              <a:t>、學</a:t>
            </a:r>
            <a:r>
              <a:rPr lang="zh-TW" altLang="en-US" sz="1600" dirty="0" smtClean="0">
                <a:latin typeface="標楷體" panose="03000509000000000000" pitchFamily="65" charset="-120"/>
                <a:ea typeface="標楷體" panose="03000509000000000000" pitchFamily="65" charset="-120"/>
              </a:rPr>
              <a:t>程</a:t>
            </a:r>
            <a:endParaRPr lang="en-US" altLang="zh-TW" sz="1600" dirty="0" smtClean="0">
              <a:latin typeface="標楷體" panose="03000509000000000000" pitchFamily="65" charset="-120"/>
              <a:ea typeface="標楷體" panose="03000509000000000000" pitchFamily="65" charset="-120"/>
            </a:endParaRPr>
          </a:p>
          <a:p>
            <a:r>
              <a:rPr lang="zh-TW" altLang="en-US" b="1" u="sng" dirty="0">
                <a:latin typeface="標楷體" panose="03000509000000000000" pitchFamily="65" charset="-120"/>
                <a:ea typeface="標楷體" panose="03000509000000000000" pitchFamily="65" charset="-120"/>
              </a:rPr>
              <a:t>步驟</a:t>
            </a:r>
            <a:r>
              <a:rPr lang="en-US" altLang="zh-TW" b="1" u="sng" dirty="0">
                <a:latin typeface="標楷體" panose="03000509000000000000" pitchFamily="65" charset="-120"/>
                <a:ea typeface="標楷體" panose="03000509000000000000" pitchFamily="65" charset="-120"/>
              </a:rPr>
              <a:t>1-3</a:t>
            </a:r>
            <a:r>
              <a:rPr lang="zh-TW" altLang="en-US" b="1" u="sng" dirty="0">
                <a:latin typeface="標楷體" panose="03000509000000000000" pitchFamily="65" charset="-120"/>
                <a:ea typeface="標楷體" panose="03000509000000000000" pitchFamily="65" charset="-120"/>
              </a:rPr>
              <a:t>：</a:t>
            </a:r>
            <a:endParaRPr lang="en-US" altLang="zh-TW" b="1" u="sng" dirty="0">
              <a:latin typeface="標楷體" panose="03000509000000000000" pitchFamily="65" charset="-120"/>
              <a:ea typeface="標楷體" panose="03000509000000000000" pitchFamily="65" charset="-120"/>
            </a:endParaRPr>
          </a:p>
          <a:p>
            <a:r>
              <a:rPr lang="zh-TW" altLang="en-US" sz="1600" dirty="0">
                <a:latin typeface="標楷體" panose="03000509000000000000" pitchFamily="65" charset="-120"/>
                <a:ea typeface="標楷體" panose="03000509000000000000" pitchFamily="65" charset="-120"/>
              </a:rPr>
              <a:t>具有中央資料庫學習歷程檔案且於資格審查期間同意釋出之考生，於每個校系科</a:t>
            </a:r>
            <a:r>
              <a:rPr lang="en-US" altLang="zh-TW" sz="1600" dirty="0">
                <a:latin typeface="標楷體" panose="03000509000000000000" pitchFamily="65" charset="-120"/>
                <a:ea typeface="標楷體" panose="03000509000000000000" pitchFamily="65" charset="-120"/>
              </a:rPr>
              <a:t>(</a:t>
            </a:r>
            <a:r>
              <a:rPr lang="zh-TW" altLang="en-US" sz="1600" dirty="0">
                <a:latin typeface="標楷體" panose="03000509000000000000" pitchFamily="65" charset="-120"/>
                <a:ea typeface="標楷體" panose="03000509000000000000" pitchFamily="65" charset="-120"/>
              </a:rPr>
              <a:t>組</a:t>
            </a:r>
            <a:r>
              <a:rPr lang="en-US" altLang="zh-TW" sz="1600" dirty="0">
                <a:latin typeface="標楷體" panose="03000509000000000000" pitchFamily="65" charset="-120"/>
                <a:ea typeface="標楷體" panose="03000509000000000000" pitchFamily="65" charset="-120"/>
              </a:rPr>
              <a:t>)</a:t>
            </a:r>
            <a:r>
              <a:rPr lang="zh-TW" altLang="en-US" sz="1600" dirty="0">
                <a:latin typeface="標楷體" panose="03000509000000000000" pitchFamily="65" charset="-120"/>
                <a:ea typeface="標楷體" panose="03000509000000000000" pitchFamily="65" charset="-120"/>
              </a:rPr>
              <a:t>、學程上傳前，</a:t>
            </a:r>
            <a:r>
              <a:rPr lang="zh-TW" altLang="en-US" sz="1600" dirty="0" smtClean="0">
                <a:latin typeface="標楷體" panose="03000509000000000000" pitchFamily="65" charset="-120"/>
                <a:ea typeface="標楷體" panose="03000509000000000000" pitchFamily="65" charset="-120"/>
              </a:rPr>
              <a:t>選擇</a:t>
            </a:r>
            <a:r>
              <a:rPr lang="en-US" altLang="zh-TW" sz="1600" dirty="0" smtClean="0">
                <a:latin typeface="標楷體" panose="03000509000000000000" pitchFamily="65" charset="-120"/>
                <a:ea typeface="標楷體" panose="03000509000000000000" pitchFamily="65" charset="-120"/>
              </a:rPr>
              <a:t/>
            </a:r>
            <a:br>
              <a:rPr lang="en-US" altLang="zh-TW" sz="1600" dirty="0" smtClean="0">
                <a:latin typeface="標楷體" panose="03000509000000000000" pitchFamily="65" charset="-120"/>
                <a:ea typeface="標楷體" panose="03000509000000000000" pitchFamily="65" charset="-120"/>
              </a:rPr>
            </a:br>
            <a:r>
              <a:rPr lang="zh-TW" altLang="en-US" sz="1600" dirty="0" smtClean="0">
                <a:latin typeface="標楷體" panose="03000509000000000000" pitchFamily="65" charset="-120"/>
                <a:ea typeface="標楷體" panose="03000509000000000000" pitchFamily="65" charset="-120"/>
              </a:rPr>
              <a:t>「</a:t>
            </a:r>
            <a:r>
              <a:rPr lang="zh-TW" altLang="en-US" sz="1600" dirty="0">
                <a:latin typeface="標楷體" panose="03000509000000000000" pitchFamily="65" charset="-120"/>
                <a:ea typeface="標楷體" panose="03000509000000000000" pitchFamily="65" charset="-120"/>
              </a:rPr>
              <a:t>勾選中央資料庫學習歷程檔案」</a:t>
            </a:r>
            <a:r>
              <a:rPr lang="zh-TW" altLang="en-US" sz="1600" dirty="0" smtClean="0">
                <a:latin typeface="標楷體" panose="03000509000000000000" pitchFamily="65" charset="-120"/>
                <a:ea typeface="標楷體" panose="03000509000000000000" pitchFamily="65" charset="-120"/>
              </a:rPr>
              <a:t>或</a:t>
            </a:r>
            <a:r>
              <a:rPr lang="en-US" altLang="zh-TW" sz="1600" dirty="0" smtClean="0">
                <a:latin typeface="標楷體" panose="03000509000000000000" pitchFamily="65" charset="-120"/>
                <a:ea typeface="標楷體" panose="03000509000000000000" pitchFamily="65" charset="-120"/>
              </a:rPr>
              <a:t/>
            </a:r>
            <a:br>
              <a:rPr lang="en-US" altLang="zh-TW" sz="1600" dirty="0" smtClean="0">
                <a:latin typeface="標楷體" panose="03000509000000000000" pitchFamily="65" charset="-120"/>
                <a:ea typeface="標楷體" panose="03000509000000000000" pitchFamily="65" charset="-120"/>
              </a:rPr>
            </a:br>
            <a:r>
              <a:rPr lang="zh-TW" altLang="en-US" sz="1600" dirty="0" smtClean="0">
                <a:latin typeface="標楷體" panose="03000509000000000000" pitchFamily="65" charset="-120"/>
                <a:ea typeface="標楷體" panose="03000509000000000000" pitchFamily="65" charset="-120"/>
              </a:rPr>
              <a:t>「</a:t>
            </a:r>
            <a:r>
              <a:rPr lang="zh-TW" altLang="en-US" sz="1600" dirty="0">
                <a:latin typeface="標楷體" panose="03000509000000000000" pitchFamily="65" charset="-120"/>
                <a:ea typeface="標楷體" panose="03000509000000000000" pitchFamily="65" charset="-120"/>
              </a:rPr>
              <a:t>自行上傳</a:t>
            </a:r>
            <a:r>
              <a:rPr lang="en-US" altLang="zh-TW" sz="1600" dirty="0">
                <a:latin typeface="標楷體" panose="03000509000000000000" pitchFamily="65" charset="-120"/>
                <a:ea typeface="標楷體" panose="03000509000000000000" pitchFamily="65" charset="-120"/>
              </a:rPr>
              <a:t>PDF</a:t>
            </a:r>
            <a:r>
              <a:rPr lang="zh-TW" altLang="en-US" sz="1600" dirty="0">
                <a:latin typeface="標楷體" panose="03000509000000000000" pitchFamily="65" charset="-120"/>
                <a:ea typeface="標楷體" panose="03000509000000000000" pitchFamily="65" charset="-120"/>
              </a:rPr>
              <a:t>檔案</a:t>
            </a:r>
            <a:r>
              <a:rPr lang="zh-TW" altLang="en-US" sz="1600" dirty="0" smtClean="0">
                <a:latin typeface="標楷體" panose="03000509000000000000" pitchFamily="65" charset="-120"/>
                <a:ea typeface="標楷體" panose="03000509000000000000" pitchFamily="65" charset="-120"/>
              </a:rPr>
              <a:t>」</a:t>
            </a:r>
            <a:r>
              <a:rPr lang="en-US" altLang="zh-TW" sz="1600" dirty="0" smtClean="0">
                <a:latin typeface="標楷體" panose="03000509000000000000" pitchFamily="65" charset="-120"/>
                <a:ea typeface="標楷體" panose="03000509000000000000" pitchFamily="65" charset="-120"/>
              </a:rPr>
              <a:t/>
            </a:r>
            <a:br>
              <a:rPr lang="en-US" altLang="zh-TW" sz="1600" dirty="0" smtClean="0">
                <a:latin typeface="標楷體" panose="03000509000000000000" pitchFamily="65" charset="-120"/>
                <a:ea typeface="標楷體" panose="03000509000000000000" pitchFamily="65" charset="-120"/>
              </a:rPr>
            </a:br>
            <a:r>
              <a:rPr lang="zh-TW" altLang="en-US" sz="1600" dirty="0" smtClean="0">
                <a:latin typeface="標楷體" panose="03000509000000000000" pitchFamily="65" charset="-120"/>
                <a:ea typeface="標楷體" panose="03000509000000000000" pitchFamily="65" charset="-120"/>
              </a:rPr>
              <a:t>輸入</a:t>
            </a:r>
            <a:r>
              <a:rPr lang="zh-TW" altLang="en-US" sz="1600" dirty="0">
                <a:latin typeface="標楷體" panose="03000509000000000000" pitchFamily="65" charset="-120"/>
                <a:ea typeface="標楷體" panose="03000509000000000000" pitchFamily="65" charset="-120"/>
              </a:rPr>
              <a:t>通行碼後確認送出後，即不得</a:t>
            </a:r>
            <a:r>
              <a:rPr lang="zh-TW" altLang="en-US" sz="1600" dirty="0" smtClean="0">
                <a:latin typeface="標楷體" panose="03000509000000000000" pitchFamily="65" charset="-120"/>
                <a:ea typeface="標楷體" panose="03000509000000000000" pitchFamily="65" charset="-120"/>
              </a:rPr>
              <a:t>更改</a:t>
            </a:r>
            <a:r>
              <a:rPr lang="zh-TW" altLang="en-US" sz="1600" dirty="0">
                <a:latin typeface="標楷體" panose="03000509000000000000" pitchFamily="65" charset="-120"/>
                <a:ea typeface="標楷體" panose="03000509000000000000" pitchFamily="65" charset="-120"/>
              </a:rPr>
              <a:t>。</a:t>
            </a:r>
            <a:endParaRPr lang="en-US" altLang="zh-TW" sz="1600" dirty="0">
              <a:latin typeface="標楷體" panose="03000509000000000000" pitchFamily="65" charset="-120"/>
              <a:ea typeface="標楷體" panose="03000509000000000000" pitchFamily="65" charset="-120"/>
            </a:endParaRPr>
          </a:p>
        </p:txBody>
      </p:sp>
      <p:sp>
        <p:nvSpPr>
          <p:cNvPr id="53" name="Rectangle 2"/>
          <p:cNvSpPr txBox="1">
            <a:spLocks noChangeArrowheads="1"/>
          </p:cNvSpPr>
          <p:nvPr/>
        </p:nvSpPr>
        <p:spPr bwMode="auto">
          <a:xfrm>
            <a:off x="818747" y="0"/>
            <a:ext cx="10173797" cy="74509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627063" indent="-627063"/>
            <a:r>
              <a:rPr lang="zh-TW" altLang="en-US" sz="2400" b="1" kern="0" dirty="0" smtClean="0">
                <a:latin typeface="標楷體" panose="03000509000000000000" pitchFamily="65" charset="-120"/>
                <a:ea typeface="標楷體" panose="03000509000000000000" pitchFamily="65" charset="-120"/>
                <a:cs typeface="+mj-cs"/>
              </a:rPr>
              <a:t>第二</a:t>
            </a:r>
            <a:r>
              <a:rPr lang="zh-TW" altLang="en-US" sz="2400" b="1" kern="0" dirty="0">
                <a:latin typeface="標楷體" panose="03000509000000000000" pitchFamily="65" charset="-120"/>
                <a:ea typeface="標楷體" panose="03000509000000000000" pitchFamily="65" charset="-120"/>
                <a:cs typeface="+mj-cs"/>
              </a:rPr>
              <a:t>階段報名系統</a:t>
            </a:r>
            <a:r>
              <a:rPr lang="en-US" altLang="zh-TW" sz="2400" b="1" kern="0" dirty="0">
                <a:latin typeface="標楷體" panose="03000509000000000000" pitchFamily="65" charset="-120"/>
                <a:ea typeface="標楷體" panose="03000509000000000000" pitchFamily="65" charset="-120"/>
                <a:cs typeface="+mj-cs"/>
              </a:rPr>
              <a:t>(</a:t>
            </a:r>
            <a:r>
              <a:rPr lang="zh-TW" altLang="en-US" sz="2400" b="1" kern="0" dirty="0">
                <a:latin typeface="標楷體" panose="03000509000000000000" pitchFamily="65" charset="-120"/>
                <a:ea typeface="標楷體" panose="03000509000000000000" pitchFamily="65" charset="-120"/>
                <a:cs typeface="+mj-cs"/>
              </a:rPr>
              <a:t>含備審資料上</a:t>
            </a:r>
            <a:r>
              <a:rPr lang="zh-TW" altLang="en-US" sz="2400" b="1" kern="0" dirty="0" smtClean="0">
                <a:latin typeface="標楷體" panose="03000509000000000000" pitchFamily="65" charset="-120"/>
                <a:ea typeface="標楷體" panose="03000509000000000000" pitchFamily="65" charset="-120"/>
                <a:cs typeface="+mj-cs"/>
              </a:rPr>
              <a:t>傳</a:t>
            </a:r>
            <a:r>
              <a:rPr lang="zh-TW" altLang="en-US" sz="2400" b="1" kern="0" dirty="0">
                <a:latin typeface="Times New Roman" panose="02020603050405020304" pitchFamily="18" charset="0"/>
                <a:ea typeface="標楷體" panose="03000509000000000000" pitchFamily="65" charset="-120"/>
                <a:cs typeface="Times New Roman" panose="02020603050405020304" pitchFamily="18" charset="0"/>
              </a:rPr>
              <a:t>作業</a:t>
            </a:r>
            <a:r>
              <a:rPr lang="en-US" altLang="zh-TW" sz="2400" b="1" kern="0" dirty="0" smtClean="0">
                <a:latin typeface="標楷體" panose="03000509000000000000" pitchFamily="65" charset="-120"/>
                <a:ea typeface="標楷體" panose="03000509000000000000" pitchFamily="65" charset="-120"/>
                <a:cs typeface="+mj-cs"/>
              </a:rPr>
              <a:t>)-</a:t>
            </a:r>
            <a:r>
              <a:rPr lang="zh-TW" altLang="en-US" sz="2400" b="1" kern="0" dirty="0">
                <a:solidFill>
                  <a:srgbClr val="FF0000"/>
                </a:solidFill>
                <a:latin typeface="標楷體" panose="03000509000000000000" pitchFamily="65" charset="-120"/>
                <a:ea typeface="標楷體" panose="03000509000000000000" pitchFamily="65" charset="-120"/>
                <a:cs typeface="+mj-cs"/>
              </a:rPr>
              <a:t>上</a:t>
            </a:r>
            <a:r>
              <a:rPr lang="zh-TW" altLang="en-US" sz="2400" b="1" kern="0" dirty="0" smtClean="0">
                <a:solidFill>
                  <a:srgbClr val="FF0000"/>
                </a:solidFill>
                <a:latin typeface="標楷體" panose="03000509000000000000" pitchFamily="65" charset="-120"/>
                <a:ea typeface="標楷體" panose="03000509000000000000" pitchFamily="65" charset="-120"/>
                <a:cs typeface="+mj-cs"/>
              </a:rPr>
              <a:t>傳</a:t>
            </a:r>
            <a:r>
              <a:rPr lang="en-US" altLang="zh-TW" sz="2400" b="1" kern="0" dirty="0" smtClean="0">
                <a:solidFill>
                  <a:srgbClr val="FF0000"/>
                </a:solidFill>
                <a:latin typeface="標楷體" panose="03000509000000000000" pitchFamily="65" charset="-120"/>
                <a:ea typeface="標楷體" panose="03000509000000000000" pitchFamily="65" charset="-120"/>
                <a:cs typeface="+mj-cs"/>
              </a:rPr>
              <a:t>(</a:t>
            </a:r>
            <a:r>
              <a:rPr lang="zh-TW" altLang="en-US" sz="2400" b="1" kern="0" dirty="0" smtClean="0">
                <a:solidFill>
                  <a:srgbClr val="FF0000"/>
                </a:solidFill>
                <a:latin typeface="標楷體" panose="03000509000000000000" pitchFamily="65" charset="-120"/>
                <a:ea typeface="標楷體" panose="03000509000000000000" pitchFamily="65" charset="-120"/>
                <a:cs typeface="+mj-cs"/>
              </a:rPr>
              <a:t>或勾選</a:t>
            </a:r>
            <a:r>
              <a:rPr lang="en-US" altLang="zh-TW" sz="2400" b="1" kern="0" dirty="0" smtClean="0">
                <a:solidFill>
                  <a:srgbClr val="FF0000"/>
                </a:solidFill>
                <a:latin typeface="標楷體" panose="03000509000000000000" pitchFamily="65" charset="-120"/>
                <a:ea typeface="標楷體" panose="03000509000000000000" pitchFamily="65" charset="-120"/>
                <a:cs typeface="+mj-cs"/>
              </a:rPr>
              <a:t>)</a:t>
            </a:r>
            <a:r>
              <a:rPr lang="zh-TW" altLang="en-US" sz="2400" b="1" kern="0" dirty="0" smtClean="0">
                <a:solidFill>
                  <a:srgbClr val="FF0000"/>
                </a:solidFill>
                <a:latin typeface="標楷體" panose="03000509000000000000" pitchFamily="65" charset="-120"/>
                <a:ea typeface="標楷體" panose="03000509000000000000" pitchFamily="65" charset="-120"/>
                <a:cs typeface="+mj-cs"/>
              </a:rPr>
              <a:t>學習歷程備</a:t>
            </a:r>
            <a:r>
              <a:rPr lang="zh-TW" altLang="en-US" sz="2400" b="1" kern="0" dirty="0">
                <a:solidFill>
                  <a:srgbClr val="FF0000"/>
                </a:solidFill>
                <a:latin typeface="標楷體" panose="03000509000000000000" pitchFamily="65" charset="-120"/>
                <a:ea typeface="標楷體" panose="03000509000000000000" pitchFamily="65" charset="-120"/>
                <a:cs typeface="+mj-cs"/>
              </a:rPr>
              <a:t>審資料</a:t>
            </a:r>
          </a:p>
        </p:txBody>
      </p:sp>
      <p:pic>
        <p:nvPicPr>
          <p:cNvPr id="9" name="圖片 498"/>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2291" t="70777" r="3199" b="2871"/>
          <a:stretch/>
        </p:blipFill>
        <p:spPr bwMode="auto">
          <a:xfrm>
            <a:off x="998375" y="5013176"/>
            <a:ext cx="5638800" cy="1549185"/>
          </a:xfrm>
          <a:prstGeom prst="rect">
            <a:avLst/>
          </a:prstGeom>
          <a:noFill/>
          <a:ln w="57150">
            <a:solidFill>
              <a:srgbClr val="0000FF"/>
            </a:solidFill>
          </a:ln>
          <a:extLst>
            <a:ext uri="{909E8E84-426E-40DD-AFC4-6F175D3DCCD1}">
              <a14:hiddenFill xmlns:a14="http://schemas.microsoft.com/office/drawing/2010/main" xmlns="">
                <a:solidFill>
                  <a:srgbClr val="FFFFFF"/>
                </a:solidFill>
              </a14:hiddenFill>
            </a:ext>
          </a:extLst>
        </p:spPr>
      </p:pic>
      <p:cxnSp>
        <p:nvCxnSpPr>
          <p:cNvPr id="3" name="直線接點 2"/>
          <p:cNvCxnSpPr/>
          <p:nvPr/>
        </p:nvCxnSpPr>
        <p:spPr>
          <a:xfrm>
            <a:off x="6772275" y="3356992"/>
            <a:ext cx="5156373" cy="0"/>
          </a:xfrm>
          <a:prstGeom prst="line">
            <a:avLst/>
          </a:prstGeom>
        </p:spPr>
        <p:style>
          <a:lnRef idx="1">
            <a:schemeClr val="accent4"/>
          </a:lnRef>
          <a:fillRef idx="0">
            <a:schemeClr val="accent4"/>
          </a:fillRef>
          <a:effectRef idx="0">
            <a:schemeClr val="accent4"/>
          </a:effectRef>
          <a:fontRef idx="minor">
            <a:schemeClr val="tx1"/>
          </a:fontRef>
        </p:style>
      </p:cxnSp>
      <p:pic>
        <p:nvPicPr>
          <p:cNvPr id="4" name="圖片 3"/>
          <p:cNvPicPr>
            <a:picLocks noChangeAspect="1"/>
          </p:cNvPicPr>
          <p:nvPr/>
        </p:nvPicPr>
        <p:blipFill rotWithShape="1">
          <a:blip r:embed="rId4"/>
          <a:srcRect l="14882" b="25228"/>
          <a:stretch/>
        </p:blipFill>
        <p:spPr>
          <a:xfrm>
            <a:off x="845975" y="723286"/>
            <a:ext cx="5904591" cy="4104456"/>
          </a:xfrm>
          <a:prstGeom prst="rect">
            <a:avLst/>
          </a:prstGeom>
        </p:spPr>
      </p:pic>
      <p:pic>
        <p:nvPicPr>
          <p:cNvPr id="12" name="圖片 11"/>
          <p:cNvPicPr>
            <a:picLocks noChangeAspect="1"/>
          </p:cNvPicPr>
          <p:nvPr/>
        </p:nvPicPr>
        <p:blipFill rotWithShape="1">
          <a:blip r:embed="rId5"/>
          <a:srcRect l="3158" t="32930" r="75958" b="48576"/>
          <a:stretch/>
        </p:blipFill>
        <p:spPr>
          <a:xfrm>
            <a:off x="47328" y="2420888"/>
            <a:ext cx="1494126" cy="1129162"/>
          </a:xfrm>
          <a:prstGeom prst="rect">
            <a:avLst/>
          </a:prstGeom>
        </p:spPr>
      </p:pic>
    </p:spTree>
    <p:extLst>
      <p:ext uri="{BB962C8B-B14F-4D97-AF65-F5344CB8AC3E}">
        <p14:creationId xmlns:p14="http://schemas.microsoft.com/office/powerpoint/2010/main" xmlns="" val="3995174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818747" y="0"/>
            <a:ext cx="11253917" cy="74509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627063" indent="-627063"/>
            <a:r>
              <a:rPr lang="zh-TW" altLang="en-US" sz="2400" b="1" kern="0" dirty="0" smtClean="0">
                <a:latin typeface="標楷體" panose="03000509000000000000" pitchFamily="65" charset="-120"/>
                <a:ea typeface="標楷體" panose="03000509000000000000" pitchFamily="65" charset="-120"/>
                <a:cs typeface="+mj-cs"/>
              </a:rPr>
              <a:t>第二</a:t>
            </a:r>
            <a:r>
              <a:rPr lang="zh-TW" altLang="en-US" sz="2400" b="1" kern="0" dirty="0">
                <a:latin typeface="標楷體" panose="03000509000000000000" pitchFamily="65" charset="-120"/>
                <a:ea typeface="標楷體" panose="03000509000000000000" pitchFamily="65" charset="-120"/>
                <a:cs typeface="+mj-cs"/>
              </a:rPr>
              <a:t>階段報名系統</a:t>
            </a:r>
            <a:r>
              <a:rPr lang="en-US" altLang="zh-TW" sz="2400" b="1" kern="0" dirty="0">
                <a:latin typeface="標楷體" panose="03000509000000000000" pitchFamily="65" charset="-120"/>
                <a:ea typeface="標楷體" panose="03000509000000000000" pitchFamily="65" charset="-120"/>
                <a:cs typeface="+mj-cs"/>
              </a:rPr>
              <a:t>(</a:t>
            </a:r>
            <a:r>
              <a:rPr lang="zh-TW" altLang="en-US" sz="2400" b="1" kern="0" dirty="0">
                <a:latin typeface="標楷體" panose="03000509000000000000" pitchFamily="65" charset="-120"/>
                <a:ea typeface="標楷體" panose="03000509000000000000" pitchFamily="65" charset="-120"/>
                <a:cs typeface="+mj-cs"/>
              </a:rPr>
              <a:t>含備審資料上</a:t>
            </a:r>
            <a:r>
              <a:rPr lang="zh-TW" altLang="en-US" sz="2400" b="1" kern="0" dirty="0" smtClean="0">
                <a:latin typeface="標楷體" panose="03000509000000000000" pitchFamily="65" charset="-120"/>
                <a:ea typeface="標楷體" panose="03000509000000000000" pitchFamily="65" charset="-120"/>
                <a:cs typeface="+mj-cs"/>
              </a:rPr>
              <a:t>傳</a:t>
            </a:r>
            <a:r>
              <a:rPr lang="zh-TW" altLang="en-US" sz="2400" b="1" kern="0" dirty="0">
                <a:latin typeface="Times New Roman" panose="02020603050405020304" pitchFamily="18" charset="0"/>
                <a:ea typeface="標楷體" panose="03000509000000000000" pitchFamily="65" charset="-120"/>
                <a:cs typeface="Times New Roman" panose="02020603050405020304" pitchFamily="18" charset="0"/>
              </a:rPr>
              <a:t>作業</a:t>
            </a:r>
            <a:r>
              <a:rPr lang="en-US" altLang="zh-TW" sz="2400" b="1" kern="0" dirty="0" smtClean="0">
                <a:latin typeface="標楷體" panose="03000509000000000000" pitchFamily="65" charset="-120"/>
                <a:ea typeface="標楷體" panose="03000509000000000000" pitchFamily="65" charset="-120"/>
                <a:cs typeface="+mj-cs"/>
              </a:rPr>
              <a:t>)-</a:t>
            </a:r>
            <a:r>
              <a:rPr lang="zh-TW" altLang="en-US" sz="2400" b="1" kern="0" dirty="0">
                <a:solidFill>
                  <a:srgbClr val="FF0000"/>
                </a:solidFill>
                <a:latin typeface="標楷體" panose="03000509000000000000" pitchFamily="65" charset="-120"/>
                <a:ea typeface="標楷體" panose="03000509000000000000" pitchFamily="65" charset="-120"/>
                <a:cs typeface="+mj-cs"/>
              </a:rPr>
              <a:t>檢視</a:t>
            </a:r>
            <a:r>
              <a:rPr lang="en-US" altLang="zh-TW" sz="2400" b="1" kern="0" dirty="0">
                <a:solidFill>
                  <a:srgbClr val="FF0000"/>
                </a:solidFill>
                <a:latin typeface="標楷體" panose="03000509000000000000" pitchFamily="65" charset="-120"/>
                <a:ea typeface="標楷體" panose="03000509000000000000" pitchFamily="65" charset="-120"/>
                <a:cs typeface="+mj-cs"/>
              </a:rPr>
              <a:t>/</a:t>
            </a:r>
            <a:r>
              <a:rPr lang="zh-TW" altLang="en-US" sz="2400" b="1" kern="0" dirty="0">
                <a:solidFill>
                  <a:srgbClr val="FF0000"/>
                </a:solidFill>
                <a:latin typeface="標楷體" panose="03000509000000000000" pitchFamily="65" charset="-120"/>
                <a:ea typeface="標楷體" panose="03000509000000000000" pitchFamily="65" charset="-120"/>
                <a:cs typeface="+mj-cs"/>
              </a:rPr>
              <a:t>上傳修課紀錄或在校學業成績</a:t>
            </a:r>
            <a:r>
              <a:rPr lang="zh-TW" altLang="en-US" sz="2400" b="1" kern="0" dirty="0" smtClean="0">
                <a:solidFill>
                  <a:srgbClr val="FF0000"/>
                </a:solidFill>
                <a:latin typeface="標楷體" panose="03000509000000000000" pitchFamily="65" charset="-120"/>
                <a:ea typeface="標楷體" panose="03000509000000000000" pitchFamily="65" charset="-120"/>
                <a:cs typeface="+mj-cs"/>
              </a:rPr>
              <a:t>證明</a:t>
            </a:r>
            <a:endParaRPr lang="zh-TW" altLang="en-US" sz="2400" b="1" kern="0" dirty="0">
              <a:solidFill>
                <a:srgbClr val="FF0000"/>
              </a:solidFill>
              <a:latin typeface="標楷體" panose="03000509000000000000" pitchFamily="65" charset="-120"/>
              <a:ea typeface="標楷體" panose="03000509000000000000" pitchFamily="65" charset="-120"/>
              <a:cs typeface="+mj-cs"/>
            </a:endParaRPr>
          </a:p>
        </p:txBody>
      </p:sp>
      <p:pic>
        <p:nvPicPr>
          <p:cNvPr id="2" name="圖片 1"/>
          <p:cNvPicPr>
            <a:picLocks noChangeAspect="1"/>
          </p:cNvPicPr>
          <p:nvPr/>
        </p:nvPicPr>
        <p:blipFill>
          <a:blip r:embed="rId2"/>
          <a:stretch>
            <a:fillRect/>
          </a:stretch>
        </p:blipFill>
        <p:spPr>
          <a:xfrm>
            <a:off x="1343472" y="886468"/>
            <a:ext cx="9361040" cy="6070924"/>
          </a:xfrm>
          <a:prstGeom prst="rect">
            <a:avLst/>
          </a:prstGeom>
        </p:spPr>
      </p:pic>
    </p:spTree>
    <p:extLst>
      <p:ext uri="{BB962C8B-B14F-4D97-AF65-F5344CB8AC3E}">
        <p14:creationId xmlns:p14="http://schemas.microsoft.com/office/powerpoint/2010/main" xmlns="" val="402753693"/>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818747" y="0"/>
            <a:ext cx="11253917" cy="74509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627063" indent="-627063"/>
            <a:r>
              <a:rPr lang="zh-TW" altLang="en-US" sz="2400" b="1" kern="0" dirty="0" smtClean="0">
                <a:latin typeface="標楷體" panose="03000509000000000000" pitchFamily="65" charset="-120"/>
                <a:ea typeface="標楷體" panose="03000509000000000000" pitchFamily="65" charset="-120"/>
                <a:cs typeface="+mj-cs"/>
              </a:rPr>
              <a:t>第二</a:t>
            </a:r>
            <a:r>
              <a:rPr lang="zh-TW" altLang="en-US" sz="2400" b="1" kern="0" dirty="0">
                <a:latin typeface="標楷體" panose="03000509000000000000" pitchFamily="65" charset="-120"/>
                <a:ea typeface="標楷體" panose="03000509000000000000" pitchFamily="65" charset="-120"/>
                <a:cs typeface="+mj-cs"/>
              </a:rPr>
              <a:t>階段報名系統</a:t>
            </a:r>
            <a:r>
              <a:rPr lang="en-US" altLang="zh-TW" sz="2400" b="1" kern="0" dirty="0">
                <a:latin typeface="標楷體" panose="03000509000000000000" pitchFamily="65" charset="-120"/>
                <a:ea typeface="標楷體" panose="03000509000000000000" pitchFamily="65" charset="-120"/>
                <a:cs typeface="+mj-cs"/>
              </a:rPr>
              <a:t>(</a:t>
            </a:r>
            <a:r>
              <a:rPr lang="zh-TW" altLang="en-US" sz="2400" b="1" kern="0" dirty="0">
                <a:latin typeface="標楷體" panose="03000509000000000000" pitchFamily="65" charset="-120"/>
                <a:ea typeface="標楷體" panose="03000509000000000000" pitchFamily="65" charset="-120"/>
                <a:cs typeface="+mj-cs"/>
              </a:rPr>
              <a:t>含備審資料上</a:t>
            </a:r>
            <a:r>
              <a:rPr lang="zh-TW" altLang="en-US" sz="2400" b="1" kern="0" dirty="0" smtClean="0">
                <a:latin typeface="標楷體" panose="03000509000000000000" pitchFamily="65" charset="-120"/>
                <a:ea typeface="標楷體" panose="03000509000000000000" pitchFamily="65" charset="-120"/>
                <a:cs typeface="+mj-cs"/>
              </a:rPr>
              <a:t>傳</a:t>
            </a:r>
            <a:r>
              <a:rPr lang="zh-TW" altLang="en-US" sz="2400" b="1" kern="0" dirty="0">
                <a:latin typeface="Times New Roman" panose="02020603050405020304" pitchFamily="18" charset="0"/>
                <a:ea typeface="標楷體" panose="03000509000000000000" pitchFamily="65" charset="-120"/>
                <a:cs typeface="Times New Roman" panose="02020603050405020304" pitchFamily="18" charset="0"/>
              </a:rPr>
              <a:t>作業</a:t>
            </a:r>
            <a:r>
              <a:rPr lang="en-US" altLang="zh-TW" sz="2400" b="1" kern="0" dirty="0" smtClean="0">
                <a:latin typeface="標楷體" panose="03000509000000000000" pitchFamily="65" charset="-120"/>
                <a:ea typeface="標楷體" panose="03000509000000000000" pitchFamily="65" charset="-120"/>
                <a:cs typeface="+mj-cs"/>
              </a:rPr>
              <a:t>)-</a:t>
            </a:r>
            <a:r>
              <a:rPr lang="zh-TW" altLang="en-US" sz="2400" b="1" kern="0" dirty="0">
                <a:solidFill>
                  <a:srgbClr val="FF0000"/>
                </a:solidFill>
                <a:latin typeface="標楷體" panose="03000509000000000000" pitchFamily="65" charset="-120"/>
                <a:ea typeface="標楷體" panose="03000509000000000000" pitchFamily="65" charset="-120"/>
                <a:cs typeface="+mj-cs"/>
              </a:rPr>
              <a:t>檢視</a:t>
            </a:r>
            <a:r>
              <a:rPr lang="en-US" altLang="zh-TW" sz="2400" b="1" kern="0" dirty="0">
                <a:solidFill>
                  <a:srgbClr val="FF0000"/>
                </a:solidFill>
                <a:latin typeface="標楷體" panose="03000509000000000000" pitchFamily="65" charset="-120"/>
                <a:ea typeface="標楷體" panose="03000509000000000000" pitchFamily="65" charset="-120"/>
                <a:cs typeface="+mj-cs"/>
              </a:rPr>
              <a:t>/</a:t>
            </a:r>
            <a:r>
              <a:rPr lang="zh-TW" altLang="en-US" sz="2400" b="1" kern="0" dirty="0">
                <a:solidFill>
                  <a:srgbClr val="FF0000"/>
                </a:solidFill>
                <a:latin typeface="標楷體" panose="03000509000000000000" pitchFamily="65" charset="-120"/>
                <a:ea typeface="標楷體" panose="03000509000000000000" pitchFamily="65" charset="-120"/>
                <a:cs typeface="+mj-cs"/>
              </a:rPr>
              <a:t>上傳修課紀錄或在校學業成績</a:t>
            </a:r>
            <a:r>
              <a:rPr lang="zh-TW" altLang="en-US" sz="2400" b="1" kern="0" dirty="0" smtClean="0">
                <a:solidFill>
                  <a:srgbClr val="FF0000"/>
                </a:solidFill>
                <a:latin typeface="標楷體" panose="03000509000000000000" pitchFamily="65" charset="-120"/>
                <a:ea typeface="標楷體" panose="03000509000000000000" pitchFamily="65" charset="-120"/>
                <a:cs typeface="+mj-cs"/>
              </a:rPr>
              <a:t>證明</a:t>
            </a:r>
            <a:endParaRPr lang="zh-TW" altLang="en-US" sz="2400" b="1" kern="0" dirty="0">
              <a:solidFill>
                <a:srgbClr val="FF0000"/>
              </a:solidFill>
              <a:latin typeface="標楷體" panose="03000509000000000000" pitchFamily="65" charset="-120"/>
              <a:ea typeface="標楷體" panose="03000509000000000000" pitchFamily="65" charset="-120"/>
              <a:cs typeface="+mj-cs"/>
            </a:endParaRPr>
          </a:p>
        </p:txBody>
      </p:sp>
      <p:pic>
        <p:nvPicPr>
          <p:cNvPr id="2" name="圖片 1"/>
          <p:cNvPicPr>
            <a:picLocks noChangeAspect="1"/>
          </p:cNvPicPr>
          <p:nvPr/>
        </p:nvPicPr>
        <p:blipFill>
          <a:blip r:embed="rId2"/>
          <a:stretch>
            <a:fillRect/>
          </a:stretch>
        </p:blipFill>
        <p:spPr>
          <a:xfrm>
            <a:off x="1127447" y="758126"/>
            <a:ext cx="9814423" cy="5911234"/>
          </a:xfrm>
          <a:prstGeom prst="rect">
            <a:avLst/>
          </a:prstGeom>
        </p:spPr>
      </p:pic>
    </p:spTree>
    <p:extLst>
      <p:ext uri="{BB962C8B-B14F-4D97-AF65-F5344CB8AC3E}">
        <p14:creationId xmlns:p14="http://schemas.microsoft.com/office/powerpoint/2010/main" xmlns="" val="2550514996"/>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a:spLocks noChangeArrowheads="1"/>
          </p:cNvSpPr>
          <p:nvPr/>
        </p:nvSpPr>
        <p:spPr bwMode="auto">
          <a:xfrm>
            <a:off x="1055440" y="906863"/>
            <a:ext cx="10081120" cy="531222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marL="342900" indent="-342900"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None/>
              <a:tabLst/>
            </a:pPr>
            <a:r>
              <a:rPr kumimoji="0" lang="zh-TW" altLang="en-US" sz="2400" b="1" i="0" u="none" cap="none" normalizeH="0" baseline="0" dirty="0" smtClean="0">
                <a:ln>
                  <a:noFill/>
                </a:ln>
                <a:solidFill>
                  <a:schemeClr val="accent2">
                    <a:lumMod val="75000"/>
                  </a:schemeClr>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Times New Roman" panose="02020603050405020304" pitchFamily="18" charset="0"/>
              </a:rPr>
              <a:t>使用中央資料庫學習歷程檔案之考生</a:t>
            </a:r>
            <a:endParaRPr kumimoji="0" lang="zh-TW" altLang="en-US" sz="2400" b="1" i="0" u="none" cap="none" normalizeH="0" baseline="0" dirty="0" smtClean="0">
              <a:ln>
                <a:noFill/>
              </a:ln>
              <a:solidFill>
                <a:schemeClr val="accent2">
                  <a:lumMod val="75000"/>
                </a:schemeClr>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marL="400050" lvl="1" indent="0">
              <a:spcBef>
                <a:spcPct val="0"/>
              </a:spcBef>
              <a:buNone/>
            </a:pPr>
            <a:r>
              <a:rPr lang="zh-TW" altLang="en-US" b="1" u="sng" dirty="0">
                <a:latin typeface="標楷體" panose="03000509000000000000" pitchFamily="65" charset="-120"/>
                <a:ea typeface="標楷體" panose="03000509000000000000" pitchFamily="65" charset="-120"/>
              </a:rPr>
              <a:t>步驟</a:t>
            </a:r>
            <a:r>
              <a:rPr lang="en-US" altLang="zh-TW" b="1" u="sng" dirty="0">
                <a:latin typeface="標楷體" panose="03000509000000000000" pitchFamily="65" charset="-120"/>
                <a:ea typeface="標楷體" panose="03000509000000000000" pitchFamily="65" charset="-120"/>
              </a:rPr>
              <a:t>3-1</a:t>
            </a:r>
            <a:r>
              <a:rPr lang="zh-TW" altLang="en-US" b="1" u="sng" dirty="0">
                <a:latin typeface="標楷體" panose="03000509000000000000" pitchFamily="65" charset="-120"/>
                <a:ea typeface="標楷體" panose="03000509000000000000" pitchFamily="65" charset="-120"/>
              </a:rPr>
              <a:t>～</a:t>
            </a:r>
            <a:r>
              <a:rPr lang="en-US" altLang="zh-TW" b="1" u="sng" dirty="0">
                <a:latin typeface="標楷體" panose="03000509000000000000" pitchFamily="65" charset="-120"/>
                <a:ea typeface="標楷體" panose="03000509000000000000" pitchFamily="65" charset="-120"/>
              </a:rPr>
              <a:t>3-3</a:t>
            </a:r>
            <a:r>
              <a:rPr lang="zh-TW" altLang="en-US" b="1" u="sng" dirty="0">
                <a:latin typeface="標楷體" panose="03000509000000000000" pitchFamily="65" charset="-120"/>
                <a:ea typeface="標楷體" panose="03000509000000000000" pitchFamily="65" charset="-120"/>
              </a:rPr>
              <a:t>：</a:t>
            </a:r>
            <a:endParaRPr lang="en-US" altLang="zh-TW" b="1" u="sng" dirty="0">
              <a:latin typeface="標楷體" panose="03000509000000000000" pitchFamily="65" charset="-120"/>
              <a:ea typeface="標楷體" panose="03000509000000000000" pitchFamily="65" charset="-120"/>
            </a:endParaRPr>
          </a:p>
          <a:p>
            <a:pPr marL="400050" lvl="1" indent="0">
              <a:buNone/>
            </a:pPr>
            <a:r>
              <a:rPr kumimoji="0" lang="zh-TW"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依校系科</a:t>
            </a:r>
            <a:r>
              <a:rPr kumimoji="0" lang="en-US" altLang="zh-TW"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a:t>
            </a:r>
            <a:r>
              <a:rPr kumimoji="0" lang="zh-TW"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組</a:t>
            </a:r>
            <a:r>
              <a:rPr kumimoji="0" lang="en-US" altLang="zh-TW"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a:t>
            </a:r>
            <a:r>
              <a:rPr kumimoji="0" lang="zh-TW"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、學程學習歷程備審資料要求，於</a:t>
            </a:r>
            <a:endParaRPr kumimoji="0" lang="en-US" altLang="zh-TW"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p>
            <a:pPr marL="400050" lvl="1" indent="0">
              <a:buNone/>
            </a:pPr>
            <a:r>
              <a:rPr kumimoji="0" lang="zh-TW"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a:t>
            </a:r>
            <a:r>
              <a:rPr kumimoji="0" lang="en-US" altLang="zh-TW"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B-1.</a:t>
            </a:r>
            <a:r>
              <a:rPr kumimoji="0" lang="zh-TW"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專題實作及實習科目學習成果</a:t>
            </a:r>
            <a:r>
              <a:rPr kumimoji="0" lang="en-US" altLang="zh-TW"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a:t>
            </a:r>
            <a:r>
              <a:rPr kumimoji="0" lang="zh-TW"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含技能領域</a:t>
            </a:r>
            <a:r>
              <a:rPr kumimoji="0" lang="en-US" altLang="zh-TW"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a:t>
            </a:r>
            <a:r>
              <a:rPr kumimoji="0" lang="zh-TW"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a:t>
            </a:r>
            <a:endParaRPr kumimoji="0" lang="en-US" altLang="zh-TW"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p>
            <a:pPr marL="400050" lvl="1" indent="0">
              <a:buNone/>
            </a:pPr>
            <a:r>
              <a:rPr kumimoji="0" lang="zh-TW"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a:t>
            </a:r>
            <a:r>
              <a:rPr kumimoji="0" lang="en-US" altLang="zh-TW"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B-2.</a:t>
            </a:r>
            <a:r>
              <a:rPr kumimoji="0" lang="zh-TW"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其他課程學習</a:t>
            </a:r>
            <a:r>
              <a:rPr kumimoji="0" lang="en-US" altLang="zh-TW"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a:t>
            </a:r>
            <a:r>
              <a:rPr kumimoji="0" lang="zh-TW"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作品</a:t>
            </a:r>
            <a:r>
              <a:rPr kumimoji="0" lang="en-US" altLang="zh-TW"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a:t>
            </a:r>
            <a:r>
              <a:rPr kumimoji="0" lang="zh-TW"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成果」、「</a:t>
            </a:r>
            <a:r>
              <a:rPr kumimoji="0" lang="en-US" altLang="zh-TW"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C.</a:t>
            </a:r>
            <a:r>
              <a:rPr kumimoji="0" lang="zh-TW"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多元表現」</a:t>
            </a:r>
            <a:endParaRPr kumimoji="0" lang="en-US" altLang="zh-TW"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p>
            <a:pPr marL="400050" lvl="1" indent="0">
              <a:buNone/>
            </a:pPr>
            <a:r>
              <a:rPr kumimoji="0" lang="zh-TW"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對應欄位</a:t>
            </a:r>
            <a:r>
              <a:rPr kumimoji="0" lang="zh-TW" altLang="en-US" sz="1800" b="1" i="0" u="none" strike="noStrike" cap="none" normalizeH="0" baseline="0" dirty="0" smtClean="0">
                <a:ln>
                  <a:noFill/>
                </a:ln>
                <a:solidFill>
                  <a:srgbClr val="0000FF"/>
                </a:solidFill>
                <a:effectLst/>
                <a:latin typeface="標楷體" panose="03000509000000000000" pitchFamily="65" charset="-120"/>
                <a:ea typeface="標楷體" panose="03000509000000000000" pitchFamily="65" charset="-120"/>
                <a:cs typeface="Times New Roman" panose="02020603050405020304" pitchFamily="18" charset="0"/>
              </a:rPr>
              <a:t>勾選</a:t>
            </a:r>
            <a:r>
              <a:rPr kumimoji="0" lang="zh-TW"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欲上傳之項目，勾選項目後，於三個欄位</a:t>
            </a:r>
            <a:r>
              <a:rPr kumimoji="0" lang="zh-TW" altLang="en-US" sz="1800" b="1" dirty="0">
                <a:solidFill>
                  <a:srgbClr val="0000FF"/>
                </a:solidFill>
                <a:latin typeface="標楷體" panose="03000509000000000000" pitchFamily="65" charset="-120"/>
                <a:ea typeface="標楷體" panose="03000509000000000000" pitchFamily="65" charset="-120"/>
                <a:cs typeface="Times New Roman" panose="02020603050405020304" pitchFamily="18" charset="0"/>
              </a:rPr>
              <a:t>逐項</a:t>
            </a:r>
            <a:r>
              <a:rPr kumimoji="0" lang="zh-TW"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點選「</a:t>
            </a:r>
            <a:r>
              <a:rPr kumimoji="0" lang="zh-TW" altLang="en-US" sz="1800" b="0" i="0" u="none" strike="noStrike" cap="none" normalizeH="0" baseline="0" dirty="0" smtClean="0">
                <a:ln>
                  <a:noFill/>
                </a:ln>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儲存</a:t>
            </a:r>
            <a:r>
              <a:rPr kumimoji="0" lang="zh-TW"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a:t>
            </a:r>
            <a:endParaRPr kumimoji="0" lang="en-US" altLang="zh-TW"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p>
            <a:pPr marL="400050" lvl="1" indent="0">
              <a:buNone/>
            </a:pPr>
            <a:r>
              <a:rPr kumimoji="0" lang="en-US" altLang="zh-TW" sz="1800" b="0" i="0" u="none" strike="noStrike" cap="none" normalizeH="0" baseline="0" dirty="0" smtClean="0">
                <a:ln>
                  <a:noFill/>
                </a:ln>
                <a:solidFill>
                  <a:srgbClr val="FF0000"/>
                </a:solidFill>
                <a:effectLst/>
                <a:latin typeface="標楷體" panose="03000509000000000000" pitchFamily="65" charset="-120"/>
                <a:ea typeface="標楷體" panose="03000509000000000000" pitchFamily="65" charset="-120"/>
                <a:cs typeface="新細明體" panose="02020500000000000000" pitchFamily="18" charset="-120"/>
              </a:rPr>
              <a:t>※</a:t>
            </a:r>
            <a:r>
              <a:rPr kumimoji="0" lang="zh-TW" altLang="en-US" sz="1800" b="0" i="0" u="none" strike="noStrike" cap="none" normalizeH="0" baseline="0" dirty="0" smtClean="0">
                <a:ln>
                  <a:noFill/>
                </a:ln>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a:t>
            </a:r>
            <a:r>
              <a:rPr kumimoji="0" lang="en-US" altLang="zh-TW" sz="1800" b="0" i="0" u="none" strike="noStrike" cap="none" normalizeH="0" baseline="0" dirty="0" smtClean="0">
                <a:ln>
                  <a:noFill/>
                </a:ln>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C.</a:t>
            </a:r>
            <a:r>
              <a:rPr kumimoji="0" lang="zh-TW" altLang="en-US" sz="1800" b="0" i="0" u="none" strike="noStrike" cap="none" normalizeH="0" baseline="0" dirty="0" smtClean="0">
                <a:ln>
                  <a:noFill/>
                </a:ln>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多元表現」代碼對照表，請參採簡章第</a:t>
            </a:r>
            <a:r>
              <a:rPr kumimoji="0" lang="en-US" altLang="zh-TW" sz="1800" b="0" i="0" u="none" strike="noStrike" cap="none" normalizeH="0" baseline="0" dirty="0" smtClean="0">
                <a:ln>
                  <a:noFill/>
                </a:ln>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18</a:t>
            </a:r>
            <a:r>
              <a:rPr kumimoji="0" lang="zh-TW" altLang="en-US" sz="1800" b="0" i="0" u="none" strike="noStrike" cap="none" normalizeH="0" baseline="0" dirty="0" smtClean="0">
                <a:ln>
                  <a:noFill/>
                </a:ln>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頁。</a:t>
            </a:r>
            <a:endParaRPr kumimoji="0" lang="zh-TW"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endParaRPr>
          </a:p>
          <a:p>
            <a:pPr marL="400050" lvl="1" indent="0">
              <a:spcBef>
                <a:spcPct val="0"/>
              </a:spcBef>
              <a:buNone/>
            </a:pPr>
            <a:r>
              <a:rPr lang="zh-TW" altLang="en-US" b="1" u="sng" dirty="0">
                <a:latin typeface="標楷體" panose="03000509000000000000" pitchFamily="65" charset="-120"/>
                <a:ea typeface="標楷體" panose="03000509000000000000" pitchFamily="65" charset="-120"/>
              </a:rPr>
              <a:t>步驟</a:t>
            </a:r>
            <a:r>
              <a:rPr lang="en-US" altLang="zh-TW" b="1" u="sng" dirty="0" smtClean="0">
                <a:latin typeface="標楷體" panose="03000509000000000000" pitchFamily="65" charset="-120"/>
                <a:ea typeface="標楷體" panose="03000509000000000000" pitchFamily="65" charset="-120"/>
              </a:rPr>
              <a:t>3-4</a:t>
            </a:r>
            <a:r>
              <a:rPr lang="zh-TW" altLang="en-US" b="1" u="sng" dirty="0" smtClean="0">
                <a:latin typeface="標楷體" panose="03000509000000000000" pitchFamily="65" charset="-120"/>
                <a:ea typeface="標楷體" panose="03000509000000000000" pitchFamily="65" charset="-120"/>
              </a:rPr>
              <a:t>～</a:t>
            </a:r>
            <a:r>
              <a:rPr lang="en-US" altLang="zh-TW" b="1" u="sng" dirty="0" smtClean="0">
                <a:latin typeface="標楷體" panose="03000509000000000000" pitchFamily="65" charset="-120"/>
                <a:ea typeface="標楷體" panose="03000509000000000000" pitchFamily="65" charset="-120"/>
              </a:rPr>
              <a:t>3-6</a:t>
            </a:r>
            <a:r>
              <a:rPr lang="zh-TW" altLang="en-US" b="1" u="sng" dirty="0" smtClean="0">
                <a:latin typeface="標楷體" panose="03000509000000000000" pitchFamily="65" charset="-120"/>
                <a:ea typeface="標楷體" panose="03000509000000000000" pitchFamily="65" charset="-120"/>
              </a:rPr>
              <a:t>：</a:t>
            </a:r>
            <a:endParaRPr lang="en-US" altLang="zh-TW" b="1" u="sng" dirty="0">
              <a:latin typeface="標楷體" panose="03000509000000000000" pitchFamily="65" charset="-120"/>
              <a:ea typeface="標楷體" panose="03000509000000000000" pitchFamily="65" charset="-120"/>
            </a:endParaRPr>
          </a:p>
          <a:p>
            <a:pPr marL="400050" lvl="1" indent="0">
              <a:buNone/>
            </a:pPr>
            <a:r>
              <a:rPr kumimoji="0" lang="zh-TW"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a:t>
            </a:r>
            <a:r>
              <a:rPr kumimoji="0" lang="en-US" altLang="zh-TW"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D-1.</a:t>
            </a:r>
            <a:r>
              <a:rPr kumimoji="0" lang="zh-TW"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多元表現綜整心得」</a:t>
            </a:r>
            <a:endParaRPr kumimoji="0" lang="en-US" altLang="zh-TW"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p>
            <a:pPr marL="400050" lvl="1" indent="0">
              <a:buNone/>
            </a:pPr>
            <a:r>
              <a:rPr kumimoji="0" lang="zh-TW"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a:t>
            </a:r>
            <a:r>
              <a:rPr kumimoji="0" lang="en-US" altLang="zh-TW"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D-2.</a:t>
            </a:r>
            <a:r>
              <a:rPr kumimoji="0" lang="zh-TW"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學習歷程自述</a:t>
            </a:r>
            <a:r>
              <a:rPr kumimoji="0" lang="en-US" altLang="zh-TW"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a:t>
            </a:r>
            <a:r>
              <a:rPr kumimoji="0" lang="zh-TW"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含學習歷程反思、就讀動機、未來學習計畫與生涯規劃</a:t>
            </a:r>
            <a:r>
              <a:rPr kumimoji="0" lang="en-US" altLang="zh-TW"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a:t>
            </a:r>
            <a:r>
              <a:rPr kumimoji="0" lang="zh-TW"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a:t>
            </a:r>
            <a:endParaRPr kumimoji="0" lang="en-US" altLang="zh-TW"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p>
            <a:pPr marL="400050" lvl="1" indent="0">
              <a:buNone/>
            </a:pPr>
            <a:r>
              <a:rPr kumimoji="0" lang="zh-TW"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a:t>
            </a:r>
            <a:r>
              <a:rPr kumimoji="0" lang="en-US" altLang="zh-TW"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D-3.</a:t>
            </a:r>
            <a:r>
              <a:rPr kumimoji="0" lang="zh-TW"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其它有利審查資料」，由考生自行撰寫及上傳</a:t>
            </a:r>
            <a:endParaRPr kumimoji="0" lang="en-US" altLang="zh-TW"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p>
            <a:pPr marL="400050" lvl="1" indent="0">
              <a:buNone/>
            </a:pPr>
            <a:r>
              <a:rPr kumimoji="0" lang="zh-TW"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每一項目僅能上傳</a:t>
            </a:r>
            <a:r>
              <a:rPr kumimoji="0" lang="en-US" altLang="zh-TW"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1</a:t>
            </a:r>
            <a:r>
              <a:rPr kumimoji="0" lang="zh-TW"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個</a:t>
            </a:r>
            <a:r>
              <a:rPr kumimoji="0" lang="en-US" altLang="zh-TW"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PDF</a:t>
            </a:r>
            <a:r>
              <a:rPr kumimoji="0" lang="zh-TW"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檔案</a:t>
            </a:r>
            <a:r>
              <a:rPr kumimoji="0" lang="en-US" altLang="zh-TW"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a:t>
            </a:r>
            <a:r>
              <a:rPr kumimoji="0" lang="zh-TW"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不得上傳影音檔</a:t>
            </a:r>
            <a:r>
              <a:rPr kumimoji="0" lang="en-US" altLang="zh-TW"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a:t>
            </a:r>
            <a:r>
              <a:rPr kumimoji="0" lang="zh-TW"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，檔案容量以</a:t>
            </a:r>
            <a:r>
              <a:rPr kumimoji="0" lang="en-US" altLang="zh-TW" sz="1800" b="1" dirty="0">
                <a:solidFill>
                  <a:srgbClr val="0000FF"/>
                </a:solidFill>
                <a:latin typeface="標楷體" panose="03000509000000000000" pitchFamily="65" charset="-120"/>
                <a:ea typeface="標楷體" panose="03000509000000000000" pitchFamily="65" charset="-120"/>
                <a:cs typeface="Times New Roman" panose="02020603050405020304" pitchFamily="18" charset="0"/>
              </a:rPr>
              <a:t>4MB</a:t>
            </a:r>
            <a:r>
              <a:rPr kumimoji="0" lang="zh-TW"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為限</a:t>
            </a:r>
            <a:endParaRPr kumimoji="0" lang="en-US" altLang="zh-TW"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p>
            <a:pPr marL="400050" lvl="1" indent="0">
              <a:buNone/>
            </a:pPr>
            <a:r>
              <a:rPr kumimoji="0" lang="zh-TW" altLang="en-US" sz="1800" b="1" dirty="0">
                <a:solidFill>
                  <a:srgbClr val="0000FF"/>
                </a:solidFill>
                <a:latin typeface="標楷體" panose="03000509000000000000" pitchFamily="65" charset="-120"/>
                <a:ea typeface="標楷體" panose="03000509000000000000" pitchFamily="65" charset="-120"/>
                <a:cs typeface="Times New Roman" panose="02020603050405020304" pitchFamily="18" charset="0"/>
              </a:rPr>
              <a:t>考生須分項上傳檔案資料至對應欄位</a:t>
            </a:r>
          </a:p>
          <a:p>
            <a:pPr marL="400050" lvl="1" indent="0">
              <a:buNone/>
            </a:pPr>
            <a:r>
              <a:rPr kumimoji="0" lang="zh-TW"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a:t>
            </a:r>
            <a:r>
              <a:rPr kumimoji="0" lang="en-US" altLang="zh-TW"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D.</a:t>
            </a:r>
            <a:r>
              <a:rPr kumimoji="0" lang="zh-TW"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考生自行撰寫及上傳</a:t>
            </a:r>
            <a:r>
              <a:rPr kumimoji="0" lang="zh-TW" altLang="en-US" sz="1800" dirty="0">
                <a:latin typeface="標楷體" panose="03000509000000000000" pitchFamily="65" charset="-120"/>
                <a:ea typeface="標楷體" panose="03000509000000000000" pitchFamily="65" charset="-120"/>
                <a:cs typeface="Times New Roman" panose="02020603050405020304" pitchFamily="18" charset="0"/>
              </a:rPr>
              <a:t>」上傳成功後，該上傳項目呈現之檔案大小、最後上傳時間</a:t>
            </a:r>
            <a:r>
              <a:rPr kumimoji="0" lang="zh-TW" altLang="en-US" sz="1800" dirty="0" smtClean="0">
                <a:latin typeface="標楷體" panose="03000509000000000000" pitchFamily="65" charset="-120"/>
                <a:ea typeface="標楷體" panose="03000509000000000000" pitchFamily="65" charset="-120"/>
                <a:cs typeface="Times New Roman" panose="02020603050405020304" pitchFamily="18" charset="0"/>
              </a:rPr>
              <a:t>，</a:t>
            </a:r>
            <a:endParaRPr kumimoji="0" lang="en-US" altLang="zh-TW" sz="1800" dirty="0" smtClean="0">
              <a:latin typeface="標楷體" panose="03000509000000000000" pitchFamily="65" charset="-120"/>
              <a:ea typeface="標楷體" panose="03000509000000000000" pitchFamily="65" charset="-120"/>
              <a:cs typeface="Times New Roman" panose="02020603050405020304" pitchFamily="18" charset="0"/>
            </a:endParaRPr>
          </a:p>
          <a:p>
            <a:pPr marL="400050" lvl="1" indent="0">
              <a:buNone/>
            </a:pPr>
            <a:r>
              <a:rPr kumimoji="0" lang="zh-TW"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考生可就該上傳項目進行內容</a:t>
            </a:r>
            <a:r>
              <a:rPr kumimoji="0" lang="zh-TW" altLang="en-US" sz="1800" b="1" dirty="0" smtClean="0">
                <a:solidFill>
                  <a:srgbClr val="0000FF"/>
                </a:solidFill>
                <a:latin typeface="標楷體" panose="03000509000000000000" pitchFamily="65" charset="-120"/>
                <a:ea typeface="標楷體" panose="03000509000000000000" pitchFamily="65" charset="-120"/>
                <a:cs typeface="Times New Roman" panose="02020603050405020304" pitchFamily="18" charset="0"/>
              </a:rPr>
              <a:t>檢視</a:t>
            </a:r>
            <a:r>
              <a:rPr kumimoji="0" lang="zh-TW" altLang="en-US" sz="1800" dirty="0" smtClean="0">
                <a:latin typeface="標楷體" panose="03000509000000000000" pitchFamily="65" charset="-120"/>
                <a:ea typeface="標楷體" panose="03000509000000000000" pitchFamily="65" charset="-120"/>
                <a:cs typeface="Times New Roman" panose="02020603050405020304" pitchFamily="18" charset="0"/>
              </a:rPr>
              <a:t>，才可以</a:t>
            </a:r>
            <a:r>
              <a:rPr kumimoji="0" lang="zh-TW" altLang="en-US" sz="1800" b="1" dirty="0" smtClean="0">
                <a:solidFill>
                  <a:srgbClr val="0000FF"/>
                </a:solidFill>
                <a:latin typeface="標楷體" panose="03000509000000000000" pitchFamily="65" charset="-120"/>
                <a:ea typeface="標楷體" panose="03000509000000000000" pitchFamily="65" charset="-120"/>
                <a:cs typeface="Times New Roman" panose="02020603050405020304" pitchFamily="18" charset="0"/>
              </a:rPr>
              <a:t>送出</a:t>
            </a:r>
            <a:endParaRPr kumimoji="0" lang="zh-TW" altLang="en-US" sz="1800"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endParaRPr>
          </a:p>
        </p:txBody>
      </p:sp>
      <p:sp>
        <p:nvSpPr>
          <p:cNvPr id="45" name="Rectangle 2"/>
          <p:cNvSpPr txBox="1">
            <a:spLocks noChangeArrowheads="1"/>
          </p:cNvSpPr>
          <p:nvPr/>
        </p:nvSpPr>
        <p:spPr bwMode="auto">
          <a:xfrm>
            <a:off x="818747" y="0"/>
            <a:ext cx="10173797" cy="74509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627063" indent="-627063"/>
            <a:r>
              <a:rPr lang="zh-TW" altLang="en-US" sz="2400" b="1" kern="0" dirty="0" smtClean="0">
                <a:latin typeface="標楷體" panose="03000509000000000000" pitchFamily="65" charset="-120"/>
                <a:ea typeface="標楷體" panose="03000509000000000000" pitchFamily="65" charset="-120"/>
                <a:cs typeface="+mj-cs"/>
              </a:rPr>
              <a:t>第二</a:t>
            </a:r>
            <a:r>
              <a:rPr lang="zh-TW" altLang="en-US" sz="2400" b="1" kern="0" dirty="0">
                <a:latin typeface="標楷體" panose="03000509000000000000" pitchFamily="65" charset="-120"/>
                <a:ea typeface="標楷體" panose="03000509000000000000" pitchFamily="65" charset="-120"/>
                <a:cs typeface="+mj-cs"/>
              </a:rPr>
              <a:t>階段報名系統</a:t>
            </a:r>
            <a:r>
              <a:rPr lang="en-US" altLang="zh-TW" sz="2400" b="1" kern="0" dirty="0">
                <a:latin typeface="標楷體" panose="03000509000000000000" pitchFamily="65" charset="-120"/>
                <a:ea typeface="標楷體" panose="03000509000000000000" pitchFamily="65" charset="-120"/>
                <a:cs typeface="+mj-cs"/>
              </a:rPr>
              <a:t>(</a:t>
            </a:r>
            <a:r>
              <a:rPr lang="zh-TW" altLang="en-US" sz="2400" b="1" kern="0" dirty="0">
                <a:latin typeface="標楷體" panose="03000509000000000000" pitchFamily="65" charset="-120"/>
                <a:ea typeface="標楷體" panose="03000509000000000000" pitchFamily="65" charset="-120"/>
                <a:cs typeface="+mj-cs"/>
              </a:rPr>
              <a:t>含備審資料上</a:t>
            </a:r>
            <a:r>
              <a:rPr lang="zh-TW" altLang="en-US" sz="2400" b="1" kern="0" dirty="0" smtClean="0">
                <a:latin typeface="標楷體" panose="03000509000000000000" pitchFamily="65" charset="-120"/>
                <a:ea typeface="標楷體" panose="03000509000000000000" pitchFamily="65" charset="-120"/>
                <a:cs typeface="+mj-cs"/>
              </a:rPr>
              <a:t>傳</a:t>
            </a:r>
            <a:r>
              <a:rPr lang="zh-TW" altLang="en-US" sz="2400" b="1" kern="0" dirty="0">
                <a:latin typeface="Times New Roman" panose="02020603050405020304" pitchFamily="18" charset="0"/>
                <a:ea typeface="標楷體" panose="03000509000000000000" pitchFamily="65" charset="-120"/>
                <a:cs typeface="Times New Roman" panose="02020603050405020304" pitchFamily="18" charset="0"/>
              </a:rPr>
              <a:t>作業</a:t>
            </a:r>
            <a:r>
              <a:rPr lang="en-US" altLang="zh-TW" sz="2400" b="1" kern="0" dirty="0" smtClean="0">
                <a:latin typeface="標楷體" panose="03000509000000000000" pitchFamily="65" charset="-120"/>
                <a:ea typeface="標楷體" panose="03000509000000000000" pitchFamily="65" charset="-120"/>
                <a:cs typeface="+mj-cs"/>
              </a:rPr>
              <a:t>)-</a:t>
            </a:r>
            <a:r>
              <a:rPr lang="zh-TW" altLang="en-US" sz="2400" b="1" kern="0" dirty="0">
                <a:solidFill>
                  <a:srgbClr val="FF0000"/>
                </a:solidFill>
                <a:latin typeface="標楷體" panose="03000509000000000000" pitchFamily="65" charset="-120"/>
                <a:ea typeface="標楷體" panose="03000509000000000000" pitchFamily="65" charset="-120"/>
                <a:cs typeface="+mj-cs"/>
              </a:rPr>
              <a:t>上</a:t>
            </a:r>
            <a:r>
              <a:rPr lang="zh-TW" altLang="en-US" sz="2400" b="1" kern="0" dirty="0" smtClean="0">
                <a:solidFill>
                  <a:srgbClr val="FF0000"/>
                </a:solidFill>
                <a:latin typeface="標楷體" panose="03000509000000000000" pitchFamily="65" charset="-120"/>
                <a:ea typeface="標楷體" panose="03000509000000000000" pitchFamily="65" charset="-120"/>
                <a:cs typeface="+mj-cs"/>
              </a:rPr>
              <a:t>傳</a:t>
            </a:r>
            <a:r>
              <a:rPr lang="en-US" altLang="zh-TW" sz="2400" b="1" kern="0" dirty="0" smtClean="0">
                <a:solidFill>
                  <a:srgbClr val="FF0000"/>
                </a:solidFill>
                <a:latin typeface="標楷體" panose="03000509000000000000" pitchFamily="65" charset="-120"/>
                <a:ea typeface="標楷體" panose="03000509000000000000" pitchFamily="65" charset="-120"/>
                <a:cs typeface="+mj-cs"/>
              </a:rPr>
              <a:t>(</a:t>
            </a:r>
            <a:r>
              <a:rPr lang="zh-TW" altLang="en-US" sz="2400" b="1" kern="0" dirty="0" smtClean="0">
                <a:solidFill>
                  <a:srgbClr val="FF0000"/>
                </a:solidFill>
                <a:latin typeface="標楷體" panose="03000509000000000000" pitchFamily="65" charset="-120"/>
                <a:ea typeface="標楷體" panose="03000509000000000000" pitchFamily="65" charset="-120"/>
                <a:cs typeface="+mj-cs"/>
              </a:rPr>
              <a:t>或勾選</a:t>
            </a:r>
            <a:r>
              <a:rPr lang="en-US" altLang="zh-TW" sz="2400" b="1" kern="0" dirty="0" smtClean="0">
                <a:solidFill>
                  <a:srgbClr val="FF0000"/>
                </a:solidFill>
                <a:latin typeface="標楷體" panose="03000509000000000000" pitchFamily="65" charset="-120"/>
                <a:ea typeface="標楷體" panose="03000509000000000000" pitchFamily="65" charset="-120"/>
                <a:cs typeface="+mj-cs"/>
              </a:rPr>
              <a:t>)</a:t>
            </a:r>
            <a:r>
              <a:rPr lang="zh-TW" altLang="en-US" sz="2400" b="1" kern="0" dirty="0" smtClean="0">
                <a:solidFill>
                  <a:srgbClr val="FF0000"/>
                </a:solidFill>
                <a:latin typeface="標楷體" panose="03000509000000000000" pitchFamily="65" charset="-120"/>
                <a:ea typeface="標楷體" panose="03000509000000000000" pitchFamily="65" charset="-120"/>
                <a:cs typeface="+mj-cs"/>
              </a:rPr>
              <a:t>學習歷程備</a:t>
            </a:r>
            <a:r>
              <a:rPr lang="zh-TW" altLang="en-US" sz="2400" b="1" kern="0" dirty="0">
                <a:solidFill>
                  <a:srgbClr val="FF0000"/>
                </a:solidFill>
                <a:latin typeface="標楷體" panose="03000509000000000000" pitchFamily="65" charset="-120"/>
                <a:ea typeface="標楷體" panose="03000509000000000000" pitchFamily="65" charset="-120"/>
                <a:cs typeface="+mj-cs"/>
              </a:rPr>
              <a:t>審資料</a:t>
            </a:r>
          </a:p>
        </p:txBody>
      </p:sp>
    </p:spTree>
    <p:extLst>
      <p:ext uri="{BB962C8B-B14F-4D97-AF65-F5344CB8AC3E}">
        <p14:creationId xmlns:p14="http://schemas.microsoft.com/office/powerpoint/2010/main" xmlns="" val="3417365942"/>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2"/>
          <p:cNvSpPr txBox="1">
            <a:spLocks noChangeArrowheads="1"/>
          </p:cNvSpPr>
          <p:nvPr/>
        </p:nvSpPr>
        <p:spPr bwMode="auto">
          <a:xfrm>
            <a:off x="818747" y="0"/>
            <a:ext cx="10173797" cy="74509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627063" indent="-627063"/>
            <a:r>
              <a:rPr lang="zh-TW" altLang="en-US" sz="2400" b="1" kern="0" dirty="0" smtClean="0">
                <a:latin typeface="標楷體" panose="03000509000000000000" pitchFamily="65" charset="-120"/>
                <a:ea typeface="標楷體" panose="03000509000000000000" pitchFamily="65" charset="-120"/>
                <a:cs typeface="+mj-cs"/>
              </a:rPr>
              <a:t>第二</a:t>
            </a:r>
            <a:r>
              <a:rPr lang="zh-TW" altLang="en-US" sz="2400" b="1" kern="0" dirty="0">
                <a:latin typeface="標楷體" panose="03000509000000000000" pitchFamily="65" charset="-120"/>
                <a:ea typeface="標楷體" panose="03000509000000000000" pitchFamily="65" charset="-120"/>
                <a:cs typeface="+mj-cs"/>
              </a:rPr>
              <a:t>階段報名系統</a:t>
            </a:r>
            <a:r>
              <a:rPr lang="en-US" altLang="zh-TW" sz="2400" b="1" kern="0" dirty="0">
                <a:latin typeface="標楷體" panose="03000509000000000000" pitchFamily="65" charset="-120"/>
                <a:ea typeface="標楷體" panose="03000509000000000000" pitchFamily="65" charset="-120"/>
                <a:cs typeface="+mj-cs"/>
              </a:rPr>
              <a:t>(</a:t>
            </a:r>
            <a:r>
              <a:rPr lang="zh-TW" altLang="en-US" sz="2400" b="1" kern="0" dirty="0">
                <a:latin typeface="標楷體" panose="03000509000000000000" pitchFamily="65" charset="-120"/>
                <a:ea typeface="標楷體" panose="03000509000000000000" pitchFamily="65" charset="-120"/>
                <a:cs typeface="+mj-cs"/>
              </a:rPr>
              <a:t>含備審資料上</a:t>
            </a:r>
            <a:r>
              <a:rPr lang="zh-TW" altLang="en-US" sz="2400" b="1" kern="0" dirty="0" smtClean="0">
                <a:latin typeface="標楷體" panose="03000509000000000000" pitchFamily="65" charset="-120"/>
                <a:ea typeface="標楷體" panose="03000509000000000000" pitchFamily="65" charset="-120"/>
                <a:cs typeface="+mj-cs"/>
              </a:rPr>
              <a:t>傳</a:t>
            </a:r>
            <a:r>
              <a:rPr lang="zh-TW" altLang="en-US" sz="2400" b="1" kern="0" dirty="0">
                <a:latin typeface="Times New Roman" panose="02020603050405020304" pitchFamily="18" charset="0"/>
                <a:ea typeface="標楷體" panose="03000509000000000000" pitchFamily="65" charset="-120"/>
                <a:cs typeface="Times New Roman" panose="02020603050405020304" pitchFamily="18" charset="0"/>
              </a:rPr>
              <a:t>作業</a:t>
            </a:r>
            <a:r>
              <a:rPr lang="en-US" altLang="zh-TW" sz="2400" b="1" kern="0" dirty="0" smtClean="0">
                <a:latin typeface="標楷體" panose="03000509000000000000" pitchFamily="65" charset="-120"/>
                <a:ea typeface="標楷體" panose="03000509000000000000" pitchFamily="65" charset="-120"/>
                <a:cs typeface="+mj-cs"/>
              </a:rPr>
              <a:t>)-</a:t>
            </a:r>
            <a:r>
              <a:rPr lang="zh-TW" altLang="en-US" sz="2400" b="1" kern="0" dirty="0">
                <a:solidFill>
                  <a:srgbClr val="FF0000"/>
                </a:solidFill>
                <a:latin typeface="標楷體" panose="03000509000000000000" pitchFamily="65" charset="-120"/>
                <a:ea typeface="標楷體" panose="03000509000000000000" pitchFamily="65" charset="-120"/>
                <a:cs typeface="+mj-cs"/>
              </a:rPr>
              <a:t>上</a:t>
            </a:r>
            <a:r>
              <a:rPr lang="zh-TW" altLang="en-US" sz="2400" b="1" kern="0" dirty="0" smtClean="0">
                <a:solidFill>
                  <a:srgbClr val="FF0000"/>
                </a:solidFill>
                <a:latin typeface="標楷體" panose="03000509000000000000" pitchFamily="65" charset="-120"/>
                <a:ea typeface="標楷體" panose="03000509000000000000" pitchFamily="65" charset="-120"/>
                <a:cs typeface="+mj-cs"/>
              </a:rPr>
              <a:t>傳</a:t>
            </a:r>
            <a:r>
              <a:rPr lang="en-US" altLang="zh-TW" sz="2400" b="1" kern="0" dirty="0" smtClean="0">
                <a:solidFill>
                  <a:srgbClr val="FF0000"/>
                </a:solidFill>
                <a:latin typeface="標楷體" panose="03000509000000000000" pitchFamily="65" charset="-120"/>
                <a:ea typeface="標楷體" panose="03000509000000000000" pitchFamily="65" charset="-120"/>
                <a:cs typeface="+mj-cs"/>
              </a:rPr>
              <a:t>(</a:t>
            </a:r>
            <a:r>
              <a:rPr lang="zh-TW" altLang="en-US" sz="2400" b="1" kern="0" dirty="0" smtClean="0">
                <a:solidFill>
                  <a:srgbClr val="FF0000"/>
                </a:solidFill>
                <a:latin typeface="標楷體" panose="03000509000000000000" pitchFamily="65" charset="-120"/>
                <a:ea typeface="標楷體" panose="03000509000000000000" pitchFamily="65" charset="-120"/>
                <a:cs typeface="+mj-cs"/>
              </a:rPr>
              <a:t>或勾選</a:t>
            </a:r>
            <a:r>
              <a:rPr lang="en-US" altLang="zh-TW" sz="2400" b="1" kern="0" dirty="0" smtClean="0">
                <a:solidFill>
                  <a:srgbClr val="FF0000"/>
                </a:solidFill>
                <a:latin typeface="標楷體" panose="03000509000000000000" pitchFamily="65" charset="-120"/>
                <a:ea typeface="標楷體" panose="03000509000000000000" pitchFamily="65" charset="-120"/>
                <a:cs typeface="+mj-cs"/>
              </a:rPr>
              <a:t>)</a:t>
            </a:r>
            <a:r>
              <a:rPr lang="zh-TW" altLang="en-US" sz="2400" b="1" kern="0" dirty="0" smtClean="0">
                <a:solidFill>
                  <a:srgbClr val="FF0000"/>
                </a:solidFill>
                <a:latin typeface="標楷體" panose="03000509000000000000" pitchFamily="65" charset="-120"/>
                <a:ea typeface="標楷體" panose="03000509000000000000" pitchFamily="65" charset="-120"/>
                <a:cs typeface="+mj-cs"/>
              </a:rPr>
              <a:t>學習歷程備</a:t>
            </a:r>
            <a:r>
              <a:rPr lang="zh-TW" altLang="en-US" sz="2400" b="1" kern="0" dirty="0">
                <a:solidFill>
                  <a:srgbClr val="FF0000"/>
                </a:solidFill>
                <a:latin typeface="標楷體" panose="03000509000000000000" pitchFamily="65" charset="-120"/>
                <a:ea typeface="標楷體" panose="03000509000000000000" pitchFamily="65" charset="-120"/>
                <a:cs typeface="+mj-cs"/>
              </a:rPr>
              <a:t>審資料</a:t>
            </a:r>
          </a:p>
        </p:txBody>
      </p:sp>
      <p:pic>
        <p:nvPicPr>
          <p:cNvPr id="2" name="圖片 1"/>
          <p:cNvPicPr>
            <a:picLocks noChangeAspect="1"/>
          </p:cNvPicPr>
          <p:nvPr/>
        </p:nvPicPr>
        <p:blipFill>
          <a:blip r:embed="rId2"/>
          <a:stretch>
            <a:fillRect/>
          </a:stretch>
        </p:blipFill>
        <p:spPr>
          <a:xfrm>
            <a:off x="983432" y="745099"/>
            <a:ext cx="9793088" cy="5958255"/>
          </a:xfrm>
          <a:prstGeom prst="rect">
            <a:avLst/>
          </a:prstGeom>
        </p:spPr>
      </p:pic>
    </p:spTree>
    <p:extLst>
      <p:ext uri="{BB962C8B-B14F-4D97-AF65-F5344CB8AC3E}">
        <p14:creationId xmlns:p14="http://schemas.microsoft.com/office/powerpoint/2010/main" xmlns="" val="15847262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911424" y="44624"/>
            <a:ext cx="8561865" cy="6937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800">
                <a:solidFill>
                  <a:schemeClr val="tx2"/>
                </a:solidFill>
                <a:latin typeface="+mj-lt"/>
                <a:ea typeface="+mj-ea"/>
                <a:cs typeface="+mj-cs"/>
              </a:defRPr>
            </a:lvl1pPr>
            <a:lvl2pPr algn="l" rtl="0" eaLnBrk="0" fontAlgn="base" hangingPunct="0">
              <a:spcBef>
                <a:spcPct val="0"/>
              </a:spcBef>
              <a:spcAft>
                <a:spcPct val="0"/>
              </a:spcAft>
              <a:defRPr kumimoji="1" sz="2800">
                <a:solidFill>
                  <a:schemeClr val="tx2"/>
                </a:solidFill>
                <a:latin typeface="Arial" charset="0"/>
                <a:ea typeface="華康新特明體" pitchFamily="49" charset="-120"/>
              </a:defRPr>
            </a:lvl2pPr>
            <a:lvl3pPr algn="l" rtl="0" eaLnBrk="0" fontAlgn="base" hangingPunct="0">
              <a:spcBef>
                <a:spcPct val="0"/>
              </a:spcBef>
              <a:spcAft>
                <a:spcPct val="0"/>
              </a:spcAft>
              <a:defRPr kumimoji="1" sz="2800">
                <a:solidFill>
                  <a:schemeClr val="tx2"/>
                </a:solidFill>
                <a:latin typeface="Arial" charset="0"/>
                <a:ea typeface="華康新特明體" pitchFamily="49" charset="-120"/>
              </a:defRPr>
            </a:lvl3pPr>
            <a:lvl4pPr algn="l" rtl="0" eaLnBrk="0" fontAlgn="base" hangingPunct="0">
              <a:spcBef>
                <a:spcPct val="0"/>
              </a:spcBef>
              <a:spcAft>
                <a:spcPct val="0"/>
              </a:spcAft>
              <a:defRPr kumimoji="1" sz="2800">
                <a:solidFill>
                  <a:schemeClr val="tx2"/>
                </a:solidFill>
                <a:latin typeface="Arial" charset="0"/>
                <a:ea typeface="華康新特明體" pitchFamily="49" charset="-120"/>
              </a:defRPr>
            </a:lvl4pPr>
            <a:lvl5pPr algn="l" rtl="0" eaLnBrk="0" fontAlgn="base" hangingPunct="0">
              <a:spcBef>
                <a:spcPct val="0"/>
              </a:spcBef>
              <a:spcAft>
                <a:spcPct val="0"/>
              </a:spcAft>
              <a:defRPr kumimoji="1" sz="2800">
                <a:solidFill>
                  <a:schemeClr val="tx2"/>
                </a:solidFill>
                <a:latin typeface="Arial" charset="0"/>
                <a:ea typeface="華康新特明體" pitchFamily="49" charset="-120"/>
              </a:defRPr>
            </a:lvl5pPr>
            <a:lvl6pPr marL="457200" algn="l" rtl="0" fontAlgn="base">
              <a:spcBef>
                <a:spcPct val="0"/>
              </a:spcBef>
              <a:spcAft>
                <a:spcPct val="0"/>
              </a:spcAft>
              <a:defRPr kumimoji="1" sz="2800">
                <a:solidFill>
                  <a:schemeClr val="tx2"/>
                </a:solidFill>
                <a:latin typeface="Arial" charset="0"/>
                <a:ea typeface="新細明體" charset="-120"/>
              </a:defRPr>
            </a:lvl6pPr>
            <a:lvl7pPr marL="914400" algn="l" rtl="0" fontAlgn="base">
              <a:spcBef>
                <a:spcPct val="0"/>
              </a:spcBef>
              <a:spcAft>
                <a:spcPct val="0"/>
              </a:spcAft>
              <a:defRPr kumimoji="1" sz="2800">
                <a:solidFill>
                  <a:schemeClr val="tx2"/>
                </a:solidFill>
                <a:latin typeface="Arial" charset="0"/>
                <a:ea typeface="新細明體" charset="-120"/>
              </a:defRPr>
            </a:lvl7pPr>
            <a:lvl8pPr marL="1371600" algn="l" rtl="0" fontAlgn="base">
              <a:spcBef>
                <a:spcPct val="0"/>
              </a:spcBef>
              <a:spcAft>
                <a:spcPct val="0"/>
              </a:spcAft>
              <a:defRPr kumimoji="1" sz="2800">
                <a:solidFill>
                  <a:schemeClr val="tx2"/>
                </a:solidFill>
                <a:latin typeface="Arial" charset="0"/>
                <a:ea typeface="新細明體" charset="-120"/>
              </a:defRPr>
            </a:lvl8pPr>
            <a:lvl9pPr marL="1828800" algn="l" rtl="0" fontAlgn="base">
              <a:spcBef>
                <a:spcPct val="0"/>
              </a:spcBef>
              <a:spcAft>
                <a:spcPct val="0"/>
              </a:spcAft>
              <a:defRPr kumimoji="1" sz="2800">
                <a:solidFill>
                  <a:schemeClr val="tx2"/>
                </a:solidFill>
                <a:latin typeface="Arial" charset="0"/>
                <a:ea typeface="新細明體" charset="-120"/>
              </a:defRPr>
            </a:lvl9pPr>
          </a:lstStyle>
          <a:p>
            <a:r>
              <a:rPr lang="zh-TW" altLang="en-US" b="1" kern="0" dirty="0" smtClean="0">
                <a:solidFill>
                  <a:schemeClr val="tx1"/>
                </a:solidFill>
                <a:latin typeface="標楷體" panose="03000509000000000000" pitchFamily="65" charset="-120"/>
                <a:ea typeface="標楷體" panose="03000509000000000000" pitchFamily="65" charset="-120"/>
              </a:rPr>
              <a:t>招生</a:t>
            </a:r>
            <a:r>
              <a:rPr lang="zh-TW" altLang="en-US" b="1" kern="0" dirty="0">
                <a:solidFill>
                  <a:schemeClr val="tx1"/>
                </a:solidFill>
                <a:latin typeface="標楷體" panose="03000509000000000000" pitchFamily="65" charset="-120"/>
                <a:ea typeface="標楷體" panose="03000509000000000000" pitchFamily="65" charset="-120"/>
              </a:rPr>
              <a:t>簡章修訂事項</a:t>
            </a:r>
          </a:p>
        </p:txBody>
      </p:sp>
      <p:sp>
        <p:nvSpPr>
          <p:cNvPr id="2" name="矩形 1"/>
          <p:cNvSpPr/>
          <p:nvPr/>
        </p:nvSpPr>
        <p:spPr>
          <a:xfrm>
            <a:off x="1343472" y="774009"/>
            <a:ext cx="10026068" cy="5909310"/>
          </a:xfrm>
          <a:prstGeom prst="rect">
            <a:avLst/>
          </a:prstGeom>
        </p:spPr>
        <p:txBody>
          <a:bodyPr wrap="square">
            <a:spAutoFit/>
          </a:bodyPr>
          <a:lstStyle/>
          <a:p>
            <a:pPr lvl="0"/>
            <a:r>
              <a:rPr lang="zh-TW" altLang="zh-TW" dirty="0">
                <a:latin typeface="標楷體" panose="03000509000000000000" pitchFamily="65" charset="-120"/>
                <a:ea typeface="標楷體" panose="03000509000000000000" pitchFamily="65" charset="-120"/>
              </a:rPr>
              <a:t>依據教育部</a:t>
            </a:r>
            <a:r>
              <a:rPr lang="en-US" altLang="zh-TW" dirty="0">
                <a:latin typeface="標楷體" panose="03000509000000000000" pitchFamily="65" charset="-120"/>
                <a:ea typeface="標楷體" panose="03000509000000000000" pitchFamily="65" charset="-120"/>
              </a:rPr>
              <a:t>111</a:t>
            </a:r>
            <a:r>
              <a:rPr lang="zh-TW" altLang="zh-TW" dirty="0" smtClean="0">
                <a:latin typeface="標楷體" panose="03000509000000000000" pitchFamily="65" charset="-120"/>
                <a:ea typeface="標楷體" panose="03000509000000000000" pitchFamily="65" charset="-120"/>
              </a:rPr>
              <a:t>年</a:t>
            </a:r>
            <a:r>
              <a:rPr lang="en-US" altLang="zh-TW" dirty="0" smtClean="0">
                <a:latin typeface="標楷體" panose="03000509000000000000" pitchFamily="65" charset="-120"/>
                <a:ea typeface="標楷體" panose="03000509000000000000" pitchFamily="65" charset="-120"/>
              </a:rPr>
              <a:t>3</a:t>
            </a:r>
            <a:r>
              <a:rPr lang="zh-TW" altLang="zh-TW" dirty="0" smtClean="0">
                <a:latin typeface="標楷體" panose="03000509000000000000" pitchFamily="65" charset="-120"/>
                <a:ea typeface="標楷體" panose="03000509000000000000" pitchFamily="65" charset="-120"/>
              </a:rPr>
              <a:t>月</a:t>
            </a:r>
            <a:r>
              <a:rPr lang="en-US" altLang="zh-TW" dirty="0" smtClean="0">
                <a:latin typeface="標楷體" panose="03000509000000000000" pitchFamily="65" charset="-120"/>
                <a:ea typeface="標楷體" panose="03000509000000000000" pitchFamily="65" charset="-120"/>
              </a:rPr>
              <a:t>2</a:t>
            </a:r>
            <a:r>
              <a:rPr lang="zh-TW" altLang="zh-TW" dirty="0" smtClean="0">
                <a:latin typeface="標楷體" panose="03000509000000000000" pitchFamily="65" charset="-120"/>
                <a:ea typeface="標楷體" panose="03000509000000000000" pitchFamily="65" charset="-120"/>
              </a:rPr>
              <a:t>日</a:t>
            </a:r>
            <a:r>
              <a:rPr lang="zh-TW" altLang="zh-TW" dirty="0">
                <a:latin typeface="標楷體" panose="03000509000000000000" pitchFamily="65" charset="-120"/>
                <a:ea typeface="標楷體" panose="03000509000000000000" pitchFamily="65" charset="-120"/>
              </a:rPr>
              <a:t>臺教技</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二</a:t>
            </a:r>
            <a:r>
              <a:rPr lang="en-US" altLang="zh-TW" dirty="0" smtClean="0">
                <a:latin typeface="標楷體" panose="03000509000000000000" pitchFamily="65" charset="-120"/>
                <a:ea typeface="標楷體" panose="03000509000000000000" pitchFamily="65" charset="-120"/>
              </a:rPr>
              <a:t>)</a:t>
            </a:r>
            <a:r>
              <a:rPr lang="zh-TW" altLang="zh-TW" dirty="0">
                <a:latin typeface="標楷體" panose="03000509000000000000" pitchFamily="65" charset="-120"/>
                <a:ea typeface="標楷體" panose="03000509000000000000" pitchFamily="65" charset="-120"/>
              </a:rPr>
              <a:t>字</a:t>
            </a:r>
            <a:r>
              <a:rPr lang="zh-TW" altLang="zh-TW" dirty="0" smtClean="0">
                <a:latin typeface="標楷體" panose="03000509000000000000" pitchFamily="65" charset="-120"/>
                <a:ea typeface="標楷體" panose="03000509000000000000" pitchFamily="65" charset="-120"/>
              </a:rPr>
              <a:t>第</a:t>
            </a:r>
            <a:r>
              <a:rPr lang="en-US" altLang="zh-TW" dirty="0">
                <a:latin typeface="標楷體" panose="03000509000000000000" pitchFamily="65" charset="-120"/>
                <a:ea typeface="標楷體" panose="03000509000000000000" pitchFamily="65" charset="-120"/>
              </a:rPr>
              <a:t>1112300588</a:t>
            </a:r>
            <a:r>
              <a:rPr lang="zh-TW" altLang="zh-TW" dirty="0" smtClean="0">
                <a:latin typeface="標楷體" panose="03000509000000000000" pitchFamily="65" charset="-120"/>
                <a:ea typeface="標楷體" panose="03000509000000000000" pitchFamily="65" charset="-120"/>
              </a:rPr>
              <a:t>號</a:t>
            </a:r>
            <a:r>
              <a:rPr lang="zh-TW" altLang="zh-TW" dirty="0">
                <a:latin typeface="標楷體" panose="03000509000000000000" pitchFamily="65" charset="-120"/>
                <a:ea typeface="標楷體" panose="03000509000000000000" pitchFamily="65" charset="-120"/>
              </a:rPr>
              <a:t>函辦理</a:t>
            </a:r>
            <a:r>
              <a:rPr lang="zh-TW" altLang="zh-TW" dirty="0" smtClean="0">
                <a:latin typeface="標楷體" panose="03000509000000000000" pitchFamily="65" charset="-120"/>
                <a:ea typeface="標楷體" panose="03000509000000000000" pitchFamily="65" charset="-120"/>
              </a:rPr>
              <a:t>，</a:t>
            </a:r>
            <a:endParaRPr lang="en-US" altLang="zh-TW" dirty="0" smtClean="0">
              <a:latin typeface="標楷體" panose="03000509000000000000" pitchFamily="65" charset="-120"/>
              <a:ea typeface="標楷體" panose="03000509000000000000" pitchFamily="65" charset="-120"/>
            </a:endParaRPr>
          </a:p>
          <a:p>
            <a:pPr lvl="0"/>
            <a:r>
              <a:rPr lang="en-US" altLang="zh-TW" dirty="0" smtClean="0">
                <a:latin typeface="標楷體" panose="03000509000000000000" pitchFamily="65" charset="-120"/>
                <a:ea typeface="標楷體" panose="03000509000000000000" pitchFamily="65" charset="-120"/>
              </a:rPr>
              <a:t>111</a:t>
            </a:r>
            <a:r>
              <a:rPr lang="zh-TW" altLang="zh-TW" dirty="0">
                <a:latin typeface="標楷體" panose="03000509000000000000" pitchFamily="65" charset="-120"/>
                <a:ea typeface="標楷體" panose="03000509000000000000" pitchFamily="65" charset="-120"/>
              </a:rPr>
              <a:t>學年度四技二專甄選入學招生，「</a:t>
            </a:r>
            <a:r>
              <a:rPr lang="zh-TW" altLang="zh-TW" b="1" dirty="0">
                <a:solidFill>
                  <a:srgbClr val="0000FF"/>
                </a:solidFill>
                <a:latin typeface="標楷體" panose="03000509000000000000" pitchFamily="65" charset="-120"/>
                <a:ea typeface="標楷體" panose="03000509000000000000" pitchFamily="65" charset="-120"/>
              </a:rPr>
              <a:t>大同技術學院</a:t>
            </a:r>
            <a:r>
              <a:rPr lang="zh-TW" altLang="zh-TW" dirty="0">
                <a:latin typeface="標楷體" panose="03000509000000000000" pitchFamily="65" charset="-120"/>
                <a:ea typeface="標楷體" panose="03000509000000000000" pitchFamily="65" charset="-120"/>
              </a:rPr>
              <a:t>」</a:t>
            </a:r>
            <a:r>
              <a:rPr lang="zh-TW" altLang="zh-TW" b="1" dirty="0">
                <a:solidFill>
                  <a:srgbClr val="FF0000"/>
                </a:solidFill>
                <a:latin typeface="標楷體" panose="03000509000000000000" pitchFamily="65" charset="-120"/>
                <a:ea typeface="標楷體" panose="03000509000000000000" pitchFamily="65" charset="-120"/>
              </a:rPr>
              <a:t>招生名額修訂</a:t>
            </a:r>
            <a:r>
              <a:rPr lang="zh-TW" altLang="zh-TW" dirty="0">
                <a:latin typeface="標楷體" panose="03000509000000000000" pitchFamily="65" charset="-120"/>
                <a:ea typeface="標楷體" panose="03000509000000000000" pitchFamily="65" charset="-120"/>
              </a:rPr>
              <a:t>如下</a:t>
            </a:r>
            <a:r>
              <a:rPr lang="en-US" altLang="zh-TW" dirty="0">
                <a:latin typeface="標楷體" panose="03000509000000000000" pitchFamily="65" charset="-120"/>
                <a:ea typeface="標楷體" panose="03000509000000000000" pitchFamily="65" charset="-120"/>
              </a:rPr>
              <a:t>:</a:t>
            </a:r>
            <a:endParaRPr lang="zh-TW" altLang="zh-TW" dirty="0">
              <a:latin typeface="標楷體" panose="03000509000000000000" pitchFamily="65" charset="-120"/>
              <a:ea typeface="標楷體" panose="03000509000000000000" pitchFamily="65" charset="-120"/>
            </a:endParaRPr>
          </a:p>
          <a:p>
            <a:r>
              <a:rPr lang="zh-TW" altLang="zh-TW" b="1" u="sng" dirty="0">
                <a:latin typeface="標楷體" panose="03000509000000000000" pitchFamily="65" charset="-120"/>
                <a:ea typeface="標楷體" panose="03000509000000000000" pitchFamily="65" charset="-120"/>
              </a:rPr>
              <a:t>※大同技術學院</a:t>
            </a:r>
            <a:r>
              <a:rPr lang="zh-TW" altLang="zh-TW" b="1" u="sng" dirty="0">
                <a:solidFill>
                  <a:srgbClr val="FF0000"/>
                </a:solidFill>
                <a:latin typeface="標楷體" panose="03000509000000000000" pitchFamily="65" charset="-120"/>
                <a:ea typeface="標楷體" panose="03000509000000000000" pitchFamily="65" charset="-120"/>
              </a:rPr>
              <a:t>社會工作與服務管理系</a:t>
            </a:r>
            <a:r>
              <a:rPr lang="zh-TW" altLang="zh-TW" b="1" u="sng" dirty="0">
                <a:latin typeface="標楷體" panose="03000509000000000000" pitchFamily="65" charset="-120"/>
                <a:ea typeface="標楷體" panose="03000509000000000000" pitchFamily="65" charset="-120"/>
              </a:rPr>
              <a:t>：</a:t>
            </a:r>
            <a:endParaRPr lang="zh-TW" altLang="zh-TW" dirty="0">
              <a:latin typeface="標楷體" panose="03000509000000000000" pitchFamily="65" charset="-120"/>
              <a:ea typeface="標楷體" panose="03000509000000000000" pitchFamily="65" charset="-120"/>
            </a:endParaRPr>
          </a:p>
          <a:p>
            <a:r>
              <a:rPr lang="en-US" altLang="zh-TW" dirty="0">
                <a:latin typeface="標楷體" panose="03000509000000000000" pitchFamily="65" charset="-120"/>
                <a:ea typeface="標楷體" panose="03000509000000000000" pitchFamily="65" charset="-120"/>
              </a:rPr>
              <a:t>(1)</a:t>
            </a:r>
            <a:r>
              <a:rPr lang="zh-TW" altLang="zh-TW" dirty="0">
                <a:latin typeface="標楷體" panose="03000509000000000000" pitchFamily="65" charset="-120"/>
                <a:ea typeface="標楷體" panose="03000509000000000000" pitchFamily="65" charset="-120"/>
              </a:rPr>
              <a:t>招生類別「</a:t>
            </a:r>
            <a:r>
              <a:rPr lang="en-US" altLang="zh-TW" dirty="0">
                <a:latin typeface="標楷體" panose="03000509000000000000" pitchFamily="65" charset="-120"/>
                <a:ea typeface="標楷體" panose="03000509000000000000" pitchFamily="65" charset="-120"/>
              </a:rPr>
              <a:t>09</a:t>
            </a:r>
            <a:r>
              <a:rPr lang="zh-TW" altLang="zh-TW" dirty="0">
                <a:latin typeface="標楷體" panose="03000509000000000000" pitchFamily="65" charset="-120"/>
                <a:ea typeface="標楷體" panose="03000509000000000000" pitchFamily="65" charset="-120"/>
              </a:rPr>
              <a:t>商業與管理群」一般生</a:t>
            </a:r>
            <a:r>
              <a:rPr lang="en-US" altLang="zh-TW" dirty="0">
                <a:solidFill>
                  <a:srgbClr val="FF0000"/>
                </a:solidFill>
                <a:latin typeface="標楷體" panose="03000509000000000000" pitchFamily="65" charset="-120"/>
                <a:ea typeface="標楷體" panose="03000509000000000000" pitchFamily="65" charset="-120"/>
              </a:rPr>
              <a:t>2</a:t>
            </a:r>
            <a:r>
              <a:rPr lang="zh-TW" altLang="zh-TW" dirty="0" smtClean="0">
                <a:latin typeface="標楷體" panose="03000509000000000000" pitchFamily="65" charset="-120"/>
                <a:ea typeface="標楷體" panose="03000509000000000000" pitchFamily="65" charset="-120"/>
              </a:rPr>
              <a:t>名</a:t>
            </a:r>
            <a:r>
              <a:rPr lang="zh-TW" altLang="zh-TW" dirty="0">
                <a:latin typeface="標楷體" panose="03000509000000000000" pitchFamily="65" charset="-120"/>
                <a:ea typeface="標楷體" panose="03000509000000000000" pitchFamily="65" charset="-120"/>
              </a:rPr>
              <a:t>（志願代碼</a:t>
            </a:r>
            <a:r>
              <a:rPr lang="en-US" altLang="zh-TW" dirty="0">
                <a:solidFill>
                  <a:srgbClr val="0000FF"/>
                </a:solidFill>
                <a:latin typeface="標楷體" panose="03000509000000000000" pitchFamily="65" charset="-120"/>
                <a:ea typeface="標楷體" panose="03000509000000000000" pitchFamily="65" charset="-120"/>
              </a:rPr>
              <a:t>419009</a:t>
            </a:r>
            <a:r>
              <a:rPr lang="zh-TW" altLang="zh-TW" dirty="0" smtClean="0">
                <a:latin typeface="標楷體" panose="03000509000000000000" pitchFamily="65" charset="-120"/>
                <a:ea typeface="標楷體" panose="03000509000000000000" pitchFamily="65" charset="-120"/>
              </a:rPr>
              <a:t>），</a:t>
            </a:r>
            <a:r>
              <a:rPr lang="zh-TW" altLang="zh-TW" b="1" dirty="0">
                <a:latin typeface="標楷體" panose="03000509000000000000" pitchFamily="65" charset="-120"/>
                <a:ea typeface="標楷體" panose="03000509000000000000" pitchFamily="65" charset="-120"/>
              </a:rPr>
              <a:t>修正為</a:t>
            </a:r>
            <a:r>
              <a:rPr lang="en-US" altLang="zh-TW" b="1" dirty="0">
                <a:solidFill>
                  <a:srgbClr val="FF0000"/>
                </a:solidFill>
                <a:latin typeface="標楷體" panose="03000509000000000000" pitchFamily="65" charset="-120"/>
                <a:ea typeface="標楷體" panose="03000509000000000000" pitchFamily="65" charset="-120"/>
              </a:rPr>
              <a:t>0</a:t>
            </a:r>
            <a:r>
              <a:rPr lang="zh-TW" altLang="zh-TW" b="1" dirty="0" smtClean="0">
                <a:latin typeface="標楷體" panose="03000509000000000000" pitchFamily="65" charset="-120"/>
                <a:ea typeface="標楷體" panose="03000509000000000000" pitchFamily="65" charset="-120"/>
              </a:rPr>
              <a:t>名</a:t>
            </a:r>
            <a:r>
              <a:rPr lang="zh-TW" altLang="zh-TW" dirty="0" smtClean="0">
                <a:latin typeface="標楷體" panose="03000509000000000000" pitchFamily="65" charset="-120"/>
                <a:ea typeface="標楷體" panose="03000509000000000000" pitchFamily="65" charset="-120"/>
              </a:rPr>
              <a:t> </a:t>
            </a:r>
            <a:endParaRPr lang="en-US" altLang="zh-TW" dirty="0" smtClean="0">
              <a:latin typeface="標楷體" panose="03000509000000000000" pitchFamily="65" charset="-120"/>
              <a:ea typeface="標楷體" panose="03000509000000000000" pitchFamily="65" charset="-120"/>
            </a:endParaRPr>
          </a:p>
          <a:p>
            <a:r>
              <a:rPr lang="en-US" altLang="zh-TW" dirty="0" smtClean="0">
                <a:latin typeface="標楷體" panose="03000509000000000000" pitchFamily="65" charset="-120"/>
                <a:ea typeface="標楷體" panose="03000509000000000000" pitchFamily="65" charset="-120"/>
              </a:rPr>
              <a:t>(</a:t>
            </a:r>
            <a:r>
              <a:rPr lang="en-US" altLang="zh-TW" dirty="0">
                <a:latin typeface="標楷體" panose="03000509000000000000" pitchFamily="65" charset="-120"/>
                <a:ea typeface="標楷體" panose="03000509000000000000" pitchFamily="65" charset="-120"/>
              </a:rPr>
              <a:t>2)</a:t>
            </a:r>
            <a:r>
              <a:rPr lang="zh-TW" altLang="zh-TW" dirty="0">
                <a:latin typeface="標楷體" panose="03000509000000000000" pitchFamily="65" charset="-120"/>
                <a:ea typeface="標楷體" panose="03000509000000000000" pitchFamily="65" charset="-120"/>
              </a:rPr>
              <a:t>招生類別「</a:t>
            </a:r>
            <a:r>
              <a:rPr lang="en-US" altLang="zh-TW" dirty="0">
                <a:latin typeface="標楷體" panose="03000509000000000000" pitchFamily="65" charset="-120"/>
                <a:ea typeface="標楷體" panose="03000509000000000000" pitchFamily="65" charset="-120"/>
              </a:rPr>
              <a:t>12</a:t>
            </a:r>
            <a:r>
              <a:rPr lang="zh-TW" altLang="zh-TW" dirty="0">
                <a:latin typeface="標楷體" panose="03000509000000000000" pitchFamily="65" charset="-120"/>
                <a:ea typeface="標楷體" panose="03000509000000000000" pitchFamily="65" charset="-120"/>
              </a:rPr>
              <a:t>家政群幼保類」一般</a:t>
            </a:r>
            <a:r>
              <a:rPr lang="zh-TW" altLang="zh-TW" dirty="0" smtClean="0">
                <a:latin typeface="標楷體" panose="03000509000000000000" pitchFamily="65" charset="-120"/>
                <a:ea typeface="標楷體" panose="03000509000000000000" pitchFamily="65" charset="-120"/>
              </a:rPr>
              <a:t>生</a:t>
            </a:r>
            <a:r>
              <a:rPr lang="en-US" altLang="zh-TW" dirty="0">
                <a:solidFill>
                  <a:srgbClr val="FF0000"/>
                </a:solidFill>
                <a:latin typeface="標楷體" panose="03000509000000000000" pitchFamily="65" charset="-120"/>
                <a:ea typeface="標楷體" panose="03000509000000000000" pitchFamily="65" charset="-120"/>
              </a:rPr>
              <a:t>2</a:t>
            </a:r>
            <a:r>
              <a:rPr lang="zh-TW" altLang="zh-TW" dirty="0" smtClean="0">
                <a:latin typeface="標楷體" panose="03000509000000000000" pitchFamily="65" charset="-120"/>
                <a:ea typeface="標楷體" panose="03000509000000000000" pitchFamily="65" charset="-120"/>
              </a:rPr>
              <a:t>名</a:t>
            </a:r>
            <a:r>
              <a:rPr lang="zh-TW" altLang="zh-TW" dirty="0">
                <a:latin typeface="標楷體" panose="03000509000000000000" pitchFamily="65" charset="-120"/>
                <a:ea typeface="標楷體" panose="03000509000000000000" pitchFamily="65" charset="-120"/>
              </a:rPr>
              <a:t>（志願代碼</a:t>
            </a:r>
            <a:r>
              <a:rPr lang="en-US" altLang="zh-TW" dirty="0">
                <a:solidFill>
                  <a:srgbClr val="0000FF"/>
                </a:solidFill>
                <a:latin typeface="標楷體" panose="03000509000000000000" pitchFamily="65" charset="-120"/>
                <a:ea typeface="標楷體" panose="03000509000000000000" pitchFamily="65" charset="-120"/>
              </a:rPr>
              <a:t>419010</a:t>
            </a:r>
            <a:r>
              <a:rPr lang="zh-TW" altLang="zh-TW" dirty="0">
                <a:latin typeface="標楷體" panose="03000509000000000000" pitchFamily="65" charset="-120"/>
                <a:ea typeface="標楷體" panose="03000509000000000000" pitchFamily="65" charset="-120"/>
              </a:rPr>
              <a:t>），</a:t>
            </a:r>
            <a:r>
              <a:rPr lang="zh-TW" altLang="zh-TW" b="1" dirty="0">
                <a:latin typeface="標楷體" panose="03000509000000000000" pitchFamily="65" charset="-120"/>
                <a:ea typeface="標楷體" panose="03000509000000000000" pitchFamily="65" charset="-120"/>
              </a:rPr>
              <a:t>修正</a:t>
            </a:r>
            <a:r>
              <a:rPr lang="zh-TW" altLang="zh-TW" b="1" dirty="0" smtClean="0">
                <a:latin typeface="標楷體" panose="03000509000000000000" pitchFamily="65" charset="-120"/>
                <a:ea typeface="標楷體" panose="03000509000000000000" pitchFamily="65" charset="-120"/>
              </a:rPr>
              <a:t>為</a:t>
            </a:r>
            <a:r>
              <a:rPr lang="en-US" altLang="zh-TW" b="1" dirty="0">
                <a:solidFill>
                  <a:srgbClr val="FF0000"/>
                </a:solidFill>
                <a:latin typeface="標楷體" panose="03000509000000000000" pitchFamily="65" charset="-120"/>
                <a:ea typeface="標楷體" panose="03000509000000000000" pitchFamily="65" charset="-120"/>
              </a:rPr>
              <a:t>0</a:t>
            </a:r>
            <a:r>
              <a:rPr lang="zh-TW" altLang="zh-TW" b="1" dirty="0" smtClean="0">
                <a:latin typeface="標楷體" panose="03000509000000000000" pitchFamily="65" charset="-120"/>
                <a:ea typeface="標楷體" panose="03000509000000000000" pitchFamily="65" charset="-120"/>
              </a:rPr>
              <a:t>名</a:t>
            </a:r>
            <a:endParaRPr lang="zh-TW" altLang="zh-TW" dirty="0">
              <a:latin typeface="標楷體" panose="03000509000000000000" pitchFamily="65" charset="-120"/>
              <a:ea typeface="標楷體" panose="03000509000000000000" pitchFamily="65" charset="-120"/>
            </a:endParaRPr>
          </a:p>
          <a:p>
            <a:r>
              <a:rPr lang="en-US" altLang="zh-TW" dirty="0">
                <a:latin typeface="標楷體" panose="03000509000000000000" pitchFamily="65" charset="-120"/>
                <a:ea typeface="標楷體" panose="03000509000000000000" pitchFamily="65" charset="-120"/>
              </a:rPr>
              <a:t>(3)</a:t>
            </a:r>
            <a:r>
              <a:rPr lang="zh-TW" altLang="zh-TW" dirty="0">
                <a:latin typeface="標楷體" panose="03000509000000000000" pitchFamily="65" charset="-120"/>
                <a:ea typeface="標楷體" panose="03000509000000000000" pitchFamily="65" charset="-120"/>
              </a:rPr>
              <a:t>招生類別「</a:t>
            </a:r>
            <a:r>
              <a:rPr lang="en-US" altLang="zh-TW" dirty="0">
                <a:latin typeface="標楷體" panose="03000509000000000000" pitchFamily="65" charset="-120"/>
                <a:ea typeface="標楷體" panose="03000509000000000000" pitchFamily="65" charset="-120"/>
              </a:rPr>
              <a:t>17</a:t>
            </a:r>
            <a:r>
              <a:rPr lang="zh-TW" altLang="zh-TW" dirty="0">
                <a:latin typeface="標楷體" panose="03000509000000000000" pitchFamily="65" charset="-120"/>
                <a:ea typeface="標楷體" panose="03000509000000000000" pitchFamily="65" charset="-120"/>
              </a:rPr>
              <a:t>餐旅群」一般生</a:t>
            </a:r>
            <a:r>
              <a:rPr lang="en-US" altLang="zh-TW" dirty="0">
                <a:solidFill>
                  <a:srgbClr val="FF0000"/>
                </a:solidFill>
                <a:latin typeface="標楷體" panose="03000509000000000000" pitchFamily="65" charset="-120"/>
                <a:ea typeface="標楷體" panose="03000509000000000000" pitchFamily="65" charset="-120"/>
              </a:rPr>
              <a:t>1</a:t>
            </a:r>
            <a:r>
              <a:rPr lang="zh-TW" altLang="zh-TW" dirty="0">
                <a:latin typeface="標楷體" panose="03000509000000000000" pitchFamily="65" charset="-120"/>
                <a:ea typeface="標楷體" panose="03000509000000000000" pitchFamily="65" charset="-120"/>
              </a:rPr>
              <a:t>名（志願代碼</a:t>
            </a:r>
            <a:r>
              <a:rPr lang="en-US" altLang="zh-TW" dirty="0">
                <a:solidFill>
                  <a:srgbClr val="0000FF"/>
                </a:solidFill>
                <a:latin typeface="標楷體" panose="03000509000000000000" pitchFamily="65" charset="-120"/>
                <a:ea typeface="標楷體" panose="03000509000000000000" pitchFamily="65" charset="-120"/>
              </a:rPr>
              <a:t>419011</a:t>
            </a:r>
            <a:r>
              <a:rPr lang="zh-TW" altLang="zh-TW" dirty="0">
                <a:latin typeface="標楷體" panose="03000509000000000000" pitchFamily="65" charset="-120"/>
                <a:ea typeface="標楷體" panose="03000509000000000000" pitchFamily="65" charset="-120"/>
              </a:rPr>
              <a:t>），</a:t>
            </a:r>
            <a:r>
              <a:rPr lang="zh-TW" altLang="zh-TW" b="1" dirty="0">
                <a:latin typeface="標楷體" panose="03000509000000000000" pitchFamily="65" charset="-120"/>
                <a:ea typeface="標楷體" panose="03000509000000000000" pitchFamily="65" charset="-120"/>
              </a:rPr>
              <a:t>修正</a:t>
            </a:r>
            <a:r>
              <a:rPr lang="zh-TW" altLang="zh-TW" b="1" dirty="0" smtClean="0">
                <a:latin typeface="標楷體" panose="03000509000000000000" pitchFamily="65" charset="-120"/>
                <a:ea typeface="標楷體" panose="03000509000000000000" pitchFamily="65" charset="-120"/>
              </a:rPr>
              <a:t>為</a:t>
            </a:r>
            <a:r>
              <a:rPr lang="en-US" altLang="zh-TW" b="1" dirty="0">
                <a:solidFill>
                  <a:srgbClr val="FF0000"/>
                </a:solidFill>
                <a:latin typeface="標楷體" panose="03000509000000000000" pitchFamily="65" charset="-120"/>
                <a:ea typeface="標楷體" panose="03000509000000000000" pitchFamily="65" charset="-120"/>
              </a:rPr>
              <a:t>0</a:t>
            </a:r>
            <a:r>
              <a:rPr lang="zh-TW" altLang="zh-TW" b="1" dirty="0" smtClean="0">
                <a:latin typeface="標楷體" panose="03000509000000000000" pitchFamily="65" charset="-120"/>
                <a:ea typeface="標楷體" panose="03000509000000000000" pitchFamily="65" charset="-120"/>
              </a:rPr>
              <a:t>名</a:t>
            </a:r>
            <a:endParaRPr lang="zh-TW" altLang="zh-TW" dirty="0">
              <a:latin typeface="標楷體" panose="03000509000000000000" pitchFamily="65" charset="-120"/>
              <a:ea typeface="標楷體" panose="03000509000000000000" pitchFamily="65" charset="-120"/>
            </a:endParaRPr>
          </a:p>
          <a:p>
            <a:r>
              <a:rPr lang="zh-TW" altLang="zh-TW" b="1" u="sng" dirty="0">
                <a:latin typeface="標楷體" panose="03000509000000000000" pitchFamily="65" charset="-120"/>
                <a:ea typeface="標楷體" panose="03000509000000000000" pitchFamily="65" charset="-120"/>
              </a:rPr>
              <a:t>※大同技術學院</a:t>
            </a:r>
            <a:r>
              <a:rPr lang="zh-TW" altLang="zh-TW" b="1" u="sng" dirty="0">
                <a:solidFill>
                  <a:srgbClr val="FF0000"/>
                </a:solidFill>
                <a:latin typeface="標楷體" panose="03000509000000000000" pitchFamily="65" charset="-120"/>
                <a:ea typeface="標楷體" panose="03000509000000000000" pitchFamily="65" charset="-120"/>
              </a:rPr>
              <a:t>旅遊與休閒娛樂管理系</a:t>
            </a:r>
            <a:r>
              <a:rPr lang="zh-TW" altLang="zh-TW" b="1" u="sng" dirty="0">
                <a:latin typeface="標楷體" panose="03000509000000000000" pitchFamily="65" charset="-120"/>
                <a:ea typeface="標楷體" panose="03000509000000000000" pitchFamily="65" charset="-120"/>
              </a:rPr>
              <a:t>：</a:t>
            </a:r>
            <a:endParaRPr lang="zh-TW" altLang="zh-TW" dirty="0">
              <a:latin typeface="標楷體" panose="03000509000000000000" pitchFamily="65" charset="-120"/>
              <a:ea typeface="標楷體" panose="03000509000000000000" pitchFamily="65" charset="-120"/>
            </a:endParaRPr>
          </a:p>
          <a:p>
            <a:r>
              <a:rPr lang="en-US" altLang="zh-TW" dirty="0">
                <a:latin typeface="標楷體" panose="03000509000000000000" pitchFamily="65" charset="-120"/>
                <a:ea typeface="標楷體" panose="03000509000000000000" pitchFamily="65" charset="-120"/>
              </a:rPr>
              <a:t>(1)</a:t>
            </a:r>
            <a:r>
              <a:rPr lang="zh-TW" altLang="zh-TW" dirty="0">
                <a:latin typeface="標楷體" panose="03000509000000000000" pitchFamily="65" charset="-120"/>
                <a:ea typeface="標楷體" panose="03000509000000000000" pitchFamily="65" charset="-120"/>
              </a:rPr>
              <a:t>招生類別「</a:t>
            </a:r>
            <a:r>
              <a:rPr lang="en-US" altLang="zh-TW" dirty="0">
                <a:latin typeface="標楷體" panose="03000509000000000000" pitchFamily="65" charset="-120"/>
                <a:ea typeface="標楷體" panose="03000509000000000000" pitchFamily="65" charset="-120"/>
              </a:rPr>
              <a:t>09</a:t>
            </a:r>
            <a:r>
              <a:rPr lang="zh-TW" altLang="zh-TW" dirty="0">
                <a:latin typeface="標楷體" panose="03000509000000000000" pitchFamily="65" charset="-120"/>
                <a:ea typeface="標楷體" panose="03000509000000000000" pitchFamily="65" charset="-120"/>
              </a:rPr>
              <a:t>商業與管理群」一般</a:t>
            </a:r>
            <a:r>
              <a:rPr lang="zh-TW" altLang="zh-TW" dirty="0" smtClean="0">
                <a:latin typeface="標楷體" panose="03000509000000000000" pitchFamily="65" charset="-120"/>
                <a:ea typeface="標楷體" panose="03000509000000000000" pitchFamily="65" charset="-120"/>
              </a:rPr>
              <a:t>生</a:t>
            </a:r>
            <a:r>
              <a:rPr lang="en-US" altLang="zh-TW" dirty="0">
                <a:solidFill>
                  <a:srgbClr val="FF0000"/>
                </a:solidFill>
                <a:latin typeface="標楷體" panose="03000509000000000000" pitchFamily="65" charset="-120"/>
                <a:ea typeface="標楷體" panose="03000509000000000000" pitchFamily="65" charset="-120"/>
              </a:rPr>
              <a:t>1</a:t>
            </a:r>
            <a:r>
              <a:rPr lang="zh-TW" altLang="zh-TW" dirty="0" smtClean="0">
                <a:latin typeface="標楷體" panose="03000509000000000000" pitchFamily="65" charset="-120"/>
                <a:ea typeface="標楷體" panose="03000509000000000000" pitchFamily="65" charset="-120"/>
              </a:rPr>
              <a:t>名</a:t>
            </a:r>
            <a:r>
              <a:rPr lang="zh-TW" altLang="zh-TW" dirty="0">
                <a:latin typeface="標楷體" panose="03000509000000000000" pitchFamily="65" charset="-120"/>
                <a:ea typeface="標楷體" panose="03000509000000000000" pitchFamily="65" charset="-120"/>
              </a:rPr>
              <a:t>（志願代碼</a:t>
            </a:r>
            <a:r>
              <a:rPr lang="en-US" altLang="zh-TW" dirty="0">
                <a:solidFill>
                  <a:srgbClr val="0000FF"/>
                </a:solidFill>
                <a:latin typeface="標楷體" panose="03000509000000000000" pitchFamily="65" charset="-120"/>
                <a:ea typeface="標楷體" panose="03000509000000000000" pitchFamily="65" charset="-120"/>
              </a:rPr>
              <a:t>419007</a:t>
            </a:r>
            <a:r>
              <a:rPr lang="zh-TW" altLang="zh-TW" dirty="0">
                <a:latin typeface="標楷體" panose="03000509000000000000" pitchFamily="65" charset="-120"/>
                <a:ea typeface="標楷體" panose="03000509000000000000" pitchFamily="65" charset="-120"/>
              </a:rPr>
              <a:t>），</a:t>
            </a:r>
            <a:r>
              <a:rPr lang="zh-TW" altLang="zh-TW" b="1" dirty="0">
                <a:latin typeface="標楷體" panose="03000509000000000000" pitchFamily="65" charset="-120"/>
                <a:ea typeface="標楷體" panose="03000509000000000000" pitchFamily="65" charset="-120"/>
              </a:rPr>
              <a:t>修正</a:t>
            </a:r>
            <a:r>
              <a:rPr lang="zh-TW" altLang="zh-TW" b="1" dirty="0" smtClean="0">
                <a:latin typeface="標楷體" panose="03000509000000000000" pitchFamily="65" charset="-120"/>
                <a:ea typeface="標楷體" panose="03000509000000000000" pitchFamily="65" charset="-120"/>
              </a:rPr>
              <a:t>為</a:t>
            </a:r>
            <a:r>
              <a:rPr lang="en-US" altLang="zh-TW" b="1" dirty="0">
                <a:solidFill>
                  <a:srgbClr val="FF0000"/>
                </a:solidFill>
                <a:latin typeface="標楷體" panose="03000509000000000000" pitchFamily="65" charset="-120"/>
                <a:ea typeface="標楷體" panose="03000509000000000000" pitchFamily="65" charset="-120"/>
              </a:rPr>
              <a:t>0</a:t>
            </a:r>
            <a:r>
              <a:rPr lang="zh-TW" altLang="zh-TW" b="1" dirty="0" smtClean="0">
                <a:latin typeface="標楷體" panose="03000509000000000000" pitchFamily="65" charset="-120"/>
                <a:ea typeface="標楷體" panose="03000509000000000000" pitchFamily="65" charset="-120"/>
              </a:rPr>
              <a:t>名</a:t>
            </a:r>
            <a:endParaRPr lang="zh-TW" altLang="zh-TW" dirty="0">
              <a:latin typeface="標楷體" panose="03000509000000000000" pitchFamily="65" charset="-120"/>
              <a:ea typeface="標楷體" panose="03000509000000000000" pitchFamily="65" charset="-120"/>
            </a:endParaRPr>
          </a:p>
          <a:p>
            <a:r>
              <a:rPr lang="en-US" altLang="zh-TW" dirty="0">
                <a:latin typeface="標楷體" panose="03000509000000000000" pitchFamily="65" charset="-120"/>
                <a:ea typeface="標楷體" panose="03000509000000000000" pitchFamily="65" charset="-120"/>
              </a:rPr>
              <a:t>(2)</a:t>
            </a:r>
            <a:r>
              <a:rPr lang="zh-TW" altLang="zh-TW" dirty="0">
                <a:latin typeface="標楷體" panose="03000509000000000000" pitchFamily="65" charset="-120"/>
                <a:ea typeface="標楷體" panose="03000509000000000000" pitchFamily="65" charset="-120"/>
              </a:rPr>
              <a:t>招生類別「</a:t>
            </a:r>
            <a:r>
              <a:rPr lang="en-US" altLang="zh-TW" dirty="0">
                <a:latin typeface="標楷體" panose="03000509000000000000" pitchFamily="65" charset="-120"/>
                <a:ea typeface="標楷體" panose="03000509000000000000" pitchFamily="65" charset="-120"/>
              </a:rPr>
              <a:t>17</a:t>
            </a:r>
            <a:r>
              <a:rPr lang="zh-TW" altLang="zh-TW" dirty="0">
                <a:latin typeface="標楷體" panose="03000509000000000000" pitchFamily="65" charset="-120"/>
                <a:ea typeface="標楷體" panose="03000509000000000000" pitchFamily="65" charset="-120"/>
              </a:rPr>
              <a:t>餐旅群」一般</a:t>
            </a:r>
            <a:r>
              <a:rPr lang="zh-TW" altLang="zh-TW" dirty="0" smtClean="0">
                <a:latin typeface="標楷體" panose="03000509000000000000" pitchFamily="65" charset="-120"/>
                <a:ea typeface="標楷體" panose="03000509000000000000" pitchFamily="65" charset="-120"/>
              </a:rPr>
              <a:t>生</a:t>
            </a:r>
            <a:r>
              <a:rPr lang="en-US" altLang="zh-TW" dirty="0">
                <a:solidFill>
                  <a:srgbClr val="FF0000"/>
                </a:solidFill>
                <a:latin typeface="標楷體" panose="03000509000000000000" pitchFamily="65" charset="-120"/>
                <a:ea typeface="標楷體" panose="03000509000000000000" pitchFamily="65" charset="-120"/>
              </a:rPr>
              <a:t>1</a:t>
            </a:r>
            <a:r>
              <a:rPr lang="zh-TW" altLang="zh-TW" dirty="0" smtClean="0">
                <a:latin typeface="標楷體" panose="03000509000000000000" pitchFamily="65" charset="-120"/>
                <a:ea typeface="標楷體" panose="03000509000000000000" pitchFamily="65" charset="-120"/>
              </a:rPr>
              <a:t>名</a:t>
            </a:r>
            <a:r>
              <a:rPr lang="zh-TW" altLang="zh-TW" dirty="0">
                <a:latin typeface="標楷體" panose="03000509000000000000" pitchFamily="65" charset="-120"/>
                <a:ea typeface="標楷體" panose="03000509000000000000" pitchFamily="65" charset="-120"/>
              </a:rPr>
              <a:t>（志願代碼</a:t>
            </a:r>
            <a:r>
              <a:rPr lang="en-US" altLang="zh-TW" dirty="0">
                <a:solidFill>
                  <a:srgbClr val="0000FF"/>
                </a:solidFill>
                <a:latin typeface="標楷體" panose="03000509000000000000" pitchFamily="65" charset="-120"/>
                <a:ea typeface="標楷體" panose="03000509000000000000" pitchFamily="65" charset="-120"/>
              </a:rPr>
              <a:t>419008</a:t>
            </a:r>
            <a:r>
              <a:rPr lang="zh-TW" altLang="zh-TW" dirty="0">
                <a:latin typeface="標楷體" panose="03000509000000000000" pitchFamily="65" charset="-120"/>
                <a:ea typeface="標楷體" panose="03000509000000000000" pitchFamily="65" charset="-120"/>
              </a:rPr>
              <a:t>），</a:t>
            </a:r>
            <a:r>
              <a:rPr lang="zh-TW" altLang="zh-TW" b="1" dirty="0">
                <a:latin typeface="標楷體" panose="03000509000000000000" pitchFamily="65" charset="-120"/>
                <a:ea typeface="標楷體" panose="03000509000000000000" pitchFamily="65" charset="-120"/>
              </a:rPr>
              <a:t>修正</a:t>
            </a:r>
            <a:r>
              <a:rPr lang="zh-TW" altLang="zh-TW" b="1" dirty="0" smtClean="0">
                <a:latin typeface="標楷體" panose="03000509000000000000" pitchFamily="65" charset="-120"/>
                <a:ea typeface="標楷體" panose="03000509000000000000" pitchFamily="65" charset="-120"/>
              </a:rPr>
              <a:t>為</a:t>
            </a:r>
            <a:r>
              <a:rPr lang="en-US" altLang="zh-TW" b="1" dirty="0">
                <a:solidFill>
                  <a:srgbClr val="FF0000"/>
                </a:solidFill>
                <a:latin typeface="標楷體" panose="03000509000000000000" pitchFamily="65" charset="-120"/>
                <a:ea typeface="標楷體" panose="03000509000000000000" pitchFamily="65" charset="-120"/>
              </a:rPr>
              <a:t>0</a:t>
            </a:r>
            <a:r>
              <a:rPr lang="zh-TW" altLang="zh-TW" b="1" dirty="0" smtClean="0">
                <a:latin typeface="標楷體" panose="03000509000000000000" pitchFamily="65" charset="-120"/>
                <a:ea typeface="標楷體" panose="03000509000000000000" pitchFamily="65" charset="-120"/>
              </a:rPr>
              <a:t>名</a:t>
            </a:r>
            <a:endParaRPr lang="zh-TW" altLang="zh-TW" dirty="0">
              <a:latin typeface="標楷體" panose="03000509000000000000" pitchFamily="65" charset="-120"/>
              <a:ea typeface="標楷體" panose="03000509000000000000" pitchFamily="65" charset="-120"/>
            </a:endParaRPr>
          </a:p>
          <a:p>
            <a:r>
              <a:rPr lang="zh-TW" altLang="zh-TW" b="1" u="sng" dirty="0">
                <a:latin typeface="標楷體" panose="03000509000000000000" pitchFamily="65" charset="-120"/>
                <a:ea typeface="標楷體" panose="03000509000000000000" pitchFamily="65" charset="-120"/>
              </a:rPr>
              <a:t>※大同技術學院</a:t>
            </a:r>
            <a:r>
              <a:rPr lang="zh-TW" altLang="zh-TW" b="1" u="sng" dirty="0">
                <a:solidFill>
                  <a:srgbClr val="FF0000"/>
                </a:solidFill>
                <a:latin typeface="標楷體" panose="03000509000000000000" pitchFamily="65" charset="-120"/>
                <a:ea typeface="標楷體" panose="03000509000000000000" pitchFamily="65" charset="-120"/>
              </a:rPr>
              <a:t>烘焙管理系</a:t>
            </a:r>
            <a:r>
              <a:rPr lang="zh-TW" altLang="zh-TW" b="1" u="sng" dirty="0">
                <a:latin typeface="標楷體" panose="03000509000000000000" pitchFamily="65" charset="-120"/>
                <a:ea typeface="標楷體" panose="03000509000000000000" pitchFamily="65" charset="-120"/>
              </a:rPr>
              <a:t>：</a:t>
            </a:r>
            <a:endParaRPr lang="zh-TW" altLang="zh-TW" dirty="0">
              <a:latin typeface="標楷體" panose="03000509000000000000" pitchFamily="65" charset="-120"/>
              <a:ea typeface="標楷體" panose="03000509000000000000" pitchFamily="65" charset="-120"/>
            </a:endParaRPr>
          </a:p>
          <a:p>
            <a:r>
              <a:rPr lang="en-US" altLang="zh-TW" dirty="0">
                <a:latin typeface="標楷體" panose="03000509000000000000" pitchFamily="65" charset="-120"/>
                <a:ea typeface="標楷體" panose="03000509000000000000" pitchFamily="65" charset="-120"/>
              </a:rPr>
              <a:t>(1)</a:t>
            </a:r>
            <a:r>
              <a:rPr lang="zh-TW" altLang="zh-TW" dirty="0">
                <a:latin typeface="標楷體" panose="03000509000000000000" pitchFamily="65" charset="-120"/>
                <a:ea typeface="標楷體" panose="03000509000000000000" pitchFamily="65" charset="-120"/>
              </a:rPr>
              <a:t>招生類別「</a:t>
            </a:r>
            <a:r>
              <a:rPr lang="en-US" altLang="zh-TW" dirty="0">
                <a:latin typeface="標楷體" panose="03000509000000000000" pitchFamily="65" charset="-120"/>
                <a:ea typeface="標楷體" panose="03000509000000000000" pitchFamily="65" charset="-120"/>
              </a:rPr>
              <a:t>09</a:t>
            </a:r>
            <a:r>
              <a:rPr lang="zh-TW" altLang="zh-TW" dirty="0">
                <a:latin typeface="標楷體" panose="03000509000000000000" pitchFamily="65" charset="-120"/>
                <a:ea typeface="標楷體" panose="03000509000000000000" pitchFamily="65" charset="-120"/>
              </a:rPr>
              <a:t>商業與管理群」一般</a:t>
            </a:r>
            <a:r>
              <a:rPr lang="zh-TW" altLang="zh-TW" dirty="0" smtClean="0">
                <a:latin typeface="標楷體" panose="03000509000000000000" pitchFamily="65" charset="-120"/>
                <a:ea typeface="標楷體" panose="03000509000000000000" pitchFamily="65" charset="-120"/>
              </a:rPr>
              <a:t>生</a:t>
            </a:r>
            <a:r>
              <a:rPr lang="en-US" altLang="zh-TW" dirty="0">
                <a:solidFill>
                  <a:srgbClr val="FF0000"/>
                </a:solidFill>
                <a:latin typeface="標楷體" panose="03000509000000000000" pitchFamily="65" charset="-120"/>
                <a:ea typeface="標楷體" panose="03000509000000000000" pitchFamily="65" charset="-120"/>
              </a:rPr>
              <a:t>1</a:t>
            </a:r>
            <a:r>
              <a:rPr lang="zh-TW" altLang="zh-TW" dirty="0" smtClean="0">
                <a:latin typeface="標楷體" panose="03000509000000000000" pitchFamily="65" charset="-120"/>
                <a:ea typeface="標楷體" panose="03000509000000000000" pitchFamily="65" charset="-120"/>
              </a:rPr>
              <a:t>名</a:t>
            </a:r>
            <a:r>
              <a:rPr lang="zh-TW" altLang="zh-TW" dirty="0">
                <a:latin typeface="標楷體" panose="03000509000000000000" pitchFamily="65" charset="-120"/>
                <a:ea typeface="標楷體" panose="03000509000000000000" pitchFamily="65" charset="-120"/>
              </a:rPr>
              <a:t>（志願代碼</a:t>
            </a:r>
            <a:r>
              <a:rPr lang="en-US" altLang="zh-TW" dirty="0">
                <a:solidFill>
                  <a:srgbClr val="0000FF"/>
                </a:solidFill>
                <a:latin typeface="標楷體" panose="03000509000000000000" pitchFamily="65" charset="-120"/>
                <a:ea typeface="標楷體" panose="03000509000000000000" pitchFamily="65" charset="-120"/>
              </a:rPr>
              <a:t>419004</a:t>
            </a:r>
            <a:r>
              <a:rPr lang="zh-TW" altLang="zh-TW" dirty="0">
                <a:latin typeface="標楷體" panose="03000509000000000000" pitchFamily="65" charset="-120"/>
                <a:ea typeface="標楷體" panose="03000509000000000000" pitchFamily="65" charset="-120"/>
              </a:rPr>
              <a:t>），</a:t>
            </a:r>
            <a:r>
              <a:rPr lang="zh-TW" altLang="zh-TW" b="1" dirty="0">
                <a:latin typeface="標楷體" panose="03000509000000000000" pitchFamily="65" charset="-120"/>
                <a:ea typeface="標楷體" panose="03000509000000000000" pitchFamily="65" charset="-120"/>
              </a:rPr>
              <a:t>修正</a:t>
            </a:r>
            <a:r>
              <a:rPr lang="zh-TW" altLang="zh-TW" b="1" dirty="0" smtClean="0">
                <a:latin typeface="標楷體" panose="03000509000000000000" pitchFamily="65" charset="-120"/>
                <a:ea typeface="標楷體" panose="03000509000000000000" pitchFamily="65" charset="-120"/>
              </a:rPr>
              <a:t>為</a:t>
            </a:r>
            <a:r>
              <a:rPr lang="en-US" altLang="zh-TW" b="1" dirty="0">
                <a:solidFill>
                  <a:srgbClr val="FF0000"/>
                </a:solidFill>
                <a:latin typeface="標楷體" panose="03000509000000000000" pitchFamily="65" charset="-120"/>
                <a:ea typeface="標楷體" panose="03000509000000000000" pitchFamily="65" charset="-120"/>
              </a:rPr>
              <a:t>0</a:t>
            </a:r>
            <a:r>
              <a:rPr lang="zh-TW" altLang="zh-TW" b="1" dirty="0" smtClean="0">
                <a:latin typeface="標楷體" panose="03000509000000000000" pitchFamily="65" charset="-120"/>
                <a:ea typeface="標楷體" panose="03000509000000000000" pitchFamily="65" charset="-120"/>
              </a:rPr>
              <a:t>名</a:t>
            </a:r>
            <a:endParaRPr lang="zh-TW" altLang="zh-TW" dirty="0">
              <a:latin typeface="標楷體" panose="03000509000000000000" pitchFamily="65" charset="-120"/>
              <a:ea typeface="標楷體" panose="03000509000000000000" pitchFamily="65" charset="-120"/>
            </a:endParaRPr>
          </a:p>
          <a:p>
            <a:r>
              <a:rPr lang="en-US" altLang="zh-TW" dirty="0">
                <a:latin typeface="標楷體" panose="03000509000000000000" pitchFamily="65" charset="-120"/>
                <a:ea typeface="標楷體" panose="03000509000000000000" pitchFamily="65" charset="-120"/>
              </a:rPr>
              <a:t>(2)</a:t>
            </a:r>
            <a:r>
              <a:rPr lang="zh-TW" altLang="zh-TW" dirty="0">
                <a:latin typeface="標楷體" panose="03000509000000000000" pitchFamily="65" charset="-120"/>
                <a:ea typeface="標楷體" panose="03000509000000000000" pitchFamily="65" charset="-120"/>
              </a:rPr>
              <a:t>招生類別「</a:t>
            </a:r>
            <a:r>
              <a:rPr lang="en-US" altLang="zh-TW" dirty="0">
                <a:latin typeface="標楷體" panose="03000509000000000000" pitchFamily="65" charset="-120"/>
                <a:ea typeface="標楷體" panose="03000509000000000000" pitchFamily="65" charset="-120"/>
              </a:rPr>
              <a:t>11</a:t>
            </a:r>
            <a:r>
              <a:rPr lang="zh-TW" altLang="zh-TW" dirty="0">
                <a:latin typeface="標楷體" panose="03000509000000000000" pitchFamily="65" charset="-120"/>
                <a:ea typeface="標楷體" panose="03000509000000000000" pitchFamily="65" charset="-120"/>
              </a:rPr>
              <a:t>食品群」一般</a:t>
            </a:r>
            <a:r>
              <a:rPr lang="zh-TW" altLang="zh-TW" dirty="0" smtClean="0">
                <a:latin typeface="標楷體" panose="03000509000000000000" pitchFamily="65" charset="-120"/>
                <a:ea typeface="標楷體" panose="03000509000000000000" pitchFamily="65" charset="-120"/>
              </a:rPr>
              <a:t>生</a:t>
            </a:r>
            <a:r>
              <a:rPr lang="en-US" altLang="zh-TW" dirty="0">
                <a:solidFill>
                  <a:srgbClr val="FF0000"/>
                </a:solidFill>
                <a:latin typeface="標楷體" panose="03000509000000000000" pitchFamily="65" charset="-120"/>
                <a:ea typeface="標楷體" panose="03000509000000000000" pitchFamily="65" charset="-120"/>
              </a:rPr>
              <a:t>1</a:t>
            </a:r>
            <a:r>
              <a:rPr lang="zh-TW" altLang="zh-TW" dirty="0" smtClean="0">
                <a:latin typeface="標楷體" panose="03000509000000000000" pitchFamily="65" charset="-120"/>
                <a:ea typeface="標楷體" panose="03000509000000000000" pitchFamily="65" charset="-120"/>
              </a:rPr>
              <a:t>名</a:t>
            </a:r>
            <a:r>
              <a:rPr lang="zh-TW" altLang="zh-TW" dirty="0">
                <a:latin typeface="標楷體" panose="03000509000000000000" pitchFamily="65" charset="-120"/>
                <a:ea typeface="標楷體" panose="03000509000000000000" pitchFamily="65" charset="-120"/>
              </a:rPr>
              <a:t>（志願代碼</a:t>
            </a:r>
            <a:r>
              <a:rPr lang="en-US" altLang="zh-TW" dirty="0">
                <a:solidFill>
                  <a:srgbClr val="0000FF"/>
                </a:solidFill>
                <a:latin typeface="標楷體" panose="03000509000000000000" pitchFamily="65" charset="-120"/>
                <a:ea typeface="標楷體" panose="03000509000000000000" pitchFamily="65" charset="-120"/>
              </a:rPr>
              <a:t>419005</a:t>
            </a:r>
            <a:r>
              <a:rPr lang="zh-TW" altLang="zh-TW" dirty="0">
                <a:latin typeface="標楷體" panose="03000509000000000000" pitchFamily="65" charset="-120"/>
                <a:ea typeface="標楷體" panose="03000509000000000000" pitchFamily="65" charset="-120"/>
              </a:rPr>
              <a:t>），</a:t>
            </a:r>
            <a:r>
              <a:rPr lang="zh-TW" altLang="zh-TW" b="1" dirty="0">
                <a:latin typeface="標楷體" panose="03000509000000000000" pitchFamily="65" charset="-120"/>
                <a:ea typeface="標楷體" panose="03000509000000000000" pitchFamily="65" charset="-120"/>
              </a:rPr>
              <a:t>修正</a:t>
            </a:r>
            <a:r>
              <a:rPr lang="zh-TW" altLang="zh-TW" b="1" dirty="0" smtClean="0">
                <a:latin typeface="標楷體" panose="03000509000000000000" pitchFamily="65" charset="-120"/>
                <a:ea typeface="標楷體" panose="03000509000000000000" pitchFamily="65" charset="-120"/>
              </a:rPr>
              <a:t>為</a:t>
            </a:r>
            <a:r>
              <a:rPr lang="en-US" altLang="zh-TW" b="1" dirty="0">
                <a:solidFill>
                  <a:srgbClr val="FF0000"/>
                </a:solidFill>
                <a:latin typeface="標楷體" panose="03000509000000000000" pitchFamily="65" charset="-120"/>
                <a:ea typeface="標楷體" panose="03000509000000000000" pitchFamily="65" charset="-120"/>
              </a:rPr>
              <a:t>0</a:t>
            </a:r>
            <a:r>
              <a:rPr lang="zh-TW" altLang="zh-TW" b="1" dirty="0" smtClean="0">
                <a:latin typeface="標楷體" panose="03000509000000000000" pitchFamily="65" charset="-120"/>
                <a:ea typeface="標楷體" panose="03000509000000000000" pitchFamily="65" charset="-120"/>
              </a:rPr>
              <a:t>名</a:t>
            </a:r>
            <a:endParaRPr lang="zh-TW" altLang="zh-TW" dirty="0">
              <a:latin typeface="標楷體" panose="03000509000000000000" pitchFamily="65" charset="-120"/>
              <a:ea typeface="標楷體" panose="03000509000000000000" pitchFamily="65" charset="-120"/>
            </a:endParaRPr>
          </a:p>
          <a:p>
            <a:r>
              <a:rPr lang="en-US" altLang="zh-TW" dirty="0">
                <a:latin typeface="標楷體" panose="03000509000000000000" pitchFamily="65" charset="-120"/>
                <a:ea typeface="標楷體" panose="03000509000000000000" pitchFamily="65" charset="-120"/>
              </a:rPr>
              <a:t>(3)</a:t>
            </a:r>
            <a:r>
              <a:rPr lang="zh-TW" altLang="zh-TW" dirty="0">
                <a:latin typeface="標楷體" panose="03000509000000000000" pitchFamily="65" charset="-120"/>
                <a:ea typeface="標楷體" panose="03000509000000000000" pitchFamily="65" charset="-120"/>
              </a:rPr>
              <a:t>招生類別「</a:t>
            </a:r>
            <a:r>
              <a:rPr lang="en-US" altLang="zh-TW" dirty="0">
                <a:latin typeface="標楷體" panose="03000509000000000000" pitchFamily="65" charset="-120"/>
                <a:ea typeface="標楷體" panose="03000509000000000000" pitchFamily="65" charset="-120"/>
              </a:rPr>
              <a:t>17</a:t>
            </a:r>
            <a:r>
              <a:rPr lang="zh-TW" altLang="zh-TW" dirty="0">
                <a:latin typeface="標楷體" panose="03000509000000000000" pitchFamily="65" charset="-120"/>
                <a:ea typeface="標楷體" panose="03000509000000000000" pitchFamily="65" charset="-120"/>
              </a:rPr>
              <a:t>餐旅群」一般</a:t>
            </a:r>
            <a:r>
              <a:rPr lang="zh-TW" altLang="zh-TW" dirty="0" smtClean="0">
                <a:latin typeface="標楷體" panose="03000509000000000000" pitchFamily="65" charset="-120"/>
                <a:ea typeface="標楷體" panose="03000509000000000000" pitchFamily="65" charset="-120"/>
              </a:rPr>
              <a:t>生</a:t>
            </a:r>
            <a:r>
              <a:rPr lang="en-US" altLang="zh-TW" dirty="0">
                <a:solidFill>
                  <a:srgbClr val="FF0000"/>
                </a:solidFill>
                <a:latin typeface="標楷體" panose="03000509000000000000" pitchFamily="65" charset="-120"/>
                <a:ea typeface="標楷體" panose="03000509000000000000" pitchFamily="65" charset="-120"/>
              </a:rPr>
              <a:t>1</a:t>
            </a:r>
            <a:r>
              <a:rPr lang="zh-TW" altLang="zh-TW" dirty="0" smtClean="0">
                <a:latin typeface="標楷體" panose="03000509000000000000" pitchFamily="65" charset="-120"/>
                <a:ea typeface="標楷體" panose="03000509000000000000" pitchFamily="65" charset="-120"/>
              </a:rPr>
              <a:t>名</a:t>
            </a:r>
            <a:r>
              <a:rPr lang="zh-TW" altLang="zh-TW" dirty="0">
                <a:latin typeface="標楷體" panose="03000509000000000000" pitchFamily="65" charset="-120"/>
                <a:ea typeface="標楷體" panose="03000509000000000000" pitchFamily="65" charset="-120"/>
              </a:rPr>
              <a:t>（志願代碼</a:t>
            </a:r>
            <a:r>
              <a:rPr lang="en-US" altLang="zh-TW" dirty="0">
                <a:solidFill>
                  <a:srgbClr val="0000FF"/>
                </a:solidFill>
                <a:latin typeface="標楷體" panose="03000509000000000000" pitchFamily="65" charset="-120"/>
                <a:ea typeface="標楷體" panose="03000509000000000000" pitchFamily="65" charset="-120"/>
              </a:rPr>
              <a:t>419006</a:t>
            </a:r>
            <a:r>
              <a:rPr lang="zh-TW" altLang="zh-TW" dirty="0">
                <a:latin typeface="標楷體" panose="03000509000000000000" pitchFamily="65" charset="-120"/>
                <a:ea typeface="標楷體" panose="03000509000000000000" pitchFamily="65" charset="-120"/>
              </a:rPr>
              <a:t>），</a:t>
            </a:r>
            <a:r>
              <a:rPr lang="zh-TW" altLang="zh-TW" b="1" dirty="0">
                <a:latin typeface="標楷體" panose="03000509000000000000" pitchFamily="65" charset="-120"/>
                <a:ea typeface="標楷體" panose="03000509000000000000" pitchFamily="65" charset="-120"/>
              </a:rPr>
              <a:t>修正</a:t>
            </a:r>
            <a:r>
              <a:rPr lang="zh-TW" altLang="zh-TW" b="1" dirty="0" smtClean="0">
                <a:latin typeface="標楷體" panose="03000509000000000000" pitchFamily="65" charset="-120"/>
                <a:ea typeface="標楷體" panose="03000509000000000000" pitchFamily="65" charset="-120"/>
              </a:rPr>
              <a:t>為</a:t>
            </a:r>
            <a:r>
              <a:rPr lang="en-US" altLang="zh-TW" b="1" dirty="0">
                <a:solidFill>
                  <a:srgbClr val="FF0000"/>
                </a:solidFill>
                <a:latin typeface="標楷體" panose="03000509000000000000" pitchFamily="65" charset="-120"/>
                <a:ea typeface="標楷體" panose="03000509000000000000" pitchFamily="65" charset="-120"/>
              </a:rPr>
              <a:t>0</a:t>
            </a:r>
            <a:r>
              <a:rPr lang="zh-TW" altLang="zh-TW" b="1" dirty="0" smtClean="0">
                <a:latin typeface="標楷體" panose="03000509000000000000" pitchFamily="65" charset="-120"/>
                <a:ea typeface="標楷體" panose="03000509000000000000" pitchFamily="65" charset="-120"/>
              </a:rPr>
              <a:t>名</a:t>
            </a:r>
            <a:endParaRPr lang="zh-TW" altLang="zh-TW" dirty="0">
              <a:latin typeface="標楷體" panose="03000509000000000000" pitchFamily="65" charset="-120"/>
              <a:ea typeface="標楷體" panose="03000509000000000000" pitchFamily="65" charset="-120"/>
            </a:endParaRPr>
          </a:p>
          <a:p>
            <a:r>
              <a:rPr lang="zh-TW" altLang="zh-TW" b="1" u="sng" dirty="0">
                <a:latin typeface="標楷體" panose="03000509000000000000" pitchFamily="65" charset="-120"/>
                <a:ea typeface="標楷體" panose="03000509000000000000" pitchFamily="65" charset="-120"/>
              </a:rPr>
              <a:t>※大同技術學院</a:t>
            </a:r>
            <a:r>
              <a:rPr lang="zh-TW" altLang="zh-TW" b="1" u="sng" dirty="0">
                <a:solidFill>
                  <a:srgbClr val="FF0000"/>
                </a:solidFill>
                <a:latin typeface="標楷體" panose="03000509000000000000" pitchFamily="65" charset="-120"/>
                <a:ea typeface="標楷體" panose="03000509000000000000" pitchFamily="65" charset="-120"/>
              </a:rPr>
              <a:t>茶文化事業經營管理系</a:t>
            </a:r>
            <a:r>
              <a:rPr lang="zh-TW" altLang="zh-TW" b="1" u="sng" dirty="0">
                <a:latin typeface="標楷體" panose="03000509000000000000" pitchFamily="65" charset="-120"/>
                <a:ea typeface="標楷體" panose="03000509000000000000" pitchFamily="65" charset="-120"/>
              </a:rPr>
              <a:t>：</a:t>
            </a:r>
            <a:endParaRPr lang="zh-TW" altLang="zh-TW" dirty="0">
              <a:latin typeface="標楷體" panose="03000509000000000000" pitchFamily="65" charset="-120"/>
              <a:ea typeface="標楷體" panose="03000509000000000000" pitchFamily="65" charset="-120"/>
            </a:endParaRPr>
          </a:p>
          <a:p>
            <a:r>
              <a:rPr lang="en-US" altLang="zh-TW" dirty="0">
                <a:latin typeface="標楷體" panose="03000509000000000000" pitchFamily="65" charset="-120"/>
                <a:ea typeface="標楷體" panose="03000509000000000000" pitchFamily="65" charset="-120"/>
              </a:rPr>
              <a:t>(1)</a:t>
            </a:r>
            <a:r>
              <a:rPr lang="zh-TW" altLang="zh-TW" dirty="0">
                <a:latin typeface="標楷體" panose="03000509000000000000" pitchFamily="65" charset="-120"/>
                <a:ea typeface="標楷體" panose="03000509000000000000" pitchFamily="65" charset="-120"/>
              </a:rPr>
              <a:t>招生類別「</a:t>
            </a:r>
            <a:r>
              <a:rPr lang="en-US" altLang="zh-TW" dirty="0">
                <a:latin typeface="標楷體" panose="03000509000000000000" pitchFamily="65" charset="-120"/>
                <a:ea typeface="標楷體" panose="03000509000000000000" pitchFamily="65" charset="-120"/>
              </a:rPr>
              <a:t>09</a:t>
            </a:r>
            <a:r>
              <a:rPr lang="zh-TW" altLang="zh-TW" dirty="0">
                <a:latin typeface="標楷體" panose="03000509000000000000" pitchFamily="65" charset="-120"/>
                <a:ea typeface="標楷體" panose="03000509000000000000" pitchFamily="65" charset="-120"/>
              </a:rPr>
              <a:t>商業與管理群」一般</a:t>
            </a:r>
            <a:r>
              <a:rPr lang="zh-TW" altLang="zh-TW" dirty="0" smtClean="0">
                <a:latin typeface="標楷體" panose="03000509000000000000" pitchFamily="65" charset="-120"/>
                <a:ea typeface="標楷體" panose="03000509000000000000" pitchFamily="65" charset="-120"/>
              </a:rPr>
              <a:t>生</a:t>
            </a:r>
            <a:r>
              <a:rPr lang="en-US" altLang="zh-TW" dirty="0">
                <a:solidFill>
                  <a:srgbClr val="FF0000"/>
                </a:solidFill>
                <a:latin typeface="標楷體" panose="03000509000000000000" pitchFamily="65" charset="-120"/>
                <a:ea typeface="標楷體" panose="03000509000000000000" pitchFamily="65" charset="-120"/>
              </a:rPr>
              <a:t>1</a:t>
            </a:r>
            <a:r>
              <a:rPr lang="zh-TW" altLang="zh-TW" dirty="0" smtClean="0">
                <a:latin typeface="標楷體" panose="03000509000000000000" pitchFamily="65" charset="-120"/>
                <a:ea typeface="標楷體" panose="03000509000000000000" pitchFamily="65" charset="-120"/>
              </a:rPr>
              <a:t>名</a:t>
            </a:r>
            <a:r>
              <a:rPr lang="zh-TW" altLang="zh-TW" dirty="0">
                <a:latin typeface="標楷體" panose="03000509000000000000" pitchFamily="65" charset="-120"/>
                <a:ea typeface="標楷體" panose="03000509000000000000" pitchFamily="65" charset="-120"/>
              </a:rPr>
              <a:t>（志願代碼</a:t>
            </a:r>
            <a:r>
              <a:rPr lang="en-US" altLang="zh-TW" dirty="0">
                <a:solidFill>
                  <a:srgbClr val="0000FF"/>
                </a:solidFill>
                <a:latin typeface="標楷體" panose="03000509000000000000" pitchFamily="65" charset="-120"/>
                <a:ea typeface="標楷體" panose="03000509000000000000" pitchFamily="65" charset="-120"/>
              </a:rPr>
              <a:t>419012</a:t>
            </a:r>
            <a:r>
              <a:rPr lang="zh-TW" altLang="zh-TW" dirty="0">
                <a:latin typeface="標楷體" panose="03000509000000000000" pitchFamily="65" charset="-120"/>
                <a:ea typeface="標楷體" panose="03000509000000000000" pitchFamily="65" charset="-120"/>
              </a:rPr>
              <a:t>），</a:t>
            </a:r>
            <a:r>
              <a:rPr lang="zh-TW" altLang="zh-TW" b="1" dirty="0">
                <a:latin typeface="標楷體" panose="03000509000000000000" pitchFamily="65" charset="-120"/>
                <a:ea typeface="標楷體" panose="03000509000000000000" pitchFamily="65" charset="-120"/>
              </a:rPr>
              <a:t>修正</a:t>
            </a:r>
            <a:r>
              <a:rPr lang="zh-TW" altLang="zh-TW" b="1" dirty="0" smtClean="0">
                <a:latin typeface="標楷體" panose="03000509000000000000" pitchFamily="65" charset="-120"/>
                <a:ea typeface="標楷體" panose="03000509000000000000" pitchFamily="65" charset="-120"/>
              </a:rPr>
              <a:t>為</a:t>
            </a:r>
            <a:r>
              <a:rPr lang="en-US" altLang="zh-TW" b="1" dirty="0">
                <a:solidFill>
                  <a:srgbClr val="FF0000"/>
                </a:solidFill>
                <a:latin typeface="標楷體" panose="03000509000000000000" pitchFamily="65" charset="-120"/>
                <a:ea typeface="標楷體" panose="03000509000000000000" pitchFamily="65" charset="-120"/>
              </a:rPr>
              <a:t>0</a:t>
            </a:r>
            <a:r>
              <a:rPr lang="zh-TW" altLang="zh-TW" b="1" dirty="0" smtClean="0">
                <a:latin typeface="標楷體" panose="03000509000000000000" pitchFamily="65" charset="-120"/>
                <a:ea typeface="標楷體" panose="03000509000000000000" pitchFamily="65" charset="-120"/>
              </a:rPr>
              <a:t>名</a:t>
            </a:r>
            <a:endParaRPr lang="zh-TW" altLang="zh-TW" dirty="0">
              <a:latin typeface="標楷體" panose="03000509000000000000" pitchFamily="65" charset="-120"/>
              <a:ea typeface="標楷體" panose="03000509000000000000" pitchFamily="65" charset="-120"/>
            </a:endParaRPr>
          </a:p>
          <a:p>
            <a:r>
              <a:rPr lang="en-US" altLang="zh-TW" dirty="0">
                <a:latin typeface="標楷體" panose="03000509000000000000" pitchFamily="65" charset="-120"/>
                <a:ea typeface="標楷體" panose="03000509000000000000" pitchFamily="65" charset="-120"/>
              </a:rPr>
              <a:t>(2)</a:t>
            </a:r>
            <a:r>
              <a:rPr lang="zh-TW" altLang="zh-TW" dirty="0">
                <a:latin typeface="標楷體" panose="03000509000000000000" pitchFamily="65" charset="-120"/>
                <a:ea typeface="標楷體" panose="03000509000000000000" pitchFamily="65" charset="-120"/>
              </a:rPr>
              <a:t>招生類別「</a:t>
            </a:r>
            <a:r>
              <a:rPr lang="en-US" altLang="zh-TW" dirty="0">
                <a:latin typeface="標楷體" panose="03000509000000000000" pitchFamily="65" charset="-120"/>
                <a:ea typeface="標楷體" panose="03000509000000000000" pitchFamily="65" charset="-120"/>
              </a:rPr>
              <a:t>14</a:t>
            </a:r>
            <a:r>
              <a:rPr lang="zh-TW" altLang="zh-TW" dirty="0">
                <a:latin typeface="標楷體" panose="03000509000000000000" pitchFamily="65" charset="-120"/>
                <a:ea typeface="標楷體" panose="03000509000000000000" pitchFamily="65" charset="-120"/>
              </a:rPr>
              <a:t>農業群」一般</a:t>
            </a:r>
            <a:r>
              <a:rPr lang="zh-TW" altLang="zh-TW" dirty="0" smtClean="0">
                <a:latin typeface="標楷體" panose="03000509000000000000" pitchFamily="65" charset="-120"/>
                <a:ea typeface="標楷體" panose="03000509000000000000" pitchFamily="65" charset="-120"/>
              </a:rPr>
              <a:t>生</a:t>
            </a:r>
            <a:r>
              <a:rPr lang="en-US" altLang="zh-TW" dirty="0">
                <a:solidFill>
                  <a:srgbClr val="FF0000"/>
                </a:solidFill>
                <a:latin typeface="標楷體" panose="03000509000000000000" pitchFamily="65" charset="-120"/>
                <a:ea typeface="標楷體" panose="03000509000000000000" pitchFamily="65" charset="-120"/>
              </a:rPr>
              <a:t>2</a:t>
            </a:r>
            <a:r>
              <a:rPr lang="zh-TW" altLang="zh-TW" dirty="0" smtClean="0">
                <a:latin typeface="標楷體" panose="03000509000000000000" pitchFamily="65" charset="-120"/>
                <a:ea typeface="標楷體" panose="03000509000000000000" pitchFamily="65" charset="-120"/>
              </a:rPr>
              <a:t>名</a:t>
            </a:r>
            <a:r>
              <a:rPr lang="zh-TW" altLang="zh-TW" dirty="0">
                <a:latin typeface="標楷體" panose="03000509000000000000" pitchFamily="65" charset="-120"/>
                <a:ea typeface="標楷體" panose="03000509000000000000" pitchFamily="65" charset="-120"/>
              </a:rPr>
              <a:t>（志願代碼</a:t>
            </a:r>
            <a:r>
              <a:rPr lang="en-US" altLang="zh-TW" dirty="0">
                <a:solidFill>
                  <a:srgbClr val="0000FF"/>
                </a:solidFill>
                <a:latin typeface="標楷體" panose="03000509000000000000" pitchFamily="65" charset="-120"/>
                <a:ea typeface="標楷體" panose="03000509000000000000" pitchFamily="65" charset="-120"/>
              </a:rPr>
              <a:t>419013</a:t>
            </a:r>
            <a:r>
              <a:rPr lang="zh-TW" altLang="zh-TW" dirty="0">
                <a:latin typeface="標楷體" panose="03000509000000000000" pitchFamily="65" charset="-120"/>
                <a:ea typeface="標楷體" panose="03000509000000000000" pitchFamily="65" charset="-120"/>
              </a:rPr>
              <a:t>），</a:t>
            </a:r>
            <a:r>
              <a:rPr lang="zh-TW" altLang="zh-TW" b="1" dirty="0">
                <a:latin typeface="標楷體" panose="03000509000000000000" pitchFamily="65" charset="-120"/>
                <a:ea typeface="標楷體" panose="03000509000000000000" pitchFamily="65" charset="-120"/>
              </a:rPr>
              <a:t>修正</a:t>
            </a:r>
            <a:r>
              <a:rPr lang="zh-TW" altLang="zh-TW" b="1" dirty="0" smtClean="0">
                <a:latin typeface="標楷體" panose="03000509000000000000" pitchFamily="65" charset="-120"/>
                <a:ea typeface="標楷體" panose="03000509000000000000" pitchFamily="65" charset="-120"/>
              </a:rPr>
              <a:t>為</a:t>
            </a:r>
            <a:r>
              <a:rPr lang="en-US" altLang="zh-TW" b="1" dirty="0">
                <a:solidFill>
                  <a:srgbClr val="FF0000"/>
                </a:solidFill>
                <a:latin typeface="標楷體" panose="03000509000000000000" pitchFamily="65" charset="-120"/>
                <a:ea typeface="標楷體" panose="03000509000000000000" pitchFamily="65" charset="-120"/>
              </a:rPr>
              <a:t>0</a:t>
            </a:r>
            <a:r>
              <a:rPr lang="zh-TW" altLang="zh-TW" b="1" dirty="0" smtClean="0">
                <a:latin typeface="標楷體" panose="03000509000000000000" pitchFamily="65" charset="-120"/>
                <a:ea typeface="標楷體" panose="03000509000000000000" pitchFamily="65" charset="-120"/>
              </a:rPr>
              <a:t>名</a:t>
            </a:r>
            <a:endParaRPr lang="zh-TW" altLang="zh-TW" dirty="0">
              <a:latin typeface="標楷體" panose="03000509000000000000" pitchFamily="65" charset="-120"/>
              <a:ea typeface="標楷體" panose="03000509000000000000" pitchFamily="65" charset="-120"/>
            </a:endParaRPr>
          </a:p>
          <a:p>
            <a:r>
              <a:rPr lang="en-US" altLang="zh-TW" dirty="0">
                <a:latin typeface="標楷體" panose="03000509000000000000" pitchFamily="65" charset="-120"/>
                <a:ea typeface="標楷體" panose="03000509000000000000" pitchFamily="65" charset="-120"/>
              </a:rPr>
              <a:t>(3)</a:t>
            </a:r>
            <a:r>
              <a:rPr lang="zh-TW" altLang="zh-TW" dirty="0">
                <a:latin typeface="標楷體" panose="03000509000000000000" pitchFamily="65" charset="-120"/>
                <a:ea typeface="標楷體" panose="03000509000000000000" pitchFamily="65" charset="-120"/>
              </a:rPr>
              <a:t>招生類別「</a:t>
            </a:r>
            <a:r>
              <a:rPr lang="en-US" altLang="zh-TW" dirty="0">
                <a:latin typeface="標楷體" panose="03000509000000000000" pitchFamily="65" charset="-120"/>
                <a:ea typeface="標楷體" panose="03000509000000000000" pitchFamily="65" charset="-120"/>
              </a:rPr>
              <a:t>17</a:t>
            </a:r>
            <a:r>
              <a:rPr lang="zh-TW" altLang="zh-TW" dirty="0">
                <a:latin typeface="標楷體" panose="03000509000000000000" pitchFamily="65" charset="-120"/>
                <a:ea typeface="標楷體" panose="03000509000000000000" pitchFamily="65" charset="-120"/>
              </a:rPr>
              <a:t>餐旅群」一般</a:t>
            </a:r>
            <a:r>
              <a:rPr lang="zh-TW" altLang="zh-TW" dirty="0" smtClean="0">
                <a:latin typeface="標楷體" panose="03000509000000000000" pitchFamily="65" charset="-120"/>
                <a:ea typeface="標楷體" panose="03000509000000000000" pitchFamily="65" charset="-120"/>
              </a:rPr>
              <a:t>生</a:t>
            </a:r>
            <a:r>
              <a:rPr lang="en-US" altLang="zh-TW" dirty="0">
                <a:solidFill>
                  <a:srgbClr val="FF0000"/>
                </a:solidFill>
                <a:latin typeface="標楷體" panose="03000509000000000000" pitchFamily="65" charset="-120"/>
                <a:ea typeface="標楷體" panose="03000509000000000000" pitchFamily="65" charset="-120"/>
              </a:rPr>
              <a:t>2</a:t>
            </a:r>
            <a:r>
              <a:rPr lang="zh-TW" altLang="zh-TW" dirty="0" smtClean="0">
                <a:latin typeface="標楷體" panose="03000509000000000000" pitchFamily="65" charset="-120"/>
                <a:ea typeface="標楷體" panose="03000509000000000000" pitchFamily="65" charset="-120"/>
              </a:rPr>
              <a:t>名</a:t>
            </a:r>
            <a:r>
              <a:rPr lang="zh-TW" altLang="zh-TW" dirty="0">
                <a:latin typeface="標楷體" panose="03000509000000000000" pitchFamily="65" charset="-120"/>
                <a:ea typeface="標楷體" panose="03000509000000000000" pitchFamily="65" charset="-120"/>
              </a:rPr>
              <a:t>（志願代碼</a:t>
            </a:r>
            <a:r>
              <a:rPr lang="en-US" altLang="zh-TW" dirty="0">
                <a:solidFill>
                  <a:srgbClr val="0000FF"/>
                </a:solidFill>
                <a:latin typeface="標楷體" panose="03000509000000000000" pitchFamily="65" charset="-120"/>
                <a:ea typeface="標楷體" panose="03000509000000000000" pitchFamily="65" charset="-120"/>
              </a:rPr>
              <a:t>419014</a:t>
            </a:r>
            <a:r>
              <a:rPr lang="zh-TW" altLang="zh-TW" dirty="0">
                <a:latin typeface="標楷體" panose="03000509000000000000" pitchFamily="65" charset="-120"/>
                <a:ea typeface="標楷體" panose="03000509000000000000" pitchFamily="65" charset="-120"/>
              </a:rPr>
              <a:t>），</a:t>
            </a:r>
            <a:r>
              <a:rPr lang="zh-TW" altLang="zh-TW" b="1" dirty="0">
                <a:latin typeface="標楷體" panose="03000509000000000000" pitchFamily="65" charset="-120"/>
                <a:ea typeface="標楷體" panose="03000509000000000000" pitchFamily="65" charset="-120"/>
              </a:rPr>
              <a:t>修正</a:t>
            </a:r>
            <a:r>
              <a:rPr lang="zh-TW" altLang="zh-TW" b="1" dirty="0" smtClean="0">
                <a:latin typeface="標楷體" panose="03000509000000000000" pitchFamily="65" charset="-120"/>
                <a:ea typeface="標楷體" panose="03000509000000000000" pitchFamily="65" charset="-120"/>
              </a:rPr>
              <a:t>為</a:t>
            </a:r>
            <a:r>
              <a:rPr lang="en-US" altLang="zh-TW" b="1" dirty="0">
                <a:solidFill>
                  <a:srgbClr val="FF0000"/>
                </a:solidFill>
                <a:latin typeface="標楷體" panose="03000509000000000000" pitchFamily="65" charset="-120"/>
                <a:ea typeface="標楷體" panose="03000509000000000000" pitchFamily="65" charset="-120"/>
              </a:rPr>
              <a:t>0</a:t>
            </a:r>
            <a:r>
              <a:rPr lang="zh-TW" altLang="zh-TW" b="1" dirty="0" smtClean="0">
                <a:latin typeface="標楷體" panose="03000509000000000000" pitchFamily="65" charset="-120"/>
                <a:ea typeface="標楷體" panose="03000509000000000000" pitchFamily="65" charset="-120"/>
              </a:rPr>
              <a:t>名</a:t>
            </a:r>
            <a:endParaRPr lang="zh-TW" altLang="zh-TW" dirty="0">
              <a:latin typeface="標楷體" panose="03000509000000000000" pitchFamily="65" charset="-120"/>
              <a:ea typeface="標楷體" panose="03000509000000000000" pitchFamily="65" charset="-120"/>
            </a:endParaRPr>
          </a:p>
          <a:p>
            <a:r>
              <a:rPr lang="zh-TW" altLang="zh-TW" b="1" u="sng" dirty="0">
                <a:latin typeface="標楷體" panose="03000509000000000000" pitchFamily="65" charset="-120"/>
                <a:ea typeface="標楷體" panose="03000509000000000000" pitchFamily="65" charset="-120"/>
              </a:rPr>
              <a:t>※大同技術學院</a:t>
            </a:r>
            <a:r>
              <a:rPr lang="zh-TW" altLang="zh-TW" b="1" u="sng" dirty="0">
                <a:solidFill>
                  <a:srgbClr val="FF0000"/>
                </a:solidFill>
                <a:latin typeface="標楷體" panose="03000509000000000000" pitchFamily="65" charset="-120"/>
                <a:ea typeface="標楷體" panose="03000509000000000000" pitchFamily="65" charset="-120"/>
              </a:rPr>
              <a:t>餐飲管理系</a:t>
            </a:r>
            <a:r>
              <a:rPr lang="zh-TW" altLang="zh-TW" b="1" u="sng" dirty="0">
                <a:latin typeface="標楷體" panose="03000509000000000000" pitchFamily="65" charset="-120"/>
                <a:ea typeface="標楷體" panose="03000509000000000000" pitchFamily="65" charset="-120"/>
              </a:rPr>
              <a:t>：</a:t>
            </a:r>
            <a:endParaRPr lang="zh-TW" altLang="zh-TW" dirty="0">
              <a:latin typeface="標楷體" panose="03000509000000000000" pitchFamily="65" charset="-120"/>
              <a:ea typeface="標楷體" panose="03000509000000000000" pitchFamily="65" charset="-120"/>
            </a:endParaRPr>
          </a:p>
          <a:p>
            <a:r>
              <a:rPr lang="en-US" altLang="zh-TW" dirty="0">
                <a:latin typeface="標楷體" panose="03000509000000000000" pitchFamily="65" charset="-120"/>
                <a:ea typeface="標楷體" panose="03000509000000000000" pitchFamily="65" charset="-120"/>
              </a:rPr>
              <a:t>(1)</a:t>
            </a:r>
            <a:r>
              <a:rPr lang="zh-TW" altLang="zh-TW" dirty="0">
                <a:latin typeface="標楷體" panose="03000509000000000000" pitchFamily="65" charset="-120"/>
                <a:ea typeface="標楷體" panose="03000509000000000000" pitchFamily="65" charset="-120"/>
              </a:rPr>
              <a:t>招生類別「</a:t>
            </a:r>
            <a:r>
              <a:rPr lang="en-US" altLang="zh-TW" dirty="0">
                <a:latin typeface="標楷體" panose="03000509000000000000" pitchFamily="65" charset="-120"/>
                <a:ea typeface="標楷體" panose="03000509000000000000" pitchFamily="65" charset="-120"/>
              </a:rPr>
              <a:t>09</a:t>
            </a:r>
            <a:r>
              <a:rPr lang="zh-TW" altLang="zh-TW" dirty="0">
                <a:latin typeface="標楷體" panose="03000509000000000000" pitchFamily="65" charset="-120"/>
                <a:ea typeface="標楷體" panose="03000509000000000000" pitchFamily="65" charset="-120"/>
              </a:rPr>
              <a:t>商業與管理群」一般</a:t>
            </a:r>
            <a:r>
              <a:rPr lang="zh-TW" altLang="zh-TW" dirty="0" smtClean="0">
                <a:latin typeface="標楷體" panose="03000509000000000000" pitchFamily="65" charset="-120"/>
                <a:ea typeface="標楷體" panose="03000509000000000000" pitchFamily="65" charset="-120"/>
              </a:rPr>
              <a:t>生</a:t>
            </a:r>
            <a:r>
              <a:rPr lang="en-US" altLang="zh-TW" dirty="0">
                <a:solidFill>
                  <a:srgbClr val="FF0000"/>
                </a:solidFill>
                <a:latin typeface="標楷體" panose="03000509000000000000" pitchFamily="65" charset="-120"/>
                <a:ea typeface="標楷體" panose="03000509000000000000" pitchFamily="65" charset="-120"/>
              </a:rPr>
              <a:t>1</a:t>
            </a:r>
            <a:r>
              <a:rPr lang="zh-TW" altLang="zh-TW" dirty="0" smtClean="0">
                <a:latin typeface="標楷體" panose="03000509000000000000" pitchFamily="65" charset="-120"/>
                <a:ea typeface="標楷體" panose="03000509000000000000" pitchFamily="65" charset="-120"/>
              </a:rPr>
              <a:t>名</a:t>
            </a:r>
            <a:r>
              <a:rPr lang="zh-TW" altLang="zh-TW" dirty="0">
                <a:latin typeface="標楷體" panose="03000509000000000000" pitchFamily="65" charset="-120"/>
                <a:ea typeface="標楷體" panose="03000509000000000000" pitchFamily="65" charset="-120"/>
              </a:rPr>
              <a:t>（志願代碼</a:t>
            </a:r>
            <a:r>
              <a:rPr lang="en-US" altLang="zh-TW" dirty="0">
                <a:solidFill>
                  <a:srgbClr val="0000FF"/>
                </a:solidFill>
                <a:latin typeface="標楷體" panose="03000509000000000000" pitchFamily="65" charset="-120"/>
                <a:ea typeface="標楷體" panose="03000509000000000000" pitchFamily="65" charset="-120"/>
              </a:rPr>
              <a:t>419001</a:t>
            </a:r>
            <a:r>
              <a:rPr lang="zh-TW" altLang="zh-TW" dirty="0">
                <a:latin typeface="標楷體" panose="03000509000000000000" pitchFamily="65" charset="-120"/>
                <a:ea typeface="標楷體" panose="03000509000000000000" pitchFamily="65" charset="-120"/>
              </a:rPr>
              <a:t>），</a:t>
            </a:r>
            <a:r>
              <a:rPr lang="zh-TW" altLang="zh-TW" b="1" dirty="0">
                <a:latin typeface="標楷體" panose="03000509000000000000" pitchFamily="65" charset="-120"/>
                <a:ea typeface="標楷體" panose="03000509000000000000" pitchFamily="65" charset="-120"/>
              </a:rPr>
              <a:t>修正</a:t>
            </a:r>
            <a:r>
              <a:rPr lang="zh-TW" altLang="zh-TW" b="1" dirty="0" smtClean="0">
                <a:latin typeface="標楷體" panose="03000509000000000000" pitchFamily="65" charset="-120"/>
                <a:ea typeface="標楷體" panose="03000509000000000000" pitchFamily="65" charset="-120"/>
              </a:rPr>
              <a:t>為</a:t>
            </a:r>
            <a:r>
              <a:rPr lang="en-US" altLang="zh-TW" b="1" dirty="0">
                <a:solidFill>
                  <a:srgbClr val="FF0000"/>
                </a:solidFill>
                <a:latin typeface="標楷體" panose="03000509000000000000" pitchFamily="65" charset="-120"/>
                <a:ea typeface="標楷體" panose="03000509000000000000" pitchFamily="65" charset="-120"/>
              </a:rPr>
              <a:t>0</a:t>
            </a:r>
            <a:r>
              <a:rPr lang="zh-TW" altLang="zh-TW" b="1" dirty="0" smtClean="0">
                <a:latin typeface="標楷體" panose="03000509000000000000" pitchFamily="65" charset="-120"/>
                <a:ea typeface="標楷體" panose="03000509000000000000" pitchFamily="65" charset="-120"/>
              </a:rPr>
              <a:t>名</a:t>
            </a:r>
            <a:endParaRPr lang="zh-TW" altLang="zh-TW" dirty="0">
              <a:latin typeface="標楷體" panose="03000509000000000000" pitchFamily="65" charset="-120"/>
              <a:ea typeface="標楷體" panose="03000509000000000000" pitchFamily="65" charset="-120"/>
            </a:endParaRPr>
          </a:p>
          <a:p>
            <a:r>
              <a:rPr lang="en-US" altLang="zh-TW" dirty="0">
                <a:latin typeface="標楷體" panose="03000509000000000000" pitchFamily="65" charset="-120"/>
                <a:ea typeface="標楷體" panose="03000509000000000000" pitchFamily="65" charset="-120"/>
              </a:rPr>
              <a:t>(2)</a:t>
            </a:r>
            <a:r>
              <a:rPr lang="zh-TW" altLang="zh-TW" dirty="0">
                <a:latin typeface="標楷體" panose="03000509000000000000" pitchFamily="65" charset="-120"/>
                <a:ea typeface="標楷體" panose="03000509000000000000" pitchFamily="65" charset="-120"/>
              </a:rPr>
              <a:t>招生類別「</a:t>
            </a:r>
            <a:r>
              <a:rPr lang="en-US" altLang="zh-TW" dirty="0">
                <a:latin typeface="標楷體" panose="03000509000000000000" pitchFamily="65" charset="-120"/>
                <a:ea typeface="標楷體" panose="03000509000000000000" pitchFamily="65" charset="-120"/>
              </a:rPr>
              <a:t>13</a:t>
            </a:r>
            <a:r>
              <a:rPr lang="zh-TW" altLang="zh-TW" dirty="0">
                <a:latin typeface="標楷體" panose="03000509000000000000" pitchFamily="65" charset="-120"/>
                <a:ea typeface="標楷體" panose="03000509000000000000" pitchFamily="65" charset="-120"/>
              </a:rPr>
              <a:t>家政群生活應用類」一般</a:t>
            </a:r>
            <a:r>
              <a:rPr lang="zh-TW" altLang="zh-TW" dirty="0" smtClean="0">
                <a:latin typeface="標楷體" panose="03000509000000000000" pitchFamily="65" charset="-120"/>
                <a:ea typeface="標楷體" panose="03000509000000000000" pitchFamily="65" charset="-120"/>
              </a:rPr>
              <a:t>生</a:t>
            </a:r>
            <a:r>
              <a:rPr lang="en-US" altLang="zh-TW" dirty="0">
                <a:solidFill>
                  <a:srgbClr val="FF0000"/>
                </a:solidFill>
                <a:latin typeface="標楷體" panose="03000509000000000000" pitchFamily="65" charset="-120"/>
                <a:ea typeface="標楷體" panose="03000509000000000000" pitchFamily="65" charset="-120"/>
              </a:rPr>
              <a:t>1</a:t>
            </a:r>
            <a:r>
              <a:rPr lang="zh-TW" altLang="zh-TW" dirty="0" smtClean="0">
                <a:latin typeface="標楷體" panose="03000509000000000000" pitchFamily="65" charset="-120"/>
                <a:ea typeface="標楷體" panose="03000509000000000000" pitchFamily="65" charset="-120"/>
              </a:rPr>
              <a:t>名</a:t>
            </a:r>
            <a:r>
              <a:rPr lang="zh-TW" altLang="zh-TW" dirty="0">
                <a:latin typeface="標楷體" panose="03000509000000000000" pitchFamily="65" charset="-120"/>
                <a:ea typeface="標楷體" panose="03000509000000000000" pitchFamily="65" charset="-120"/>
              </a:rPr>
              <a:t>（志願代碼</a:t>
            </a:r>
            <a:r>
              <a:rPr lang="en-US" altLang="zh-TW" dirty="0">
                <a:solidFill>
                  <a:srgbClr val="0000FF"/>
                </a:solidFill>
                <a:latin typeface="標楷體" panose="03000509000000000000" pitchFamily="65" charset="-120"/>
                <a:ea typeface="標楷體" panose="03000509000000000000" pitchFamily="65" charset="-120"/>
              </a:rPr>
              <a:t>419002</a:t>
            </a:r>
            <a:r>
              <a:rPr lang="zh-TW" altLang="zh-TW" dirty="0">
                <a:latin typeface="標楷體" panose="03000509000000000000" pitchFamily="65" charset="-120"/>
                <a:ea typeface="標楷體" panose="03000509000000000000" pitchFamily="65" charset="-120"/>
              </a:rPr>
              <a:t>），</a:t>
            </a:r>
            <a:r>
              <a:rPr lang="zh-TW" altLang="zh-TW" b="1" dirty="0">
                <a:latin typeface="標楷體" panose="03000509000000000000" pitchFamily="65" charset="-120"/>
                <a:ea typeface="標楷體" panose="03000509000000000000" pitchFamily="65" charset="-120"/>
              </a:rPr>
              <a:t>修正</a:t>
            </a:r>
            <a:r>
              <a:rPr lang="zh-TW" altLang="zh-TW" b="1" dirty="0" smtClean="0">
                <a:latin typeface="標楷體" panose="03000509000000000000" pitchFamily="65" charset="-120"/>
                <a:ea typeface="標楷體" panose="03000509000000000000" pitchFamily="65" charset="-120"/>
              </a:rPr>
              <a:t>為</a:t>
            </a:r>
            <a:r>
              <a:rPr lang="en-US" altLang="zh-TW" b="1" dirty="0">
                <a:solidFill>
                  <a:srgbClr val="FF0000"/>
                </a:solidFill>
                <a:latin typeface="標楷體" panose="03000509000000000000" pitchFamily="65" charset="-120"/>
                <a:ea typeface="標楷體" panose="03000509000000000000" pitchFamily="65" charset="-120"/>
              </a:rPr>
              <a:t>0</a:t>
            </a:r>
            <a:r>
              <a:rPr lang="zh-TW" altLang="zh-TW" b="1" dirty="0" smtClean="0">
                <a:latin typeface="標楷體" panose="03000509000000000000" pitchFamily="65" charset="-120"/>
                <a:ea typeface="標楷體" panose="03000509000000000000" pitchFamily="65" charset="-120"/>
              </a:rPr>
              <a:t>名</a:t>
            </a:r>
            <a:endParaRPr lang="zh-TW" altLang="zh-TW" dirty="0">
              <a:latin typeface="標楷體" panose="03000509000000000000" pitchFamily="65" charset="-120"/>
              <a:ea typeface="標楷體" panose="03000509000000000000" pitchFamily="65" charset="-120"/>
            </a:endParaRPr>
          </a:p>
          <a:p>
            <a:r>
              <a:rPr lang="en-US" altLang="zh-TW" dirty="0">
                <a:latin typeface="標楷體" panose="03000509000000000000" pitchFamily="65" charset="-120"/>
                <a:ea typeface="標楷體" panose="03000509000000000000" pitchFamily="65" charset="-120"/>
              </a:rPr>
              <a:t>(3)</a:t>
            </a:r>
            <a:r>
              <a:rPr lang="zh-TW" altLang="zh-TW" dirty="0">
                <a:latin typeface="標楷體" panose="03000509000000000000" pitchFamily="65" charset="-120"/>
                <a:ea typeface="標楷體" panose="03000509000000000000" pitchFamily="65" charset="-120"/>
              </a:rPr>
              <a:t>招生類別「</a:t>
            </a:r>
            <a:r>
              <a:rPr lang="en-US" altLang="zh-TW" dirty="0">
                <a:latin typeface="標楷體" panose="03000509000000000000" pitchFamily="65" charset="-120"/>
                <a:ea typeface="標楷體" panose="03000509000000000000" pitchFamily="65" charset="-120"/>
              </a:rPr>
              <a:t>17</a:t>
            </a:r>
            <a:r>
              <a:rPr lang="zh-TW" altLang="zh-TW" dirty="0">
                <a:latin typeface="標楷體" panose="03000509000000000000" pitchFamily="65" charset="-120"/>
                <a:ea typeface="標楷體" panose="03000509000000000000" pitchFamily="65" charset="-120"/>
              </a:rPr>
              <a:t>餐旅群」一般</a:t>
            </a:r>
            <a:r>
              <a:rPr lang="zh-TW" altLang="zh-TW" dirty="0" smtClean="0">
                <a:latin typeface="標楷體" panose="03000509000000000000" pitchFamily="65" charset="-120"/>
                <a:ea typeface="標楷體" panose="03000509000000000000" pitchFamily="65" charset="-120"/>
              </a:rPr>
              <a:t>生</a:t>
            </a:r>
            <a:r>
              <a:rPr lang="en-US" altLang="zh-TW" dirty="0">
                <a:solidFill>
                  <a:srgbClr val="FF0000"/>
                </a:solidFill>
                <a:latin typeface="標楷體" panose="03000509000000000000" pitchFamily="65" charset="-120"/>
                <a:ea typeface="標楷體" panose="03000509000000000000" pitchFamily="65" charset="-120"/>
              </a:rPr>
              <a:t>1</a:t>
            </a:r>
            <a:r>
              <a:rPr lang="zh-TW" altLang="zh-TW" dirty="0" smtClean="0">
                <a:latin typeface="標楷體" panose="03000509000000000000" pitchFamily="65" charset="-120"/>
                <a:ea typeface="標楷體" panose="03000509000000000000" pitchFamily="65" charset="-120"/>
              </a:rPr>
              <a:t>名</a:t>
            </a:r>
            <a:r>
              <a:rPr lang="zh-TW" altLang="zh-TW" dirty="0">
                <a:latin typeface="標楷體" panose="03000509000000000000" pitchFamily="65" charset="-120"/>
                <a:ea typeface="標楷體" panose="03000509000000000000" pitchFamily="65" charset="-120"/>
              </a:rPr>
              <a:t>（志願代碼</a:t>
            </a:r>
            <a:r>
              <a:rPr lang="en-US" altLang="zh-TW" dirty="0">
                <a:solidFill>
                  <a:srgbClr val="0000FF"/>
                </a:solidFill>
                <a:latin typeface="標楷體" panose="03000509000000000000" pitchFamily="65" charset="-120"/>
                <a:ea typeface="標楷體" panose="03000509000000000000" pitchFamily="65" charset="-120"/>
              </a:rPr>
              <a:t>419003</a:t>
            </a:r>
            <a:r>
              <a:rPr lang="zh-TW" altLang="zh-TW" dirty="0">
                <a:latin typeface="標楷體" panose="03000509000000000000" pitchFamily="65" charset="-120"/>
                <a:ea typeface="標楷體" panose="03000509000000000000" pitchFamily="65" charset="-120"/>
              </a:rPr>
              <a:t>），</a:t>
            </a:r>
            <a:r>
              <a:rPr lang="zh-TW" altLang="zh-TW" b="1" dirty="0">
                <a:latin typeface="標楷體" panose="03000509000000000000" pitchFamily="65" charset="-120"/>
                <a:ea typeface="標楷體" panose="03000509000000000000" pitchFamily="65" charset="-120"/>
              </a:rPr>
              <a:t>修正</a:t>
            </a:r>
            <a:r>
              <a:rPr lang="zh-TW" altLang="zh-TW" b="1" dirty="0" smtClean="0">
                <a:latin typeface="標楷體" panose="03000509000000000000" pitchFamily="65" charset="-120"/>
                <a:ea typeface="標楷體" panose="03000509000000000000" pitchFamily="65" charset="-120"/>
              </a:rPr>
              <a:t>為</a:t>
            </a:r>
            <a:r>
              <a:rPr lang="en-US" altLang="zh-TW" b="1" dirty="0">
                <a:solidFill>
                  <a:srgbClr val="FF0000"/>
                </a:solidFill>
                <a:latin typeface="標楷體" panose="03000509000000000000" pitchFamily="65" charset="-120"/>
                <a:ea typeface="標楷體" panose="03000509000000000000" pitchFamily="65" charset="-120"/>
              </a:rPr>
              <a:t>0</a:t>
            </a:r>
            <a:r>
              <a:rPr lang="zh-TW" altLang="zh-TW" b="1" dirty="0" smtClean="0">
                <a:latin typeface="標楷體" panose="03000509000000000000" pitchFamily="65" charset="-120"/>
                <a:ea typeface="標楷體" panose="03000509000000000000" pitchFamily="65" charset="-120"/>
              </a:rPr>
              <a:t>名</a:t>
            </a:r>
            <a:endParaRPr lang="zh-TW" altLang="zh-TW"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xmlns="" val="1500235584"/>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2"/>
          <p:cNvSpPr txBox="1">
            <a:spLocks noChangeArrowheads="1"/>
          </p:cNvSpPr>
          <p:nvPr/>
        </p:nvSpPr>
        <p:spPr bwMode="auto">
          <a:xfrm>
            <a:off x="818747" y="0"/>
            <a:ext cx="10173797" cy="74509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627063" indent="-627063"/>
            <a:r>
              <a:rPr lang="zh-TW" altLang="en-US" sz="2400" b="1" kern="0" dirty="0" smtClean="0">
                <a:latin typeface="標楷體" panose="03000509000000000000" pitchFamily="65" charset="-120"/>
                <a:ea typeface="標楷體" panose="03000509000000000000" pitchFamily="65" charset="-120"/>
                <a:cs typeface="+mj-cs"/>
              </a:rPr>
              <a:t>第二</a:t>
            </a:r>
            <a:r>
              <a:rPr lang="zh-TW" altLang="en-US" sz="2400" b="1" kern="0" dirty="0">
                <a:latin typeface="標楷體" panose="03000509000000000000" pitchFamily="65" charset="-120"/>
                <a:ea typeface="標楷體" panose="03000509000000000000" pitchFamily="65" charset="-120"/>
                <a:cs typeface="+mj-cs"/>
              </a:rPr>
              <a:t>階段報名系統</a:t>
            </a:r>
            <a:r>
              <a:rPr lang="en-US" altLang="zh-TW" sz="2400" b="1" kern="0" dirty="0">
                <a:latin typeface="標楷體" panose="03000509000000000000" pitchFamily="65" charset="-120"/>
                <a:ea typeface="標楷體" panose="03000509000000000000" pitchFamily="65" charset="-120"/>
                <a:cs typeface="+mj-cs"/>
              </a:rPr>
              <a:t>(</a:t>
            </a:r>
            <a:r>
              <a:rPr lang="zh-TW" altLang="en-US" sz="2400" b="1" kern="0" dirty="0">
                <a:latin typeface="標楷體" panose="03000509000000000000" pitchFamily="65" charset="-120"/>
                <a:ea typeface="標楷體" panose="03000509000000000000" pitchFamily="65" charset="-120"/>
                <a:cs typeface="+mj-cs"/>
              </a:rPr>
              <a:t>含備審資料上</a:t>
            </a:r>
            <a:r>
              <a:rPr lang="zh-TW" altLang="en-US" sz="2400" b="1" kern="0" dirty="0" smtClean="0">
                <a:latin typeface="標楷體" panose="03000509000000000000" pitchFamily="65" charset="-120"/>
                <a:ea typeface="標楷體" panose="03000509000000000000" pitchFamily="65" charset="-120"/>
                <a:cs typeface="+mj-cs"/>
              </a:rPr>
              <a:t>傳</a:t>
            </a:r>
            <a:r>
              <a:rPr lang="zh-TW" altLang="en-US" sz="2400" b="1" kern="0" dirty="0">
                <a:latin typeface="Times New Roman" panose="02020603050405020304" pitchFamily="18" charset="0"/>
                <a:ea typeface="標楷體" panose="03000509000000000000" pitchFamily="65" charset="-120"/>
                <a:cs typeface="Times New Roman" panose="02020603050405020304" pitchFamily="18" charset="0"/>
              </a:rPr>
              <a:t>作業</a:t>
            </a:r>
            <a:r>
              <a:rPr lang="en-US" altLang="zh-TW" sz="2400" b="1" kern="0" dirty="0" smtClean="0">
                <a:latin typeface="標楷體" panose="03000509000000000000" pitchFamily="65" charset="-120"/>
                <a:ea typeface="標楷體" panose="03000509000000000000" pitchFamily="65" charset="-120"/>
                <a:cs typeface="+mj-cs"/>
              </a:rPr>
              <a:t>)-</a:t>
            </a:r>
            <a:r>
              <a:rPr lang="zh-TW" altLang="en-US" sz="2400" b="1" kern="0" dirty="0">
                <a:solidFill>
                  <a:srgbClr val="FF0000"/>
                </a:solidFill>
                <a:latin typeface="標楷體" panose="03000509000000000000" pitchFamily="65" charset="-120"/>
                <a:ea typeface="標楷體" panose="03000509000000000000" pitchFamily="65" charset="-120"/>
                <a:cs typeface="+mj-cs"/>
              </a:rPr>
              <a:t>上</a:t>
            </a:r>
            <a:r>
              <a:rPr lang="zh-TW" altLang="en-US" sz="2400" b="1" kern="0" dirty="0" smtClean="0">
                <a:solidFill>
                  <a:srgbClr val="FF0000"/>
                </a:solidFill>
                <a:latin typeface="標楷體" panose="03000509000000000000" pitchFamily="65" charset="-120"/>
                <a:ea typeface="標楷體" panose="03000509000000000000" pitchFamily="65" charset="-120"/>
                <a:cs typeface="+mj-cs"/>
              </a:rPr>
              <a:t>傳</a:t>
            </a:r>
            <a:r>
              <a:rPr lang="en-US" altLang="zh-TW" sz="2400" b="1" kern="0" dirty="0" smtClean="0">
                <a:solidFill>
                  <a:srgbClr val="FF0000"/>
                </a:solidFill>
                <a:latin typeface="標楷體" panose="03000509000000000000" pitchFamily="65" charset="-120"/>
                <a:ea typeface="標楷體" panose="03000509000000000000" pitchFamily="65" charset="-120"/>
                <a:cs typeface="+mj-cs"/>
              </a:rPr>
              <a:t>(</a:t>
            </a:r>
            <a:r>
              <a:rPr lang="zh-TW" altLang="en-US" sz="2400" b="1" kern="0" dirty="0" smtClean="0">
                <a:solidFill>
                  <a:srgbClr val="FF0000"/>
                </a:solidFill>
                <a:latin typeface="標楷體" panose="03000509000000000000" pitchFamily="65" charset="-120"/>
                <a:ea typeface="標楷體" panose="03000509000000000000" pitchFamily="65" charset="-120"/>
                <a:cs typeface="+mj-cs"/>
              </a:rPr>
              <a:t>或勾選</a:t>
            </a:r>
            <a:r>
              <a:rPr lang="en-US" altLang="zh-TW" sz="2400" b="1" kern="0" dirty="0" smtClean="0">
                <a:solidFill>
                  <a:srgbClr val="FF0000"/>
                </a:solidFill>
                <a:latin typeface="標楷體" panose="03000509000000000000" pitchFamily="65" charset="-120"/>
                <a:ea typeface="標楷體" panose="03000509000000000000" pitchFamily="65" charset="-120"/>
                <a:cs typeface="+mj-cs"/>
              </a:rPr>
              <a:t>)</a:t>
            </a:r>
            <a:r>
              <a:rPr lang="zh-TW" altLang="en-US" sz="2400" b="1" kern="0" dirty="0" smtClean="0">
                <a:solidFill>
                  <a:srgbClr val="FF0000"/>
                </a:solidFill>
                <a:latin typeface="標楷體" panose="03000509000000000000" pitchFamily="65" charset="-120"/>
                <a:ea typeface="標楷體" panose="03000509000000000000" pitchFamily="65" charset="-120"/>
                <a:cs typeface="+mj-cs"/>
              </a:rPr>
              <a:t>學習歷程備</a:t>
            </a:r>
            <a:r>
              <a:rPr lang="zh-TW" altLang="en-US" sz="2400" b="1" kern="0" dirty="0">
                <a:solidFill>
                  <a:srgbClr val="FF0000"/>
                </a:solidFill>
                <a:latin typeface="標楷體" panose="03000509000000000000" pitchFamily="65" charset="-120"/>
                <a:ea typeface="標楷體" panose="03000509000000000000" pitchFamily="65" charset="-120"/>
                <a:cs typeface="+mj-cs"/>
              </a:rPr>
              <a:t>審資料</a:t>
            </a:r>
          </a:p>
        </p:txBody>
      </p:sp>
      <p:pic>
        <p:nvPicPr>
          <p:cNvPr id="4" name="圖片 3"/>
          <p:cNvPicPr>
            <a:picLocks noChangeAspect="1"/>
          </p:cNvPicPr>
          <p:nvPr/>
        </p:nvPicPr>
        <p:blipFill>
          <a:blip r:embed="rId2"/>
          <a:stretch>
            <a:fillRect/>
          </a:stretch>
        </p:blipFill>
        <p:spPr>
          <a:xfrm>
            <a:off x="1055440" y="745099"/>
            <a:ext cx="9865096" cy="5965932"/>
          </a:xfrm>
          <a:prstGeom prst="rect">
            <a:avLst/>
          </a:prstGeom>
        </p:spPr>
      </p:pic>
    </p:spTree>
    <p:extLst>
      <p:ext uri="{BB962C8B-B14F-4D97-AF65-F5344CB8AC3E}">
        <p14:creationId xmlns:p14="http://schemas.microsoft.com/office/powerpoint/2010/main" xmlns="" val="1697096492"/>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2"/>
          <p:cNvSpPr txBox="1">
            <a:spLocks noChangeArrowheads="1"/>
          </p:cNvSpPr>
          <p:nvPr/>
        </p:nvSpPr>
        <p:spPr bwMode="auto">
          <a:xfrm>
            <a:off x="818747" y="0"/>
            <a:ext cx="10173797" cy="74509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627063" indent="-627063"/>
            <a:r>
              <a:rPr lang="zh-TW" altLang="en-US" sz="2400" b="1" kern="0" dirty="0" smtClean="0">
                <a:latin typeface="標楷體" panose="03000509000000000000" pitchFamily="65" charset="-120"/>
                <a:ea typeface="標楷體" panose="03000509000000000000" pitchFamily="65" charset="-120"/>
                <a:cs typeface="+mj-cs"/>
              </a:rPr>
              <a:t>第二</a:t>
            </a:r>
            <a:r>
              <a:rPr lang="zh-TW" altLang="en-US" sz="2400" b="1" kern="0" dirty="0">
                <a:latin typeface="標楷體" panose="03000509000000000000" pitchFamily="65" charset="-120"/>
                <a:ea typeface="標楷體" panose="03000509000000000000" pitchFamily="65" charset="-120"/>
                <a:cs typeface="+mj-cs"/>
              </a:rPr>
              <a:t>階段報名系統</a:t>
            </a:r>
            <a:r>
              <a:rPr lang="en-US" altLang="zh-TW" sz="2400" b="1" kern="0" dirty="0">
                <a:latin typeface="標楷體" panose="03000509000000000000" pitchFamily="65" charset="-120"/>
                <a:ea typeface="標楷體" panose="03000509000000000000" pitchFamily="65" charset="-120"/>
                <a:cs typeface="+mj-cs"/>
              </a:rPr>
              <a:t>(</a:t>
            </a:r>
            <a:r>
              <a:rPr lang="zh-TW" altLang="en-US" sz="2400" b="1" kern="0" dirty="0">
                <a:latin typeface="標楷體" panose="03000509000000000000" pitchFamily="65" charset="-120"/>
                <a:ea typeface="標楷體" panose="03000509000000000000" pitchFamily="65" charset="-120"/>
                <a:cs typeface="+mj-cs"/>
              </a:rPr>
              <a:t>含備審資料上</a:t>
            </a:r>
            <a:r>
              <a:rPr lang="zh-TW" altLang="en-US" sz="2400" b="1" kern="0" dirty="0" smtClean="0">
                <a:latin typeface="標楷體" panose="03000509000000000000" pitchFamily="65" charset="-120"/>
                <a:ea typeface="標楷體" panose="03000509000000000000" pitchFamily="65" charset="-120"/>
                <a:cs typeface="+mj-cs"/>
              </a:rPr>
              <a:t>傳</a:t>
            </a:r>
            <a:r>
              <a:rPr lang="zh-TW" altLang="en-US" sz="2400" b="1" kern="0" dirty="0">
                <a:latin typeface="Times New Roman" panose="02020603050405020304" pitchFamily="18" charset="0"/>
                <a:ea typeface="標楷體" panose="03000509000000000000" pitchFamily="65" charset="-120"/>
                <a:cs typeface="Times New Roman" panose="02020603050405020304" pitchFamily="18" charset="0"/>
              </a:rPr>
              <a:t>作業</a:t>
            </a:r>
            <a:r>
              <a:rPr lang="en-US" altLang="zh-TW" sz="2400" b="1" kern="0" dirty="0" smtClean="0">
                <a:latin typeface="標楷體" panose="03000509000000000000" pitchFamily="65" charset="-120"/>
                <a:ea typeface="標楷體" panose="03000509000000000000" pitchFamily="65" charset="-120"/>
                <a:cs typeface="+mj-cs"/>
              </a:rPr>
              <a:t>)-</a:t>
            </a:r>
            <a:r>
              <a:rPr lang="zh-TW" altLang="en-US" sz="2400" b="1" kern="0" dirty="0">
                <a:solidFill>
                  <a:srgbClr val="FF0000"/>
                </a:solidFill>
                <a:latin typeface="標楷體" panose="03000509000000000000" pitchFamily="65" charset="-120"/>
                <a:ea typeface="標楷體" panose="03000509000000000000" pitchFamily="65" charset="-120"/>
                <a:cs typeface="+mj-cs"/>
              </a:rPr>
              <a:t>上</a:t>
            </a:r>
            <a:r>
              <a:rPr lang="zh-TW" altLang="en-US" sz="2400" b="1" kern="0" dirty="0" smtClean="0">
                <a:solidFill>
                  <a:srgbClr val="FF0000"/>
                </a:solidFill>
                <a:latin typeface="標楷體" panose="03000509000000000000" pitchFamily="65" charset="-120"/>
                <a:ea typeface="標楷體" panose="03000509000000000000" pitchFamily="65" charset="-120"/>
                <a:cs typeface="+mj-cs"/>
              </a:rPr>
              <a:t>傳</a:t>
            </a:r>
            <a:r>
              <a:rPr lang="en-US" altLang="zh-TW" sz="2400" b="1" kern="0" dirty="0" smtClean="0">
                <a:solidFill>
                  <a:srgbClr val="FF0000"/>
                </a:solidFill>
                <a:latin typeface="標楷體" panose="03000509000000000000" pitchFamily="65" charset="-120"/>
                <a:ea typeface="標楷體" panose="03000509000000000000" pitchFamily="65" charset="-120"/>
                <a:cs typeface="+mj-cs"/>
              </a:rPr>
              <a:t>(</a:t>
            </a:r>
            <a:r>
              <a:rPr lang="zh-TW" altLang="en-US" sz="2400" b="1" kern="0" dirty="0" smtClean="0">
                <a:solidFill>
                  <a:srgbClr val="FF0000"/>
                </a:solidFill>
                <a:latin typeface="標楷體" panose="03000509000000000000" pitchFamily="65" charset="-120"/>
                <a:ea typeface="標楷體" panose="03000509000000000000" pitchFamily="65" charset="-120"/>
                <a:cs typeface="+mj-cs"/>
              </a:rPr>
              <a:t>或勾選</a:t>
            </a:r>
            <a:r>
              <a:rPr lang="en-US" altLang="zh-TW" sz="2400" b="1" kern="0" dirty="0" smtClean="0">
                <a:solidFill>
                  <a:srgbClr val="FF0000"/>
                </a:solidFill>
                <a:latin typeface="標楷體" panose="03000509000000000000" pitchFamily="65" charset="-120"/>
                <a:ea typeface="標楷體" panose="03000509000000000000" pitchFamily="65" charset="-120"/>
                <a:cs typeface="+mj-cs"/>
              </a:rPr>
              <a:t>)</a:t>
            </a:r>
            <a:r>
              <a:rPr lang="zh-TW" altLang="en-US" sz="2400" b="1" kern="0" dirty="0" smtClean="0">
                <a:solidFill>
                  <a:srgbClr val="FF0000"/>
                </a:solidFill>
                <a:latin typeface="標楷體" panose="03000509000000000000" pitchFamily="65" charset="-120"/>
                <a:ea typeface="標楷體" panose="03000509000000000000" pitchFamily="65" charset="-120"/>
                <a:cs typeface="+mj-cs"/>
              </a:rPr>
              <a:t>學習歷程備</a:t>
            </a:r>
            <a:r>
              <a:rPr lang="zh-TW" altLang="en-US" sz="2400" b="1" kern="0" dirty="0">
                <a:solidFill>
                  <a:srgbClr val="FF0000"/>
                </a:solidFill>
                <a:latin typeface="標楷體" panose="03000509000000000000" pitchFamily="65" charset="-120"/>
                <a:ea typeface="標楷體" panose="03000509000000000000" pitchFamily="65" charset="-120"/>
                <a:cs typeface="+mj-cs"/>
              </a:rPr>
              <a:t>審資料</a:t>
            </a:r>
          </a:p>
        </p:txBody>
      </p:sp>
      <p:pic>
        <p:nvPicPr>
          <p:cNvPr id="2" name="圖片 1"/>
          <p:cNvPicPr>
            <a:picLocks noChangeAspect="1"/>
          </p:cNvPicPr>
          <p:nvPr/>
        </p:nvPicPr>
        <p:blipFill>
          <a:blip r:embed="rId2"/>
          <a:stretch>
            <a:fillRect/>
          </a:stretch>
        </p:blipFill>
        <p:spPr>
          <a:xfrm>
            <a:off x="1127448" y="740510"/>
            <a:ext cx="9865096" cy="6052142"/>
          </a:xfrm>
          <a:prstGeom prst="rect">
            <a:avLst/>
          </a:prstGeom>
        </p:spPr>
      </p:pic>
    </p:spTree>
    <p:extLst>
      <p:ext uri="{BB962C8B-B14F-4D97-AF65-F5344CB8AC3E}">
        <p14:creationId xmlns:p14="http://schemas.microsoft.com/office/powerpoint/2010/main" xmlns="" val="1902239712"/>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2"/>
          <p:cNvSpPr txBox="1">
            <a:spLocks noChangeArrowheads="1"/>
          </p:cNvSpPr>
          <p:nvPr/>
        </p:nvSpPr>
        <p:spPr bwMode="auto">
          <a:xfrm>
            <a:off x="818747" y="0"/>
            <a:ext cx="10173797" cy="74509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627063" indent="-627063"/>
            <a:r>
              <a:rPr lang="zh-TW" altLang="en-US" sz="2400" b="1" kern="0" dirty="0" smtClean="0">
                <a:latin typeface="標楷體" panose="03000509000000000000" pitchFamily="65" charset="-120"/>
                <a:ea typeface="標楷體" panose="03000509000000000000" pitchFamily="65" charset="-120"/>
                <a:cs typeface="+mj-cs"/>
              </a:rPr>
              <a:t>第二</a:t>
            </a:r>
            <a:r>
              <a:rPr lang="zh-TW" altLang="en-US" sz="2400" b="1" kern="0" dirty="0">
                <a:latin typeface="標楷體" panose="03000509000000000000" pitchFamily="65" charset="-120"/>
                <a:ea typeface="標楷體" panose="03000509000000000000" pitchFamily="65" charset="-120"/>
                <a:cs typeface="+mj-cs"/>
              </a:rPr>
              <a:t>階段報名系統</a:t>
            </a:r>
            <a:r>
              <a:rPr lang="en-US" altLang="zh-TW" sz="2400" b="1" kern="0" dirty="0">
                <a:latin typeface="標楷體" panose="03000509000000000000" pitchFamily="65" charset="-120"/>
                <a:ea typeface="標楷體" panose="03000509000000000000" pitchFamily="65" charset="-120"/>
                <a:cs typeface="+mj-cs"/>
              </a:rPr>
              <a:t>(</a:t>
            </a:r>
            <a:r>
              <a:rPr lang="zh-TW" altLang="en-US" sz="2400" b="1" kern="0" dirty="0">
                <a:latin typeface="標楷體" panose="03000509000000000000" pitchFamily="65" charset="-120"/>
                <a:ea typeface="標楷體" panose="03000509000000000000" pitchFamily="65" charset="-120"/>
                <a:cs typeface="+mj-cs"/>
              </a:rPr>
              <a:t>含備審資料上</a:t>
            </a:r>
            <a:r>
              <a:rPr lang="zh-TW" altLang="en-US" sz="2400" b="1" kern="0" dirty="0" smtClean="0">
                <a:latin typeface="標楷體" panose="03000509000000000000" pitchFamily="65" charset="-120"/>
                <a:ea typeface="標楷體" panose="03000509000000000000" pitchFamily="65" charset="-120"/>
                <a:cs typeface="+mj-cs"/>
              </a:rPr>
              <a:t>傳</a:t>
            </a:r>
            <a:r>
              <a:rPr lang="zh-TW" altLang="en-US" sz="2400" b="1" kern="0" dirty="0">
                <a:latin typeface="Times New Roman" panose="02020603050405020304" pitchFamily="18" charset="0"/>
                <a:ea typeface="標楷體" panose="03000509000000000000" pitchFamily="65" charset="-120"/>
                <a:cs typeface="Times New Roman" panose="02020603050405020304" pitchFamily="18" charset="0"/>
              </a:rPr>
              <a:t>作業</a:t>
            </a:r>
            <a:r>
              <a:rPr lang="en-US" altLang="zh-TW" sz="2400" b="1" kern="0" dirty="0" smtClean="0">
                <a:latin typeface="標楷體" panose="03000509000000000000" pitchFamily="65" charset="-120"/>
                <a:ea typeface="標楷體" panose="03000509000000000000" pitchFamily="65" charset="-120"/>
                <a:cs typeface="+mj-cs"/>
              </a:rPr>
              <a:t>)-</a:t>
            </a:r>
            <a:r>
              <a:rPr lang="zh-TW" altLang="en-US" sz="2400" b="1" kern="0" dirty="0">
                <a:solidFill>
                  <a:srgbClr val="FF0000"/>
                </a:solidFill>
                <a:latin typeface="標楷體" panose="03000509000000000000" pitchFamily="65" charset="-120"/>
                <a:ea typeface="標楷體" panose="03000509000000000000" pitchFamily="65" charset="-120"/>
                <a:cs typeface="+mj-cs"/>
              </a:rPr>
              <a:t>上</a:t>
            </a:r>
            <a:r>
              <a:rPr lang="zh-TW" altLang="en-US" sz="2400" b="1" kern="0" dirty="0" smtClean="0">
                <a:solidFill>
                  <a:srgbClr val="FF0000"/>
                </a:solidFill>
                <a:latin typeface="標楷體" panose="03000509000000000000" pitchFamily="65" charset="-120"/>
                <a:ea typeface="標楷體" panose="03000509000000000000" pitchFamily="65" charset="-120"/>
                <a:cs typeface="+mj-cs"/>
              </a:rPr>
              <a:t>傳</a:t>
            </a:r>
            <a:r>
              <a:rPr lang="en-US" altLang="zh-TW" sz="2400" b="1" kern="0" dirty="0" smtClean="0">
                <a:solidFill>
                  <a:srgbClr val="FF0000"/>
                </a:solidFill>
                <a:latin typeface="標楷體" panose="03000509000000000000" pitchFamily="65" charset="-120"/>
                <a:ea typeface="標楷體" panose="03000509000000000000" pitchFamily="65" charset="-120"/>
                <a:cs typeface="+mj-cs"/>
              </a:rPr>
              <a:t>(</a:t>
            </a:r>
            <a:r>
              <a:rPr lang="zh-TW" altLang="en-US" sz="2400" b="1" kern="0" dirty="0" smtClean="0">
                <a:solidFill>
                  <a:srgbClr val="FF0000"/>
                </a:solidFill>
                <a:latin typeface="標楷體" panose="03000509000000000000" pitchFamily="65" charset="-120"/>
                <a:ea typeface="標楷體" panose="03000509000000000000" pitchFamily="65" charset="-120"/>
                <a:cs typeface="+mj-cs"/>
              </a:rPr>
              <a:t>或勾選</a:t>
            </a:r>
            <a:r>
              <a:rPr lang="en-US" altLang="zh-TW" sz="2400" b="1" kern="0" dirty="0" smtClean="0">
                <a:solidFill>
                  <a:srgbClr val="FF0000"/>
                </a:solidFill>
                <a:latin typeface="標楷體" panose="03000509000000000000" pitchFamily="65" charset="-120"/>
                <a:ea typeface="標楷體" panose="03000509000000000000" pitchFamily="65" charset="-120"/>
                <a:cs typeface="+mj-cs"/>
              </a:rPr>
              <a:t>)</a:t>
            </a:r>
            <a:r>
              <a:rPr lang="zh-TW" altLang="en-US" sz="2400" b="1" kern="0" dirty="0" smtClean="0">
                <a:solidFill>
                  <a:srgbClr val="FF0000"/>
                </a:solidFill>
                <a:latin typeface="標楷體" panose="03000509000000000000" pitchFamily="65" charset="-120"/>
                <a:ea typeface="標楷體" panose="03000509000000000000" pitchFamily="65" charset="-120"/>
                <a:cs typeface="+mj-cs"/>
              </a:rPr>
              <a:t>學習歷程備</a:t>
            </a:r>
            <a:r>
              <a:rPr lang="zh-TW" altLang="en-US" sz="2400" b="1" kern="0" dirty="0">
                <a:solidFill>
                  <a:srgbClr val="FF0000"/>
                </a:solidFill>
                <a:latin typeface="標楷體" panose="03000509000000000000" pitchFamily="65" charset="-120"/>
                <a:ea typeface="標楷體" panose="03000509000000000000" pitchFamily="65" charset="-120"/>
                <a:cs typeface="+mj-cs"/>
              </a:rPr>
              <a:t>審資料</a:t>
            </a:r>
          </a:p>
        </p:txBody>
      </p:sp>
      <p:sp>
        <p:nvSpPr>
          <p:cNvPr id="5" name="內容版面配置區 2"/>
          <p:cNvSpPr txBox="1">
            <a:spLocks/>
          </p:cNvSpPr>
          <p:nvPr/>
        </p:nvSpPr>
        <p:spPr>
          <a:xfrm>
            <a:off x="908094" y="843588"/>
            <a:ext cx="9288517" cy="366043"/>
          </a:xfrm>
          <a:prstGeom prst="rect">
            <a:avLst/>
          </a:prstGeom>
          <a:solidFill>
            <a:srgbClr val="FFFFFF">
              <a:alpha val="50196"/>
            </a:srgbClr>
          </a:solidFill>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fontAlgn="auto">
              <a:spcAft>
                <a:spcPts val="0"/>
              </a:spcAft>
              <a:buFont typeface="Arial" panose="020B0604020202020204" pitchFamily="34" charset="0"/>
              <a:buNone/>
            </a:pPr>
            <a:r>
              <a:rPr kumimoji="0" lang="zh-TW" altLang="zh-TW" smtClean="0">
                <a:latin typeface="華康儷楷書" panose="03000509000000000000" pitchFamily="65" charset="-120"/>
                <a:ea typeface="華康儷楷書" panose="03000509000000000000" pitchFamily="65" charset="-120"/>
              </a:rPr>
              <a:t>範例說明：</a:t>
            </a:r>
            <a:endParaRPr kumimoji="0" lang="en-US" altLang="zh-TW" sz="1800" dirty="0">
              <a:latin typeface="華康儷楷書" panose="03000509000000000000" pitchFamily="65" charset="-120"/>
              <a:ea typeface="華康儷楷書" panose="03000509000000000000" pitchFamily="65" charset="-120"/>
              <a:cs typeface="Times New Roman" panose="02020603050405020304" pitchFamily="18" charset="0"/>
            </a:endParaRPr>
          </a:p>
        </p:txBody>
      </p:sp>
      <p:graphicFrame>
        <p:nvGraphicFramePr>
          <p:cNvPr id="7" name="表格 6"/>
          <p:cNvGraphicFramePr>
            <a:graphicFrameLocks noGrp="1"/>
          </p:cNvGraphicFramePr>
          <p:nvPr>
            <p:extLst>
              <p:ext uri="{D42A27DB-BD31-4B8C-83A1-F6EECF244321}">
                <p14:modId xmlns:p14="http://schemas.microsoft.com/office/powerpoint/2010/main" xmlns="" val="21079528"/>
              </p:ext>
            </p:extLst>
          </p:nvPr>
        </p:nvGraphicFramePr>
        <p:xfrm>
          <a:off x="2606139" y="843588"/>
          <a:ext cx="8966736" cy="1584960"/>
        </p:xfrm>
        <a:graphic>
          <a:graphicData uri="http://schemas.openxmlformats.org/drawingml/2006/table">
            <a:tbl>
              <a:tblPr firstRow="1" firstCol="1" lastRow="1" lastCol="1" bandRow="1" bandCol="1">
                <a:tableStyleId>{68D230F3-CF80-4859-8CE7-A43EE81993B5}</a:tableStyleId>
              </a:tblPr>
              <a:tblGrid>
                <a:gridCol w="936737">
                  <a:extLst>
                    <a:ext uri="{9D8B030D-6E8A-4147-A177-3AD203B41FA5}">
                      <a16:colId xmlns:a16="http://schemas.microsoft.com/office/drawing/2014/main" xmlns="" val="4203468891"/>
                    </a:ext>
                  </a:extLst>
                </a:gridCol>
                <a:gridCol w="4369555">
                  <a:extLst>
                    <a:ext uri="{9D8B030D-6E8A-4147-A177-3AD203B41FA5}">
                      <a16:colId xmlns:a16="http://schemas.microsoft.com/office/drawing/2014/main" xmlns="" val="4245618592"/>
                    </a:ext>
                  </a:extLst>
                </a:gridCol>
                <a:gridCol w="1199744">
                  <a:extLst>
                    <a:ext uri="{9D8B030D-6E8A-4147-A177-3AD203B41FA5}">
                      <a16:colId xmlns:a16="http://schemas.microsoft.com/office/drawing/2014/main" xmlns="" val="2176849291"/>
                    </a:ext>
                  </a:extLst>
                </a:gridCol>
                <a:gridCol w="2460700">
                  <a:extLst>
                    <a:ext uri="{9D8B030D-6E8A-4147-A177-3AD203B41FA5}">
                      <a16:colId xmlns:a16="http://schemas.microsoft.com/office/drawing/2014/main" xmlns="" val="668861557"/>
                    </a:ext>
                  </a:extLst>
                </a:gridCol>
              </a:tblGrid>
              <a:tr h="564596">
                <a:tc gridSpan="2">
                  <a:txBody>
                    <a:bodyPr/>
                    <a:lstStyle/>
                    <a:p>
                      <a:pPr algn="ctr">
                        <a:spcAft>
                          <a:spcPts val="0"/>
                        </a:spcAft>
                      </a:pPr>
                      <a:r>
                        <a:rPr lang="zh-TW" sz="1600" b="0" kern="100" spc="-50" dirty="0">
                          <a:effectLst/>
                          <a:latin typeface="華康儷楷書" panose="03000509000000000000" pitchFamily="65" charset="-120"/>
                          <a:ea typeface="華康儷楷書" panose="03000509000000000000" pitchFamily="65" charset="-120"/>
                        </a:rPr>
                        <a:t>項</a:t>
                      </a:r>
                      <a:r>
                        <a:rPr lang="en-US" sz="1600" b="0" kern="100" spc="-50" dirty="0">
                          <a:effectLst/>
                          <a:latin typeface="華康儷楷書" panose="03000509000000000000" pitchFamily="65" charset="-120"/>
                          <a:ea typeface="華康儷楷書" panose="03000509000000000000" pitchFamily="65" charset="-120"/>
                        </a:rPr>
                        <a:t>      </a:t>
                      </a:r>
                      <a:r>
                        <a:rPr lang="zh-TW" sz="1600" b="0" kern="100" spc="-50" dirty="0">
                          <a:effectLst/>
                          <a:latin typeface="華康儷楷書" panose="03000509000000000000" pitchFamily="65" charset="-120"/>
                          <a:ea typeface="華康儷楷書" panose="03000509000000000000" pitchFamily="65" charset="-120"/>
                        </a:rPr>
                        <a:t>目</a:t>
                      </a:r>
                      <a:endParaRPr lang="zh-TW" sz="1600" b="0" kern="100" dirty="0">
                        <a:solidFill>
                          <a:schemeClr val="tx1"/>
                        </a:solidFill>
                        <a:effectLst/>
                        <a:latin typeface="華康儷楷書" panose="03000509000000000000" pitchFamily="65" charset="-120"/>
                        <a:ea typeface="華康儷楷書" panose="03000509000000000000" pitchFamily="65" charset="-120"/>
                      </a:endParaRPr>
                    </a:p>
                  </a:txBody>
                  <a:tcPr marL="4572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hMerge="1">
                  <a:txBody>
                    <a:bodyPr/>
                    <a:lstStyle/>
                    <a:p>
                      <a:endParaRPr lang="zh-TW" altLang="en-US"/>
                    </a:p>
                  </a:txBody>
                  <a:tcPr/>
                </a:tc>
                <a:tc>
                  <a:txBody>
                    <a:bodyPr/>
                    <a:lstStyle/>
                    <a:p>
                      <a:pPr algn="ctr">
                        <a:spcAft>
                          <a:spcPts val="0"/>
                        </a:spcAft>
                      </a:pPr>
                      <a:r>
                        <a:rPr lang="zh-TW" sz="1600" b="0" kern="100" spc="-50">
                          <a:effectLst/>
                          <a:latin typeface="華康儷楷書" panose="03000509000000000000" pitchFamily="65" charset="-120"/>
                          <a:ea typeface="華康儷楷書" panose="03000509000000000000" pitchFamily="65" charset="-120"/>
                        </a:rPr>
                        <a:t>上傳檔案</a:t>
                      </a:r>
                      <a:r>
                        <a:rPr lang="en-US" sz="1600" b="0" kern="100" spc="-50">
                          <a:effectLst/>
                          <a:latin typeface="華康儷楷書" panose="03000509000000000000" pitchFamily="65" charset="-120"/>
                          <a:ea typeface="華康儷楷書" panose="03000509000000000000" pitchFamily="65" charset="-120"/>
                        </a:rPr>
                        <a:t/>
                      </a:r>
                      <a:br>
                        <a:rPr lang="en-US" sz="1600" b="0" kern="100" spc="-50">
                          <a:effectLst/>
                          <a:latin typeface="華康儷楷書" panose="03000509000000000000" pitchFamily="65" charset="-120"/>
                          <a:ea typeface="華康儷楷書" panose="03000509000000000000" pitchFamily="65" charset="-120"/>
                        </a:rPr>
                      </a:br>
                      <a:r>
                        <a:rPr lang="zh-TW" sz="1600" b="0" kern="100" spc="-50">
                          <a:effectLst/>
                          <a:latin typeface="華康儷楷書" panose="03000509000000000000" pitchFamily="65" charset="-120"/>
                          <a:ea typeface="華康儷楷書" panose="03000509000000000000" pitchFamily="65" charset="-120"/>
                        </a:rPr>
                        <a:t>件數上限</a:t>
                      </a:r>
                      <a:endParaRPr lang="zh-TW" sz="1600" b="0" kern="100">
                        <a:solidFill>
                          <a:schemeClr val="tx1"/>
                        </a:solidFill>
                        <a:effectLst/>
                        <a:latin typeface="華康儷楷書" panose="03000509000000000000" pitchFamily="65" charset="-120"/>
                        <a:ea typeface="華康儷楷書" panose="03000509000000000000" pitchFamily="65" charset="-120"/>
                      </a:endParaRPr>
                    </a:p>
                  </a:txBody>
                  <a:tcPr marL="4572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spcAft>
                          <a:spcPts val="0"/>
                        </a:spcAft>
                      </a:pPr>
                      <a:r>
                        <a:rPr lang="zh-TW" sz="1600" b="0" kern="0" dirty="0">
                          <a:effectLst/>
                          <a:latin typeface="華康儷楷書" panose="03000509000000000000" pitchFamily="65" charset="-120"/>
                          <a:ea typeface="華康儷楷書" panose="03000509000000000000" pitchFamily="65" charset="-120"/>
                        </a:rPr>
                        <a:t>未使用學習歷程中央資料庫之考生檔案容量上限</a:t>
                      </a:r>
                      <a:endParaRPr lang="zh-TW" sz="1600" b="0" kern="100" dirty="0">
                        <a:solidFill>
                          <a:schemeClr val="tx1"/>
                        </a:solidFill>
                        <a:effectLst/>
                        <a:latin typeface="華康儷楷書" panose="03000509000000000000" pitchFamily="65" charset="-120"/>
                        <a:ea typeface="華康儷楷書" panose="03000509000000000000" pitchFamily="65" charset="-120"/>
                      </a:endParaRPr>
                    </a:p>
                  </a:txBody>
                  <a:tcPr marL="45720" marR="4572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xmlns="" val="3566840449"/>
                  </a:ext>
                </a:extLst>
              </a:tr>
              <a:tr h="289430">
                <a:tc rowSpan="2">
                  <a:txBody>
                    <a:bodyPr/>
                    <a:lstStyle/>
                    <a:p>
                      <a:pPr algn="l">
                        <a:spcAft>
                          <a:spcPts val="0"/>
                        </a:spcAft>
                      </a:pPr>
                      <a:r>
                        <a:rPr lang="en-US" sz="1600" b="0" kern="100" spc="-50" dirty="0">
                          <a:effectLst/>
                          <a:latin typeface="華康儷楷書" panose="03000509000000000000" pitchFamily="65" charset="-120"/>
                          <a:ea typeface="華康儷楷書" panose="03000509000000000000" pitchFamily="65" charset="-120"/>
                        </a:rPr>
                        <a:t>B.</a:t>
                      </a:r>
                      <a:r>
                        <a:rPr lang="zh-TW" sz="1600" b="0" kern="100" spc="-50" dirty="0">
                          <a:effectLst/>
                          <a:latin typeface="華康儷楷書" panose="03000509000000000000" pitchFamily="65" charset="-120"/>
                          <a:ea typeface="華康儷楷書" panose="03000509000000000000" pitchFamily="65" charset="-120"/>
                        </a:rPr>
                        <a:t>課程學習成果</a:t>
                      </a:r>
                      <a:endParaRPr lang="zh-TW" sz="1600" b="0" kern="100" dirty="0">
                        <a:solidFill>
                          <a:schemeClr val="tx1"/>
                        </a:solidFill>
                        <a:effectLst/>
                        <a:latin typeface="華康儷楷書" panose="03000509000000000000" pitchFamily="65" charset="-120"/>
                        <a:ea typeface="華康儷楷書" panose="03000509000000000000" pitchFamily="65" charset="-120"/>
                      </a:endParaRPr>
                    </a:p>
                  </a:txBody>
                  <a:tcPr marL="4572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l">
                        <a:spcAft>
                          <a:spcPts val="0"/>
                        </a:spcAft>
                      </a:pPr>
                      <a:r>
                        <a:rPr lang="en-US" sz="1600" b="0" kern="100" spc="-50" dirty="0">
                          <a:effectLst/>
                          <a:latin typeface="華康儷楷書" panose="03000509000000000000" pitchFamily="65" charset="-120"/>
                          <a:ea typeface="華康儷楷書" panose="03000509000000000000" pitchFamily="65" charset="-120"/>
                        </a:rPr>
                        <a:t>B-1</a:t>
                      </a:r>
                      <a:r>
                        <a:rPr lang="zh-TW" sz="1600" b="0" kern="100" spc="-20" dirty="0">
                          <a:effectLst/>
                          <a:latin typeface="華康儷楷書" panose="03000509000000000000" pitchFamily="65" charset="-120"/>
                          <a:ea typeface="華康儷楷書" panose="03000509000000000000" pitchFamily="65" charset="-120"/>
                        </a:rPr>
                        <a:t>專題實作及實習科目學習成果</a:t>
                      </a:r>
                      <a:r>
                        <a:rPr lang="en-US" sz="1600" b="0" kern="100" spc="-20" dirty="0">
                          <a:effectLst/>
                          <a:latin typeface="華康儷楷書" panose="03000509000000000000" pitchFamily="65" charset="-120"/>
                          <a:ea typeface="華康儷楷書" panose="03000509000000000000" pitchFamily="65" charset="-120"/>
                        </a:rPr>
                        <a:t>(</a:t>
                      </a:r>
                      <a:r>
                        <a:rPr lang="zh-TW" sz="1600" b="0" kern="100" spc="-20" dirty="0">
                          <a:effectLst/>
                          <a:latin typeface="華康儷楷書" panose="03000509000000000000" pitchFamily="65" charset="-120"/>
                          <a:ea typeface="華康儷楷書" panose="03000509000000000000" pitchFamily="65" charset="-120"/>
                        </a:rPr>
                        <a:t>含技能領域</a:t>
                      </a:r>
                      <a:r>
                        <a:rPr lang="en-US" sz="1600" b="0" kern="100" spc="-20" dirty="0">
                          <a:effectLst/>
                          <a:latin typeface="華康儷楷書" panose="03000509000000000000" pitchFamily="65" charset="-120"/>
                          <a:ea typeface="華康儷楷書" panose="03000509000000000000" pitchFamily="65" charset="-120"/>
                        </a:rPr>
                        <a:t>)</a:t>
                      </a:r>
                      <a:endParaRPr lang="zh-TW" sz="1600" b="0" kern="100" dirty="0">
                        <a:solidFill>
                          <a:schemeClr val="tx1"/>
                        </a:solidFill>
                        <a:effectLst/>
                        <a:latin typeface="華康儷楷書" panose="03000509000000000000" pitchFamily="65" charset="-120"/>
                        <a:ea typeface="華康儷楷書" panose="03000509000000000000" pitchFamily="65" charset="-120"/>
                      </a:endParaRPr>
                    </a:p>
                  </a:txBody>
                  <a:tcPr marL="4572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spcAft>
                          <a:spcPts val="0"/>
                        </a:spcAft>
                      </a:pPr>
                      <a:r>
                        <a:rPr lang="en-US" sz="1600" b="0" kern="100" spc="-50">
                          <a:effectLst/>
                          <a:latin typeface="華康儷楷書" panose="03000509000000000000" pitchFamily="65" charset="-120"/>
                          <a:ea typeface="華康儷楷書" panose="03000509000000000000" pitchFamily="65" charset="-120"/>
                        </a:rPr>
                        <a:t>1</a:t>
                      </a:r>
                      <a:r>
                        <a:rPr lang="zh-TW" sz="1600" b="0" kern="100" spc="-50">
                          <a:effectLst/>
                          <a:latin typeface="華康儷楷書" panose="03000509000000000000" pitchFamily="65" charset="-120"/>
                          <a:ea typeface="華康儷楷書" panose="03000509000000000000" pitchFamily="65" charset="-120"/>
                        </a:rPr>
                        <a:t>件</a:t>
                      </a:r>
                      <a:endParaRPr lang="zh-TW" sz="1600" b="0" kern="100">
                        <a:solidFill>
                          <a:schemeClr val="tx1"/>
                        </a:solidFill>
                        <a:effectLst/>
                        <a:latin typeface="華康儷楷書" panose="03000509000000000000" pitchFamily="65" charset="-120"/>
                        <a:ea typeface="華康儷楷書" panose="03000509000000000000" pitchFamily="65" charset="-120"/>
                      </a:endParaRPr>
                    </a:p>
                  </a:txBody>
                  <a:tcPr marL="4572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spcAft>
                          <a:spcPts val="0"/>
                        </a:spcAft>
                      </a:pPr>
                      <a:r>
                        <a:rPr lang="en-US" sz="1600" b="0" kern="100" spc="-50" dirty="0">
                          <a:effectLst/>
                          <a:latin typeface="華康儷楷書" panose="03000509000000000000" pitchFamily="65" charset="-120"/>
                          <a:ea typeface="華康儷楷書" panose="03000509000000000000" pitchFamily="65" charset="-120"/>
                        </a:rPr>
                        <a:t>4MB</a:t>
                      </a:r>
                      <a:endParaRPr lang="zh-TW" sz="1600" b="0" kern="100" dirty="0">
                        <a:solidFill>
                          <a:schemeClr val="tx1"/>
                        </a:solidFill>
                        <a:effectLst/>
                        <a:latin typeface="華康儷楷書" panose="03000509000000000000" pitchFamily="65" charset="-120"/>
                        <a:ea typeface="華康儷楷書" panose="03000509000000000000" pitchFamily="65" charset="-120"/>
                      </a:endParaRPr>
                    </a:p>
                  </a:txBody>
                  <a:tcPr marL="4572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xmlns="" val="350482068"/>
                  </a:ext>
                </a:extLst>
              </a:tr>
              <a:tr h="289430">
                <a:tc vMerge="1">
                  <a:txBody>
                    <a:bodyPr/>
                    <a:lstStyle/>
                    <a:p>
                      <a:endParaRPr lang="zh-TW" altLang="en-US"/>
                    </a:p>
                  </a:txBody>
                  <a:tcPr/>
                </a:tc>
                <a:tc>
                  <a:txBody>
                    <a:bodyPr/>
                    <a:lstStyle/>
                    <a:p>
                      <a:pPr algn="l">
                        <a:spcAft>
                          <a:spcPts val="0"/>
                        </a:spcAft>
                      </a:pPr>
                      <a:r>
                        <a:rPr lang="en-US" sz="1600" b="0" kern="100" spc="-50" dirty="0">
                          <a:effectLst/>
                          <a:latin typeface="華康儷楷書" panose="03000509000000000000" pitchFamily="65" charset="-120"/>
                          <a:ea typeface="華康儷楷書" panose="03000509000000000000" pitchFamily="65" charset="-120"/>
                        </a:rPr>
                        <a:t>B-2</a:t>
                      </a:r>
                      <a:r>
                        <a:rPr lang="zh-TW" sz="1600" b="0" kern="100" spc="-50" dirty="0">
                          <a:effectLst/>
                          <a:latin typeface="華康儷楷書" panose="03000509000000000000" pitchFamily="65" charset="-120"/>
                          <a:ea typeface="華康儷楷書" panose="03000509000000000000" pitchFamily="65" charset="-120"/>
                        </a:rPr>
                        <a:t>其他課程學習</a:t>
                      </a:r>
                      <a:r>
                        <a:rPr lang="en-US" sz="1600" b="0" kern="100" spc="-50" dirty="0">
                          <a:effectLst/>
                          <a:latin typeface="華康儷楷書" panose="03000509000000000000" pitchFamily="65" charset="-120"/>
                          <a:ea typeface="華康儷楷書" panose="03000509000000000000" pitchFamily="65" charset="-120"/>
                        </a:rPr>
                        <a:t>(</a:t>
                      </a:r>
                      <a:r>
                        <a:rPr lang="zh-TW" sz="1600" b="0" kern="100" spc="-50" dirty="0">
                          <a:effectLst/>
                          <a:latin typeface="華康儷楷書" panose="03000509000000000000" pitchFamily="65" charset="-120"/>
                          <a:ea typeface="華康儷楷書" panose="03000509000000000000" pitchFamily="65" charset="-120"/>
                        </a:rPr>
                        <a:t>作品</a:t>
                      </a:r>
                      <a:r>
                        <a:rPr lang="en-US" sz="1600" b="0" kern="100" spc="-50" dirty="0">
                          <a:effectLst/>
                          <a:latin typeface="華康儷楷書" panose="03000509000000000000" pitchFamily="65" charset="-120"/>
                          <a:ea typeface="華康儷楷書" panose="03000509000000000000" pitchFamily="65" charset="-120"/>
                        </a:rPr>
                        <a:t>)</a:t>
                      </a:r>
                      <a:r>
                        <a:rPr lang="zh-TW" sz="1600" b="0" kern="100" spc="-50" dirty="0">
                          <a:effectLst/>
                          <a:latin typeface="華康儷楷書" panose="03000509000000000000" pitchFamily="65" charset="-120"/>
                          <a:ea typeface="華康儷楷書" panose="03000509000000000000" pitchFamily="65" charset="-120"/>
                        </a:rPr>
                        <a:t>成果</a:t>
                      </a:r>
                      <a:endParaRPr lang="zh-TW" sz="1600" b="0" kern="100" dirty="0">
                        <a:solidFill>
                          <a:schemeClr val="tx1"/>
                        </a:solidFill>
                        <a:effectLst/>
                        <a:latin typeface="華康儷楷書" panose="03000509000000000000" pitchFamily="65" charset="-120"/>
                        <a:ea typeface="華康儷楷書" panose="03000509000000000000" pitchFamily="65" charset="-120"/>
                      </a:endParaRPr>
                    </a:p>
                  </a:txBody>
                  <a:tcPr marL="4572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DEADA"/>
                    </a:solidFill>
                  </a:tcPr>
                </a:tc>
                <a:tc>
                  <a:txBody>
                    <a:bodyPr/>
                    <a:lstStyle/>
                    <a:p>
                      <a:pPr algn="ctr">
                        <a:spcAft>
                          <a:spcPts val="0"/>
                        </a:spcAft>
                      </a:pPr>
                      <a:r>
                        <a:rPr lang="en-US" sz="1600" b="0" kern="100" spc="-50" dirty="0">
                          <a:effectLst/>
                          <a:latin typeface="華康儷楷書" panose="03000509000000000000" pitchFamily="65" charset="-120"/>
                          <a:ea typeface="華康儷楷書" panose="03000509000000000000" pitchFamily="65" charset="-120"/>
                        </a:rPr>
                        <a:t>2</a:t>
                      </a:r>
                      <a:r>
                        <a:rPr lang="zh-TW" sz="1600" b="0" kern="100" spc="-50" dirty="0">
                          <a:effectLst/>
                          <a:latin typeface="華康儷楷書" panose="03000509000000000000" pitchFamily="65" charset="-120"/>
                          <a:ea typeface="華康儷楷書" panose="03000509000000000000" pitchFamily="65" charset="-120"/>
                        </a:rPr>
                        <a:t>件</a:t>
                      </a:r>
                      <a:endParaRPr lang="zh-TW" sz="1600" b="0" kern="100" dirty="0">
                        <a:solidFill>
                          <a:schemeClr val="tx1"/>
                        </a:solidFill>
                        <a:effectLst/>
                        <a:latin typeface="華康儷楷書" panose="03000509000000000000" pitchFamily="65" charset="-120"/>
                        <a:ea typeface="華康儷楷書" panose="03000509000000000000" pitchFamily="65" charset="-120"/>
                      </a:endParaRPr>
                    </a:p>
                  </a:txBody>
                  <a:tcPr marL="4572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DEADA"/>
                    </a:solidFill>
                  </a:tcPr>
                </a:tc>
                <a:tc>
                  <a:txBody>
                    <a:bodyPr/>
                    <a:lstStyle/>
                    <a:p>
                      <a:pPr algn="ctr">
                        <a:spcAft>
                          <a:spcPts val="0"/>
                        </a:spcAft>
                      </a:pPr>
                      <a:r>
                        <a:rPr lang="en-US" sz="1600" b="0" kern="100" spc="-50" dirty="0">
                          <a:effectLst/>
                          <a:latin typeface="華康儷楷書" panose="03000509000000000000" pitchFamily="65" charset="-120"/>
                          <a:ea typeface="華康儷楷書" panose="03000509000000000000" pitchFamily="65" charset="-120"/>
                        </a:rPr>
                        <a:t>8MB</a:t>
                      </a:r>
                      <a:endParaRPr lang="zh-TW" sz="1600" b="0" kern="100" dirty="0">
                        <a:solidFill>
                          <a:schemeClr val="tx1"/>
                        </a:solidFill>
                        <a:effectLst/>
                        <a:latin typeface="華康儷楷書" panose="03000509000000000000" pitchFamily="65" charset="-120"/>
                        <a:ea typeface="華康儷楷書" panose="03000509000000000000" pitchFamily="65" charset="-120"/>
                      </a:endParaRPr>
                    </a:p>
                  </a:txBody>
                  <a:tcPr marL="4572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DEADA"/>
                    </a:solidFill>
                  </a:tcPr>
                </a:tc>
                <a:extLst>
                  <a:ext uri="{0D108BD9-81ED-4DB2-BD59-A6C34878D82A}">
                    <a16:rowId xmlns:a16="http://schemas.microsoft.com/office/drawing/2014/main" xmlns="" val="1046312536"/>
                  </a:ext>
                </a:extLst>
              </a:tr>
              <a:tr h="289430">
                <a:tc gridSpan="2">
                  <a:txBody>
                    <a:bodyPr/>
                    <a:lstStyle/>
                    <a:p>
                      <a:pPr algn="l">
                        <a:spcAft>
                          <a:spcPts val="0"/>
                        </a:spcAft>
                      </a:pPr>
                      <a:r>
                        <a:rPr lang="en-US" sz="1600" b="0" kern="100" spc="-50" dirty="0">
                          <a:effectLst/>
                          <a:latin typeface="華康儷楷書" panose="03000509000000000000" pitchFamily="65" charset="-120"/>
                          <a:ea typeface="華康儷楷書" panose="03000509000000000000" pitchFamily="65" charset="-120"/>
                        </a:rPr>
                        <a:t>C.</a:t>
                      </a:r>
                      <a:r>
                        <a:rPr lang="zh-TW" sz="1600" b="0" kern="100" spc="-50" dirty="0">
                          <a:effectLst/>
                          <a:latin typeface="華康儷楷書" panose="03000509000000000000" pitchFamily="65" charset="-120"/>
                          <a:ea typeface="華康儷楷書" panose="03000509000000000000" pitchFamily="65" charset="-120"/>
                        </a:rPr>
                        <a:t>多元表現</a:t>
                      </a:r>
                      <a:endParaRPr lang="zh-TW" sz="1600" b="0" kern="100" dirty="0">
                        <a:solidFill>
                          <a:schemeClr val="tx1"/>
                        </a:solidFill>
                        <a:effectLst/>
                        <a:latin typeface="華康儷楷書" panose="03000509000000000000" pitchFamily="65" charset="-120"/>
                        <a:ea typeface="華康儷楷書" panose="03000509000000000000" pitchFamily="65" charset="-120"/>
                      </a:endParaRPr>
                    </a:p>
                  </a:txBody>
                  <a:tcPr marL="4572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hMerge="1">
                  <a:txBody>
                    <a:bodyPr/>
                    <a:lstStyle/>
                    <a:p>
                      <a:endParaRPr lang="zh-TW" altLang="en-US"/>
                    </a:p>
                  </a:txBody>
                  <a:tcPr/>
                </a:tc>
                <a:tc>
                  <a:txBody>
                    <a:bodyPr/>
                    <a:lstStyle/>
                    <a:p>
                      <a:pPr algn="ctr">
                        <a:spcAft>
                          <a:spcPts val="0"/>
                        </a:spcAft>
                      </a:pPr>
                      <a:r>
                        <a:rPr lang="en-US" sz="1600" b="0" kern="100" spc="-50">
                          <a:effectLst/>
                          <a:latin typeface="華康儷楷書" panose="03000509000000000000" pitchFamily="65" charset="-120"/>
                          <a:ea typeface="華康儷楷書" panose="03000509000000000000" pitchFamily="65" charset="-120"/>
                        </a:rPr>
                        <a:t>4</a:t>
                      </a:r>
                      <a:r>
                        <a:rPr lang="zh-TW" sz="1600" b="0" kern="100" spc="-50">
                          <a:effectLst/>
                          <a:latin typeface="華康儷楷書" panose="03000509000000000000" pitchFamily="65" charset="-120"/>
                          <a:ea typeface="華康儷楷書" panose="03000509000000000000" pitchFamily="65" charset="-120"/>
                        </a:rPr>
                        <a:t>件</a:t>
                      </a:r>
                      <a:endParaRPr lang="zh-TW" sz="1600" b="0" kern="100">
                        <a:solidFill>
                          <a:schemeClr val="tx1"/>
                        </a:solidFill>
                        <a:effectLst/>
                        <a:latin typeface="華康儷楷書" panose="03000509000000000000" pitchFamily="65" charset="-120"/>
                        <a:ea typeface="華康儷楷書" panose="03000509000000000000" pitchFamily="65" charset="-120"/>
                      </a:endParaRPr>
                    </a:p>
                  </a:txBody>
                  <a:tcPr marL="4572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spcAft>
                          <a:spcPts val="0"/>
                        </a:spcAft>
                      </a:pPr>
                      <a:r>
                        <a:rPr lang="en-US" sz="1600" b="0" kern="100" spc="-50" dirty="0">
                          <a:effectLst/>
                          <a:latin typeface="華康儷楷書" panose="03000509000000000000" pitchFamily="65" charset="-120"/>
                          <a:ea typeface="華康儷楷書" panose="03000509000000000000" pitchFamily="65" charset="-120"/>
                        </a:rPr>
                        <a:t>16MB</a:t>
                      </a:r>
                      <a:endParaRPr lang="zh-TW" sz="1600" b="0" kern="100" dirty="0">
                        <a:solidFill>
                          <a:schemeClr val="tx1"/>
                        </a:solidFill>
                        <a:effectLst/>
                        <a:latin typeface="華康儷楷書" panose="03000509000000000000" pitchFamily="65" charset="-120"/>
                        <a:ea typeface="華康儷楷書" panose="03000509000000000000" pitchFamily="65" charset="-120"/>
                      </a:endParaRPr>
                    </a:p>
                  </a:txBody>
                  <a:tcPr marL="4572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xmlns="" val="3704876482"/>
                  </a:ext>
                </a:extLst>
              </a:tr>
            </a:tbl>
          </a:graphicData>
        </a:graphic>
      </p:graphicFrame>
      <p:sp>
        <p:nvSpPr>
          <p:cNvPr id="8" name="矩形 7"/>
          <p:cNvSpPr/>
          <p:nvPr/>
        </p:nvSpPr>
        <p:spPr>
          <a:xfrm>
            <a:off x="706759" y="2399646"/>
            <a:ext cx="11323316" cy="4201150"/>
          </a:xfrm>
          <a:prstGeom prst="rect">
            <a:avLst/>
          </a:prstGeom>
          <a:solidFill>
            <a:schemeClr val="bg1">
              <a:alpha val="50196"/>
            </a:schemeClr>
          </a:solidFill>
        </p:spPr>
        <p:txBody>
          <a:bodyPr wrap="square">
            <a:spAutoFit/>
          </a:bodyPr>
          <a:lstStyle/>
          <a:p>
            <a:pPr marL="285750" indent="-285750" algn="just">
              <a:spcBef>
                <a:spcPts val="200"/>
              </a:spcBef>
              <a:buFont typeface="Wingdings" panose="05000000000000000000" pitchFamily="2" charset="2"/>
              <a:buChar char="u"/>
            </a:pPr>
            <a:r>
              <a:rPr lang="zh-TW" altLang="en-US" sz="2000" dirty="0">
                <a:latin typeface="華康儷楷書" panose="03000509000000000000" pitchFamily="65" charset="-120"/>
                <a:ea typeface="華康儷楷書" panose="03000509000000000000" pitchFamily="65" charset="-120"/>
                <a:cs typeface="Times New Roman" panose="02020603050405020304" pitchFamily="18" charset="0"/>
              </a:rPr>
              <a:t>某校系科</a:t>
            </a:r>
            <a:r>
              <a:rPr lang="en-US" altLang="zh-TW" sz="2000" dirty="0">
                <a:latin typeface="華康儷楷書" panose="03000509000000000000" pitchFamily="65" charset="-120"/>
                <a:ea typeface="華康儷楷書" panose="03000509000000000000" pitchFamily="65" charset="-120"/>
                <a:cs typeface="Times New Roman" panose="02020603050405020304" pitchFamily="18" charset="0"/>
              </a:rPr>
              <a:t>(</a:t>
            </a:r>
            <a:r>
              <a:rPr lang="zh-TW" altLang="en-US" sz="2000" dirty="0">
                <a:latin typeface="華康儷楷書" panose="03000509000000000000" pitchFamily="65" charset="-120"/>
                <a:ea typeface="華康儷楷書" panose="03000509000000000000" pitchFamily="65" charset="-120"/>
                <a:cs typeface="Times New Roman" panose="02020603050405020304" pitchFamily="18" charset="0"/>
              </a:rPr>
              <a:t>組</a:t>
            </a:r>
            <a:r>
              <a:rPr lang="en-US" altLang="zh-TW" sz="2000" dirty="0">
                <a:latin typeface="華康儷楷書" panose="03000509000000000000" pitchFamily="65" charset="-120"/>
                <a:ea typeface="華康儷楷書" panose="03000509000000000000" pitchFamily="65" charset="-120"/>
                <a:cs typeface="Times New Roman" panose="02020603050405020304" pitchFamily="18" charset="0"/>
              </a:rPr>
              <a:t>)</a:t>
            </a:r>
            <a:r>
              <a:rPr lang="zh-TW" altLang="en-US" sz="2000" dirty="0">
                <a:latin typeface="華康儷楷書" panose="03000509000000000000" pitchFamily="65" charset="-120"/>
                <a:ea typeface="華康儷楷書" panose="03000509000000000000" pitchFamily="65" charset="-120"/>
                <a:cs typeface="Times New Roman" panose="02020603050405020304" pitchFamily="18" charset="0"/>
              </a:rPr>
              <a:t>、學程要求「</a:t>
            </a:r>
            <a:r>
              <a:rPr lang="en-US" altLang="zh-TW" sz="2000" dirty="0">
                <a:latin typeface="華康儷楷書" panose="03000509000000000000" pitchFamily="65" charset="-120"/>
                <a:ea typeface="華康儷楷書" panose="03000509000000000000" pitchFamily="65" charset="-120"/>
                <a:cs typeface="Times New Roman" panose="02020603050405020304" pitchFamily="18" charset="0"/>
              </a:rPr>
              <a:t>B.</a:t>
            </a:r>
            <a:r>
              <a:rPr lang="zh-TW" altLang="en-US" sz="2000" dirty="0">
                <a:latin typeface="華康儷楷書" panose="03000509000000000000" pitchFamily="65" charset="-120"/>
                <a:ea typeface="華康儷楷書" panose="03000509000000000000" pitchFamily="65" charset="-120"/>
                <a:cs typeface="Times New Roman" panose="02020603050405020304" pitchFamily="18" charset="0"/>
              </a:rPr>
              <a:t>課程學習成果」為</a:t>
            </a:r>
            <a:endParaRPr lang="en-US" altLang="zh-TW" sz="2000" dirty="0">
              <a:latin typeface="華康儷楷書" panose="03000509000000000000" pitchFamily="65" charset="-120"/>
              <a:ea typeface="華康儷楷書" panose="03000509000000000000" pitchFamily="65" charset="-120"/>
              <a:cs typeface="Times New Roman" panose="02020603050405020304" pitchFamily="18" charset="0"/>
            </a:endParaRPr>
          </a:p>
          <a:p>
            <a:pPr algn="just">
              <a:spcBef>
                <a:spcPts val="200"/>
              </a:spcBef>
            </a:pPr>
            <a:r>
              <a:rPr lang="zh-TW" altLang="en-US" dirty="0">
                <a:latin typeface="華康儷楷書" panose="03000509000000000000" pitchFamily="65" charset="-120"/>
                <a:ea typeface="華康儷楷書" panose="03000509000000000000" pitchFamily="65" charset="-120"/>
                <a:cs typeface="Times New Roman" panose="02020603050405020304" pitchFamily="18" charset="0"/>
              </a:rPr>
              <a:t>   「</a:t>
            </a:r>
            <a:r>
              <a:rPr lang="en-US" altLang="zh-TW" dirty="0">
                <a:solidFill>
                  <a:srgbClr val="0000FF"/>
                </a:solidFill>
                <a:latin typeface="華康儷楷書" panose="03000509000000000000" pitchFamily="65" charset="-120"/>
                <a:ea typeface="華康儷楷書" panose="03000509000000000000" pitchFamily="65" charset="-120"/>
                <a:cs typeface="Times New Roman" panose="02020603050405020304" pitchFamily="18" charset="0"/>
              </a:rPr>
              <a:t>B-1.</a:t>
            </a:r>
            <a:r>
              <a:rPr lang="zh-TW" altLang="en-US" dirty="0">
                <a:solidFill>
                  <a:srgbClr val="0000FF"/>
                </a:solidFill>
                <a:latin typeface="華康儷楷書" panose="03000509000000000000" pitchFamily="65" charset="-120"/>
                <a:ea typeface="華康儷楷書" panose="03000509000000000000" pitchFamily="65" charset="-120"/>
                <a:cs typeface="Times New Roman" panose="02020603050405020304" pitchFamily="18" charset="0"/>
              </a:rPr>
              <a:t>專題實作及實習科目實習成果</a:t>
            </a:r>
            <a:r>
              <a:rPr lang="en-US" altLang="zh-TW" dirty="0">
                <a:solidFill>
                  <a:srgbClr val="0000FF"/>
                </a:solidFill>
                <a:latin typeface="華康儷楷書" panose="03000509000000000000" pitchFamily="65" charset="-120"/>
                <a:ea typeface="華康儷楷書" panose="03000509000000000000" pitchFamily="65" charset="-120"/>
                <a:cs typeface="Times New Roman" panose="02020603050405020304" pitchFamily="18" charset="0"/>
              </a:rPr>
              <a:t>(</a:t>
            </a:r>
            <a:r>
              <a:rPr lang="zh-TW" altLang="en-US" dirty="0">
                <a:solidFill>
                  <a:srgbClr val="0000FF"/>
                </a:solidFill>
                <a:latin typeface="華康儷楷書" panose="03000509000000000000" pitchFamily="65" charset="-120"/>
                <a:ea typeface="華康儷楷書" panose="03000509000000000000" pitchFamily="65" charset="-120"/>
                <a:cs typeface="Times New Roman" panose="02020603050405020304" pitchFamily="18" charset="0"/>
              </a:rPr>
              <a:t>含技能領域</a:t>
            </a:r>
            <a:r>
              <a:rPr lang="en-US" altLang="zh-TW" dirty="0">
                <a:solidFill>
                  <a:srgbClr val="0000FF"/>
                </a:solidFill>
                <a:latin typeface="華康儷楷書" panose="03000509000000000000" pitchFamily="65" charset="-120"/>
                <a:ea typeface="華康儷楷書" panose="03000509000000000000" pitchFamily="65" charset="-120"/>
                <a:cs typeface="Times New Roman" panose="02020603050405020304" pitchFamily="18" charset="0"/>
              </a:rPr>
              <a:t>)</a:t>
            </a:r>
            <a:r>
              <a:rPr lang="zh-TW" altLang="en-US" dirty="0">
                <a:latin typeface="華康儷楷書" panose="03000509000000000000" pitchFamily="65" charset="-120"/>
                <a:ea typeface="華康儷楷書" panose="03000509000000000000" pitchFamily="65" charset="-120"/>
                <a:cs typeface="Times New Roman" panose="02020603050405020304" pitchFamily="18" charset="0"/>
              </a:rPr>
              <a:t>」，件數上限為</a:t>
            </a:r>
            <a:r>
              <a:rPr lang="zh-TW" altLang="en-US" b="1" dirty="0">
                <a:latin typeface="華康儷楷書" panose="03000509000000000000" pitchFamily="65" charset="-120"/>
                <a:ea typeface="華康儷楷書" panose="03000509000000000000" pitchFamily="65" charset="-120"/>
                <a:cs typeface="Times New Roman" panose="02020603050405020304" pitchFamily="18" charset="0"/>
              </a:rPr>
              <a:t> </a:t>
            </a:r>
            <a:r>
              <a:rPr lang="en-US" altLang="zh-TW" sz="2400" b="1" u="sng" dirty="0">
                <a:latin typeface="華康儷楷書" panose="03000509000000000000" pitchFamily="65" charset="-120"/>
                <a:ea typeface="華康儷楷書" panose="03000509000000000000" pitchFamily="65" charset="-120"/>
                <a:cs typeface="Times New Roman" panose="02020603050405020304" pitchFamily="18" charset="0"/>
              </a:rPr>
              <a:t>1</a:t>
            </a:r>
            <a:r>
              <a:rPr lang="zh-TW" altLang="en-US" b="1" dirty="0">
                <a:solidFill>
                  <a:srgbClr val="0000FF"/>
                </a:solidFill>
                <a:latin typeface="華康儷楷書" panose="03000509000000000000" pitchFamily="65" charset="-120"/>
                <a:ea typeface="華康儷楷書" panose="03000509000000000000" pitchFamily="65" charset="-120"/>
                <a:cs typeface="Times New Roman" panose="02020603050405020304" pitchFamily="18" charset="0"/>
              </a:rPr>
              <a:t> </a:t>
            </a:r>
            <a:r>
              <a:rPr lang="zh-TW" altLang="en-US" dirty="0">
                <a:latin typeface="華康儷楷書" panose="03000509000000000000" pitchFamily="65" charset="-120"/>
                <a:ea typeface="華康儷楷書" panose="03000509000000000000" pitchFamily="65" charset="-120"/>
                <a:cs typeface="Times New Roman" panose="02020603050405020304" pitchFamily="18" charset="0"/>
              </a:rPr>
              <a:t>件</a:t>
            </a:r>
            <a:endParaRPr lang="en-US" altLang="zh-TW" dirty="0">
              <a:latin typeface="華康儷楷書" panose="03000509000000000000" pitchFamily="65" charset="-120"/>
              <a:ea typeface="華康儷楷書" panose="03000509000000000000" pitchFamily="65" charset="-120"/>
              <a:cs typeface="Times New Roman" panose="02020603050405020304" pitchFamily="18" charset="0"/>
            </a:endParaRPr>
          </a:p>
          <a:p>
            <a:pPr algn="just">
              <a:spcBef>
                <a:spcPts val="200"/>
              </a:spcBef>
            </a:pPr>
            <a:r>
              <a:rPr lang="zh-TW" altLang="en-US" dirty="0">
                <a:latin typeface="華康儷楷書" panose="03000509000000000000" pitchFamily="65" charset="-120"/>
                <a:ea typeface="華康儷楷書" panose="03000509000000000000" pitchFamily="65" charset="-120"/>
                <a:cs typeface="Times New Roman" panose="02020603050405020304" pitchFamily="18" charset="0"/>
              </a:rPr>
              <a:t>   「</a:t>
            </a:r>
            <a:r>
              <a:rPr lang="en-US" altLang="zh-TW" dirty="0">
                <a:solidFill>
                  <a:srgbClr val="0000FF"/>
                </a:solidFill>
                <a:latin typeface="華康儷楷書" panose="03000509000000000000" pitchFamily="65" charset="-120"/>
                <a:ea typeface="華康儷楷書" panose="03000509000000000000" pitchFamily="65" charset="-120"/>
                <a:cs typeface="Times New Roman" panose="02020603050405020304" pitchFamily="18" charset="0"/>
              </a:rPr>
              <a:t>B-2.</a:t>
            </a:r>
            <a:r>
              <a:rPr lang="zh-TW" altLang="en-US" dirty="0">
                <a:solidFill>
                  <a:srgbClr val="0000FF"/>
                </a:solidFill>
                <a:latin typeface="華康儷楷書" panose="03000509000000000000" pitchFamily="65" charset="-120"/>
                <a:ea typeface="華康儷楷書" panose="03000509000000000000" pitchFamily="65" charset="-120"/>
                <a:cs typeface="Times New Roman" panose="02020603050405020304" pitchFamily="18" charset="0"/>
              </a:rPr>
              <a:t>其他課程學習</a:t>
            </a:r>
            <a:r>
              <a:rPr lang="en-US" altLang="zh-TW" dirty="0">
                <a:solidFill>
                  <a:srgbClr val="0000FF"/>
                </a:solidFill>
                <a:latin typeface="華康儷楷書" panose="03000509000000000000" pitchFamily="65" charset="-120"/>
                <a:ea typeface="華康儷楷書" panose="03000509000000000000" pitchFamily="65" charset="-120"/>
                <a:cs typeface="Times New Roman" panose="02020603050405020304" pitchFamily="18" charset="0"/>
              </a:rPr>
              <a:t>(</a:t>
            </a:r>
            <a:r>
              <a:rPr lang="zh-TW" altLang="en-US" dirty="0">
                <a:solidFill>
                  <a:srgbClr val="0000FF"/>
                </a:solidFill>
                <a:latin typeface="華康儷楷書" panose="03000509000000000000" pitchFamily="65" charset="-120"/>
                <a:ea typeface="華康儷楷書" panose="03000509000000000000" pitchFamily="65" charset="-120"/>
                <a:cs typeface="Times New Roman" panose="02020603050405020304" pitchFamily="18" charset="0"/>
              </a:rPr>
              <a:t>作品</a:t>
            </a:r>
            <a:r>
              <a:rPr lang="en-US" altLang="zh-TW" dirty="0">
                <a:solidFill>
                  <a:srgbClr val="0000FF"/>
                </a:solidFill>
                <a:latin typeface="華康儷楷書" panose="03000509000000000000" pitchFamily="65" charset="-120"/>
                <a:ea typeface="華康儷楷書" panose="03000509000000000000" pitchFamily="65" charset="-120"/>
                <a:cs typeface="Times New Roman" panose="02020603050405020304" pitchFamily="18" charset="0"/>
              </a:rPr>
              <a:t>)</a:t>
            </a:r>
            <a:r>
              <a:rPr lang="zh-TW" altLang="en-US" dirty="0">
                <a:solidFill>
                  <a:srgbClr val="0000FF"/>
                </a:solidFill>
                <a:latin typeface="華康儷楷書" panose="03000509000000000000" pitchFamily="65" charset="-120"/>
                <a:ea typeface="華康儷楷書" panose="03000509000000000000" pitchFamily="65" charset="-120"/>
                <a:cs typeface="Times New Roman" panose="02020603050405020304" pitchFamily="18" charset="0"/>
              </a:rPr>
              <a:t>成果</a:t>
            </a:r>
            <a:r>
              <a:rPr lang="zh-TW" altLang="en-US" dirty="0">
                <a:latin typeface="華康儷楷書" panose="03000509000000000000" pitchFamily="65" charset="-120"/>
                <a:ea typeface="華康儷楷書" panose="03000509000000000000" pitchFamily="65" charset="-120"/>
                <a:cs typeface="Times New Roman" panose="02020603050405020304" pitchFamily="18" charset="0"/>
              </a:rPr>
              <a:t>」，件數上限為</a:t>
            </a:r>
            <a:r>
              <a:rPr lang="zh-TW" altLang="en-US" u="sng" dirty="0">
                <a:latin typeface="華康儷楷書" panose="03000509000000000000" pitchFamily="65" charset="-120"/>
                <a:ea typeface="華康儷楷書" panose="03000509000000000000" pitchFamily="65" charset="-120"/>
                <a:cs typeface="Times New Roman" panose="02020603050405020304" pitchFamily="18" charset="0"/>
              </a:rPr>
              <a:t> </a:t>
            </a:r>
            <a:r>
              <a:rPr lang="en-US" altLang="zh-TW" sz="2400" b="1" u="sng" dirty="0">
                <a:latin typeface="華康儷楷書" panose="03000509000000000000" pitchFamily="65" charset="-120"/>
                <a:ea typeface="華康儷楷書" panose="03000509000000000000" pitchFamily="65" charset="-120"/>
                <a:cs typeface="Times New Roman" panose="02020603050405020304" pitchFamily="18" charset="0"/>
              </a:rPr>
              <a:t>2 </a:t>
            </a:r>
            <a:r>
              <a:rPr lang="zh-TW" altLang="en-US" dirty="0">
                <a:latin typeface="華康儷楷書" panose="03000509000000000000" pitchFamily="65" charset="-120"/>
                <a:ea typeface="華康儷楷書" panose="03000509000000000000" pitchFamily="65" charset="-120"/>
                <a:cs typeface="Times New Roman" panose="02020603050405020304" pitchFamily="18" charset="0"/>
              </a:rPr>
              <a:t>件</a:t>
            </a:r>
            <a:endParaRPr lang="en-US" altLang="zh-TW" dirty="0">
              <a:latin typeface="華康儷楷書" panose="03000509000000000000" pitchFamily="65" charset="-120"/>
              <a:ea typeface="華康儷楷書" panose="03000509000000000000" pitchFamily="65" charset="-120"/>
              <a:cs typeface="Times New Roman" panose="02020603050405020304" pitchFamily="18" charset="0"/>
            </a:endParaRPr>
          </a:p>
          <a:p>
            <a:pPr algn="just">
              <a:spcBef>
                <a:spcPts val="200"/>
              </a:spcBef>
            </a:pPr>
            <a:r>
              <a:rPr lang="en-US" altLang="zh-TW" dirty="0">
                <a:latin typeface="華康儷楷書" panose="03000509000000000000" pitchFamily="65" charset="-120"/>
                <a:ea typeface="華康儷楷書" panose="03000509000000000000" pitchFamily="65" charset="-120"/>
                <a:cs typeface="Times New Roman" panose="02020603050405020304" pitchFamily="18" charset="0"/>
              </a:rPr>
              <a:t>   </a:t>
            </a:r>
            <a:r>
              <a:rPr lang="zh-TW" altLang="en-US" dirty="0">
                <a:latin typeface="華康儷楷書" panose="03000509000000000000" pitchFamily="65" charset="-120"/>
                <a:ea typeface="華康儷楷書" panose="03000509000000000000" pitchFamily="65" charset="-120"/>
                <a:cs typeface="Times New Roman" panose="02020603050405020304" pitchFamily="18" charset="0"/>
              </a:rPr>
              <a:t>「</a:t>
            </a:r>
            <a:r>
              <a:rPr lang="en-US" altLang="zh-TW" dirty="0">
                <a:solidFill>
                  <a:srgbClr val="0000FF"/>
                </a:solidFill>
                <a:latin typeface="華康儷楷書" panose="03000509000000000000" pitchFamily="65" charset="-120"/>
                <a:ea typeface="華康儷楷書" panose="03000509000000000000" pitchFamily="65" charset="-120"/>
                <a:cs typeface="Times New Roman" panose="02020603050405020304" pitchFamily="18" charset="0"/>
              </a:rPr>
              <a:t>C.</a:t>
            </a:r>
            <a:r>
              <a:rPr lang="zh-TW" altLang="en-US" dirty="0">
                <a:solidFill>
                  <a:srgbClr val="0000FF"/>
                </a:solidFill>
                <a:latin typeface="華康儷楷書" panose="03000509000000000000" pitchFamily="65" charset="-120"/>
                <a:ea typeface="華康儷楷書" panose="03000509000000000000" pitchFamily="65" charset="-120"/>
                <a:cs typeface="Times New Roman" panose="02020603050405020304" pitchFamily="18" charset="0"/>
              </a:rPr>
              <a:t>多元表現</a:t>
            </a:r>
            <a:r>
              <a:rPr lang="zh-TW" altLang="en-US" dirty="0">
                <a:latin typeface="華康儷楷書" panose="03000509000000000000" pitchFamily="65" charset="-120"/>
                <a:ea typeface="華康儷楷書" panose="03000509000000000000" pitchFamily="65" charset="-120"/>
                <a:cs typeface="Times New Roman" panose="02020603050405020304" pitchFamily="18" charset="0"/>
              </a:rPr>
              <a:t>」，件數上限為</a:t>
            </a:r>
            <a:r>
              <a:rPr lang="zh-TW" altLang="en-US" u="sng" dirty="0">
                <a:latin typeface="華康儷楷書" panose="03000509000000000000" pitchFamily="65" charset="-120"/>
                <a:ea typeface="華康儷楷書" panose="03000509000000000000" pitchFamily="65" charset="-120"/>
                <a:cs typeface="Times New Roman" panose="02020603050405020304" pitchFamily="18" charset="0"/>
              </a:rPr>
              <a:t> </a:t>
            </a:r>
            <a:r>
              <a:rPr lang="en-US" altLang="zh-TW" sz="2400" b="1" u="sng" dirty="0">
                <a:latin typeface="華康儷楷書" panose="03000509000000000000" pitchFamily="65" charset="-120"/>
                <a:ea typeface="華康儷楷書" panose="03000509000000000000" pitchFamily="65" charset="-120"/>
                <a:cs typeface="Times New Roman" panose="02020603050405020304" pitchFamily="18" charset="0"/>
              </a:rPr>
              <a:t>4 </a:t>
            </a:r>
            <a:r>
              <a:rPr lang="zh-TW" altLang="en-US" dirty="0">
                <a:latin typeface="華康儷楷書" panose="03000509000000000000" pitchFamily="65" charset="-120"/>
                <a:ea typeface="華康儷楷書" panose="03000509000000000000" pitchFamily="65" charset="-120"/>
                <a:cs typeface="Times New Roman" panose="02020603050405020304" pitchFamily="18" charset="0"/>
              </a:rPr>
              <a:t>件</a:t>
            </a:r>
            <a:endParaRPr lang="en-US" altLang="zh-TW" dirty="0">
              <a:latin typeface="華康儷楷書" panose="03000509000000000000" pitchFamily="65" charset="-120"/>
              <a:ea typeface="華康儷楷書" panose="03000509000000000000" pitchFamily="65" charset="-120"/>
              <a:cs typeface="Times New Roman" panose="02020603050405020304" pitchFamily="18" charset="0"/>
            </a:endParaRPr>
          </a:p>
          <a:p>
            <a:pPr algn="just">
              <a:spcBef>
                <a:spcPts val="200"/>
              </a:spcBef>
              <a:buFont typeface="Wingdings" panose="05000000000000000000" pitchFamily="2" charset="2"/>
              <a:buChar char="Ø"/>
            </a:pPr>
            <a:r>
              <a:rPr lang="zh-TW" altLang="en-US" sz="2800" b="1" dirty="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使用</a:t>
            </a:r>
            <a:r>
              <a:rPr lang="zh-TW" altLang="en-US" sz="2000" dirty="0">
                <a:latin typeface="華康儷楷書" panose="03000509000000000000" pitchFamily="65" charset="-120"/>
                <a:ea typeface="華康儷楷書" panose="03000509000000000000" pitchFamily="65" charset="-120"/>
                <a:cs typeface="Times New Roman" panose="02020603050405020304" pitchFamily="18" charset="0"/>
              </a:rPr>
              <a:t>中央資料庫學習歷程檔案之考生可於學習歷程資料庫對應項目下</a:t>
            </a:r>
            <a:endParaRPr lang="en-US" altLang="zh-TW" sz="2000" dirty="0">
              <a:latin typeface="華康儷楷書" panose="03000509000000000000" pitchFamily="65" charset="-120"/>
              <a:ea typeface="華康儷楷書" panose="03000509000000000000" pitchFamily="65" charset="-120"/>
              <a:cs typeface="Times New Roman" panose="02020603050405020304" pitchFamily="18" charset="0"/>
            </a:endParaRPr>
          </a:p>
          <a:p>
            <a:pPr algn="just">
              <a:spcBef>
                <a:spcPts val="200"/>
              </a:spcBef>
            </a:pPr>
            <a:r>
              <a:rPr lang="en-US" altLang="zh-TW" sz="2000" dirty="0">
                <a:latin typeface="華康儷楷書" panose="03000509000000000000" pitchFamily="65" charset="-120"/>
                <a:ea typeface="華康儷楷書" panose="03000509000000000000" pitchFamily="65" charset="-120"/>
                <a:cs typeface="Times New Roman" panose="02020603050405020304" pitchFamily="18" charset="0"/>
              </a:rPr>
              <a:t>      </a:t>
            </a:r>
            <a:r>
              <a:rPr lang="zh-TW" altLang="en-US" sz="2000" dirty="0">
                <a:latin typeface="華康儷楷書" panose="03000509000000000000" pitchFamily="65" charset="-120"/>
                <a:ea typeface="華康儷楷書" panose="03000509000000000000" pitchFamily="65" charset="-120"/>
                <a:cs typeface="Times New Roman" panose="02020603050405020304" pitchFamily="18" charset="0"/>
              </a:rPr>
              <a:t>至多分別勾選</a:t>
            </a:r>
            <a:r>
              <a:rPr lang="zh-TW" altLang="en-US" sz="2000" u="sng" dirty="0">
                <a:latin typeface="華康儷楷書" panose="03000509000000000000" pitchFamily="65" charset="-120"/>
                <a:ea typeface="華康儷楷書" panose="03000509000000000000" pitchFamily="65" charset="-120"/>
                <a:cs typeface="Times New Roman" panose="02020603050405020304" pitchFamily="18" charset="0"/>
              </a:rPr>
              <a:t> </a:t>
            </a:r>
            <a:r>
              <a:rPr lang="en-US" altLang="zh-TW" sz="2800" b="1" u="sng" dirty="0">
                <a:latin typeface="華康儷楷書" panose="03000509000000000000" pitchFamily="65" charset="-120"/>
                <a:ea typeface="華康儷楷書" panose="03000509000000000000" pitchFamily="65" charset="-120"/>
                <a:cs typeface="Times New Roman" panose="02020603050405020304" pitchFamily="18" charset="0"/>
              </a:rPr>
              <a:t>1 </a:t>
            </a:r>
            <a:r>
              <a:rPr lang="zh-TW" altLang="en-US" sz="2000" dirty="0">
                <a:latin typeface="華康儷楷書" panose="03000509000000000000" pitchFamily="65" charset="-120"/>
                <a:ea typeface="華康儷楷書" panose="03000509000000000000" pitchFamily="65" charset="-120"/>
                <a:cs typeface="Times New Roman" panose="02020603050405020304" pitchFamily="18" charset="0"/>
              </a:rPr>
              <a:t>件、</a:t>
            </a:r>
            <a:r>
              <a:rPr lang="zh-TW" altLang="en-US" sz="2000" u="sng" dirty="0">
                <a:latin typeface="華康儷楷書" panose="03000509000000000000" pitchFamily="65" charset="-120"/>
                <a:ea typeface="華康儷楷書" panose="03000509000000000000" pitchFamily="65" charset="-120"/>
                <a:cs typeface="Times New Roman" panose="02020603050405020304" pitchFamily="18" charset="0"/>
              </a:rPr>
              <a:t> </a:t>
            </a:r>
            <a:r>
              <a:rPr lang="en-US" altLang="zh-TW" sz="2800" b="1" u="sng" dirty="0">
                <a:latin typeface="華康儷楷書" panose="03000509000000000000" pitchFamily="65" charset="-120"/>
                <a:ea typeface="華康儷楷書" panose="03000509000000000000" pitchFamily="65" charset="-120"/>
                <a:cs typeface="Times New Roman" panose="02020603050405020304" pitchFamily="18" charset="0"/>
              </a:rPr>
              <a:t>2 </a:t>
            </a:r>
            <a:r>
              <a:rPr lang="zh-TW" altLang="en-US" sz="2000" dirty="0">
                <a:latin typeface="華康儷楷書" panose="03000509000000000000" pitchFamily="65" charset="-120"/>
                <a:ea typeface="華康儷楷書" panose="03000509000000000000" pitchFamily="65" charset="-120"/>
                <a:cs typeface="Times New Roman" panose="02020603050405020304" pitchFamily="18" charset="0"/>
              </a:rPr>
              <a:t>件或</a:t>
            </a:r>
            <a:r>
              <a:rPr lang="zh-TW" altLang="en-US" sz="2000" u="sng" dirty="0">
                <a:latin typeface="華康儷楷書" panose="03000509000000000000" pitchFamily="65" charset="-120"/>
                <a:ea typeface="華康儷楷書" panose="03000509000000000000" pitchFamily="65" charset="-120"/>
                <a:cs typeface="Times New Roman" panose="02020603050405020304" pitchFamily="18" charset="0"/>
              </a:rPr>
              <a:t> </a:t>
            </a:r>
            <a:r>
              <a:rPr lang="en-US" altLang="zh-TW" sz="2800" b="1" u="sng" dirty="0">
                <a:latin typeface="華康儷楷書" panose="03000509000000000000" pitchFamily="65" charset="-120"/>
                <a:ea typeface="華康儷楷書" panose="03000509000000000000" pitchFamily="65" charset="-120"/>
                <a:cs typeface="Times New Roman" panose="02020603050405020304" pitchFamily="18" charset="0"/>
              </a:rPr>
              <a:t>4 </a:t>
            </a:r>
            <a:r>
              <a:rPr lang="zh-TW" altLang="en-US" sz="2000" dirty="0">
                <a:latin typeface="華康儷楷書" panose="03000509000000000000" pitchFamily="65" charset="-120"/>
                <a:ea typeface="華康儷楷書" panose="03000509000000000000" pitchFamily="65" charset="-120"/>
                <a:cs typeface="Times New Roman" panose="02020603050405020304" pitchFamily="18" charset="0"/>
              </a:rPr>
              <a:t>件檔案</a:t>
            </a:r>
            <a:endParaRPr lang="en-US" altLang="zh-TW" sz="2000" dirty="0">
              <a:latin typeface="華康儷楷書" panose="03000509000000000000" pitchFamily="65" charset="-120"/>
              <a:ea typeface="華康儷楷書" panose="03000509000000000000" pitchFamily="65" charset="-120"/>
              <a:cs typeface="Times New Roman" panose="02020603050405020304" pitchFamily="18" charset="0"/>
            </a:endParaRPr>
          </a:p>
          <a:p>
            <a:pPr algn="just">
              <a:spcBef>
                <a:spcPts val="200"/>
              </a:spcBef>
              <a:buFont typeface="Wingdings" panose="05000000000000000000" pitchFamily="2" charset="2"/>
              <a:buChar char="Ø"/>
            </a:pPr>
            <a:r>
              <a:rPr lang="zh-TW" altLang="en-US" sz="2800" b="1" dirty="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未使用</a:t>
            </a:r>
            <a:r>
              <a:rPr lang="zh-TW" altLang="en-US" sz="2000" dirty="0">
                <a:latin typeface="華康儷楷書" panose="03000509000000000000" pitchFamily="65" charset="-120"/>
                <a:ea typeface="華康儷楷書" panose="03000509000000000000" pitchFamily="65" charset="-120"/>
                <a:cs typeface="Times New Roman" panose="02020603050405020304" pitchFamily="18" charset="0"/>
              </a:rPr>
              <a:t>中央資料庫學習歷程檔案之考生，可自行於「</a:t>
            </a:r>
            <a:r>
              <a:rPr lang="en-US" altLang="zh-TW" sz="2000" dirty="0">
                <a:latin typeface="華康儷楷書" panose="03000509000000000000" pitchFamily="65" charset="-120"/>
                <a:ea typeface="華康儷楷書" panose="03000509000000000000" pitchFamily="65" charset="-120"/>
                <a:cs typeface="Times New Roman" panose="02020603050405020304" pitchFamily="18" charset="0"/>
              </a:rPr>
              <a:t>B.</a:t>
            </a:r>
            <a:r>
              <a:rPr lang="zh-TW" altLang="en-US" sz="2000" dirty="0">
                <a:latin typeface="華康儷楷書" panose="03000509000000000000" pitchFamily="65" charset="-120"/>
                <a:ea typeface="華康儷楷書" panose="03000509000000000000" pitchFamily="65" charset="-120"/>
                <a:cs typeface="Times New Roman" panose="02020603050405020304" pitchFamily="18" charset="0"/>
              </a:rPr>
              <a:t>課程學習成果」之</a:t>
            </a:r>
            <a:endParaRPr lang="en-US" altLang="zh-TW" sz="2000" dirty="0">
              <a:latin typeface="華康儷楷書" panose="03000509000000000000" pitchFamily="65" charset="-120"/>
              <a:ea typeface="華康儷楷書" panose="03000509000000000000" pitchFamily="65" charset="-120"/>
              <a:cs typeface="Times New Roman" panose="02020603050405020304" pitchFamily="18" charset="0"/>
            </a:endParaRPr>
          </a:p>
          <a:p>
            <a:pPr marL="266700" algn="just">
              <a:spcBef>
                <a:spcPts val="200"/>
              </a:spcBef>
            </a:pPr>
            <a:r>
              <a:rPr lang="zh-TW" altLang="en-US" dirty="0">
                <a:latin typeface="華康儷楷書" panose="03000509000000000000" pitchFamily="65" charset="-120"/>
                <a:ea typeface="華康儷楷書" panose="03000509000000000000" pitchFamily="65" charset="-120"/>
                <a:cs typeface="Times New Roman" panose="02020603050405020304" pitchFamily="18" charset="0"/>
              </a:rPr>
              <a:t>「</a:t>
            </a:r>
            <a:r>
              <a:rPr lang="en-US" altLang="zh-TW" dirty="0">
                <a:solidFill>
                  <a:srgbClr val="0000FF"/>
                </a:solidFill>
                <a:latin typeface="華康儷楷書" panose="03000509000000000000" pitchFamily="65" charset="-120"/>
                <a:ea typeface="華康儷楷書" panose="03000509000000000000" pitchFamily="65" charset="-120"/>
                <a:cs typeface="Times New Roman" panose="02020603050405020304" pitchFamily="18" charset="0"/>
              </a:rPr>
              <a:t>B-1.</a:t>
            </a:r>
            <a:r>
              <a:rPr lang="zh-TW" altLang="en-US" dirty="0">
                <a:solidFill>
                  <a:srgbClr val="0000FF"/>
                </a:solidFill>
                <a:latin typeface="華康儷楷書" panose="03000509000000000000" pitchFamily="65" charset="-120"/>
                <a:ea typeface="華康儷楷書" panose="03000509000000000000" pitchFamily="65" charset="-120"/>
                <a:cs typeface="Times New Roman" panose="02020603050405020304" pitchFamily="18" charset="0"/>
              </a:rPr>
              <a:t>專題實作及實習科目實習成果</a:t>
            </a:r>
            <a:r>
              <a:rPr lang="en-US" altLang="zh-TW" dirty="0">
                <a:solidFill>
                  <a:srgbClr val="0000FF"/>
                </a:solidFill>
                <a:latin typeface="華康儷楷書" panose="03000509000000000000" pitchFamily="65" charset="-120"/>
                <a:ea typeface="華康儷楷書" panose="03000509000000000000" pitchFamily="65" charset="-120"/>
                <a:cs typeface="Times New Roman" panose="02020603050405020304" pitchFamily="18" charset="0"/>
              </a:rPr>
              <a:t>(</a:t>
            </a:r>
            <a:r>
              <a:rPr lang="zh-TW" altLang="en-US" dirty="0">
                <a:solidFill>
                  <a:srgbClr val="0000FF"/>
                </a:solidFill>
                <a:latin typeface="華康儷楷書" panose="03000509000000000000" pitchFamily="65" charset="-120"/>
                <a:ea typeface="華康儷楷書" panose="03000509000000000000" pitchFamily="65" charset="-120"/>
                <a:cs typeface="Times New Roman" panose="02020603050405020304" pitchFamily="18" charset="0"/>
              </a:rPr>
              <a:t>含技能領域</a:t>
            </a:r>
            <a:r>
              <a:rPr lang="en-US" altLang="zh-TW" dirty="0">
                <a:solidFill>
                  <a:srgbClr val="0000FF"/>
                </a:solidFill>
                <a:latin typeface="華康儷楷書" panose="03000509000000000000" pitchFamily="65" charset="-120"/>
                <a:ea typeface="華康儷楷書" panose="03000509000000000000" pitchFamily="65" charset="-120"/>
                <a:cs typeface="Times New Roman" panose="02020603050405020304" pitchFamily="18" charset="0"/>
              </a:rPr>
              <a:t>)</a:t>
            </a:r>
            <a:r>
              <a:rPr lang="zh-TW" altLang="en-US" dirty="0">
                <a:latin typeface="華康儷楷書" panose="03000509000000000000" pitchFamily="65" charset="-120"/>
                <a:ea typeface="華康儷楷書" panose="03000509000000000000" pitchFamily="65" charset="-120"/>
                <a:cs typeface="Times New Roman" panose="02020603050405020304" pitchFamily="18" charset="0"/>
              </a:rPr>
              <a:t>」欄位上傳</a:t>
            </a:r>
            <a:r>
              <a:rPr lang="zh-TW" altLang="en-US" sz="2400" b="1" u="sng" dirty="0">
                <a:solidFill>
                  <a:srgbClr val="C00000"/>
                </a:solidFill>
                <a:latin typeface="華康儷楷書" panose="03000509000000000000" pitchFamily="65" charset="-120"/>
                <a:ea typeface="華康儷楷書" panose="03000509000000000000" pitchFamily="65" charset="-120"/>
                <a:cs typeface="Times New Roman" panose="02020603050405020304" pitchFamily="18" charset="0"/>
              </a:rPr>
              <a:t> </a:t>
            </a:r>
            <a:r>
              <a:rPr lang="en-US" altLang="zh-TW" sz="2400" b="1" u="sng" dirty="0">
                <a:solidFill>
                  <a:srgbClr val="C00000"/>
                </a:solidFill>
                <a:latin typeface="華康儷楷書" panose="03000509000000000000" pitchFamily="65" charset="-120"/>
                <a:ea typeface="華康儷楷書" panose="03000509000000000000" pitchFamily="65" charset="-120"/>
                <a:cs typeface="Times New Roman" panose="02020603050405020304" pitchFamily="18" charset="0"/>
              </a:rPr>
              <a:t>1</a:t>
            </a:r>
            <a:r>
              <a:rPr lang="zh-TW" altLang="en-US" sz="2400" b="1" u="sng" dirty="0">
                <a:solidFill>
                  <a:srgbClr val="C00000"/>
                </a:solidFill>
                <a:latin typeface="華康儷楷書" panose="03000509000000000000" pitchFamily="65" charset="-120"/>
                <a:ea typeface="華康儷楷書" panose="03000509000000000000" pitchFamily="65" charset="-120"/>
                <a:cs typeface="Times New Roman" panose="02020603050405020304" pitchFamily="18" charset="0"/>
              </a:rPr>
              <a:t> </a:t>
            </a:r>
            <a:r>
              <a:rPr lang="zh-TW" altLang="en-US" dirty="0">
                <a:latin typeface="華康儷楷書" panose="03000509000000000000" pitchFamily="65" charset="-120"/>
                <a:ea typeface="華康儷楷書" panose="03000509000000000000" pitchFamily="65" charset="-120"/>
                <a:cs typeface="Times New Roman" panose="02020603050405020304" pitchFamily="18" charset="0"/>
              </a:rPr>
              <a:t>個檔案容量最大至</a:t>
            </a:r>
            <a:r>
              <a:rPr lang="en-US" altLang="zh-TW" sz="2400" b="1" u="sng" dirty="0">
                <a:solidFill>
                  <a:srgbClr val="C00000"/>
                </a:solidFill>
                <a:latin typeface="華康儷楷書" panose="03000509000000000000" pitchFamily="65" charset="-120"/>
                <a:ea typeface="華康儷楷書" panose="03000509000000000000" pitchFamily="65" charset="-120"/>
                <a:cs typeface="Times New Roman" panose="02020603050405020304" pitchFamily="18" charset="0"/>
              </a:rPr>
              <a:t>4MB</a:t>
            </a:r>
            <a:r>
              <a:rPr lang="zh-TW" altLang="en-US" dirty="0">
                <a:latin typeface="華康儷楷書" panose="03000509000000000000" pitchFamily="65" charset="-120"/>
                <a:ea typeface="華康儷楷書" panose="03000509000000000000" pitchFamily="65" charset="-120"/>
                <a:cs typeface="Times New Roman" panose="02020603050405020304" pitchFamily="18" charset="0"/>
              </a:rPr>
              <a:t>之</a:t>
            </a:r>
            <a:r>
              <a:rPr lang="en-US" altLang="zh-TW" dirty="0">
                <a:latin typeface="華康儷楷書" panose="03000509000000000000" pitchFamily="65" charset="-120"/>
                <a:ea typeface="華康儷楷書" panose="03000509000000000000" pitchFamily="65" charset="-120"/>
                <a:cs typeface="Times New Roman" panose="02020603050405020304" pitchFamily="18" charset="0"/>
              </a:rPr>
              <a:t>PDF</a:t>
            </a:r>
            <a:r>
              <a:rPr lang="zh-TW" altLang="en-US" dirty="0">
                <a:latin typeface="華康儷楷書" panose="03000509000000000000" pitchFamily="65" charset="-120"/>
                <a:ea typeface="華康儷楷書" panose="03000509000000000000" pitchFamily="65" charset="-120"/>
                <a:cs typeface="Times New Roman" panose="02020603050405020304" pitchFamily="18" charset="0"/>
              </a:rPr>
              <a:t>檔案</a:t>
            </a:r>
            <a:endParaRPr lang="en-US" altLang="zh-TW" dirty="0">
              <a:latin typeface="華康儷楷書" panose="03000509000000000000" pitchFamily="65" charset="-120"/>
              <a:ea typeface="華康儷楷書" panose="03000509000000000000" pitchFamily="65" charset="-120"/>
              <a:cs typeface="Times New Roman" panose="02020603050405020304" pitchFamily="18" charset="0"/>
            </a:endParaRPr>
          </a:p>
          <a:p>
            <a:pPr marL="266700" algn="just">
              <a:spcBef>
                <a:spcPts val="200"/>
              </a:spcBef>
            </a:pPr>
            <a:r>
              <a:rPr lang="zh-TW" altLang="en-US" dirty="0">
                <a:latin typeface="華康儷楷書" panose="03000509000000000000" pitchFamily="65" charset="-120"/>
                <a:ea typeface="華康儷楷書" panose="03000509000000000000" pitchFamily="65" charset="-120"/>
                <a:cs typeface="Times New Roman" panose="02020603050405020304" pitchFamily="18" charset="0"/>
              </a:rPr>
              <a:t>「</a:t>
            </a:r>
            <a:r>
              <a:rPr lang="en-US" altLang="zh-TW" dirty="0">
                <a:solidFill>
                  <a:srgbClr val="0000FF"/>
                </a:solidFill>
                <a:latin typeface="華康儷楷書" panose="03000509000000000000" pitchFamily="65" charset="-120"/>
                <a:ea typeface="華康儷楷書" panose="03000509000000000000" pitchFamily="65" charset="-120"/>
                <a:cs typeface="Times New Roman" panose="02020603050405020304" pitchFamily="18" charset="0"/>
              </a:rPr>
              <a:t>B-2.</a:t>
            </a:r>
            <a:r>
              <a:rPr lang="zh-TW" altLang="en-US" dirty="0">
                <a:solidFill>
                  <a:srgbClr val="0000FF"/>
                </a:solidFill>
                <a:latin typeface="華康儷楷書" panose="03000509000000000000" pitchFamily="65" charset="-120"/>
                <a:ea typeface="華康儷楷書" panose="03000509000000000000" pitchFamily="65" charset="-120"/>
                <a:cs typeface="Times New Roman" panose="02020603050405020304" pitchFamily="18" charset="0"/>
              </a:rPr>
              <a:t>其他課程學習</a:t>
            </a:r>
            <a:r>
              <a:rPr lang="en-US" altLang="zh-TW" dirty="0">
                <a:solidFill>
                  <a:srgbClr val="0000FF"/>
                </a:solidFill>
                <a:latin typeface="華康儷楷書" panose="03000509000000000000" pitchFamily="65" charset="-120"/>
                <a:ea typeface="華康儷楷書" panose="03000509000000000000" pitchFamily="65" charset="-120"/>
                <a:cs typeface="Times New Roman" panose="02020603050405020304" pitchFamily="18" charset="0"/>
              </a:rPr>
              <a:t>(</a:t>
            </a:r>
            <a:r>
              <a:rPr lang="zh-TW" altLang="en-US" dirty="0">
                <a:solidFill>
                  <a:srgbClr val="0000FF"/>
                </a:solidFill>
                <a:latin typeface="華康儷楷書" panose="03000509000000000000" pitchFamily="65" charset="-120"/>
                <a:ea typeface="華康儷楷書" panose="03000509000000000000" pitchFamily="65" charset="-120"/>
                <a:cs typeface="Times New Roman" panose="02020603050405020304" pitchFamily="18" charset="0"/>
              </a:rPr>
              <a:t>作品</a:t>
            </a:r>
            <a:r>
              <a:rPr lang="en-US" altLang="zh-TW" dirty="0">
                <a:solidFill>
                  <a:srgbClr val="0000FF"/>
                </a:solidFill>
                <a:latin typeface="華康儷楷書" panose="03000509000000000000" pitchFamily="65" charset="-120"/>
                <a:ea typeface="華康儷楷書" panose="03000509000000000000" pitchFamily="65" charset="-120"/>
                <a:cs typeface="Times New Roman" panose="02020603050405020304" pitchFamily="18" charset="0"/>
              </a:rPr>
              <a:t>)</a:t>
            </a:r>
            <a:r>
              <a:rPr lang="zh-TW" altLang="en-US" dirty="0">
                <a:solidFill>
                  <a:srgbClr val="0000FF"/>
                </a:solidFill>
                <a:latin typeface="華康儷楷書" panose="03000509000000000000" pitchFamily="65" charset="-120"/>
                <a:ea typeface="華康儷楷書" panose="03000509000000000000" pitchFamily="65" charset="-120"/>
                <a:cs typeface="Times New Roman" panose="02020603050405020304" pitchFamily="18" charset="0"/>
              </a:rPr>
              <a:t>成果</a:t>
            </a:r>
            <a:r>
              <a:rPr lang="zh-TW" altLang="en-US" dirty="0">
                <a:latin typeface="華康儷楷書" panose="03000509000000000000" pitchFamily="65" charset="-120"/>
                <a:ea typeface="華康儷楷書" panose="03000509000000000000" pitchFamily="65" charset="-120"/>
                <a:cs typeface="Times New Roman" panose="02020603050405020304" pitchFamily="18" charset="0"/>
              </a:rPr>
              <a:t>」欄位上傳</a:t>
            </a:r>
            <a:r>
              <a:rPr lang="zh-TW" altLang="en-US" sz="2400" b="1" u="sng" dirty="0">
                <a:solidFill>
                  <a:srgbClr val="C00000"/>
                </a:solidFill>
                <a:latin typeface="華康儷楷書" panose="03000509000000000000" pitchFamily="65" charset="-120"/>
                <a:ea typeface="華康儷楷書" panose="03000509000000000000" pitchFamily="65" charset="-120"/>
                <a:cs typeface="Times New Roman" panose="02020603050405020304" pitchFamily="18" charset="0"/>
              </a:rPr>
              <a:t> </a:t>
            </a:r>
            <a:r>
              <a:rPr lang="en-US" altLang="zh-TW" sz="2400" b="1" u="sng" dirty="0">
                <a:solidFill>
                  <a:srgbClr val="C00000"/>
                </a:solidFill>
                <a:latin typeface="華康儷楷書" panose="03000509000000000000" pitchFamily="65" charset="-120"/>
                <a:ea typeface="華康儷楷書" panose="03000509000000000000" pitchFamily="65" charset="-120"/>
                <a:cs typeface="Times New Roman" panose="02020603050405020304" pitchFamily="18" charset="0"/>
              </a:rPr>
              <a:t>1</a:t>
            </a:r>
            <a:r>
              <a:rPr lang="zh-TW" altLang="en-US" sz="2400" b="1" u="sng" dirty="0">
                <a:solidFill>
                  <a:srgbClr val="C00000"/>
                </a:solidFill>
                <a:latin typeface="華康儷楷書" panose="03000509000000000000" pitchFamily="65" charset="-120"/>
                <a:ea typeface="華康儷楷書" panose="03000509000000000000" pitchFamily="65" charset="-120"/>
                <a:cs typeface="Times New Roman" panose="02020603050405020304" pitchFamily="18" charset="0"/>
              </a:rPr>
              <a:t> </a:t>
            </a:r>
            <a:r>
              <a:rPr lang="zh-TW" altLang="en-US" dirty="0">
                <a:latin typeface="華康儷楷書" panose="03000509000000000000" pitchFamily="65" charset="-120"/>
                <a:ea typeface="華康儷楷書" panose="03000509000000000000" pitchFamily="65" charset="-120"/>
                <a:cs typeface="Times New Roman" panose="02020603050405020304" pitchFamily="18" charset="0"/>
              </a:rPr>
              <a:t>個檔案容量最大至</a:t>
            </a:r>
            <a:r>
              <a:rPr lang="en-US" altLang="zh-TW" sz="2400" b="1" u="sng" dirty="0">
                <a:solidFill>
                  <a:srgbClr val="C00000"/>
                </a:solidFill>
                <a:latin typeface="華康儷楷書" panose="03000509000000000000" pitchFamily="65" charset="-120"/>
                <a:ea typeface="華康儷楷書" panose="03000509000000000000" pitchFamily="65" charset="-120"/>
                <a:cs typeface="Times New Roman" panose="02020603050405020304" pitchFamily="18" charset="0"/>
              </a:rPr>
              <a:t>8MB</a:t>
            </a:r>
            <a:r>
              <a:rPr lang="zh-TW" altLang="en-US" dirty="0">
                <a:latin typeface="華康儷楷書" panose="03000509000000000000" pitchFamily="65" charset="-120"/>
                <a:ea typeface="華康儷楷書" panose="03000509000000000000" pitchFamily="65" charset="-120"/>
                <a:cs typeface="Times New Roman" panose="02020603050405020304" pitchFamily="18" charset="0"/>
              </a:rPr>
              <a:t>之</a:t>
            </a:r>
            <a:r>
              <a:rPr lang="en-US" altLang="zh-TW" dirty="0">
                <a:latin typeface="華康儷楷書" panose="03000509000000000000" pitchFamily="65" charset="-120"/>
                <a:ea typeface="華康儷楷書" panose="03000509000000000000" pitchFamily="65" charset="-120"/>
                <a:cs typeface="Times New Roman" panose="02020603050405020304" pitchFamily="18" charset="0"/>
              </a:rPr>
              <a:t>PDF</a:t>
            </a:r>
            <a:r>
              <a:rPr lang="zh-TW" altLang="en-US" dirty="0">
                <a:latin typeface="華康儷楷書" panose="03000509000000000000" pitchFamily="65" charset="-120"/>
                <a:ea typeface="華康儷楷書" panose="03000509000000000000" pitchFamily="65" charset="-120"/>
                <a:cs typeface="Times New Roman" panose="02020603050405020304" pitchFamily="18" charset="0"/>
              </a:rPr>
              <a:t>檔案</a:t>
            </a:r>
            <a:endParaRPr lang="en-US" altLang="zh-TW" dirty="0">
              <a:latin typeface="華康儷楷書" panose="03000509000000000000" pitchFamily="65" charset="-120"/>
              <a:ea typeface="華康儷楷書" panose="03000509000000000000" pitchFamily="65" charset="-120"/>
              <a:cs typeface="Times New Roman" panose="02020603050405020304" pitchFamily="18" charset="0"/>
            </a:endParaRPr>
          </a:p>
          <a:p>
            <a:pPr marL="266700" algn="just">
              <a:spcBef>
                <a:spcPts val="200"/>
              </a:spcBef>
            </a:pPr>
            <a:r>
              <a:rPr lang="zh-TW" altLang="en-US" dirty="0">
                <a:latin typeface="華康儷楷書" panose="03000509000000000000" pitchFamily="65" charset="-120"/>
                <a:ea typeface="華康儷楷書" panose="03000509000000000000" pitchFamily="65" charset="-120"/>
                <a:cs typeface="Times New Roman" panose="02020603050405020304" pitchFamily="18" charset="0"/>
              </a:rPr>
              <a:t>「</a:t>
            </a:r>
            <a:r>
              <a:rPr lang="en-US" altLang="zh-TW" dirty="0">
                <a:solidFill>
                  <a:srgbClr val="0000FF"/>
                </a:solidFill>
                <a:latin typeface="華康儷楷書" panose="03000509000000000000" pitchFamily="65" charset="-120"/>
                <a:ea typeface="華康儷楷書" panose="03000509000000000000" pitchFamily="65" charset="-120"/>
                <a:cs typeface="Times New Roman" panose="02020603050405020304" pitchFamily="18" charset="0"/>
              </a:rPr>
              <a:t>C.</a:t>
            </a:r>
            <a:r>
              <a:rPr lang="zh-TW" altLang="en-US" dirty="0">
                <a:solidFill>
                  <a:srgbClr val="0000FF"/>
                </a:solidFill>
                <a:latin typeface="華康儷楷書" panose="03000509000000000000" pitchFamily="65" charset="-120"/>
                <a:ea typeface="華康儷楷書" panose="03000509000000000000" pitchFamily="65" charset="-120"/>
                <a:cs typeface="Times New Roman" panose="02020603050405020304" pitchFamily="18" charset="0"/>
              </a:rPr>
              <a:t>多元表現</a:t>
            </a:r>
            <a:r>
              <a:rPr lang="zh-TW" altLang="en-US" dirty="0">
                <a:latin typeface="華康儷楷書" panose="03000509000000000000" pitchFamily="65" charset="-120"/>
                <a:ea typeface="華康儷楷書" panose="03000509000000000000" pitchFamily="65" charset="-120"/>
                <a:cs typeface="Times New Roman" panose="02020603050405020304" pitchFamily="18" charset="0"/>
              </a:rPr>
              <a:t>」欄位上傳</a:t>
            </a:r>
            <a:r>
              <a:rPr lang="zh-TW" altLang="en-US" sz="2400" b="1" u="sng" dirty="0">
                <a:solidFill>
                  <a:srgbClr val="C00000"/>
                </a:solidFill>
                <a:latin typeface="華康儷楷書" panose="03000509000000000000" pitchFamily="65" charset="-120"/>
                <a:ea typeface="華康儷楷書" panose="03000509000000000000" pitchFamily="65" charset="-120"/>
                <a:cs typeface="Times New Roman" panose="02020603050405020304" pitchFamily="18" charset="0"/>
              </a:rPr>
              <a:t> </a:t>
            </a:r>
            <a:r>
              <a:rPr lang="en-US" altLang="zh-TW" sz="2400" b="1" u="sng" dirty="0">
                <a:solidFill>
                  <a:srgbClr val="C00000"/>
                </a:solidFill>
                <a:latin typeface="華康儷楷書" panose="03000509000000000000" pitchFamily="65" charset="-120"/>
                <a:ea typeface="華康儷楷書" panose="03000509000000000000" pitchFamily="65" charset="-120"/>
                <a:cs typeface="Times New Roman" panose="02020603050405020304" pitchFamily="18" charset="0"/>
              </a:rPr>
              <a:t>1</a:t>
            </a:r>
            <a:r>
              <a:rPr lang="zh-TW" altLang="en-US" sz="2400" b="1" u="sng" dirty="0">
                <a:solidFill>
                  <a:srgbClr val="C00000"/>
                </a:solidFill>
                <a:latin typeface="華康儷楷書" panose="03000509000000000000" pitchFamily="65" charset="-120"/>
                <a:ea typeface="華康儷楷書" panose="03000509000000000000" pitchFamily="65" charset="-120"/>
                <a:cs typeface="Times New Roman" panose="02020603050405020304" pitchFamily="18" charset="0"/>
              </a:rPr>
              <a:t> </a:t>
            </a:r>
            <a:r>
              <a:rPr lang="zh-TW" altLang="en-US" dirty="0">
                <a:latin typeface="華康儷楷書" panose="03000509000000000000" pitchFamily="65" charset="-120"/>
                <a:ea typeface="華康儷楷書" panose="03000509000000000000" pitchFamily="65" charset="-120"/>
                <a:cs typeface="Times New Roman" panose="02020603050405020304" pitchFamily="18" charset="0"/>
              </a:rPr>
              <a:t>個檔案容量至</a:t>
            </a:r>
            <a:r>
              <a:rPr lang="en-US" altLang="zh-TW" sz="2400" b="1" u="sng" dirty="0">
                <a:solidFill>
                  <a:srgbClr val="C00000"/>
                </a:solidFill>
                <a:latin typeface="華康儷楷書" panose="03000509000000000000" pitchFamily="65" charset="-120"/>
                <a:ea typeface="華康儷楷書" panose="03000509000000000000" pitchFamily="65" charset="-120"/>
                <a:cs typeface="Times New Roman" panose="02020603050405020304" pitchFamily="18" charset="0"/>
              </a:rPr>
              <a:t>16MB</a:t>
            </a:r>
            <a:r>
              <a:rPr lang="zh-TW" altLang="en-US" dirty="0">
                <a:latin typeface="華康儷楷書" panose="03000509000000000000" pitchFamily="65" charset="-120"/>
                <a:ea typeface="華康儷楷書" panose="03000509000000000000" pitchFamily="65" charset="-120"/>
                <a:cs typeface="Times New Roman" panose="02020603050405020304" pitchFamily="18" charset="0"/>
              </a:rPr>
              <a:t>之</a:t>
            </a:r>
            <a:r>
              <a:rPr lang="en-US" altLang="zh-TW" dirty="0">
                <a:latin typeface="華康儷楷書" panose="03000509000000000000" pitchFamily="65" charset="-120"/>
                <a:ea typeface="華康儷楷書" panose="03000509000000000000" pitchFamily="65" charset="-120"/>
                <a:cs typeface="Times New Roman" panose="02020603050405020304" pitchFamily="18" charset="0"/>
              </a:rPr>
              <a:t>PDF</a:t>
            </a:r>
            <a:r>
              <a:rPr lang="zh-TW" altLang="en-US" dirty="0">
                <a:latin typeface="華康儷楷書" panose="03000509000000000000" pitchFamily="65" charset="-120"/>
                <a:ea typeface="華康儷楷書" panose="03000509000000000000" pitchFamily="65" charset="-120"/>
                <a:cs typeface="Times New Roman" panose="02020603050405020304" pitchFamily="18" charset="0"/>
              </a:rPr>
              <a:t>檔案</a:t>
            </a:r>
            <a:endParaRPr lang="en-US" altLang="zh-TW" dirty="0">
              <a:latin typeface="華康儷楷書" panose="03000509000000000000" pitchFamily="65" charset="-120"/>
              <a:ea typeface="華康儷楷書"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xmlns="" val="1784078294"/>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2"/>
          <p:cNvSpPr txBox="1">
            <a:spLocks noChangeArrowheads="1"/>
          </p:cNvSpPr>
          <p:nvPr/>
        </p:nvSpPr>
        <p:spPr bwMode="auto">
          <a:xfrm>
            <a:off x="818747" y="0"/>
            <a:ext cx="10173797" cy="74509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627063" indent="-627063"/>
            <a:r>
              <a:rPr lang="zh-TW" altLang="en-US" sz="2400" b="1" kern="0" dirty="0" smtClean="0">
                <a:latin typeface="標楷體" panose="03000509000000000000" pitchFamily="65" charset="-120"/>
                <a:ea typeface="標楷體" panose="03000509000000000000" pitchFamily="65" charset="-120"/>
                <a:cs typeface="+mj-cs"/>
              </a:rPr>
              <a:t>第二</a:t>
            </a:r>
            <a:r>
              <a:rPr lang="zh-TW" altLang="en-US" sz="2400" b="1" kern="0" dirty="0">
                <a:latin typeface="標楷體" panose="03000509000000000000" pitchFamily="65" charset="-120"/>
                <a:ea typeface="標楷體" panose="03000509000000000000" pitchFamily="65" charset="-120"/>
                <a:cs typeface="+mj-cs"/>
              </a:rPr>
              <a:t>階段報名系統</a:t>
            </a:r>
            <a:r>
              <a:rPr lang="en-US" altLang="zh-TW" sz="2400" b="1" kern="0" dirty="0">
                <a:latin typeface="標楷體" panose="03000509000000000000" pitchFamily="65" charset="-120"/>
                <a:ea typeface="標楷體" panose="03000509000000000000" pitchFamily="65" charset="-120"/>
                <a:cs typeface="+mj-cs"/>
              </a:rPr>
              <a:t>(</a:t>
            </a:r>
            <a:r>
              <a:rPr lang="zh-TW" altLang="en-US" sz="2400" b="1" kern="0" dirty="0">
                <a:latin typeface="標楷體" panose="03000509000000000000" pitchFamily="65" charset="-120"/>
                <a:ea typeface="標楷體" panose="03000509000000000000" pitchFamily="65" charset="-120"/>
                <a:cs typeface="+mj-cs"/>
              </a:rPr>
              <a:t>含備審資料上</a:t>
            </a:r>
            <a:r>
              <a:rPr lang="zh-TW" altLang="en-US" sz="2400" b="1" kern="0" dirty="0" smtClean="0">
                <a:latin typeface="標楷體" panose="03000509000000000000" pitchFamily="65" charset="-120"/>
                <a:ea typeface="標楷體" panose="03000509000000000000" pitchFamily="65" charset="-120"/>
                <a:cs typeface="+mj-cs"/>
              </a:rPr>
              <a:t>傳</a:t>
            </a:r>
            <a:r>
              <a:rPr lang="zh-TW" altLang="en-US" sz="2400" b="1" kern="0" dirty="0">
                <a:latin typeface="Times New Roman" panose="02020603050405020304" pitchFamily="18" charset="0"/>
                <a:ea typeface="標楷體" panose="03000509000000000000" pitchFamily="65" charset="-120"/>
                <a:cs typeface="Times New Roman" panose="02020603050405020304" pitchFamily="18" charset="0"/>
              </a:rPr>
              <a:t>作業</a:t>
            </a:r>
            <a:r>
              <a:rPr lang="en-US" altLang="zh-TW" sz="2400" b="1" kern="0" dirty="0" smtClean="0">
                <a:latin typeface="標楷體" panose="03000509000000000000" pitchFamily="65" charset="-120"/>
                <a:ea typeface="標楷體" panose="03000509000000000000" pitchFamily="65" charset="-120"/>
                <a:cs typeface="+mj-cs"/>
              </a:rPr>
              <a:t>)-</a:t>
            </a:r>
            <a:r>
              <a:rPr lang="zh-TW" altLang="en-US" sz="2400" b="1" kern="0" dirty="0">
                <a:solidFill>
                  <a:srgbClr val="FF0000"/>
                </a:solidFill>
                <a:latin typeface="標楷體" panose="03000509000000000000" pitchFamily="65" charset="-120"/>
                <a:ea typeface="標楷體" panose="03000509000000000000" pitchFamily="65" charset="-120"/>
                <a:cs typeface="+mj-cs"/>
              </a:rPr>
              <a:t>上</a:t>
            </a:r>
            <a:r>
              <a:rPr lang="zh-TW" altLang="en-US" sz="2400" b="1" kern="0" dirty="0" smtClean="0">
                <a:solidFill>
                  <a:srgbClr val="FF0000"/>
                </a:solidFill>
                <a:latin typeface="標楷體" panose="03000509000000000000" pitchFamily="65" charset="-120"/>
                <a:ea typeface="標楷體" panose="03000509000000000000" pitchFamily="65" charset="-120"/>
                <a:cs typeface="+mj-cs"/>
              </a:rPr>
              <a:t>傳</a:t>
            </a:r>
            <a:r>
              <a:rPr lang="en-US" altLang="zh-TW" sz="2400" b="1" kern="0" dirty="0" smtClean="0">
                <a:solidFill>
                  <a:srgbClr val="FF0000"/>
                </a:solidFill>
                <a:latin typeface="標楷體" panose="03000509000000000000" pitchFamily="65" charset="-120"/>
                <a:ea typeface="標楷體" panose="03000509000000000000" pitchFamily="65" charset="-120"/>
                <a:cs typeface="+mj-cs"/>
              </a:rPr>
              <a:t>(</a:t>
            </a:r>
            <a:r>
              <a:rPr lang="zh-TW" altLang="en-US" sz="2400" b="1" kern="0" dirty="0" smtClean="0">
                <a:solidFill>
                  <a:srgbClr val="FF0000"/>
                </a:solidFill>
                <a:latin typeface="標楷體" panose="03000509000000000000" pitchFamily="65" charset="-120"/>
                <a:ea typeface="標楷體" panose="03000509000000000000" pitchFamily="65" charset="-120"/>
                <a:cs typeface="+mj-cs"/>
              </a:rPr>
              <a:t>或勾選</a:t>
            </a:r>
            <a:r>
              <a:rPr lang="en-US" altLang="zh-TW" sz="2400" b="1" kern="0" dirty="0" smtClean="0">
                <a:solidFill>
                  <a:srgbClr val="FF0000"/>
                </a:solidFill>
                <a:latin typeface="標楷體" panose="03000509000000000000" pitchFamily="65" charset="-120"/>
                <a:ea typeface="標楷體" panose="03000509000000000000" pitchFamily="65" charset="-120"/>
                <a:cs typeface="+mj-cs"/>
              </a:rPr>
              <a:t>)</a:t>
            </a:r>
            <a:r>
              <a:rPr lang="zh-TW" altLang="en-US" sz="2400" b="1" kern="0" dirty="0" smtClean="0">
                <a:solidFill>
                  <a:srgbClr val="FF0000"/>
                </a:solidFill>
                <a:latin typeface="標楷體" panose="03000509000000000000" pitchFamily="65" charset="-120"/>
                <a:ea typeface="標楷體" panose="03000509000000000000" pitchFamily="65" charset="-120"/>
                <a:cs typeface="+mj-cs"/>
              </a:rPr>
              <a:t>學習歷程備</a:t>
            </a:r>
            <a:r>
              <a:rPr lang="zh-TW" altLang="en-US" sz="2400" b="1" kern="0" dirty="0">
                <a:solidFill>
                  <a:srgbClr val="FF0000"/>
                </a:solidFill>
                <a:latin typeface="標楷體" panose="03000509000000000000" pitchFamily="65" charset="-120"/>
                <a:ea typeface="標楷體" panose="03000509000000000000" pitchFamily="65" charset="-120"/>
                <a:cs typeface="+mj-cs"/>
              </a:rPr>
              <a:t>審資料</a:t>
            </a:r>
          </a:p>
        </p:txBody>
      </p:sp>
      <p:pic>
        <p:nvPicPr>
          <p:cNvPr id="4" name="圖片 3"/>
          <p:cNvPicPr>
            <a:picLocks noChangeAspect="1"/>
          </p:cNvPicPr>
          <p:nvPr/>
        </p:nvPicPr>
        <p:blipFill>
          <a:blip r:embed="rId2"/>
          <a:stretch>
            <a:fillRect/>
          </a:stretch>
        </p:blipFill>
        <p:spPr>
          <a:xfrm>
            <a:off x="956473" y="745099"/>
            <a:ext cx="10023215" cy="6052357"/>
          </a:xfrm>
          <a:prstGeom prst="rect">
            <a:avLst/>
          </a:prstGeom>
        </p:spPr>
      </p:pic>
    </p:spTree>
    <p:extLst>
      <p:ext uri="{BB962C8B-B14F-4D97-AF65-F5344CB8AC3E}">
        <p14:creationId xmlns:p14="http://schemas.microsoft.com/office/powerpoint/2010/main" xmlns="" val="3658831024"/>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2"/>
          <p:cNvSpPr txBox="1">
            <a:spLocks noChangeArrowheads="1"/>
          </p:cNvSpPr>
          <p:nvPr/>
        </p:nvSpPr>
        <p:spPr bwMode="auto">
          <a:xfrm>
            <a:off x="818747" y="0"/>
            <a:ext cx="10173797" cy="74509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627063" indent="-627063"/>
            <a:r>
              <a:rPr lang="zh-TW" altLang="en-US" sz="2400" b="1" kern="0" dirty="0" smtClean="0">
                <a:latin typeface="標楷體" panose="03000509000000000000" pitchFamily="65" charset="-120"/>
                <a:ea typeface="標楷體" panose="03000509000000000000" pitchFamily="65" charset="-120"/>
                <a:cs typeface="+mj-cs"/>
              </a:rPr>
              <a:t>第二</a:t>
            </a:r>
            <a:r>
              <a:rPr lang="zh-TW" altLang="en-US" sz="2400" b="1" kern="0" dirty="0">
                <a:latin typeface="標楷體" panose="03000509000000000000" pitchFamily="65" charset="-120"/>
                <a:ea typeface="標楷體" panose="03000509000000000000" pitchFamily="65" charset="-120"/>
                <a:cs typeface="+mj-cs"/>
              </a:rPr>
              <a:t>階段報名系統</a:t>
            </a:r>
            <a:r>
              <a:rPr lang="en-US" altLang="zh-TW" sz="2400" b="1" kern="0" dirty="0">
                <a:latin typeface="標楷體" panose="03000509000000000000" pitchFamily="65" charset="-120"/>
                <a:ea typeface="標楷體" panose="03000509000000000000" pitchFamily="65" charset="-120"/>
                <a:cs typeface="+mj-cs"/>
              </a:rPr>
              <a:t>(</a:t>
            </a:r>
            <a:r>
              <a:rPr lang="zh-TW" altLang="en-US" sz="2400" b="1" kern="0" dirty="0">
                <a:latin typeface="標楷體" panose="03000509000000000000" pitchFamily="65" charset="-120"/>
                <a:ea typeface="標楷體" panose="03000509000000000000" pitchFamily="65" charset="-120"/>
                <a:cs typeface="+mj-cs"/>
              </a:rPr>
              <a:t>含備審資料上</a:t>
            </a:r>
            <a:r>
              <a:rPr lang="zh-TW" altLang="en-US" sz="2400" b="1" kern="0" dirty="0" smtClean="0">
                <a:latin typeface="標楷體" panose="03000509000000000000" pitchFamily="65" charset="-120"/>
                <a:ea typeface="標楷體" panose="03000509000000000000" pitchFamily="65" charset="-120"/>
                <a:cs typeface="+mj-cs"/>
              </a:rPr>
              <a:t>傳</a:t>
            </a:r>
            <a:r>
              <a:rPr lang="zh-TW" altLang="en-US" sz="2400" b="1" kern="0" dirty="0">
                <a:latin typeface="Times New Roman" panose="02020603050405020304" pitchFamily="18" charset="0"/>
                <a:ea typeface="標楷體" panose="03000509000000000000" pitchFamily="65" charset="-120"/>
                <a:cs typeface="Times New Roman" panose="02020603050405020304" pitchFamily="18" charset="0"/>
              </a:rPr>
              <a:t>作業</a:t>
            </a:r>
            <a:r>
              <a:rPr lang="en-US" altLang="zh-TW" sz="2400" b="1" kern="0" dirty="0" smtClean="0">
                <a:latin typeface="標楷體" panose="03000509000000000000" pitchFamily="65" charset="-120"/>
                <a:ea typeface="標楷體" panose="03000509000000000000" pitchFamily="65" charset="-120"/>
                <a:cs typeface="+mj-cs"/>
              </a:rPr>
              <a:t>)-</a:t>
            </a:r>
            <a:r>
              <a:rPr lang="zh-TW" altLang="en-US" sz="2400" b="1" kern="0" dirty="0">
                <a:solidFill>
                  <a:srgbClr val="FF0000"/>
                </a:solidFill>
                <a:latin typeface="標楷體" panose="03000509000000000000" pitchFamily="65" charset="-120"/>
                <a:ea typeface="標楷體" panose="03000509000000000000" pitchFamily="65" charset="-120"/>
                <a:cs typeface="+mj-cs"/>
              </a:rPr>
              <a:t>上</a:t>
            </a:r>
            <a:r>
              <a:rPr lang="zh-TW" altLang="en-US" sz="2400" b="1" kern="0" dirty="0" smtClean="0">
                <a:solidFill>
                  <a:srgbClr val="FF0000"/>
                </a:solidFill>
                <a:latin typeface="標楷體" panose="03000509000000000000" pitchFamily="65" charset="-120"/>
                <a:ea typeface="標楷體" panose="03000509000000000000" pitchFamily="65" charset="-120"/>
                <a:cs typeface="+mj-cs"/>
              </a:rPr>
              <a:t>傳</a:t>
            </a:r>
            <a:r>
              <a:rPr lang="en-US" altLang="zh-TW" sz="2400" b="1" kern="0" dirty="0" smtClean="0">
                <a:solidFill>
                  <a:srgbClr val="FF0000"/>
                </a:solidFill>
                <a:latin typeface="標楷體" panose="03000509000000000000" pitchFamily="65" charset="-120"/>
                <a:ea typeface="標楷體" panose="03000509000000000000" pitchFamily="65" charset="-120"/>
                <a:cs typeface="+mj-cs"/>
              </a:rPr>
              <a:t>(</a:t>
            </a:r>
            <a:r>
              <a:rPr lang="zh-TW" altLang="en-US" sz="2400" b="1" kern="0" dirty="0" smtClean="0">
                <a:solidFill>
                  <a:srgbClr val="FF0000"/>
                </a:solidFill>
                <a:latin typeface="標楷體" panose="03000509000000000000" pitchFamily="65" charset="-120"/>
                <a:ea typeface="標楷體" panose="03000509000000000000" pitchFamily="65" charset="-120"/>
                <a:cs typeface="+mj-cs"/>
              </a:rPr>
              <a:t>或勾選</a:t>
            </a:r>
            <a:r>
              <a:rPr lang="en-US" altLang="zh-TW" sz="2400" b="1" kern="0" dirty="0" smtClean="0">
                <a:solidFill>
                  <a:srgbClr val="FF0000"/>
                </a:solidFill>
                <a:latin typeface="標楷體" panose="03000509000000000000" pitchFamily="65" charset="-120"/>
                <a:ea typeface="標楷體" panose="03000509000000000000" pitchFamily="65" charset="-120"/>
                <a:cs typeface="+mj-cs"/>
              </a:rPr>
              <a:t>)</a:t>
            </a:r>
            <a:r>
              <a:rPr lang="zh-TW" altLang="en-US" sz="2400" b="1" kern="0" dirty="0" smtClean="0">
                <a:solidFill>
                  <a:srgbClr val="FF0000"/>
                </a:solidFill>
                <a:latin typeface="標楷體" panose="03000509000000000000" pitchFamily="65" charset="-120"/>
                <a:ea typeface="標楷體" panose="03000509000000000000" pitchFamily="65" charset="-120"/>
                <a:cs typeface="+mj-cs"/>
              </a:rPr>
              <a:t>學習歷程備</a:t>
            </a:r>
            <a:r>
              <a:rPr lang="zh-TW" altLang="en-US" sz="2400" b="1" kern="0" dirty="0">
                <a:solidFill>
                  <a:srgbClr val="FF0000"/>
                </a:solidFill>
                <a:latin typeface="標楷體" panose="03000509000000000000" pitchFamily="65" charset="-120"/>
                <a:ea typeface="標楷體" panose="03000509000000000000" pitchFamily="65" charset="-120"/>
                <a:cs typeface="+mj-cs"/>
              </a:rPr>
              <a:t>審資料</a:t>
            </a:r>
          </a:p>
        </p:txBody>
      </p:sp>
      <p:pic>
        <p:nvPicPr>
          <p:cNvPr id="2" name="圖片 1"/>
          <p:cNvPicPr>
            <a:picLocks noChangeAspect="1"/>
          </p:cNvPicPr>
          <p:nvPr/>
        </p:nvPicPr>
        <p:blipFill>
          <a:blip r:embed="rId2"/>
          <a:stretch>
            <a:fillRect/>
          </a:stretch>
        </p:blipFill>
        <p:spPr>
          <a:xfrm>
            <a:off x="1055440" y="745099"/>
            <a:ext cx="9515159" cy="5996269"/>
          </a:xfrm>
          <a:prstGeom prst="rect">
            <a:avLst/>
          </a:prstGeom>
        </p:spPr>
      </p:pic>
    </p:spTree>
    <p:extLst>
      <p:ext uri="{BB962C8B-B14F-4D97-AF65-F5344CB8AC3E}">
        <p14:creationId xmlns:p14="http://schemas.microsoft.com/office/powerpoint/2010/main" xmlns="" val="1035788718"/>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2"/>
          <p:cNvSpPr txBox="1">
            <a:spLocks noChangeArrowheads="1"/>
          </p:cNvSpPr>
          <p:nvPr/>
        </p:nvSpPr>
        <p:spPr bwMode="auto">
          <a:xfrm>
            <a:off x="818747" y="0"/>
            <a:ext cx="10173797" cy="74509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627063" indent="-627063"/>
            <a:r>
              <a:rPr lang="zh-TW" altLang="en-US" sz="2400" b="1" kern="0" dirty="0" smtClean="0">
                <a:latin typeface="標楷體" panose="03000509000000000000" pitchFamily="65" charset="-120"/>
                <a:ea typeface="標楷體" panose="03000509000000000000" pitchFamily="65" charset="-120"/>
                <a:cs typeface="+mj-cs"/>
              </a:rPr>
              <a:t>第二</a:t>
            </a:r>
            <a:r>
              <a:rPr lang="zh-TW" altLang="en-US" sz="2400" b="1" kern="0" dirty="0">
                <a:latin typeface="標楷體" panose="03000509000000000000" pitchFamily="65" charset="-120"/>
                <a:ea typeface="標楷體" panose="03000509000000000000" pitchFamily="65" charset="-120"/>
                <a:cs typeface="+mj-cs"/>
              </a:rPr>
              <a:t>階段報名系統</a:t>
            </a:r>
            <a:r>
              <a:rPr lang="en-US" altLang="zh-TW" sz="2400" b="1" kern="0" dirty="0">
                <a:latin typeface="標楷體" panose="03000509000000000000" pitchFamily="65" charset="-120"/>
                <a:ea typeface="標楷體" panose="03000509000000000000" pitchFamily="65" charset="-120"/>
                <a:cs typeface="+mj-cs"/>
              </a:rPr>
              <a:t>(</a:t>
            </a:r>
            <a:r>
              <a:rPr lang="zh-TW" altLang="en-US" sz="2400" b="1" kern="0" dirty="0">
                <a:latin typeface="標楷體" panose="03000509000000000000" pitchFamily="65" charset="-120"/>
                <a:ea typeface="標楷體" panose="03000509000000000000" pitchFamily="65" charset="-120"/>
                <a:cs typeface="+mj-cs"/>
              </a:rPr>
              <a:t>含備審資料上</a:t>
            </a:r>
            <a:r>
              <a:rPr lang="zh-TW" altLang="en-US" sz="2400" b="1" kern="0" dirty="0" smtClean="0">
                <a:latin typeface="標楷體" panose="03000509000000000000" pitchFamily="65" charset="-120"/>
                <a:ea typeface="標楷體" panose="03000509000000000000" pitchFamily="65" charset="-120"/>
                <a:cs typeface="+mj-cs"/>
              </a:rPr>
              <a:t>傳</a:t>
            </a:r>
            <a:r>
              <a:rPr lang="zh-TW" altLang="en-US" sz="2400" b="1" kern="0" dirty="0">
                <a:latin typeface="Times New Roman" panose="02020603050405020304" pitchFamily="18" charset="0"/>
                <a:ea typeface="標楷體" panose="03000509000000000000" pitchFamily="65" charset="-120"/>
                <a:cs typeface="Times New Roman" panose="02020603050405020304" pitchFamily="18" charset="0"/>
              </a:rPr>
              <a:t>作業</a:t>
            </a:r>
            <a:r>
              <a:rPr lang="en-US" altLang="zh-TW" sz="2400" b="1" kern="0" dirty="0" smtClean="0">
                <a:latin typeface="標楷體" panose="03000509000000000000" pitchFamily="65" charset="-120"/>
                <a:ea typeface="標楷體" panose="03000509000000000000" pitchFamily="65" charset="-120"/>
                <a:cs typeface="+mj-cs"/>
              </a:rPr>
              <a:t>)-</a:t>
            </a:r>
            <a:r>
              <a:rPr lang="zh-TW" altLang="en-US" sz="2400" b="1" kern="0" dirty="0">
                <a:solidFill>
                  <a:srgbClr val="FF0000"/>
                </a:solidFill>
                <a:latin typeface="標楷體" panose="03000509000000000000" pitchFamily="65" charset="-120"/>
                <a:ea typeface="標楷體" panose="03000509000000000000" pitchFamily="65" charset="-120"/>
                <a:cs typeface="+mj-cs"/>
              </a:rPr>
              <a:t>上</a:t>
            </a:r>
            <a:r>
              <a:rPr lang="zh-TW" altLang="en-US" sz="2400" b="1" kern="0" dirty="0" smtClean="0">
                <a:solidFill>
                  <a:srgbClr val="FF0000"/>
                </a:solidFill>
                <a:latin typeface="標楷體" panose="03000509000000000000" pitchFamily="65" charset="-120"/>
                <a:ea typeface="標楷體" panose="03000509000000000000" pitchFamily="65" charset="-120"/>
                <a:cs typeface="+mj-cs"/>
              </a:rPr>
              <a:t>傳</a:t>
            </a:r>
            <a:r>
              <a:rPr lang="en-US" altLang="zh-TW" sz="2400" b="1" kern="0" dirty="0" smtClean="0">
                <a:solidFill>
                  <a:srgbClr val="FF0000"/>
                </a:solidFill>
                <a:latin typeface="標楷體" panose="03000509000000000000" pitchFamily="65" charset="-120"/>
                <a:ea typeface="標楷體" panose="03000509000000000000" pitchFamily="65" charset="-120"/>
                <a:cs typeface="+mj-cs"/>
              </a:rPr>
              <a:t>(</a:t>
            </a:r>
            <a:r>
              <a:rPr lang="zh-TW" altLang="en-US" sz="2400" b="1" kern="0" dirty="0" smtClean="0">
                <a:solidFill>
                  <a:srgbClr val="FF0000"/>
                </a:solidFill>
                <a:latin typeface="標楷體" panose="03000509000000000000" pitchFamily="65" charset="-120"/>
                <a:ea typeface="標楷體" panose="03000509000000000000" pitchFamily="65" charset="-120"/>
                <a:cs typeface="+mj-cs"/>
              </a:rPr>
              <a:t>或勾選</a:t>
            </a:r>
            <a:r>
              <a:rPr lang="en-US" altLang="zh-TW" sz="2400" b="1" kern="0" dirty="0" smtClean="0">
                <a:solidFill>
                  <a:srgbClr val="FF0000"/>
                </a:solidFill>
                <a:latin typeface="標楷體" panose="03000509000000000000" pitchFamily="65" charset="-120"/>
                <a:ea typeface="標楷體" panose="03000509000000000000" pitchFamily="65" charset="-120"/>
                <a:cs typeface="+mj-cs"/>
              </a:rPr>
              <a:t>)</a:t>
            </a:r>
            <a:r>
              <a:rPr lang="zh-TW" altLang="en-US" sz="2400" b="1" kern="0" dirty="0" smtClean="0">
                <a:solidFill>
                  <a:srgbClr val="FF0000"/>
                </a:solidFill>
                <a:latin typeface="標楷體" panose="03000509000000000000" pitchFamily="65" charset="-120"/>
                <a:ea typeface="標楷體" panose="03000509000000000000" pitchFamily="65" charset="-120"/>
                <a:cs typeface="+mj-cs"/>
              </a:rPr>
              <a:t>學習歷程備</a:t>
            </a:r>
            <a:r>
              <a:rPr lang="zh-TW" altLang="en-US" sz="2400" b="1" kern="0" dirty="0">
                <a:solidFill>
                  <a:srgbClr val="FF0000"/>
                </a:solidFill>
                <a:latin typeface="標楷體" panose="03000509000000000000" pitchFamily="65" charset="-120"/>
                <a:ea typeface="標楷體" panose="03000509000000000000" pitchFamily="65" charset="-120"/>
                <a:cs typeface="+mj-cs"/>
              </a:rPr>
              <a:t>審資料</a:t>
            </a:r>
          </a:p>
        </p:txBody>
      </p:sp>
      <p:pic>
        <p:nvPicPr>
          <p:cNvPr id="2" name="圖片 1"/>
          <p:cNvPicPr>
            <a:picLocks noChangeAspect="1"/>
          </p:cNvPicPr>
          <p:nvPr/>
        </p:nvPicPr>
        <p:blipFill>
          <a:blip r:embed="rId2"/>
          <a:stretch>
            <a:fillRect/>
          </a:stretch>
        </p:blipFill>
        <p:spPr>
          <a:xfrm>
            <a:off x="860550" y="767305"/>
            <a:ext cx="10276010" cy="5701668"/>
          </a:xfrm>
          <a:prstGeom prst="rect">
            <a:avLst/>
          </a:prstGeom>
        </p:spPr>
      </p:pic>
    </p:spTree>
    <p:extLst>
      <p:ext uri="{BB962C8B-B14F-4D97-AF65-F5344CB8AC3E}">
        <p14:creationId xmlns:p14="http://schemas.microsoft.com/office/powerpoint/2010/main" xmlns="" val="3354421624"/>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2"/>
          <p:cNvSpPr txBox="1">
            <a:spLocks noChangeArrowheads="1"/>
          </p:cNvSpPr>
          <p:nvPr/>
        </p:nvSpPr>
        <p:spPr bwMode="auto">
          <a:xfrm>
            <a:off x="818747" y="0"/>
            <a:ext cx="10173797" cy="74509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627063" indent="-627063"/>
            <a:r>
              <a:rPr lang="zh-TW" altLang="en-US" sz="2400" b="1" kern="0" dirty="0" smtClean="0">
                <a:latin typeface="標楷體" panose="03000509000000000000" pitchFamily="65" charset="-120"/>
                <a:ea typeface="標楷體" panose="03000509000000000000" pitchFamily="65" charset="-120"/>
                <a:cs typeface="+mj-cs"/>
              </a:rPr>
              <a:t>第二</a:t>
            </a:r>
            <a:r>
              <a:rPr lang="zh-TW" altLang="en-US" sz="2400" b="1" kern="0" dirty="0">
                <a:latin typeface="標楷體" panose="03000509000000000000" pitchFamily="65" charset="-120"/>
                <a:ea typeface="標楷體" panose="03000509000000000000" pitchFamily="65" charset="-120"/>
                <a:cs typeface="+mj-cs"/>
              </a:rPr>
              <a:t>階段報名系統</a:t>
            </a:r>
            <a:r>
              <a:rPr lang="en-US" altLang="zh-TW" sz="2400" b="1" kern="0" dirty="0">
                <a:latin typeface="標楷體" panose="03000509000000000000" pitchFamily="65" charset="-120"/>
                <a:ea typeface="標楷體" panose="03000509000000000000" pitchFamily="65" charset="-120"/>
                <a:cs typeface="+mj-cs"/>
              </a:rPr>
              <a:t>(</a:t>
            </a:r>
            <a:r>
              <a:rPr lang="zh-TW" altLang="en-US" sz="2400" b="1" kern="0" dirty="0">
                <a:latin typeface="標楷體" panose="03000509000000000000" pitchFamily="65" charset="-120"/>
                <a:ea typeface="標楷體" panose="03000509000000000000" pitchFamily="65" charset="-120"/>
                <a:cs typeface="+mj-cs"/>
              </a:rPr>
              <a:t>含備審資料上</a:t>
            </a:r>
            <a:r>
              <a:rPr lang="zh-TW" altLang="en-US" sz="2400" b="1" kern="0" dirty="0" smtClean="0">
                <a:latin typeface="標楷體" panose="03000509000000000000" pitchFamily="65" charset="-120"/>
                <a:ea typeface="標楷體" panose="03000509000000000000" pitchFamily="65" charset="-120"/>
                <a:cs typeface="+mj-cs"/>
              </a:rPr>
              <a:t>傳</a:t>
            </a:r>
            <a:r>
              <a:rPr lang="zh-TW" altLang="en-US" sz="2400" b="1" kern="0" dirty="0">
                <a:latin typeface="Times New Roman" panose="02020603050405020304" pitchFamily="18" charset="0"/>
                <a:ea typeface="標楷體" panose="03000509000000000000" pitchFamily="65" charset="-120"/>
                <a:cs typeface="Times New Roman" panose="02020603050405020304" pitchFamily="18" charset="0"/>
              </a:rPr>
              <a:t>作業</a:t>
            </a:r>
            <a:r>
              <a:rPr lang="en-US" altLang="zh-TW" sz="2400" b="1" kern="0" dirty="0" smtClean="0">
                <a:latin typeface="標楷體" panose="03000509000000000000" pitchFamily="65" charset="-120"/>
                <a:ea typeface="標楷體" panose="03000509000000000000" pitchFamily="65" charset="-120"/>
                <a:cs typeface="+mj-cs"/>
              </a:rPr>
              <a:t>)-</a:t>
            </a:r>
            <a:r>
              <a:rPr lang="zh-TW" altLang="en-US" sz="2400" b="1" kern="0" dirty="0">
                <a:solidFill>
                  <a:srgbClr val="FF0000"/>
                </a:solidFill>
                <a:latin typeface="標楷體" panose="03000509000000000000" pitchFamily="65" charset="-120"/>
                <a:ea typeface="標楷體" panose="03000509000000000000" pitchFamily="65" charset="-120"/>
                <a:cs typeface="+mj-cs"/>
              </a:rPr>
              <a:t>上</a:t>
            </a:r>
            <a:r>
              <a:rPr lang="zh-TW" altLang="en-US" sz="2400" b="1" kern="0" dirty="0" smtClean="0">
                <a:solidFill>
                  <a:srgbClr val="FF0000"/>
                </a:solidFill>
                <a:latin typeface="標楷體" panose="03000509000000000000" pitchFamily="65" charset="-120"/>
                <a:ea typeface="標楷體" panose="03000509000000000000" pitchFamily="65" charset="-120"/>
                <a:cs typeface="+mj-cs"/>
              </a:rPr>
              <a:t>傳</a:t>
            </a:r>
            <a:r>
              <a:rPr lang="en-US" altLang="zh-TW" sz="2400" b="1" kern="0" dirty="0" smtClean="0">
                <a:solidFill>
                  <a:srgbClr val="FF0000"/>
                </a:solidFill>
                <a:latin typeface="標楷體" panose="03000509000000000000" pitchFamily="65" charset="-120"/>
                <a:ea typeface="標楷體" panose="03000509000000000000" pitchFamily="65" charset="-120"/>
                <a:cs typeface="+mj-cs"/>
              </a:rPr>
              <a:t>(</a:t>
            </a:r>
            <a:r>
              <a:rPr lang="zh-TW" altLang="en-US" sz="2400" b="1" kern="0" dirty="0" smtClean="0">
                <a:solidFill>
                  <a:srgbClr val="FF0000"/>
                </a:solidFill>
                <a:latin typeface="標楷體" panose="03000509000000000000" pitchFamily="65" charset="-120"/>
                <a:ea typeface="標楷體" panose="03000509000000000000" pitchFamily="65" charset="-120"/>
                <a:cs typeface="+mj-cs"/>
              </a:rPr>
              <a:t>或勾選</a:t>
            </a:r>
            <a:r>
              <a:rPr lang="en-US" altLang="zh-TW" sz="2400" b="1" kern="0" dirty="0" smtClean="0">
                <a:solidFill>
                  <a:srgbClr val="FF0000"/>
                </a:solidFill>
                <a:latin typeface="標楷體" panose="03000509000000000000" pitchFamily="65" charset="-120"/>
                <a:ea typeface="標楷體" panose="03000509000000000000" pitchFamily="65" charset="-120"/>
                <a:cs typeface="+mj-cs"/>
              </a:rPr>
              <a:t>)</a:t>
            </a:r>
            <a:r>
              <a:rPr lang="zh-TW" altLang="en-US" sz="2400" b="1" kern="0" dirty="0" smtClean="0">
                <a:solidFill>
                  <a:srgbClr val="FF0000"/>
                </a:solidFill>
                <a:latin typeface="標楷體" panose="03000509000000000000" pitchFamily="65" charset="-120"/>
                <a:ea typeface="標楷體" panose="03000509000000000000" pitchFamily="65" charset="-120"/>
                <a:cs typeface="+mj-cs"/>
              </a:rPr>
              <a:t>學習歷程備</a:t>
            </a:r>
            <a:r>
              <a:rPr lang="zh-TW" altLang="en-US" sz="2400" b="1" kern="0" dirty="0">
                <a:solidFill>
                  <a:srgbClr val="FF0000"/>
                </a:solidFill>
                <a:latin typeface="標楷體" panose="03000509000000000000" pitchFamily="65" charset="-120"/>
                <a:ea typeface="標楷體" panose="03000509000000000000" pitchFamily="65" charset="-120"/>
                <a:cs typeface="+mj-cs"/>
              </a:rPr>
              <a:t>審資料</a:t>
            </a:r>
          </a:p>
        </p:txBody>
      </p:sp>
      <p:pic>
        <p:nvPicPr>
          <p:cNvPr id="4" name="圖片 3"/>
          <p:cNvPicPr>
            <a:picLocks noChangeAspect="1"/>
          </p:cNvPicPr>
          <p:nvPr/>
        </p:nvPicPr>
        <p:blipFill>
          <a:blip r:embed="rId2"/>
          <a:stretch>
            <a:fillRect/>
          </a:stretch>
        </p:blipFill>
        <p:spPr>
          <a:xfrm>
            <a:off x="796744" y="779488"/>
            <a:ext cx="10555840" cy="5525189"/>
          </a:xfrm>
          <a:prstGeom prst="rect">
            <a:avLst/>
          </a:prstGeom>
        </p:spPr>
      </p:pic>
    </p:spTree>
    <p:extLst>
      <p:ext uri="{BB962C8B-B14F-4D97-AF65-F5344CB8AC3E}">
        <p14:creationId xmlns:p14="http://schemas.microsoft.com/office/powerpoint/2010/main" xmlns="" val="4146923712"/>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2"/>
          <p:cNvSpPr txBox="1">
            <a:spLocks noChangeArrowheads="1"/>
          </p:cNvSpPr>
          <p:nvPr/>
        </p:nvSpPr>
        <p:spPr bwMode="auto">
          <a:xfrm>
            <a:off x="818747" y="0"/>
            <a:ext cx="10173797" cy="74509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627063" indent="-627063"/>
            <a:r>
              <a:rPr lang="zh-TW" altLang="en-US" sz="2400" b="1" kern="0" dirty="0" smtClean="0">
                <a:latin typeface="標楷體" panose="03000509000000000000" pitchFamily="65" charset="-120"/>
                <a:ea typeface="標楷體" panose="03000509000000000000" pitchFamily="65" charset="-120"/>
                <a:cs typeface="+mj-cs"/>
              </a:rPr>
              <a:t>第二</a:t>
            </a:r>
            <a:r>
              <a:rPr lang="zh-TW" altLang="en-US" sz="2400" b="1" kern="0" dirty="0">
                <a:latin typeface="標楷體" panose="03000509000000000000" pitchFamily="65" charset="-120"/>
                <a:ea typeface="標楷體" panose="03000509000000000000" pitchFamily="65" charset="-120"/>
                <a:cs typeface="+mj-cs"/>
              </a:rPr>
              <a:t>階段報名系統</a:t>
            </a:r>
            <a:r>
              <a:rPr lang="en-US" altLang="zh-TW" sz="2400" b="1" kern="0" dirty="0">
                <a:latin typeface="標楷體" panose="03000509000000000000" pitchFamily="65" charset="-120"/>
                <a:ea typeface="標楷體" panose="03000509000000000000" pitchFamily="65" charset="-120"/>
                <a:cs typeface="+mj-cs"/>
              </a:rPr>
              <a:t>(</a:t>
            </a:r>
            <a:r>
              <a:rPr lang="zh-TW" altLang="en-US" sz="2400" b="1" kern="0" dirty="0">
                <a:latin typeface="標楷體" panose="03000509000000000000" pitchFamily="65" charset="-120"/>
                <a:ea typeface="標楷體" panose="03000509000000000000" pitchFamily="65" charset="-120"/>
                <a:cs typeface="+mj-cs"/>
              </a:rPr>
              <a:t>含備審資料上</a:t>
            </a:r>
            <a:r>
              <a:rPr lang="zh-TW" altLang="en-US" sz="2400" b="1" kern="0" dirty="0" smtClean="0">
                <a:latin typeface="標楷體" panose="03000509000000000000" pitchFamily="65" charset="-120"/>
                <a:ea typeface="標楷體" panose="03000509000000000000" pitchFamily="65" charset="-120"/>
                <a:cs typeface="+mj-cs"/>
              </a:rPr>
              <a:t>傳</a:t>
            </a:r>
            <a:r>
              <a:rPr lang="zh-TW" altLang="en-US" sz="2400" b="1" kern="0" dirty="0">
                <a:latin typeface="Times New Roman" panose="02020603050405020304" pitchFamily="18" charset="0"/>
                <a:ea typeface="標楷體" panose="03000509000000000000" pitchFamily="65" charset="-120"/>
                <a:cs typeface="Times New Roman" panose="02020603050405020304" pitchFamily="18" charset="0"/>
              </a:rPr>
              <a:t>作業</a:t>
            </a:r>
            <a:r>
              <a:rPr lang="en-US" altLang="zh-TW" sz="2400" b="1" kern="0" dirty="0" smtClean="0">
                <a:latin typeface="標楷體" panose="03000509000000000000" pitchFamily="65" charset="-120"/>
                <a:ea typeface="標楷體" panose="03000509000000000000" pitchFamily="65" charset="-120"/>
                <a:cs typeface="+mj-cs"/>
              </a:rPr>
              <a:t>)-</a:t>
            </a:r>
            <a:r>
              <a:rPr lang="zh-TW" altLang="en-US" sz="2400" b="1" kern="0" dirty="0">
                <a:solidFill>
                  <a:srgbClr val="FF0000"/>
                </a:solidFill>
                <a:latin typeface="標楷體" panose="03000509000000000000" pitchFamily="65" charset="-120"/>
                <a:ea typeface="標楷體" panose="03000509000000000000" pitchFamily="65" charset="-120"/>
                <a:cs typeface="+mj-cs"/>
              </a:rPr>
              <a:t>上</a:t>
            </a:r>
            <a:r>
              <a:rPr lang="zh-TW" altLang="en-US" sz="2400" b="1" kern="0" dirty="0" smtClean="0">
                <a:solidFill>
                  <a:srgbClr val="FF0000"/>
                </a:solidFill>
                <a:latin typeface="標楷體" panose="03000509000000000000" pitchFamily="65" charset="-120"/>
                <a:ea typeface="標楷體" panose="03000509000000000000" pitchFamily="65" charset="-120"/>
                <a:cs typeface="+mj-cs"/>
              </a:rPr>
              <a:t>傳</a:t>
            </a:r>
            <a:r>
              <a:rPr lang="en-US" altLang="zh-TW" sz="2400" b="1" kern="0" dirty="0" smtClean="0">
                <a:solidFill>
                  <a:srgbClr val="FF0000"/>
                </a:solidFill>
                <a:latin typeface="標楷體" panose="03000509000000000000" pitchFamily="65" charset="-120"/>
                <a:ea typeface="標楷體" panose="03000509000000000000" pitchFamily="65" charset="-120"/>
                <a:cs typeface="+mj-cs"/>
              </a:rPr>
              <a:t>(</a:t>
            </a:r>
            <a:r>
              <a:rPr lang="zh-TW" altLang="en-US" sz="2400" b="1" kern="0" dirty="0" smtClean="0">
                <a:solidFill>
                  <a:srgbClr val="FF0000"/>
                </a:solidFill>
                <a:latin typeface="標楷體" panose="03000509000000000000" pitchFamily="65" charset="-120"/>
                <a:ea typeface="標楷體" panose="03000509000000000000" pitchFamily="65" charset="-120"/>
                <a:cs typeface="+mj-cs"/>
              </a:rPr>
              <a:t>或勾選</a:t>
            </a:r>
            <a:r>
              <a:rPr lang="en-US" altLang="zh-TW" sz="2400" b="1" kern="0" dirty="0" smtClean="0">
                <a:solidFill>
                  <a:srgbClr val="FF0000"/>
                </a:solidFill>
                <a:latin typeface="標楷體" panose="03000509000000000000" pitchFamily="65" charset="-120"/>
                <a:ea typeface="標楷體" panose="03000509000000000000" pitchFamily="65" charset="-120"/>
                <a:cs typeface="+mj-cs"/>
              </a:rPr>
              <a:t>)</a:t>
            </a:r>
            <a:r>
              <a:rPr lang="zh-TW" altLang="en-US" sz="2400" b="1" kern="0" dirty="0" smtClean="0">
                <a:solidFill>
                  <a:srgbClr val="FF0000"/>
                </a:solidFill>
                <a:latin typeface="標楷體" panose="03000509000000000000" pitchFamily="65" charset="-120"/>
                <a:ea typeface="標楷體" panose="03000509000000000000" pitchFamily="65" charset="-120"/>
                <a:cs typeface="+mj-cs"/>
              </a:rPr>
              <a:t>學習歷程備</a:t>
            </a:r>
            <a:r>
              <a:rPr lang="zh-TW" altLang="en-US" sz="2400" b="1" kern="0" dirty="0">
                <a:solidFill>
                  <a:srgbClr val="FF0000"/>
                </a:solidFill>
                <a:latin typeface="標楷體" panose="03000509000000000000" pitchFamily="65" charset="-120"/>
                <a:ea typeface="標楷體" panose="03000509000000000000" pitchFamily="65" charset="-120"/>
                <a:cs typeface="+mj-cs"/>
              </a:rPr>
              <a:t>審資料</a:t>
            </a:r>
          </a:p>
        </p:txBody>
      </p:sp>
      <p:pic>
        <p:nvPicPr>
          <p:cNvPr id="3" name="圖片 2"/>
          <p:cNvPicPr>
            <a:picLocks noChangeAspect="1"/>
          </p:cNvPicPr>
          <p:nvPr/>
        </p:nvPicPr>
        <p:blipFill>
          <a:blip r:embed="rId2"/>
          <a:stretch>
            <a:fillRect/>
          </a:stretch>
        </p:blipFill>
        <p:spPr>
          <a:xfrm>
            <a:off x="818747" y="749109"/>
            <a:ext cx="10381319" cy="5665622"/>
          </a:xfrm>
          <a:prstGeom prst="rect">
            <a:avLst/>
          </a:prstGeom>
        </p:spPr>
      </p:pic>
    </p:spTree>
    <p:extLst>
      <p:ext uri="{BB962C8B-B14F-4D97-AF65-F5344CB8AC3E}">
        <p14:creationId xmlns:p14="http://schemas.microsoft.com/office/powerpoint/2010/main" xmlns="" val="405616001"/>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4294967295"/>
          </p:nvPr>
        </p:nvSpPr>
        <p:spPr>
          <a:xfrm>
            <a:off x="702859" y="764704"/>
            <a:ext cx="8755466" cy="3456384"/>
          </a:xfrm>
        </p:spPr>
        <p:txBody>
          <a:bodyPr>
            <a:noAutofit/>
          </a:bodyPr>
          <a:lstStyle/>
          <a:p>
            <a:pPr marL="0" indent="0">
              <a:buNone/>
            </a:pPr>
            <a:r>
              <a:rPr lang="zh-TW" altLang="zh-TW" sz="2000" b="1" dirty="0" smtClean="0">
                <a:latin typeface="標楷體" panose="03000509000000000000" pitchFamily="65" charset="-120"/>
                <a:ea typeface="標楷體" panose="03000509000000000000" pitchFamily="65" charset="-120"/>
              </a:rPr>
              <a:t>※</a:t>
            </a:r>
            <a:r>
              <a:rPr lang="zh-TW" altLang="zh-TW" sz="2000" b="1" dirty="0">
                <a:latin typeface="標楷體" panose="03000509000000000000" pitchFamily="65" charset="-120"/>
                <a:ea typeface="標楷體" panose="03000509000000000000" pitchFamily="65" charset="-120"/>
              </a:rPr>
              <a:t>步驟</a:t>
            </a:r>
            <a:r>
              <a:rPr lang="en-US" altLang="zh-TW" sz="2000" b="1" dirty="0" smtClean="0">
                <a:latin typeface="標楷體" panose="03000509000000000000" pitchFamily="65" charset="-120"/>
                <a:ea typeface="標楷體" panose="03000509000000000000" pitchFamily="65" charset="-120"/>
              </a:rPr>
              <a:t>4</a:t>
            </a:r>
            <a:r>
              <a:rPr lang="zh-TW" altLang="en-US" sz="1600" b="1" dirty="0" smtClean="0">
                <a:latin typeface="標楷體" panose="03000509000000000000" pitchFamily="65" charset="-120"/>
                <a:ea typeface="標楷體" panose="03000509000000000000" pitchFamily="65" charset="-120"/>
              </a:rPr>
              <a:t>：上傳證照或得獎加分證明</a:t>
            </a:r>
            <a:r>
              <a:rPr lang="zh-TW" altLang="zh-TW" sz="1600" b="1" dirty="0" smtClean="0">
                <a:latin typeface="標楷體" panose="03000509000000000000" pitchFamily="65" charset="-120"/>
                <a:ea typeface="標楷體" panose="03000509000000000000" pitchFamily="65" charset="-120"/>
              </a:rPr>
              <a:t>重點提醒</a:t>
            </a:r>
            <a:endParaRPr lang="zh-TW" altLang="zh-TW" sz="1600" b="1" dirty="0">
              <a:latin typeface="標楷體" panose="03000509000000000000" pitchFamily="65" charset="-120"/>
              <a:ea typeface="標楷體" panose="03000509000000000000" pitchFamily="65" charset="-120"/>
            </a:endParaRPr>
          </a:p>
          <a:p>
            <a:pPr marL="457200" lvl="1" indent="0">
              <a:buNone/>
            </a:pPr>
            <a:r>
              <a:rPr lang="zh-TW" altLang="zh-TW" sz="1600" b="1" u="sng" dirty="0" smtClean="0">
                <a:latin typeface="標楷體" panose="03000509000000000000" pitchFamily="65" charset="-120"/>
                <a:ea typeface="標楷體" panose="03000509000000000000" pitchFamily="65" charset="-120"/>
              </a:rPr>
              <a:t>步驟</a:t>
            </a:r>
            <a:r>
              <a:rPr lang="en-US" altLang="zh-TW" sz="1600" b="1" u="sng" dirty="0" smtClean="0">
                <a:latin typeface="標楷體" panose="03000509000000000000" pitchFamily="65" charset="-120"/>
                <a:ea typeface="標楷體" panose="03000509000000000000" pitchFamily="65" charset="-120"/>
              </a:rPr>
              <a:t>4-1</a:t>
            </a:r>
            <a:r>
              <a:rPr lang="zh-TW" altLang="zh-TW" sz="1600" dirty="0" smtClean="0">
                <a:latin typeface="標楷體" panose="03000509000000000000" pitchFamily="65" charset="-120"/>
                <a:ea typeface="標楷體" panose="03000509000000000000" pitchFamily="65" charset="-120"/>
              </a:rPr>
              <a:t>：</a:t>
            </a:r>
            <a:r>
              <a:rPr lang="zh-TW" altLang="zh-TW" sz="1600" dirty="0">
                <a:latin typeface="標楷體" panose="03000509000000000000" pitchFamily="65" charset="-120"/>
                <a:ea typeface="標楷體" panose="03000509000000000000" pitchFamily="65" charset="-120"/>
              </a:rPr>
              <a:t>選擇「競賽、證照名稱」、「職種</a:t>
            </a:r>
            <a:r>
              <a:rPr lang="en-US" altLang="zh-TW" sz="1600" dirty="0">
                <a:latin typeface="標楷體" panose="03000509000000000000" pitchFamily="65" charset="-120"/>
                <a:ea typeface="標楷體" panose="03000509000000000000" pitchFamily="65" charset="-120"/>
              </a:rPr>
              <a:t>(</a:t>
            </a:r>
            <a:r>
              <a:rPr lang="zh-TW" altLang="zh-TW" sz="1600" dirty="0">
                <a:latin typeface="標楷體" panose="03000509000000000000" pitchFamily="65" charset="-120"/>
                <a:ea typeface="標楷體" panose="03000509000000000000" pitchFamily="65" charset="-120"/>
              </a:rPr>
              <a:t>類</a:t>
            </a:r>
            <a:r>
              <a:rPr lang="en-US" altLang="zh-TW" sz="1600" dirty="0">
                <a:latin typeface="標楷體" panose="03000509000000000000" pitchFamily="65" charset="-120"/>
                <a:ea typeface="標楷體" panose="03000509000000000000" pitchFamily="65" charset="-120"/>
              </a:rPr>
              <a:t>)</a:t>
            </a:r>
            <a:r>
              <a:rPr lang="zh-TW" altLang="zh-TW" sz="1600" dirty="0">
                <a:latin typeface="標楷體" panose="03000509000000000000" pitchFamily="65" charset="-120"/>
                <a:ea typeface="標楷體" panose="03000509000000000000" pitchFamily="65" charset="-120"/>
              </a:rPr>
              <a:t>別名稱」、「競賽優勝名次或證照等級</a:t>
            </a:r>
            <a:r>
              <a:rPr lang="zh-TW" altLang="zh-TW" sz="1600" dirty="0" smtClean="0">
                <a:latin typeface="標楷體" panose="03000509000000000000" pitchFamily="65" charset="-120"/>
                <a:ea typeface="標楷體" panose="03000509000000000000" pitchFamily="65" charset="-120"/>
              </a:rPr>
              <a:t>」</a:t>
            </a:r>
            <a:endParaRPr lang="zh-TW" altLang="zh-TW" sz="1600" b="1" dirty="0">
              <a:latin typeface="標楷體" panose="03000509000000000000" pitchFamily="65" charset="-120"/>
              <a:ea typeface="標楷體" panose="03000509000000000000" pitchFamily="65" charset="-120"/>
            </a:endParaRPr>
          </a:p>
          <a:p>
            <a:pPr marL="457200" lvl="1" indent="0">
              <a:buNone/>
            </a:pPr>
            <a:r>
              <a:rPr lang="zh-TW" altLang="zh-TW" sz="1600" b="1" u="sng" dirty="0">
                <a:latin typeface="標楷體" panose="03000509000000000000" pitchFamily="65" charset="-120"/>
                <a:ea typeface="標楷體" panose="03000509000000000000" pitchFamily="65" charset="-120"/>
              </a:rPr>
              <a:t>步驟</a:t>
            </a:r>
            <a:r>
              <a:rPr lang="en-US" altLang="zh-TW" sz="1600" b="1" u="sng" dirty="0">
                <a:latin typeface="標楷體" panose="03000509000000000000" pitchFamily="65" charset="-120"/>
                <a:ea typeface="標楷體" panose="03000509000000000000" pitchFamily="65" charset="-120"/>
              </a:rPr>
              <a:t>4-2</a:t>
            </a:r>
            <a:r>
              <a:rPr lang="zh-TW" altLang="zh-TW" sz="1600" dirty="0" smtClean="0">
                <a:latin typeface="標楷體" panose="03000509000000000000" pitchFamily="65" charset="-120"/>
                <a:ea typeface="標楷體" panose="03000509000000000000" pitchFamily="65" charset="-120"/>
              </a:rPr>
              <a:t>：</a:t>
            </a:r>
            <a:r>
              <a:rPr lang="zh-TW" altLang="zh-TW" sz="1600" dirty="0">
                <a:latin typeface="標楷體" panose="03000509000000000000" pitchFamily="65" charset="-120"/>
                <a:ea typeface="標楷體" panose="03000509000000000000" pitchFamily="65" charset="-120"/>
              </a:rPr>
              <a:t>點選「上傳檔案</a:t>
            </a:r>
            <a:r>
              <a:rPr lang="zh-TW" altLang="zh-TW" sz="1600" dirty="0" smtClean="0">
                <a:latin typeface="標楷體" panose="03000509000000000000" pitchFamily="65" charset="-120"/>
                <a:ea typeface="標楷體" panose="03000509000000000000" pitchFamily="65" charset="-120"/>
              </a:rPr>
              <a:t>」</a:t>
            </a:r>
            <a:endParaRPr lang="en-US" altLang="zh-TW" sz="1600" dirty="0" smtClean="0">
              <a:latin typeface="標楷體" panose="03000509000000000000" pitchFamily="65" charset="-120"/>
              <a:ea typeface="標楷體" panose="03000509000000000000" pitchFamily="65" charset="-120"/>
            </a:endParaRPr>
          </a:p>
          <a:p>
            <a:pPr marL="457200" lvl="1" indent="0">
              <a:buNone/>
            </a:pPr>
            <a:r>
              <a:rPr lang="zh-TW" altLang="zh-TW" sz="1600" b="1" dirty="0" smtClean="0">
                <a:solidFill>
                  <a:srgbClr val="FF0000"/>
                </a:solidFill>
                <a:latin typeface="標楷體" panose="03000509000000000000" pitchFamily="65" charset="-120"/>
                <a:ea typeface="標楷體" panose="03000509000000000000" pitchFamily="65" charset="-120"/>
              </a:rPr>
              <a:t>※</a:t>
            </a:r>
            <a:r>
              <a:rPr lang="zh-TW" altLang="zh-TW" sz="1600" b="1" dirty="0">
                <a:solidFill>
                  <a:srgbClr val="FF0000"/>
                </a:solidFill>
                <a:latin typeface="標楷體" panose="03000509000000000000" pitchFamily="65" charset="-120"/>
                <a:ea typeface="標楷體" panose="03000509000000000000" pitchFamily="65" charset="-120"/>
              </a:rPr>
              <a:t>上傳檔案需符合檔案規格</a:t>
            </a:r>
            <a:r>
              <a:rPr lang="en-US" altLang="zh-TW" sz="1600" b="1" dirty="0">
                <a:solidFill>
                  <a:srgbClr val="FF0000"/>
                </a:solidFill>
                <a:latin typeface="標楷體" panose="03000509000000000000" pitchFamily="65" charset="-120"/>
                <a:ea typeface="標楷體" panose="03000509000000000000" pitchFamily="65" charset="-120"/>
              </a:rPr>
              <a:t>(PDF</a:t>
            </a:r>
            <a:r>
              <a:rPr lang="zh-TW" altLang="zh-TW" sz="1600" b="1" dirty="0">
                <a:solidFill>
                  <a:srgbClr val="FF0000"/>
                </a:solidFill>
                <a:latin typeface="標楷體" panose="03000509000000000000" pitchFamily="65" charset="-120"/>
                <a:ea typeface="標楷體" panose="03000509000000000000" pitchFamily="65" charset="-120"/>
              </a:rPr>
              <a:t>檔</a:t>
            </a:r>
            <a:r>
              <a:rPr lang="en-US" altLang="zh-TW" sz="1600" b="1" dirty="0">
                <a:solidFill>
                  <a:srgbClr val="FF0000"/>
                </a:solidFill>
                <a:latin typeface="標楷體" panose="03000509000000000000" pitchFamily="65" charset="-120"/>
                <a:ea typeface="標楷體" panose="03000509000000000000" pitchFamily="65" charset="-120"/>
              </a:rPr>
              <a:t>)</a:t>
            </a:r>
            <a:r>
              <a:rPr lang="zh-TW" altLang="zh-TW" sz="1600" b="1" dirty="0">
                <a:solidFill>
                  <a:srgbClr val="FF0000"/>
                </a:solidFill>
                <a:latin typeface="標楷體" panose="03000509000000000000" pitchFamily="65" charset="-120"/>
                <a:ea typeface="標楷體" panose="03000509000000000000" pitchFamily="65" charset="-120"/>
              </a:rPr>
              <a:t>，且以</a:t>
            </a:r>
            <a:r>
              <a:rPr lang="en-US" altLang="zh-TW" sz="1600" b="1" dirty="0">
                <a:solidFill>
                  <a:srgbClr val="FF0000"/>
                </a:solidFill>
                <a:latin typeface="標楷體" panose="03000509000000000000" pitchFamily="65" charset="-120"/>
                <a:ea typeface="標楷體" panose="03000509000000000000" pitchFamily="65" charset="-120"/>
              </a:rPr>
              <a:t>1</a:t>
            </a:r>
            <a:r>
              <a:rPr lang="zh-TW" altLang="zh-TW" sz="1600" b="1" dirty="0">
                <a:solidFill>
                  <a:srgbClr val="FF0000"/>
                </a:solidFill>
                <a:latin typeface="標楷體" panose="03000509000000000000" pitchFamily="65" charset="-120"/>
                <a:ea typeface="標楷體" panose="03000509000000000000" pitchFamily="65" charset="-120"/>
              </a:rPr>
              <a:t>頁、容量</a:t>
            </a:r>
            <a:r>
              <a:rPr lang="en-US" altLang="zh-TW" sz="1600" b="1" dirty="0">
                <a:solidFill>
                  <a:srgbClr val="FF0000"/>
                </a:solidFill>
                <a:latin typeface="標楷體" panose="03000509000000000000" pitchFamily="65" charset="-120"/>
                <a:ea typeface="標楷體" panose="03000509000000000000" pitchFamily="65" charset="-120"/>
              </a:rPr>
              <a:t>4 MB</a:t>
            </a:r>
            <a:r>
              <a:rPr lang="zh-TW" altLang="zh-TW" sz="1600" b="1" dirty="0" smtClean="0">
                <a:solidFill>
                  <a:srgbClr val="FF0000"/>
                </a:solidFill>
                <a:latin typeface="標楷體" panose="03000509000000000000" pitchFamily="65" charset="-120"/>
                <a:ea typeface="標楷體" panose="03000509000000000000" pitchFamily="65" charset="-120"/>
              </a:rPr>
              <a:t>為限</a:t>
            </a:r>
            <a:endParaRPr lang="zh-TW" altLang="zh-TW" sz="1600" b="1" dirty="0">
              <a:solidFill>
                <a:srgbClr val="FF0000"/>
              </a:solidFill>
              <a:latin typeface="標楷體" panose="03000509000000000000" pitchFamily="65" charset="-120"/>
              <a:ea typeface="標楷體" panose="03000509000000000000" pitchFamily="65" charset="-120"/>
            </a:endParaRPr>
          </a:p>
          <a:p>
            <a:pPr marL="457200" lvl="1" indent="0">
              <a:buNone/>
            </a:pPr>
            <a:r>
              <a:rPr lang="zh-TW" altLang="zh-TW" sz="1600" b="1" u="sng" dirty="0">
                <a:latin typeface="標楷體" panose="03000509000000000000" pitchFamily="65" charset="-120"/>
                <a:ea typeface="標楷體" panose="03000509000000000000" pitchFamily="65" charset="-120"/>
              </a:rPr>
              <a:t>步驟</a:t>
            </a:r>
            <a:r>
              <a:rPr lang="en-US" altLang="zh-TW" sz="1600" b="1" u="sng" dirty="0">
                <a:latin typeface="標楷體" panose="03000509000000000000" pitchFamily="65" charset="-120"/>
                <a:ea typeface="標楷體" panose="03000509000000000000" pitchFamily="65" charset="-120"/>
              </a:rPr>
              <a:t>4-3</a:t>
            </a:r>
            <a:r>
              <a:rPr lang="zh-TW" altLang="zh-TW" sz="1600" dirty="0" smtClean="0">
                <a:latin typeface="標楷體" panose="03000509000000000000" pitchFamily="65" charset="-120"/>
                <a:ea typeface="標楷體" panose="03000509000000000000" pitchFamily="65" charset="-120"/>
              </a:rPr>
              <a:t>：</a:t>
            </a:r>
            <a:r>
              <a:rPr lang="zh-TW" altLang="zh-TW" sz="1600" dirty="0">
                <a:latin typeface="標楷體" panose="03000509000000000000" pitchFamily="65" charset="-120"/>
                <a:ea typeface="標楷體" panose="03000509000000000000" pitchFamily="65" charset="-120"/>
              </a:rPr>
              <a:t>完成上傳後，點選「檢視」再次</a:t>
            </a:r>
            <a:r>
              <a:rPr lang="zh-TW" altLang="zh-TW" sz="1600" dirty="0" smtClean="0">
                <a:latin typeface="標楷體" panose="03000509000000000000" pitchFamily="65" charset="-120"/>
                <a:ea typeface="標楷體" panose="03000509000000000000" pitchFamily="65" charset="-120"/>
              </a:rPr>
              <a:t>確認</a:t>
            </a:r>
            <a:endParaRPr lang="zh-TW" altLang="zh-TW" sz="1600" b="1" dirty="0">
              <a:latin typeface="標楷體" panose="03000509000000000000" pitchFamily="65" charset="-120"/>
              <a:ea typeface="標楷體" panose="03000509000000000000" pitchFamily="65" charset="-120"/>
            </a:endParaRPr>
          </a:p>
          <a:p>
            <a:pPr marL="457200" lvl="1" indent="0">
              <a:buNone/>
            </a:pPr>
            <a:r>
              <a:rPr lang="zh-TW" altLang="zh-TW" sz="1600" b="1" dirty="0">
                <a:solidFill>
                  <a:srgbClr val="FF0000"/>
                </a:solidFill>
                <a:latin typeface="標楷體" panose="03000509000000000000" pitchFamily="65" charset="-120"/>
                <a:ea typeface="標楷體" panose="03000509000000000000" pitchFamily="65" charset="-120"/>
              </a:rPr>
              <a:t>※請注意：持有採計「證照或得獎加分」證明之考生，須</a:t>
            </a:r>
            <a:r>
              <a:rPr lang="zh-TW" altLang="zh-TW" sz="1600" b="1" dirty="0" smtClean="0">
                <a:solidFill>
                  <a:srgbClr val="FF0000"/>
                </a:solidFill>
                <a:latin typeface="標楷體" panose="03000509000000000000" pitchFamily="65" charset="-120"/>
                <a:ea typeface="標楷體" panose="03000509000000000000" pitchFamily="65" charset="-120"/>
              </a:rPr>
              <a:t>於「證照或</a:t>
            </a:r>
            <a:r>
              <a:rPr lang="zh-TW" altLang="zh-TW" sz="1600" b="1" dirty="0">
                <a:solidFill>
                  <a:srgbClr val="FF0000"/>
                </a:solidFill>
                <a:latin typeface="標楷體" panose="03000509000000000000" pitchFamily="65" charset="-120"/>
                <a:ea typeface="標楷體" panose="03000509000000000000" pitchFamily="65" charset="-120"/>
              </a:rPr>
              <a:t>得獎加分」</a:t>
            </a:r>
            <a:r>
              <a:rPr lang="zh-TW" altLang="zh-TW" sz="1600" b="1" dirty="0" smtClean="0">
                <a:solidFill>
                  <a:srgbClr val="FF0000"/>
                </a:solidFill>
                <a:latin typeface="標楷體" panose="03000509000000000000" pitchFamily="65" charset="-120"/>
                <a:ea typeface="標楷體" panose="03000509000000000000" pitchFamily="65" charset="-120"/>
              </a:rPr>
              <a:t>欄位</a:t>
            </a:r>
            <a:endParaRPr lang="en-US" altLang="zh-TW" sz="1600" b="1" dirty="0" smtClean="0">
              <a:solidFill>
                <a:srgbClr val="FF0000"/>
              </a:solidFill>
              <a:latin typeface="標楷體" panose="03000509000000000000" pitchFamily="65" charset="-120"/>
              <a:ea typeface="標楷體" panose="03000509000000000000" pitchFamily="65" charset="-120"/>
            </a:endParaRPr>
          </a:p>
          <a:p>
            <a:pPr marL="457200" lvl="1" indent="0">
              <a:buNone/>
            </a:pPr>
            <a:r>
              <a:rPr lang="zh-TW" altLang="zh-TW" sz="1600" b="1" dirty="0" smtClean="0">
                <a:solidFill>
                  <a:srgbClr val="FF0000"/>
                </a:solidFill>
                <a:latin typeface="標楷體" panose="03000509000000000000" pitchFamily="65" charset="-120"/>
                <a:ea typeface="標楷體" panose="03000509000000000000" pitchFamily="65" charset="-120"/>
              </a:rPr>
              <a:t>上</a:t>
            </a:r>
            <a:r>
              <a:rPr lang="zh-TW" altLang="zh-TW" sz="1600" b="1" dirty="0">
                <a:solidFill>
                  <a:srgbClr val="FF0000"/>
                </a:solidFill>
                <a:latin typeface="標楷體" panose="03000509000000000000" pitchFamily="65" charset="-120"/>
                <a:ea typeface="標楷體" panose="03000509000000000000" pitchFamily="65" charset="-120"/>
              </a:rPr>
              <a:t>傳使具有證照或得獎加分審查資格，如將該</a:t>
            </a:r>
            <a:r>
              <a:rPr lang="zh-TW" altLang="zh-TW" sz="1600" b="1" dirty="0" smtClean="0">
                <a:solidFill>
                  <a:srgbClr val="FF0000"/>
                </a:solidFill>
                <a:latin typeface="標楷體" panose="03000509000000000000" pitchFamily="65" charset="-120"/>
                <a:ea typeface="標楷體" panose="03000509000000000000" pitchFamily="65" charset="-120"/>
              </a:rPr>
              <a:t>證明</a:t>
            </a:r>
            <a:r>
              <a:rPr lang="zh-TW" altLang="zh-TW" sz="1600" b="1" dirty="0">
                <a:solidFill>
                  <a:srgbClr val="FF0000"/>
                </a:solidFill>
                <a:latin typeface="標楷體" panose="03000509000000000000" pitchFamily="65" charset="-120"/>
                <a:ea typeface="標楷體" panose="03000509000000000000" pitchFamily="65" charset="-120"/>
              </a:rPr>
              <a:t>傳於其他欄位，將不予總成績加</a:t>
            </a:r>
            <a:r>
              <a:rPr lang="zh-TW" altLang="zh-TW" sz="1600" b="1" dirty="0" smtClean="0">
                <a:solidFill>
                  <a:srgbClr val="FF0000"/>
                </a:solidFill>
                <a:latin typeface="標楷體" panose="03000509000000000000" pitchFamily="65" charset="-120"/>
                <a:ea typeface="標楷體" panose="03000509000000000000" pitchFamily="65" charset="-120"/>
              </a:rPr>
              <a:t>分</a:t>
            </a:r>
            <a:endParaRPr lang="en-US" altLang="zh-TW" sz="1600" b="1" dirty="0">
              <a:solidFill>
                <a:srgbClr val="FF0000"/>
              </a:solidFill>
              <a:latin typeface="標楷體" panose="03000509000000000000" pitchFamily="65" charset="-120"/>
              <a:ea typeface="標楷體" panose="03000509000000000000" pitchFamily="65" charset="-120"/>
              <a:cs typeface="Times New Roman" panose="02020603050405020304" pitchFamily="18" charset="0"/>
            </a:endParaRPr>
          </a:p>
          <a:p>
            <a:pPr marL="342900" indent="-342900">
              <a:buFont typeface="+mj-lt"/>
              <a:buAutoNum type="arabicPeriod"/>
            </a:pPr>
            <a:r>
              <a:rPr lang="zh-TW" altLang="zh-TW" sz="1600" dirty="0">
                <a:latin typeface="標楷體" panose="03000509000000000000" pitchFamily="65" charset="-120"/>
                <a:ea typeface="標楷體" panose="03000509000000000000" pitchFamily="65" charset="-120"/>
              </a:rPr>
              <a:t>若所持有的證照或獲獎證明之名稱、職種及優勝名次或等級，於點選步驟</a:t>
            </a:r>
            <a:r>
              <a:rPr lang="en-US" altLang="zh-TW" sz="1600" dirty="0">
                <a:latin typeface="標楷體" panose="03000509000000000000" pitchFamily="65" charset="-120"/>
                <a:ea typeface="標楷體" panose="03000509000000000000" pitchFamily="65" charset="-120"/>
              </a:rPr>
              <a:t>4</a:t>
            </a:r>
            <a:r>
              <a:rPr lang="zh-TW" altLang="zh-TW" sz="1600" dirty="0">
                <a:latin typeface="標楷體" panose="03000509000000000000" pitchFamily="65" charset="-120"/>
                <a:ea typeface="標楷體" panose="03000509000000000000" pitchFamily="65" charset="-120"/>
              </a:rPr>
              <a:t>無可對應時，表示不符合報名甄選群</a:t>
            </a:r>
            <a:r>
              <a:rPr lang="en-US" altLang="zh-TW" sz="1600" dirty="0">
                <a:latin typeface="標楷體" panose="03000509000000000000" pitchFamily="65" charset="-120"/>
                <a:ea typeface="標楷體" panose="03000509000000000000" pitchFamily="65" charset="-120"/>
              </a:rPr>
              <a:t>(</a:t>
            </a:r>
            <a:r>
              <a:rPr lang="zh-TW" altLang="zh-TW" sz="1600" dirty="0">
                <a:latin typeface="標楷體" panose="03000509000000000000" pitchFamily="65" charset="-120"/>
                <a:ea typeface="標楷體" panose="03000509000000000000" pitchFamily="65" charset="-120"/>
              </a:rPr>
              <a:t>類</a:t>
            </a:r>
            <a:r>
              <a:rPr lang="en-US" altLang="zh-TW" sz="1600" dirty="0">
                <a:latin typeface="標楷體" panose="03000509000000000000" pitchFamily="65" charset="-120"/>
                <a:ea typeface="標楷體" panose="03000509000000000000" pitchFamily="65" charset="-120"/>
              </a:rPr>
              <a:t>)</a:t>
            </a:r>
            <a:r>
              <a:rPr lang="zh-TW" altLang="zh-TW" sz="1600" dirty="0">
                <a:latin typeface="標楷體" panose="03000509000000000000" pitchFamily="65" charset="-120"/>
                <a:ea typeface="標楷體" panose="03000509000000000000" pitchFamily="65" charset="-120"/>
              </a:rPr>
              <a:t>別加分優待採認之技藝技能競賽優勝或技術士證，請參閱本簡章所訂「</a:t>
            </a:r>
            <a:r>
              <a:rPr lang="zh-TW" altLang="zh-TW" sz="1600" b="1" dirty="0">
                <a:latin typeface="標楷體" panose="03000509000000000000" pitchFamily="65" charset="-120"/>
                <a:ea typeface="標楷體" panose="03000509000000000000" pitchFamily="65" charset="-120"/>
              </a:rPr>
              <a:t>甄選群</a:t>
            </a:r>
            <a:r>
              <a:rPr lang="en-US" altLang="zh-TW" sz="1600" b="1" dirty="0">
                <a:latin typeface="標楷體" panose="03000509000000000000" pitchFamily="65" charset="-120"/>
                <a:ea typeface="標楷體" panose="03000509000000000000" pitchFamily="65" charset="-120"/>
              </a:rPr>
              <a:t>(</a:t>
            </a:r>
            <a:r>
              <a:rPr lang="zh-TW" altLang="zh-TW" sz="1600" b="1" dirty="0">
                <a:latin typeface="標楷體" panose="03000509000000000000" pitchFamily="65" charset="-120"/>
                <a:ea typeface="標楷體" panose="03000509000000000000" pitchFamily="65" charset="-120"/>
              </a:rPr>
              <a:t>類</a:t>
            </a:r>
            <a:r>
              <a:rPr lang="en-US" altLang="zh-TW" sz="1600" b="1" dirty="0">
                <a:latin typeface="標楷體" panose="03000509000000000000" pitchFamily="65" charset="-120"/>
                <a:ea typeface="標楷體" panose="03000509000000000000" pitchFamily="65" charset="-120"/>
              </a:rPr>
              <a:t>)</a:t>
            </a:r>
            <a:r>
              <a:rPr lang="zh-TW" altLang="zh-TW" sz="1600" b="1" dirty="0">
                <a:latin typeface="標楷體" panose="03000509000000000000" pitchFamily="65" charset="-120"/>
                <a:ea typeface="標楷體" panose="03000509000000000000" pitchFamily="65" charset="-120"/>
              </a:rPr>
              <a:t>別及技藝技競賽優勝及技術士職種</a:t>
            </a:r>
            <a:r>
              <a:rPr lang="en-US" altLang="zh-TW" sz="1600" b="1" dirty="0">
                <a:latin typeface="標楷體" panose="03000509000000000000" pitchFamily="65" charset="-120"/>
                <a:ea typeface="標楷體" panose="03000509000000000000" pitchFamily="65" charset="-120"/>
              </a:rPr>
              <a:t>(</a:t>
            </a:r>
            <a:r>
              <a:rPr lang="zh-TW" altLang="zh-TW" sz="1600" b="1" dirty="0">
                <a:latin typeface="標楷體" panose="03000509000000000000" pitchFamily="65" charset="-120"/>
                <a:ea typeface="標楷體" panose="03000509000000000000" pitchFamily="65" charset="-120"/>
              </a:rPr>
              <a:t>類</a:t>
            </a:r>
            <a:r>
              <a:rPr lang="en-US" altLang="zh-TW" sz="1600" b="1" dirty="0">
                <a:latin typeface="標楷體" panose="03000509000000000000" pitchFamily="65" charset="-120"/>
                <a:ea typeface="標楷體" panose="03000509000000000000" pitchFamily="65" charset="-120"/>
              </a:rPr>
              <a:t>)</a:t>
            </a:r>
            <a:r>
              <a:rPr lang="zh-TW" altLang="zh-TW" sz="1600" b="1" dirty="0">
                <a:latin typeface="標楷體" panose="03000509000000000000" pitchFamily="65" charset="-120"/>
                <a:ea typeface="標楷體" panose="03000509000000000000" pitchFamily="65" charset="-120"/>
              </a:rPr>
              <a:t>別對照表</a:t>
            </a:r>
            <a:r>
              <a:rPr lang="zh-TW" altLang="zh-TW" sz="1600" dirty="0">
                <a:latin typeface="標楷體" panose="03000509000000000000" pitchFamily="65" charset="-120"/>
                <a:ea typeface="標楷體" panose="03000509000000000000" pitchFamily="65" charset="-120"/>
              </a:rPr>
              <a:t>」</a:t>
            </a:r>
          </a:p>
          <a:p>
            <a:pPr marL="342900" indent="-342900">
              <a:buFont typeface="+mj-lt"/>
              <a:buAutoNum type="arabicPeriod"/>
            </a:pPr>
            <a:r>
              <a:rPr lang="zh-TW" altLang="zh-TW" sz="1600" dirty="0">
                <a:latin typeface="標楷體" panose="03000509000000000000" pitchFamily="65" charset="-120"/>
                <a:ea typeface="標楷體" panose="03000509000000000000" pitchFamily="65" charset="-120"/>
              </a:rPr>
              <a:t>未採計證照得獎加分之校系科</a:t>
            </a:r>
            <a:r>
              <a:rPr lang="en-US" altLang="zh-TW" sz="1600" dirty="0">
                <a:latin typeface="標楷體" panose="03000509000000000000" pitchFamily="65" charset="-120"/>
                <a:ea typeface="標楷體" panose="03000509000000000000" pitchFamily="65" charset="-120"/>
              </a:rPr>
              <a:t>(</a:t>
            </a:r>
            <a:r>
              <a:rPr lang="zh-TW" altLang="zh-TW" sz="1600" dirty="0">
                <a:latin typeface="標楷體" panose="03000509000000000000" pitchFamily="65" charset="-120"/>
                <a:ea typeface="標楷體" panose="03000509000000000000" pitchFamily="65" charset="-120"/>
              </a:rPr>
              <a:t>組</a:t>
            </a:r>
            <a:r>
              <a:rPr lang="en-US" altLang="zh-TW" sz="1600" dirty="0">
                <a:latin typeface="標楷體" panose="03000509000000000000" pitchFamily="65" charset="-120"/>
                <a:ea typeface="標楷體" panose="03000509000000000000" pitchFamily="65" charset="-120"/>
              </a:rPr>
              <a:t>)</a:t>
            </a:r>
            <a:r>
              <a:rPr lang="zh-TW" altLang="zh-TW" sz="1600" dirty="0">
                <a:latin typeface="標楷體" panose="03000509000000000000" pitchFamily="65" charset="-120"/>
                <a:ea typeface="標楷體" panose="03000509000000000000" pitchFamily="65" charset="-120"/>
              </a:rPr>
              <a:t>、學程，此上傳項目即顯示「</a:t>
            </a:r>
            <a:r>
              <a:rPr lang="zh-TW" altLang="zh-TW" sz="1600" b="1" dirty="0">
                <a:latin typeface="標楷體" panose="03000509000000000000" pitchFamily="65" charset="-120"/>
                <a:ea typeface="標楷體" panose="03000509000000000000" pitchFamily="65" charset="-120"/>
              </a:rPr>
              <a:t>不予加分，免上傳</a:t>
            </a:r>
            <a:r>
              <a:rPr lang="zh-TW" altLang="zh-TW" sz="1600" dirty="0">
                <a:latin typeface="標楷體" panose="03000509000000000000" pitchFamily="65" charset="-120"/>
                <a:ea typeface="標楷體" panose="03000509000000000000" pitchFamily="65" charset="-120"/>
              </a:rPr>
              <a:t>」</a:t>
            </a:r>
            <a:r>
              <a:rPr lang="zh-TW" altLang="zh-TW" sz="1600" dirty="0" smtClean="0">
                <a:latin typeface="標楷體" panose="03000509000000000000" pitchFamily="65" charset="-120"/>
                <a:ea typeface="標楷體" panose="03000509000000000000" pitchFamily="65" charset="-120"/>
              </a:rPr>
              <a:t>，</a:t>
            </a:r>
            <a:r>
              <a:rPr lang="en-US" altLang="zh-TW" sz="1600" dirty="0" smtClean="0">
                <a:latin typeface="標楷體" panose="03000509000000000000" pitchFamily="65" charset="-120"/>
                <a:ea typeface="標楷體" panose="03000509000000000000" pitchFamily="65" charset="-120"/>
              </a:rPr>
              <a:t/>
            </a:r>
            <a:br>
              <a:rPr lang="en-US" altLang="zh-TW" sz="1600" dirty="0" smtClean="0">
                <a:latin typeface="標楷體" panose="03000509000000000000" pitchFamily="65" charset="-120"/>
                <a:ea typeface="標楷體" panose="03000509000000000000" pitchFamily="65" charset="-120"/>
              </a:rPr>
            </a:br>
            <a:r>
              <a:rPr lang="zh-TW" altLang="zh-TW" sz="1600" dirty="0" smtClean="0">
                <a:latin typeface="標楷體" panose="03000509000000000000" pitchFamily="65" charset="-120"/>
                <a:ea typeface="標楷體" panose="03000509000000000000" pitchFamily="65" charset="-120"/>
              </a:rPr>
              <a:t>請</a:t>
            </a:r>
            <a:r>
              <a:rPr lang="zh-TW" altLang="zh-TW" sz="1600" dirty="0">
                <a:latin typeface="標楷體" panose="03000509000000000000" pitchFamily="65" charset="-120"/>
                <a:ea typeface="標楷體" panose="03000509000000000000" pitchFamily="65" charset="-120"/>
              </a:rPr>
              <a:t>參閱「</a:t>
            </a:r>
            <a:r>
              <a:rPr lang="zh-TW" altLang="zh-TW" sz="1600" b="1" dirty="0">
                <a:latin typeface="標楷體" panose="03000509000000000000" pitchFamily="65" charset="-120"/>
                <a:ea typeface="標楷體" panose="03000509000000000000" pitchFamily="65" charset="-120"/>
              </a:rPr>
              <a:t>各校系科</a:t>
            </a:r>
            <a:r>
              <a:rPr lang="en-US" altLang="zh-TW" sz="1600" b="1" dirty="0">
                <a:latin typeface="標楷體" panose="03000509000000000000" pitchFamily="65" charset="-120"/>
                <a:ea typeface="標楷體" panose="03000509000000000000" pitchFamily="65" charset="-120"/>
              </a:rPr>
              <a:t>(</a:t>
            </a:r>
            <a:r>
              <a:rPr lang="zh-TW" altLang="zh-TW" sz="1600" b="1" dirty="0">
                <a:latin typeface="標楷體" panose="03000509000000000000" pitchFamily="65" charset="-120"/>
                <a:ea typeface="標楷體" panose="03000509000000000000" pitchFamily="65" charset="-120"/>
              </a:rPr>
              <a:t>組</a:t>
            </a:r>
            <a:r>
              <a:rPr lang="en-US" altLang="zh-TW" sz="1600" b="1" dirty="0">
                <a:latin typeface="標楷體" panose="03000509000000000000" pitchFamily="65" charset="-120"/>
                <a:ea typeface="標楷體" panose="03000509000000000000" pitchFamily="65" charset="-120"/>
              </a:rPr>
              <a:t>)</a:t>
            </a:r>
            <a:r>
              <a:rPr lang="zh-TW" altLang="zh-TW" sz="1600" b="1" dirty="0">
                <a:latin typeface="標楷體" panose="03000509000000000000" pitchFamily="65" charset="-120"/>
                <a:ea typeface="標楷體" panose="03000509000000000000" pitchFamily="65" charset="-120"/>
              </a:rPr>
              <a:t>、學程甄選辦法</a:t>
            </a:r>
            <a:r>
              <a:rPr lang="zh-TW" altLang="zh-TW" sz="1600" dirty="0">
                <a:latin typeface="標楷體" panose="03000509000000000000" pitchFamily="65" charset="-120"/>
                <a:ea typeface="標楷體" panose="03000509000000000000" pitchFamily="65" charset="-120"/>
              </a:rPr>
              <a:t>」之「</a:t>
            </a:r>
            <a:r>
              <a:rPr lang="zh-TW" altLang="zh-TW" sz="1600" b="1" dirty="0">
                <a:latin typeface="標楷體" panose="03000509000000000000" pitchFamily="65" charset="-120"/>
                <a:ea typeface="標楷體" panose="03000509000000000000" pitchFamily="65" charset="-120"/>
              </a:rPr>
              <a:t>證照或得獎加分</a:t>
            </a:r>
            <a:r>
              <a:rPr lang="zh-TW" altLang="zh-TW" sz="1600" dirty="0">
                <a:latin typeface="標楷體" panose="03000509000000000000" pitchFamily="65" charset="-120"/>
                <a:ea typeface="標楷體" panose="03000509000000000000" pitchFamily="65" charset="-120"/>
              </a:rPr>
              <a:t>」欄位</a:t>
            </a:r>
          </a:p>
          <a:p>
            <a:pPr marL="457200" lvl="1" indent="0">
              <a:buNone/>
            </a:pPr>
            <a:endParaRPr lang="en-US" altLang="zh-TW" sz="1600" b="1" dirty="0">
              <a:solidFill>
                <a:srgbClr val="FF0000"/>
              </a:solidFill>
              <a:latin typeface="標楷體" panose="03000509000000000000" pitchFamily="65" charset="-120"/>
              <a:ea typeface="標楷體" panose="03000509000000000000" pitchFamily="65" charset="-120"/>
              <a:cs typeface="Times New Roman" panose="02020603050405020304" pitchFamily="18" charset="0"/>
            </a:endParaRPr>
          </a:p>
        </p:txBody>
      </p:sp>
      <p:sp>
        <p:nvSpPr>
          <p:cNvPr id="8" name="Rectangle 2"/>
          <p:cNvSpPr txBox="1">
            <a:spLocks noChangeArrowheads="1"/>
          </p:cNvSpPr>
          <p:nvPr/>
        </p:nvSpPr>
        <p:spPr bwMode="auto">
          <a:xfrm>
            <a:off x="702859" y="0"/>
            <a:ext cx="11809312" cy="84030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630238" indent="-630238"/>
            <a:r>
              <a:rPr lang="zh-TW" altLang="en-US" sz="2600" b="1" kern="0" dirty="0" smtClean="0">
                <a:latin typeface="標楷體" panose="03000509000000000000" pitchFamily="65" charset="-120"/>
                <a:ea typeface="標楷體" panose="03000509000000000000" pitchFamily="65" charset="-120"/>
                <a:cs typeface="+mj-cs"/>
              </a:rPr>
              <a:t>第二</a:t>
            </a:r>
            <a:r>
              <a:rPr lang="zh-TW" altLang="en-US" sz="2600" b="1" kern="0" dirty="0">
                <a:latin typeface="標楷體" panose="03000509000000000000" pitchFamily="65" charset="-120"/>
                <a:ea typeface="標楷體" panose="03000509000000000000" pitchFamily="65" charset="-120"/>
                <a:cs typeface="+mj-cs"/>
              </a:rPr>
              <a:t>階段報名系統</a:t>
            </a:r>
            <a:r>
              <a:rPr lang="en-US" altLang="zh-TW" sz="2600" b="1" kern="0" dirty="0">
                <a:latin typeface="標楷體" panose="03000509000000000000" pitchFamily="65" charset="-120"/>
                <a:ea typeface="標楷體" panose="03000509000000000000" pitchFamily="65" charset="-120"/>
                <a:cs typeface="+mj-cs"/>
              </a:rPr>
              <a:t>(</a:t>
            </a:r>
            <a:r>
              <a:rPr lang="zh-TW" altLang="en-US" sz="2600" b="1" kern="0" dirty="0" smtClean="0">
                <a:latin typeface="標楷體" panose="03000509000000000000" pitchFamily="65" charset="-120"/>
                <a:ea typeface="標楷體" panose="03000509000000000000" pitchFamily="65" charset="-120"/>
                <a:cs typeface="+mj-cs"/>
              </a:rPr>
              <a:t>含</a:t>
            </a:r>
            <a:r>
              <a:rPr lang="zh-TW" altLang="en-US" sz="2400" b="1" kern="0" dirty="0">
                <a:latin typeface="Times New Roman" panose="02020603050405020304" pitchFamily="18" charset="0"/>
                <a:ea typeface="標楷體" panose="03000509000000000000" pitchFamily="65" charset="-120"/>
                <a:cs typeface="Times New Roman" panose="02020603050405020304" pitchFamily="18" charset="0"/>
              </a:rPr>
              <a:t>學習歷程</a:t>
            </a:r>
            <a:r>
              <a:rPr lang="zh-TW" altLang="en-US" sz="2600" b="1" kern="0" dirty="0" smtClean="0">
                <a:latin typeface="標楷體" panose="03000509000000000000" pitchFamily="65" charset="-120"/>
                <a:ea typeface="標楷體" panose="03000509000000000000" pitchFamily="65" charset="-120"/>
                <a:cs typeface="+mj-cs"/>
              </a:rPr>
              <a:t>備</a:t>
            </a:r>
            <a:r>
              <a:rPr lang="zh-TW" altLang="en-US" sz="2600" b="1" kern="0" dirty="0">
                <a:latin typeface="標楷體" panose="03000509000000000000" pitchFamily="65" charset="-120"/>
                <a:ea typeface="標楷體" panose="03000509000000000000" pitchFamily="65" charset="-120"/>
                <a:cs typeface="+mj-cs"/>
              </a:rPr>
              <a:t>審資料上</a:t>
            </a:r>
            <a:r>
              <a:rPr lang="zh-TW" altLang="en-US" sz="2600" b="1" kern="0" dirty="0" smtClean="0">
                <a:latin typeface="標楷體" panose="03000509000000000000" pitchFamily="65" charset="-120"/>
                <a:ea typeface="標楷體" panose="03000509000000000000" pitchFamily="65" charset="-120"/>
                <a:cs typeface="+mj-cs"/>
              </a:rPr>
              <a:t>傳</a:t>
            </a:r>
            <a:r>
              <a:rPr lang="zh-TW" altLang="en-US" sz="2400" b="1" kern="0" dirty="0">
                <a:latin typeface="Times New Roman" panose="02020603050405020304" pitchFamily="18" charset="0"/>
                <a:ea typeface="標楷體" panose="03000509000000000000" pitchFamily="65" charset="-120"/>
                <a:cs typeface="Times New Roman" panose="02020603050405020304" pitchFamily="18" charset="0"/>
              </a:rPr>
              <a:t>作業</a:t>
            </a:r>
            <a:r>
              <a:rPr lang="en-US" altLang="zh-TW" sz="2600" b="1" kern="0" dirty="0" smtClean="0">
                <a:latin typeface="標楷體" panose="03000509000000000000" pitchFamily="65" charset="-120"/>
                <a:ea typeface="標楷體" panose="03000509000000000000" pitchFamily="65" charset="-120"/>
                <a:cs typeface="+mj-cs"/>
              </a:rPr>
              <a:t>)-</a:t>
            </a:r>
            <a:r>
              <a:rPr lang="zh-TW" altLang="en-US" sz="2600" b="1" kern="0" dirty="0">
                <a:solidFill>
                  <a:srgbClr val="FF0000"/>
                </a:solidFill>
                <a:latin typeface="標楷體" panose="03000509000000000000" pitchFamily="65" charset="-120"/>
                <a:ea typeface="標楷體" panose="03000509000000000000" pitchFamily="65" charset="-120"/>
                <a:cs typeface="+mj-cs"/>
              </a:rPr>
              <a:t>上傳證照或得獎加分</a:t>
            </a:r>
            <a:r>
              <a:rPr lang="zh-TW" altLang="en-US" sz="2600" b="1" kern="0" dirty="0" smtClean="0">
                <a:solidFill>
                  <a:srgbClr val="FF0000"/>
                </a:solidFill>
                <a:latin typeface="標楷體" panose="03000509000000000000" pitchFamily="65" charset="-120"/>
                <a:ea typeface="標楷體" panose="03000509000000000000" pitchFamily="65" charset="-120"/>
                <a:cs typeface="+mj-cs"/>
              </a:rPr>
              <a:t>證明</a:t>
            </a:r>
            <a:endParaRPr lang="zh-TW" altLang="en-US" sz="2800" b="1" kern="0" dirty="0">
              <a:solidFill>
                <a:srgbClr val="FF0000"/>
              </a:solidFill>
              <a:latin typeface="標楷體" panose="03000509000000000000" pitchFamily="65" charset="-120"/>
              <a:ea typeface="標楷體" panose="03000509000000000000" pitchFamily="65" charset="-120"/>
              <a:cs typeface="+mj-cs"/>
            </a:endParaRPr>
          </a:p>
        </p:txBody>
      </p:sp>
      <p:pic>
        <p:nvPicPr>
          <p:cNvPr id="2" name="圖片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9624392" y="973164"/>
            <a:ext cx="2376264" cy="2376264"/>
          </a:xfrm>
          <a:prstGeom prst="rect">
            <a:avLst/>
          </a:prstGeom>
        </p:spPr>
      </p:pic>
      <p:sp>
        <p:nvSpPr>
          <p:cNvPr id="14" name="矩形 13">
            <a:extLst>
              <a:ext uri="{FF2B5EF4-FFF2-40B4-BE49-F238E27FC236}">
                <a16:creationId xmlns:a16="http://schemas.microsoft.com/office/drawing/2014/main" xmlns="" id="{52F910C7-3F4A-406F-AC3F-D5C30608D4A4}"/>
              </a:ext>
            </a:extLst>
          </p:cNvPr>
          <p:cNvSpPr/>
          <p:nvPr/>
        </p:nvSpPr>
        <p:spPr>
          <a:xfrm>
            <a:off x="5109841" y="4566136"/>
            <a:ext cx="4752528" cy="348813"/>
          </a:xfrm>
          <a:prstGeom prst="rect">
            <a:avLst/>
          </a:prstGeom>
        </p:spPr>
        <p:txBody>
          <a:bodyPr wrap="square">
            <a:spAutoFit/>
          </a:bodyPr>
          <a:lstStyle/>
          <a:p>
            <a:pPr marL="295275" indent="-295275" algn="just">
              <a:lnSpc>
                <a:spcPts val="2000"/>
              </a:lnSpc>
              <a:spcAft>
                <a:spcPts val="0"/>
              </a:spcAft>
              <a:tabLst>
                <a:tab pos="295275" algn="l"/>
                <a:tab pos="304800" algn="l"/>
              </a:tabLst>
            </a:pPr>
            <a:r>
              <a:rPr lang="zh-TW" altLang="zh-TW" sz="1200" kern="0" dirty="0">
                <a:latin typeface="Times New Roman" panose="02020603050405020304" pitchFamily="18" charset="0"/>
                <a:ea typeface="標楷體" panose="03000509000000000000" pitchFamily="65" charset="-120"/>
                <a:cs typeface="Times New Roman" panose="02020603050405020304" pitchFamily="18" charset="0"/>
              </a:rPr>
              <a:t>玖、甄選群</a:t>
            </a:r>
            <a:r>
              <a:rPr lang="en-US" altLang="zh-TW" sz="1200" kern="0" dirty="0">
                <a:latin typeface="Times New Roman" panose="02020603050405020304" pitchFamily="18" charset="0"/>
                <a:ea typeface="標楷體" panose="03000509000000000000" pitchFamily="65" charset="-120"/>
                <a:cs typeface="Times New Roman" panose="02020603050405020304" pitchFamily="18" charset="0"/>
              </a:rPr>
              <a:t>(</a:t>
            </a:r>
            <a:r>
              <a:rPr lang="zh-TW" altLang="zh-TW" sz="1200" kern="0" dirty="0">
                <a:latin typeface="Times New Roman" panose="02020603050405020304" pitchFamily="18" charset="0"/>
                <a:ea typeface="標楷體" panose="03000509000000000000" pitchFamily="65" charset="-120"/>
                <a:cs typeface="Times New Roman" panose="02020603050405020304" pitchFamily="18" charset="0"/>
              </a:rPr>
              <a:t>類</a:t>
            </a:r>
            <a:r>
              <a:rPr lang="en-US" altLang="zh-TW" sz="1200" kern="0" dirty="0">
                <a:latin typeface="Times New Roman" panose="02020603050405020304" pitchFamily="18" charset="0"/>
                <a:ea typeface="標楷體" panose="03000509000000000000" pitchFamily="65" charset="-120"/>
                <a:cs typeface="Times New Roman" panose="02020603050405020304" pitchFamily="18" charset="0"/>
              </a:rPr>
              <a:t>)</a:t>
            </a:r>
            <a:r>
              <a:rPr lang="zh-TW" altLang="zh-TW" sz="1200" kern="0" dirty="0">
                <a:latin typeface="Times New Roman" panose="02020603050405020304" pitchFamily="18" charset="0"/>
                <a:ea typeface="標楷體" panose="03000509000000000000" pitchFamily="65" charset="-120"/>
                <a:cs typeface="Times New Roman" panose="02020603050405020304" pitchFamily="18" charset="0"/>
              </a:rPr>
              <a:t>別及技藝技能競賽優勝及技術士職種</a:t>
            </a:r>
            <a:r>
              <a:rPr lang="en-US" altLang="zh-TW" sz="1200" kern="0" dirty="0">
                <a:latin typeface="Times New Roman" panose="02020603050405020304" pitchFamily="18" charset="0"/>
                <a:ea typeface="標楷體" panose="03000509000000000000" pitchFamily="65" charset="-120"/>
                <a:cs typeface="Times New Roman" panose="02020603050405020304" pitchFamily="18" charset="0"/>
              </a:rPr>
              <a:t>(</a:t>
            </a:r>
            <a:r>
              <a:rPr lang="zh-TW" altLang="zh-TW" sz="1200" kern="0" dirty="0">
                <a:latin typeface="Times New Roman" panose="02020603050405020304" pitchFamily="18" charset="0"/>
                <a:ea typeface="標楷體" panose="03000509000000000000" pitchFamily="65" charset="-120"/>
                <a:cs typeface="Times New Roman" panose="02020603050405020304" pitchFamily="18" charset="0"/>
              </a:rPr>
              <a:t>類</a:t>
            </a:r>
            <a:r>
              <a:rPr lang="en-US" altLang="zh-TW" sz="1200" kern="0" dirty="0">
                <a:latin typeface="Times New Roman" panose="02020603050405020304" pitchFamily="18" charset="0"/>
                <a:ea typeface="標楷體" panose="03000509000000000000" pitchFamily="65" charset="-120"/>
                <a:cs typeface="Times New Roman" panose="02020603050405020304" pitchFamily="18" charset="0"/>
              </a:rPr>
              <a:t>)</a:t>
            </a:r>
            <a:r>
              <a:rPr lang="zh-TW" altLang="zh-TW" sz="1200" kern="0" dirty="0">
                <a:latin typeface="Times New Roman" panose="02020603050405020304" pitchFamily="18" charset="0"/>
                <a:ea typeface="標楷體" panose="03000509000000000000" pitchFamily="65" charset="-120"/>
                <a:cs typeface="Times New Roman" panose="02020603050405020304" pitchFamily="18" charset="0"/>
              </a:rPr>
              <a:t>別對照表</a:t>
            </a:r>
            <a:endParaRPr lang="zh-TW" altLang="zh-TW" sz="1200" b="1" kern="26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5" name="矩形 14">
            <a:extLst>
              <a:ext uri="{FF2B5EF4-FFF2-40B4-BE49-F238E27FC236}">
                <a16:creationId xmlns:a16="http://schemas.microsoft.com/office/drawing/2014/main" xmlns="" id="{861680A0-BFD9-49B7-A2E5-1EEDD873A755}"/>
              </a:ext>
            </a:extLst>
          </p:cNvPr>
          <p:cNvSpPr/>
          <p:nvPr/>
        </p:nvSpPr>
        <p:spPr>
          <a:xfrm>
            <a:off x="1129269" y="4547264"/>
            <a:ext cx="3661153" cy="348813"/>
          </a:xfrm>
          <a:prstGeom prst="rect">
            <a:avLst/>
          </a:prstGeom>
        </p:spPr>
        <p:txBody>
          <a:bodyPr wrap="square">
            <a:spAutoFit/>
          </a:bodyPr>
          <a:lstStyle/>
          <a:p>
            <a:pPr marL="295275" indent="-295275" algn="just">
              <a:lnSpc>
                <a:spcPts val="2000"/>
              </a:lnSpc>
              <a:spcAft>
                <a:spcPts val="0"/>
              </a:spcAft>
              <a:tabLst>
                <a:tab pos="295275" algn="l"/>
                <a:tab pos="304800" algn="l"/>
              </a:tabLst>
            </a:pPr>
            <a:r>
              <a:rPr lang="zh-TW" altLang="zh-TW" sz="1200" kern="0" dirty="0">
                <a:latin typeface="Times New Roman" panose="02020603050405020304" pitchFamily="18" charset="0"/>
                <a:ea typeface="標楷體" panose="03000509000000000000" pitchFamily="65" charset="-120"/>
                <a:cs typeface="Times New Roman" panose="02020603050405020304" pitchFamily="18" charset="0"/>
              </a:rPr>
              <a:t>競賽類別優勝名次及證照等級優待加分標準表</a:t>
            </a:r>
          </a:p>
        </p:txBody>
      </p:sp>
      <p:sp>
        <p:nvSpPr>
          <p:cNvPr id="16" name="流程圖: 換頁接點 15">
            <a:extLst>
              <a:ext uri="{FF2B5EF4-FFF2-40B4-BE49-F238E27FC236}">
                <a16:creationId xmlns:a16="http://schemas.microsoft.com/office/drawing/2014/main" xmlns="" id="{CFF33DCC-B725-4006-BBA5-23856AC6E6BC}"/>
              </a:ext>
            </a:extLst>
          </p:cNvPr>
          <p:cNvSpPr/>
          <p:nvPr/>
        </p:nvSpPr>
        <p:spPr>
          <a:xfrm>
            <a:off x="1199456" y="4205352"/>
            <a:ext cx="360040" cy="394387"/>
          </a:xfrm>
          <a:prstGeom prst="flowChartOffpageConnector">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8" name="矩形 17">
            <a:extLst>
              <a:ext uri="{FF2B5EF4-FFF2-40B4-BE49-F238E27FC236}">
                <a16:creationId xmlns:a16="http://schemas.microsoft.com/office/drawing/2014/main" xmlns="" id="{CC27CE4B-D2DF-467F-AD9A-282883B7E09C}"/>
              </a:ext>
            </a:extLst>
          </p:cNvPr>
          <p:cNvSpPr/>
          <p:nvPr/>
        </p:nvSpPr>
        <p:spPr>
          <a:xfrm>
            <a:off x="1559496" y="4199280"/>
            <a:ext cx="2108269" cy="369332"/>
          </a:xfrm>
          <a:prstGeom prst="rect">
            <a:avLst/>
          </a:prstGeom>
          <a:solidFill>
            <a:schemeClr val="accent4">
              <a:lumMod val="20000"/>
              <a:lumOff val="80000"/>
            </a:schemeClr>
          </a:solidFill>
          <a:ln>
            <a:noFill/>
          </a:ln>
        </p:spPr>
        <p:txBody>
          <a:bodyPr wrap="none">
            <a:spAutoFit/>
          </a:bodyPr>
          <a:lstStyle/>
          <a:p>
            <a:pPr algn="ctr"/>
            <a:r>
              <a:rPr lang="zh-TW" altLang="en-US" dirty="0">
                <a:latin typeface="Times New Roman" panose="02020603050405020304" pitchFamily="18" charset="0"/>
                <a:ea typeface="標楷體" panose="03000509000000000000" pitchFamily="65" charset="-120"/>
                <a:cs typeface="Times New Roman" panose="02020603050405020304" pitchFamily="18" charset="0"/>
              </a:rPr>
              <a:t>招生簡章</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第</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30-31</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頁</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9" name="矩形 18">
            <a:extLst>
              <a:ext uri="{FF2B5EF4-FFF2-40B4-BE49-F238E27FC236}">
                <a16:creationId xmlns:a16="http://schemas.microsoft.com/office/drawing/2014/main" xmlns="" id="{103711F4-A60F-4154-A2E7-591EA173D4BD}"/>
              </a:ext>
            </a:extLst>
          </p:cNvPr>
          <p:cNvSpPr/>
          <p:nvPr/>
        </p:nvSpPr>
        <p:spPr>
          <a:xfrm>
            <a:off x="5859939" y="4196801"/>
            <a:ext cx="2108269" cy="369332"/>
          </a:xfrm>
          <a:prstGeom prst="rect">
            <a:avLst/>
          </a:prstGeom>
          <a:solidFill>
            <a:schemeClr val="accent4">
              <a:lumMod val="20000"/>
              <a:lumOff val="80000"/>
            </a:schemeClr>
          </a:solidFill>
          <a:ln>
            <a:noFill/>
          </a:ln>
        </p:spPr>
        <p:txBody>
          <a:bodyPr wrap="none">
            <a:spAutoFit/>
          </a:bodyPr>
          <a:lstStyle/>
          <a:p>
            <a:pPr algn="ctr"/>
            <a:r>
              <a:rPr lang="zh-TW" altLang="en-US" dirty="0">
                <a:latin typeface="Times New Roman" panose="02020603050405020304" pitchFamily="18" charset="0"/>
                <a:ea typeface="標楷體" panose="03000509000000000000" pitchFamily="65" charset="-120"/>
                <a:cs typeface="Times New Roman" panose="02020603050405020304" pitchFamily="18" charset="0"/>
              </a:rPr>
              <a:t>招生簡章</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第</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41-55</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頁</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22" name="圖片 2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498864" y="4883992"/>
            <a:ext cx="1352909" cy="1913212"/>
          </a:xfrm>
          <a:prstGeom prst="rect">
            <a:avLst/>
          </a:prstGeom>
          <a:ln>
            <a:solidFill>
              <a:schemeClr val="tx1"/>
            </a:solidFill>
          </a:ln>
        </p:spPr>
      </p:pic>
      <p:pic>
        <p:nvPicPr>
          <p:cNvPr id="23" name="圖片 2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862495" y="4883992"/>
            <a:ext cx="1349520" cy="1908420"/>
          </a:xfrm>
          <a:prstGeom prst="rect">
            <a:avLst/>
          </a:prstGeom>
          <a:ln>
            <a:solidFill>
              <a:schemeClr val="tx1"/>
            </a:solidFill>
          </a:ln>
        </p:spPr>
      </p:pic>
      <p:pic>
        <p:nvPicPr>
          <p:cNvPr id="24" name="圖片 23"/>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2492900" y="4894788"/>
            <a:ext cx="1351005" cy="1910520"/>
          </a:xfrm>
          <a:prstGeom prst="rect">
            <a:avLst/>
          </a:prstGeom>
          <a:ln>
            <a:solidFill>
              <a:schemeClr val="tx1"/>
            </a:solidFill>
          </a:ln>
        </p:spPr>
      </p:pic>
      <p:pic>
        <p:nvPicPr>
          <p:cNvPr id="25" name="圖片 24"/>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1129269" y="4894788"/>
            <a:ext cx="1351005" cy="1910520"/>
          </a:xfrm>
          <a:prstGeom prst="rect">
            <a:avLst/>
          </a:prstGeom>
          <a:ln>
            <a:solidFill>
              <a:schemeClr val="tx1"/>
            </a:solidFill>
          </a:ln>
        </p:spPr>
      </p:pic>
      <p:sp>
        <p:nvSpPr>
          <p:cNvPr id="17" name="流程圖: 換頁接點 16">
            <a:extLst>
              <a:ext uri="{FF2B5EF4-FFF2-40B4-BE49-F238E27FC236}">
                <a16:creationId xmlns:a16="http://schemas.microsoft.com/office/drawing/2014/main" xmlns="" id="{F8371563-70D3-4AFE-B470-F19F668EB5FA}"/>
              </a:ext>
            </a:extLst>
          </p:cNvPr>
          <p:cNvSpPr/>
          <p:nvPr/>
        </p:nvSpPr>
        <p:spPr>
          <a:xfrm>
            <a:off x="5499899" y="4205352"/>
            <a:ext cx="360040" cy="394387"/>
          </a:xfrm>
          <a:prstGeom prst="flowChartOffpageConnector">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xmlns="" val="3264789482"/>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702859" y="0"/>
            <a:ext cx="11809312" cy="84030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630238" indent="-630238"/>
            <a:r>
              <a:rPr lang="zh-TW" altLang="en-US" sz="2600" b="1" kern="0" dirty="0" smtClean="0">
                <a:latin typeface="標楷體" panose="03000509000000000000" pitchFamily="65" charset="-120"/>
                <a:ea typeface="標楷體" panose="03000509000000000000" pitchFamily="65" charset="-120"/>
                <a:cs typeface="+mj-cs"/>
              </a:rPr>
              <a:t>第二</a:t>
            </a:r>
            <a:r>
              <a:rPr lang="zh-TW" altLang="en-US" sz="2600" b="1" kern="0" dirty="0">
                <a:latin typeface="標楷體" panose="03000509000000000000" pitchFamily="65" charset="-120"/>
                <a:ea typeface="標楷體" panose="03000509000000000000" pitchFamily="65" charset="-120"/>
                <a:cs typeface="+mj-cs"/>
              </a:rPr>
              <a:t>階段報名系統</a:t>
            </a:r>
            <a:r>
              <a:rPr lang="en-US" altLang="zh-TW" sz="2600" b="1" kern="0" dirty="0">
                <a:latin typeface="標楷體" panose="03000509000000000000" pitchFamily="65" charset="-120"/>
                <a:ea typeface="標楷體" panose="03000509000000000000" pitchFamily="65" charset="-120"/>
                <a:cs typeface="+mj-cs"/>
              </a:rPr>
              <a:t>(</a:t>
            </a:r>
            <a:r>
              <a:rPr lang="zh-TW" altLang="en-US" sz="2600" b="1" kern="0" dirty="0" smtClean="0">
                <a:latin typeface="標楷體" panose="03000509000000000000" pitchFamily="65" charset="-120"/>
                <a:ea typeface="標楷體" panose="03000509000000000000" pitchFamily="65" charset="-120"/>
                <a:cs typeface="+mj-cs"/>
              </a:rPr>
              <a:t>含</a:t>
            </a:r>
            <a:r>
              <a:rPr lang="zh-TW" altLang="en-US" sz="2400" b="1" kern="0" dirty="0">
                <a:latin typeface="Times New Roman" panose="02020603050405020304" pitchFamily="18" charset="0"/>
                <a:ea typeface="標楷體" panose="03000509000000000000" pitchFamily="65" charset="-120"/>
                <a:cs typeface="Times New Roman" panose="02020603050405020304" pitchFamily="18" charset="0"/>
              </a:rPr>
              <a:t>學習歷程</a:t>
            </a:r>
            <a:r>
              <a:rPr lang="zh-TW" altLang="en-US" sz="2600" b="1" kern="0" dirty="0" smtClean="0">
                <a:latin typeface="標楷體" panose="03000509000000000000" pitchFamily="65" charset="-120"/>
                <a:ea typeface="標楷體" panose="03000509000000000000" pitchFamily="65" charset="-120"/>
                <a:cs typeface="+mj-cs"/>
              </a:rPr>
              <a:t>備</a:t>
            </a:r>
            <a:r>
              <a:rPr lang="zh-TW" altLang="en-US" sz="2600" b="1" kern="0" dirty="0">
                <a:latin typeface="標楷體" panose="03000509000000000000" pitchFamily="65" charset="-120"/>
                <a:ea typeface="標楷體" panose="03000509000000000000" pitchFamily="65" charset="-120"/>
                <a:cs typeface="+mj-cs"/>
              </a:rPr>
              <a:t>審資料上</a:t>
            </a:r>
            <a:r>
              <a:rPr lang="zh-TW" altLang="en-US" sz="2600" b="1" kern="0" dirty="0" smtClean="0">
                <a:latin typeface="標楷體" panose="03000509000000000000" pitchFamily="65" charset="-120"/>
                <a:ea typeface="標楷體" panose="03000509000000000000" pitchFamily="65" charset="-120"/>
                <a:cs typeface="+mj-cs"/>
              </a:rPr>
              <a:t>傳</a:t>
            </a:r>
            <a:r>
              <a:rPr lang="zh-TW" altLang="en-US" sz="2400" b="1" kern="0" dirty="0">
                <a:latin typeface="Times New Roman" panose="02020603050405020304" pitchFamily="18" charset="0"/>
                <a:ea typeface="標楷體" panose="03000509000000000000" pitchFamily="65" charset="-120"/>
                <a:cs typeface="Times New Roman" panose="02020603050405020304" pitchFamily="18" charset="0"/>
              </a:rPr>
              <a:t>作業</a:t>
            </a:r>
            <a:r>
              <a:rPr lang="en-US" altLang="zh-TW" sz="2600" b="1" kern="0" dirty="0" smtClean="0">
                <a:latin typeface="標楷體" panose="03000509000000000000" pitchFamily="65" charset="-120"/>
                <a:ea typeface="標楷體" panose="03000509000000000000" pitchFamily="65" charset="-120"/>
                <a:cs typeface="+mj-cs"/>
              </a:rPr>
              <a:t>)-</a:t>
            </a:r>
            <a:r>
              <a:rPr lang="zh-TW" altLang="en-US" sz="2600" b="1" kern="0" dirty="0">
                <a:solidFill>
                  <a:srgbClr val="FF0000"/>
                </a:solidFill>
                <a:latin typeface="標楷體" panose="03000509000000000000" pitchFamily="65" charset="-120"/>
                <a:ea typeface="標楷體" panose="03000509000000000000" pitchFamily="65" charset="-120"/>
                <a:cs typeface="+mj-cs"/>
              </a:rPr>
              <a:t>上傳證照或得獎加分</a:t>
            </a:r>
            <a:r>
              <a:rPr lang="zh-TW" altLang="en-US" sz="2600" b="1" kern="0" dirty="0" smtClean="0">
                <a:solidFill>
                  <a:srgbClr val="FF0000"/>
                </a:solidFill>
                <a:latin typeface="標楷體" panose="03000509000000000000" pitchFamily="65" charset="-120"/>
                <a:ea typeface="標楷體" panose="03000509000000000000" pitchFamily="65" charset="-120"/>
                <a:cs typeface="+mj-cs"/>
              </a:rPr>
              <a:t>證明</a:t>
            </a:r>
            <a:endParaRPr lang="zh-TW" altLang="en-US" sz="2800" b="1" kern="0" dirty="0">
              <a:solidFill>
                <a:srgbClr val="FF0000"/>
              </a:solidFill>
              <a:latin typeface="標楷體" panose="03000509000000000000" pitchFamily="65" charset="-120"/>
              <a:ea typeface="標楷體" panose="03000509000000000000" pitchFamily="65" charset="-120"/>
              <a:cs typeface="+mj-cs"/>
            </a:endParaRPr>
          </a:p>
        </p:txBody>
      </p:sp>
      <p:pic>
        <p:nvPicPr>
          <p:cNvPr id="2" name="圖片 1"/>
          <p:cNvPicPr>
            <a:picLocks noChangeAspect="1"/>
          </p:cNvPicPr>
          <p:nvPr/>
        </p:nvPicPr>
        <p:blipFill>
          <a:blip r:embed="rId2"/>
          <a:stretch>
            <a:fillRect/>
          </a:stretch>
        </p:blipFill>
        <p:spPr>
          <a:xfrm>
            <a:off x="1343472" y="764704"/>
            <a:ext cx="9372899" cy="6048672"/>
          </a:xfrm>
          <a:prstGeom prst="rect">
            <a:avLst/>
          </a:prstGeom>
        </p:spPr>
      </p:pic>
    </p:spTree>
    <p:extLst>
      <p:ext uri="{BB962C8B-B14F-4D97-AF65-F5344CB8AC3E}">
        <p14:creationId xmlns:p14="http://schemas.microsoft.com/office/powerpoint/2010/main" xmlns="" val="8823150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群組 17"/>
          <p:cNvGrpSpPr/>
          <p:nvPr/>
        </p:nvGrpSpPr>
        <p:grpSpPr>
          <a:xfrm>
            <a:off x="2523295" y="1143790"/>
            <a:ext cx="7412124" cy="5256411"/>
            <a:chOff x="809297" y="1268760"/>
            <a:chExt cx="7412124" cy="5256411"/>
          </a:xfrm>
        </p:grpSpPr>
        <p:pic>
          <p:nvPicPr>
            <p:cNvPr id="2" name="图片 14"/>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809297" y="3897825"/>
              <a:ext cx="7369455" cy="1304436"/>
            </a:xfrm>
            <a:prstGeom prst="rect">
              <a:avLst/>
            </a:prstGeom>
          </p:spPr>
        </p:pic>
        <p:pic>
          <p:nvPicPr>
            <p:cNvPr id="3" name="图片 15"/>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09297" y="5220735"/>
              <a:ext cx="7412124" cy="1304436"/>
            </a:xfrm>
            <a:prstGeom prst="rect">
              <a:avLst/>
            </a:prstGeom>
          </p:spPr>
        </p:pic>
        <p:pic>
          <p:nvPicPr>
            <p:cNvPr id="4" name="图片 16"/>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827584" y="1268760"/>
              <a:ext cx="7369455" cy="1304436"/>
            </a:xfrm>
            <a:prstGeom prst="rect">
              <a:avLst/>
            </a:prstGeom>
          </p:spPr>
        </p:pic>
        <p:pic>
          <p:nvPicPr>
            <p:cNvPr id="5" name="图片 17"/>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809297" y="2574914"/>
              <a:ext cx="7387742" cy="1304436"/>
            </a:xfrm>
            <a:prstGeom prst="rect">
              <a:avLst/>
            </a:prstGeom>
          </p:spPr>
        </p:pic>
        <p:sp>
          <p:nvSpPr>
            <p:cNvPr id="6" name="TextBox 19"/>
            <p:cNvSpPr txBox="1"/>
            <p:nvPr/>
          </p:nvSpPr>
          <p:spPr>
            <a:xfrm flipH="1">
              <a:off x="2486133" y="1721529"/>
              <a:ext cx="5274183" cy="338554"/>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fontAlgn="auto">
                <a:spcBef>
                  <a:spcPts val="0"/>
                </a:spcBef>
                <a:spcAft>
                  <a:spcPts val="0"/>
                </a:spcAft>
                <a:defRPr/>
              </a:pPr>
              <a:r>
                <a:rPr kumimoji="0" lang="zh-TW" altLang="en-US" sz="2000" dirty="0">
                  <a:solidFill>
                    <a:srgbClr val="ED1E79"/>
                  </a:solidFill>
                  <a:latin typeface="Times New Roman" panose="02020603050405020304" pitchFamily="18" charset="0"/>
                  <a:ea typeface="標楷體" panose="03000509000000000000" pitchFamily="65" charset="-120"/>
                  <a:cs typeface="Times New Roman" panose="02020603050405020304" pitchFamily="18" charset="0"/>
                </a:rPr>
                <a:t>資格審查登錄</a:t>
              </a:r>
              <a:r>
                <a:rPr kumimoji="0" lang="en-US" altLang="zh-TW" sz="2000" dirty="0">
                  <a:solidFill>
                    <a:srgbClr val="ED1E79"/>
                  </a:solidFill>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2000" dirty="0">
                  <a:solidFill>
                    <a:srgbClr val="ED1E79"/>
                  </a:solidFill>
                  <a:latin typeface="Times New Roman" panose="02020603050405020304" pitchFamily="18" charset="0"/>
                  <a:ea typeface="標楷體" panose="03000509000000000000" pitchFamily="65" charset="-120"/>
                  <a:cs typeface="Times New Roman" panose="02020603050405020304" pitchFamily="18" charset="0"/>
                </a:rPr>
                <a:t>考生基本資料建置</a:t>
              </a:r>
              <a:r>
                <a:rPr kumimoji="0" lang="en-US" altLang="zh-TW" sz="2000" dirty="0">
                  <a:solidFill>
                    <a:srgbClr val="ED1E79"/>
                  </a:solidFill>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2000" dirty="0">
                  <a:solidFill>
                    <a:srgbClr val="ED1E79"/>
                  </a:solidFill>
                  <a:latin typeface="Times New Roman" panose="02020603050405020304" pitchFamily="18" charset="0"/>
                  <a:ea typeface="標楷體" panose="03000509000000000000" pitchFamily="65" charset="-120"/>
                  <a:cs typeface="Times New Roman" panose="02020603050405020304" pitchFamily="18" charset="0"/>
                </a:rPr>
                <a:t>學校端</a:t>
              </a:r>
              <a:r>
                <a:rPr kumimoji="0" lang="en-US" altLang="zh-TW" sz="2000" dirty="0">
                  <a:solidFill>
                    <a:srgbClr val="ED1E79"/>
                  </a:solidFill>
                  <a:latin typeface="Times New Roman" panose="02020603050405020304" pitchFamily="18" charset="0"/>
                  <a:ea typeface="標楷體" panose="03000509000000000000" pitchFamily="65" charset="-120"/>
                  <a:cs typeface="Times New Roman" panose="02020603050405020304" pitchFamily="18" charset="0"/>
                </a:rPr>
                <a:t>)</a:t>
              </a:r>
              <a:endParaRPr kumimoji="0" lang="zh-CN" altLang="en-US" sz="2000" dirty="0">
                <a:solidFill>
                  <a:srgbClr val="ED1E79"/>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8" name="TextBox 21"/>
            <p:cNvSpPr txBox="1"/>
            <p:nvPr/>
          </p:nvSpPr>
          <p:spPr>
            <a:xfrm flipH="1">
              <a:off x="2359716" y="4362292"/>
              <a:ext cx="5400600" cy="338554"/>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fontAlgn="auto">
                <a:spcBef>
                  <a:spcPts val="0"/>
                </a:spcBef>
                <a:spcAft>
                  <a:spcPts val="0"/>
                </a:spcAft>
                <a:defRPr/>
              </a:pPr>
              <a:r>
                <a:rPr kumimoji="0" lang="zh-TW" altLang="en-US" sz="2000" dirty="0" smtClean="0">
                  <a:solidFill>
                    <a:srgbClr val="829B4D"/>
                  </a:solidFill>
                  <a:latin typeface="Times New Roman" panose="02020603050405020304" pitchFamily="18" charset="0"/>
                  <a:ea typeface="標楷體" panose="03000509000000000000" pitchFamily="65" charset="-120"/>
                  <a:cs typeface="Times New Roman" panose="02020603050405020304" pitchFamily="18" charset="0"/>
                </a:rPr>
                <a:t>應屆畢業生第六學期修課紀錄查詢</a:t>
              </a:r>
              <a:r>
                <a:rPr kumimoji="0" lang="zh-TW" altLang="en-US" sz="2000" dirty="0">
                  <a:solidFill>
                    <a:srgbClr val="829B4D"/>
                  </a:solidFill>
                  <a:latin typeface="Times New Roman" panose="02020603050405020304" pitchFamily="18" charset="0"/>
                  <a:ea typeface="標楷體" panose="03000509000000000000" pitchFamily="65" charset="-120"/>
                  <a:cs typeface="Times New Roman" panose="02020603050405020304" pitchFamily="18" charset="0"/>
                </a:rPr>
                <a:t>系統</a:t>
              </a:r>
              <a:r>
                <a:rPr kumimoji="0" lang="en-US" altLang="zh-TW" sz="2000" dirty="0">
                  <a:solidFill>
                    <a:srgbClr val="829B4D"/>
                  </a:solidFill>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2000" dirty="0">
                  <a:solidFill>
                    <a:srgbClr val="829B4D"/>
                  </a:solidFill>
                  <a:latin typeface="Times New Roman" panose="02020603050405020304" pitchFamily="18" charset="0"/>
                  <a:ea typeface="標楷體" panose="03000509000000000000" pitchFamily="65" charset="-120"/>
                  <a:cs typeface="Times New Roman" panose="02020603050405020304" pitchFamily="18" charset="0"/>
                </a:rPr>
                <a:t>考生端</a:t>
              </a:r>
              <a:r>
                <a:rPr kumimoji="0" lang="en-US" altLang="zh-TW" sz="2000" dirty="0">
                  <a:solidFill>
                    <a:srgbClr val="829B4D"/>
                  </a:solidFill>
                  <a:latin typeface="Times New Roman" panose="02020603050405020304" pitchFamily="18" charset="0"/>
                  <a:ea typeface="標楷體" panose="03000509000000000000" pitchFamily="65" charset="-120"/>
                  <a:cs typeface="Times New Roman" panose="02020603050405020304" pitchFamily="18" charset="0"/>
                </a:rPr>
                <a:t>)</a:t>
              </a:r>
              <a:endParaRPr kumimoji="0" lang="zh-CN" altLang="en-US" sz="2000" dirty="0">
                <a:solidFill>
                  <a:srgbClr val="829B4D"/>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0" name="TextBox 23"/>
            <p:cNvSpPr txBox="1"/>
            <p:nvPr/>
          </p:nvSpPr>
          <p:spPr>
            <a:xfrm flipH="1">
              <a:off x="2429971" y="3057856"/>
              <a:ext cx="5490207" cy="338554"/>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fontAlgn="auto">
                <a:spcBef>
                  <a:spcPts val="0"/>
                </a:spcBef>
                <a:spcAft>
                  <a:spcPts val="0"/>
                </a:spcAft>
                <a:defRPr/>
              </a:pPr>
              <a:r>
                <a:rPr kumimoji="0" lang="zh-TW" altLang="en-US" sz="2000" dirty="0" smtClean="0">
                  <a:solidFill>
                    <a:srgbClr val="DAA600"/>
                  </a:solidFill>
                  <a:latin typeface="Times New Roman" panose="02020603050405020304" pitchFamily="18" charset="0"/>
                  <a:ea typeface="標楷體" panose="03000509000000000000" pitchFamily="65" charset="-120"/>
                  <a:cs typeface="Times New Roman" panose="02020603050405020304" pitchFamily="18" charset="0"/>
                </a:rPr>
                <a:t>第一</a:t>
              </a:r>
              <a:r>
                <a:rPr kumimoji="0" lang="zh-TW" altLang="en-US" sz="2000" dirty="0">
                  <a:solidFill>
                    <a:srgbClr val="DAA600"/>
                  </a:solidFill>
                  <a:latin typeface="Times New Roman" panose="02020603050405020304" pitchFamily="18" charset="0"/>
                  <a:ea typeface="標楷體" panose="03000509000000000000" pitchFamily="65" charset="-120"/>
                  <a:cs typeface="Times New Roman" panose="02020603050405020304" pitchFamily="18" charset="0"/>
                </a:rPr>
                <a:t>階段集體報名及繳費系統</a:t>
              </a:r>
              <a:r>
                <a:rPr kumimoji="0" lang="en-US" altLang="zh-TW" sz="2000" dirty="0">
                  <a:solidFill>
                    <a:srgbClr val="DAA600"/>
                  </a:solidFill>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2000" dirty="0">
                  <a:solidFill>
                    <a:srgbClr val="DAA600"/>
                  </a:solidFill>
                  <a:latin typeface="Times New Roman" panose="02020603050405020304" pitchFamily="18" charset="0"/>
                  <a:ea typeface="標楷體" panose="03000509000000000000" pitchFamily="65" charset="-120"/>
                  <a:cs typeface="Times New Roman" panose="02020603050405020304" pitchFamily="18" charset="0"/>
                </a:rPr>
                <a:t>學校端</a:t>
              </a:r>
              <a:r>
                <a:rPr kumimoji="0" lang="en-US" altLang="zh-TW" sz="2000" dirty="0">
                  <a:solidFill>
                    <a:srgbClr val="DAA600"/>
                  </a:solidFill>
                  <a:latin typeface="Times New Roman" panose="02020603050405020304" pitchFamily="18" charset="0"/>
                  <a:ea typeface="標楷體" panose="03000509000000000000" pitchFamily="65" charset="-120"/>
                  <a:cs typeface="Times New Roman" panose="02020603050405020304" pitchFamily="18" charset="0"/>
                </a:rPr>
                <a:t>)</a:t>
              </a:r>
              <a:endParaRPr kumimoji="0" lang="zh-CN" altLang="en-US" sz="2000" dirty="0">
                <a:solidFill>
                  <a:srgbClr val="DAA6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2" name="TextBox 25"/>
            <p:cNvSpPr txBox="1"/>
            <p:nvPr/>
          </p:nvSpPr>
          <p:spPr>
            <a:xfrm flipH="1">
              <a:off x="2357963" y="5447817"/>
              <a:ext cx="5562215" cy="861774"/>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fontAlgn="auto">
                <a:lnSpc>
                  <a:spcPts val="3000"/>
                </a:lnSpc>
                <a:spcBef>
                  <a:spcPts val="0"/>
                </a:spcBef>
                <a:spcAft>
                  <a:spcPts val="0"/>
                </a:spcAft>
                <a:defRPr/>
              </a:pPr>
              <a:r>
                <a:rPr kumimoji="0" lang="zh-TW" altLang="en-US" sz="2000" dirty="0">
                  <a:solidFill>
                    <a:srgbClr val="4BACC6">
                      <a:lumMod val="75000"/>
                    </a:srgbClr>
                  </a:solidFill>
                  <a:latin typeface="Times New Roman" panose="02020603050405020304" pitchFamily="18" charset="0"/>
                  <a:ea typeface="標楷體" panose="03000509000000000000" pitchFamily="65" charset="-120"/>
                  <a:cs typeface="Times New Roman" panose="02020603050405020304" pitchFamily="18" charset="0"/>
                </a:rPr>
                <a:t>第二階段考生報名</a:t>
              </a:r>
              <a:r>
                <a:rPr kumimoji="0" lang="zh-TW" altLang="en-US" sz="2000" dirty="0" smtClean="0">
                  <a:solidFill>
                    <a:srgbClr val="4BACC6">
                      <a:lumMod val="75000"/>
                    </a:srgbClr>
                  </a:solidFill>
                  <a:latin typeface="Times New Roman" panose="02020603050405020304" pitchFamily="18" charset="0"/>
                  <a:ea typeface="標楷體" panose="03000509000000000000" pitchFamily="65" charset="-120"/>
                  <a:cs typeface="Times New Roman" panose="02020603050405020304" pitchFamily="18" charset="0"/>
                </a:rPr>
                <a:t>及</a:t>
              </a:r>
              <a:r>
                <a:rPr kumimoji="0" lang="zh-TW" altLang="en-US" sz="2000" dirty="0">
                  <a:solidFill>
                    <a:srgbClr val="4BACC6">
                      <a:lumMod val="75000"/>
                    </a:srgbClr>
                  </a:solidFill>
                  <a:latin typeface="Times New Roman" panose="02020603050405020304" pitchFamily="18" charset="0"/>
                  <a:ea typeface="標楷體" panose="03000509000000000000" pitchFamily="65" charset="-120"/>
                  <a:cs typeface="Times New Roman" panose="02020603050405020304" pitchFamily="18" charset="0"/>
                </a:rPr>
                <a:t>學習歷程</a:t>
              </a:r>
              <a:r>
                <a:rPr kumimoji="0" lang="zh-TW" altLang="en-US" sz="2000" dirty="0" smtClean="0">
                  <a:solidFill>
                    <a:srgbClr val="4BACC6">
                      <a:lumMod val="75000"/>
                    </a:srgbClr>
                  </a:solidFill>
                  <a:latin typeface="Times New Roman" panose="02020603050405020304" pitchFamily="18" charset="0"/>
                  <a:ea typeface="標楷體" panose="03000509000000000000" pitchFamily="65" charset="-120"/>
                  <a:cs typeface="Times New Roman" panose="02020603050405020304" pitchFamily="18" charset="0"/>
                </a:rPr>
                <a:t>備</a:t>
              </a:r>
              <a:r>
                <a:rPr kumimoji="0" lang="zh-TW" altLang="en-US" sz="2000" dirty="0">
                  <a:solidFill>
                    <a:srgbClr val="4BACC6">
                      <a:lumMod val="75000"/>
                    </a:srgbClr>
                  </a:solidFill>
                  <a:latin typeface="Times New Roman" panose="02020603050405020304" pitchFamily="18" charset="0"/>
                  <a:ea typeface="標楷體" panose="03000509000000000000" pitchFamily="65" charset="-120"/>
                  <a:cs typeface="Times New Roman" panose="02020603050405020304" pitchFamily="18" charset="0"/>
                </a:rPr>
                <a:t>審資料上傳狀態查詢系統</a:t>
              </a:r>
              <a:r>
                <a:rPr kumimoji="0" lang="en-US" altLang="zh-TW" sz="2000" dirty="0">
                  <a:solidFill>
                    <a:srgbClr val="4BACC6">
                      <a:lumMod val="75000"/>
                    </a:srgbClr>
                  </a:solidFill>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2000" dirty="0">
                  <a:solidFill>
                    <a:srgbClr val="4BACC6">
                      <a:lumMod val="75000"/>
                    </a:srgbClr>
                  </a:solidFill>
                  <a:latin typeface="Times New Roman" panose="02020603050405020304" pitchFamily="18" charset="0"/>
                  <a:ea typeface="標楷體" panose="03000509000000000000" pitchFamily="65" charset="-120"/>
                  <a:cs typeface="Times New Roman" panose="02020603050405020304" pitchFamily="18" charset="0"/>
                </a:rPr>
                <a:t>學校端</a:t>
              </a:r>
              <a:r>
                <a:rPr kumimoji="0" lang="en-US" altLang="zh-TW" sz="2000" dirty="0">
                  <a:solidFill>
                    <a:srgbClr val="4BACC6">
                      <a:lumMod val="75000"/>
                    </a:srgbClr>
                  </a:solidFill>
                  <a:latin typeface="Times New Roman" panose="02020603050405020304" pitchFamily="18" charset="0"/>
                  <a:ea typeface="標楷體" panose="03000509000000000000" pitchFamily="65" charset="-120"/>
                  <a:cs typeface="Times New Roman" panose="02020603050405020304" pitchFamily="18" charset="0"/>
                </a:rPr>
                <a:t>)</a:t>
              </a:r>
              <a:endParaRPr kumimoji="0" lang="zh-CN" altLang="en-US" sz="2000" dirty="0">
                <a:solidFill>
                  <a:srgbClr val="4BACC6">
                    <a:lumMod val="75000"/>
                  </a:srgbClr>
                </a:solidFill>
                <a:latin typeface="Times New Roman" panose="02020603050405020304" pitchFamily="18" charset="0"/>
                <a:ea typeface="標楷體" panose="03000509000000000000" pitchFamily="65" charset="-120"/>
                <a:cs typeface="Times New Roman" panose="02020603050405020304" pitchFamily="18" charset="0"/>
              </a:endParaRPr>
            </a:p>
          </p:txBody>
        </p:sp>
      </p:grpSp>
      <p:sp>
        <p:nvSpPr>
          <p:cNvPr id="17" name="Rectangle 2"/>
          <p:cNvSpPr txBox="1">
            <a:spLocks noChangeArrowheads="1"/>
          </p:cNvSpPr>
          <p:nvPr/>
        </p:nvSpPr>
        <p:spPr bwMode="auto">
          <a:xfrm>
            <a:off x="634862" y="-40004"/>
            <a:ext cx="8928992" cy="84030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r>
              <a:rPr lang="zh-TW" altLang="en-US" sz="2800" b="1" kern="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kern="0" dirty="0">
                <a:latin typeface="Times New Roman" panose="02020603050405020304" pitchFamily="18" charset="0"/>
                <a:ea typeface="標楷體" panose="03000509000000000000" pitchFamily="65" charset="-120"/>
                <a:cs typeface="Times New Roman" panose="02020603050405020304" pitchFamily="18" charset="0"/>
              </a:rPr>
              <a:t>集體報名」系統操作說明</a:t>
            </a:r>
          </a:p>
        </p:txBody>
      </p:sp>
      <p:sp>
        <p:nvSpPr>
          <p:cNvPr id="13" name="矩形 12"/>
          <p:cNvSpPr/>
          <p:nvPr/>
        </p:nvSpPr>
        <p:spPr>
          <a:xfrm>
            <a:off x="3935760" y="1196752"/>
            <a:ext cx="5866968" cy="1113904"/>
          </a:xfrm>
          <a:prstGeom prst="rect">
            <a:avLst/>
          </a:prstGeom>
          <a:solidFill>
            <a:srgbClr val="FF00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xmlns="" val="3559379790"/>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702859" y="0"/>
            <a:ext cx="11809312" cy="84030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630238" indent="-630238"/>
            <a:r>
              <a:rPr lang="zh-TW" altLang="en-US" sz="2600" b="1" kern="0" dirty="0" smtClean="0">
                <a:latin typeface="標楷體" panose="03000509000000000000" pitchFamily="65" charset="-120"/>
                <a:ea typeface="標楷體" panose="03000509000000000000" pitchFamily="65" charset="-120"/>
                <a:cs typeface="+mj-cs"/>
              </a:rPr>
              <a:t>第二</a:t>
            </a:r>
            <a:r>
              <a:rPr lang="zh-TW" altLang="en-US" sz="2600" b="1" kern="0" dirty="0">
                <a:latin typeface="標楷體" panose="03000509000000000000" pitchFamily="65" charset="-120"/>
                <a:ea typeface="標楷體" panose="03000509000000000000" pitchFamily="65" charset="-120"/>
                <a:cs typeface="+mj-cs"/>
              </a:rPr>
              <a:t>階段報名系統</a:t>
            </a:r>
            <a:r>
              <a:rPr lang="en-US" altLang="zh-TW" sz="2600" b="1" kern="0" dirty="0">
                <a:latin typeface="標楷體" panose="03000509000000000000" pitchFamily="65" charset="-120"/>
                <a:ea typeface="標楷體" panose="03000509000000000000" pitchFamily="65" charset="-120"/>
                <a:cs typeface="+mj-cs"/>
              </a:rPr>
              <a:t>(</a:t>
            </a:r>
            <a:r>
              <a:rPr lang="zh-TW" altLang="en-US" sz="2600" b="1" kern="0" dirty="0" smtClean="0">
                <a:latin typeface="標楷體" panose="03000509000000000000" pitchFamily="65" charset="-120"/>
                <a:ea typeface="標楷體" panose="03000509000000000000" pitchFamily="65" charset="-120"/>
                <a:cs typeface="+mj-cs"/>
              </a:rPr>
              <a:t>含</a:t>
            </a:r>
            <a:r>
              <a:rPr lang="zh-TW" altLang="en-US" sz="2400" b="1" kern="0" dirty="0">
                <a:latin typeface="Times New Roman" panose="02020603050405020304" pitchFamily="18" charset="0"/>
                <a:ea typeface="標楷體" panose="03000509000000000000" pitchFamily="65" charset="-120"/>
                <a:cs typeface="Times New Roman" panose="02020603050405020304" pitchFamily="18" charset="0"/>
              </a:rPr>
              <a:t>學習歷程</a:t>
            </a:r>
            <a:r>
              <a:rPr lang="zh-TW" altLang="en-US" sz="2600" b="1" kern="0" dirty="0" smtClean="0">
                <a:latin typeface="標楷體" panose="03000509000000000000" pitchFamily="65" charset="-120"/>
                <a:ea typeface="標楷體" panose="03000509000000000000" pitchFamily="65" charset="-120"/>
                <a:cs typeface="+mj-cs"/>
              </a:rPr>
              <a:t>備</a:t>
            </a:r>
            <a:r>
              <a:rPr lang="zh-TW" altLang="en-US" sz="2600" b="1" kern="0" dirty="0">
                <a:latin typeface="標楷體" panose="03000509000000000000" pitchFamily="65" charset="-120"/>
                <a:ea typeface="標楷體" panose="03000509000000000000" pitchFamily="65" charset="-120"/>
                <a:cs typeface="+mj-cs"/>
              </a:rPr>
              <a:t>審資料上</a:t>
            </a:r>
            <a:r>
              <a:rPr lang="zh-TW" altLang="en-US" sz="2600" b="1" kern="0" dirty="0" smtClean="0">
                <a:latin typeface="標楷體" panose="03000509000000000000" pitchFamily="65" charset="-120"/>
                <a:ea typeface="標楷體" panose="03000509000000000000" pitchFamily="65" charset="-120"/>
                <a:cs typeface="+mj-cs"/>
              </a:rPr>
              <a:t>傳</a:t>
            </a:r>
            <a:r>
              <a:rPr lang="zh-TW" altLang="en-US" sz="2400" b="1" kern="0" dirty="0">
                <a:latin typeface="Times New Roman" panose="02020603050405020304" pitchFamily="18" charset="0"/>
                <a:ea typeface="標楷體" panose="03000509000000000000" pitchFamily="65" charset="-120"/>
                <a:cs typeface="Times New Roman" panose="02020603050405020304" pitchFamily="18" charset="0"/>
              </a:rPr>
              <a:t>作業</a:t>
            </a:r>
            <a:r>
              <a:rPr lang="en-US" altLang="zh-TW" sz="2600" b="1" kern="0" dirty="0" smtClean="0">
                <a:latin typeface="標楷體" panose="03000509000000000000" pitchFamily="65" charset="-120"/>
                <a:ea typeface="標楷體" panose="03000509000000000000" pitchFamily="65" charset="-120"/>
                <a:cs typeface="+mj-cs"/>
              </a:rPr>
              <a:t>)-</a:t>
            </a:r>
            <a:r>
              <a:rPr lang="zh-TW" altLang="en-US" sz="2600" b="1" kern="0" dirty="0">
                <a:solidFill>
                  <a:srgbClr val="FF0000"/>
                </a:solidFill>
                <a:latin typeface="標楷體" panose="03000509000000000000" pitchFamily="65" charset="-120"/>
                <a:ea typeface="標楷體" panose="03000509000000000000" pitchFamily="65" charset="-120"/>
                <a:cs typeface="+mj-cs"/>
              </a:rPr>
              <a:t>上傳證照或得獎加分</a:t>
            </a:r>
            <a:r>
              <a:rPr lang="zh-TW" altLang="en-US" sz="2600" b="1" kern="0" dirty="0" smtClean="0">
                <a:solidFill>
                  <a:srgbClr val="FF0000"/>
                </a:solidFill>
                <a:latin typeface="標楷體" panose="03000509000000000000" pitchFamily="65" charset="-120"/>
                <a:ea typeface="標楷體" panose="03000509000000000000" pitchFamily="65" charset="-120"/>
                <a:cs typeface="+mj-cs"/>
              </a:rPr>
              <a:t>證明</a:t>
            </a:r>
            <a:endParaRPr lang="zh-TW" altLang="en-US" sz="2800" b="1" kern="0" dirty="0">
              <a:solidFill>
                <a:srgbClr val="FF0000"/>
              </a:solidFill>
              <a:latin typeface="標楷體" panose="03000509000000000000" pitchFamily="65" charset="-120"/>
              <a:ea typeface="標楷體" panose="03000509000000000000" pitchFamily="65" charset="-120"/>
              <a:cs typeface="+mj-cs"/>
            </a:endParaRPr>
          </a:p>
        </p:txBody>
      </p:sp>
      <p:pic>
        <p:nvPicPr>
          <p:cNvPr id="2" name="圖片 1"/>
          <p:cNvPicPr>
            <a:picLocks noChangeAspect="1"/>
          </p:cNvPicPr>
          <p:nvPr/>
        </p:nvPicPr>
        <p:blipFill>
          <a:blip r:embed="rId2"/>
          <a:stretch>
            <a:fillRect/>
          </a:stretch>
        </p:blipFill>
        <p:spPr>
          <a:xfrm>
            <a:off x="1487488" y="764704"/>
            <a:ext cx="9289032" cy="5980886"/>
          </a:xfrm>
          <a:prstGeom prst="rect">
            <a:avLst/>
          </a:prstGeom>
        </p:spPr>
      </p:pic>
    </p:spTree>
    <p:extLst>
      <p:ext uri="{BB962C8B-B14F-4D97-AF65-F5344CB8AC3E}">
        <p14:creationId xmlns:p14="http://schemas.microsoft.com/office/powerpoint/2010/main" xmlns="" val="3197017159"/>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702859" y="0"/>
            <a:ext cx="11809312" cy="84030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630238" indent="-630238"/>
            <a:r>
              <a:rPr lang="zh-TW" altLang="en-US" sz="2600" b="1" kern="0" dirty="0" smtClean="0">
                <a:latin typeface="標楷體" panose="03000509000000000000" pitchFamily="65" charset="-120"/>
                <a:ea typeface="標楷體" panose="03000509000000000000" pitchFamily="65" charset="-120"/>
                <a:cs typeface="+mj-cs"/>
              </a:rPr>
              <a:t>第二</a:t>
            </a:r>
            <a:r>
              <a:rPr lang="zh-TW" altLang="en-US" sz="2600" b="1" kern="0" dirty="0">
                <a:latin typeface="標楷體" panose="03000509000000000000" pitchFamily="65" charset="-120"/>
                <a:ea typeface="標楷體" panose="03000509000000000000" pitchFamily="65" charset="-120"/>
                <a:cs typeface="+mj-cs"/>
              </a:rPr>
              <a:t>階段報名系統</a:t>
            </a:r>
            <a:r>
              <a:rPr lang="en-US" altLang="zh-TW" sz="2600" b="1" kern="0" dirty="0">
                <a:latin typeface="標楷體" panose="03000509000000000000" pitchFamily="65" charset="-120"/>
                <a:ea typeface="標楷體" panose="03000509000000000000" pitchFamily="65" charset="-120"/>
                <a:cs typeface="+mj-cs"/>
              </a:rPr>
              <a:t>(</a:t>
            </a:r>
            <a:r>
              <a:rPr lang="zh-TW" altLang="en-US" sz="2600" b="1" kern="0" dirty="0" smtClean="0">
                <a:latin typeface="標楷體" panose="03000509000000000000" pitchFamily="65" charset="-120"/>
                <a:ea typeface="標楷體" panose="03000509000000000000" pitchFamily="65" charset="-120"/>
                <a:cs typeface="+mj-cs"/>
              </a:rPr>
              <a:t>含</a:t>
            </a:r>
            <a:r>
              <a:rPr lang="zh-TW" altLang="en-US" sz="2400" b="1" kern="0" dirty="0">
                <a:latin typeface="Times New Roman" panose="02020603050405020304" pitchFamily="18" charset="0"/>
                <a:ea typeface="標楷體" panose="03000509000000000000" pitchFamily="65" charset="-120"/>
                <a:cs typeface="Times New Roman" panose="02020603050405020304" pitchFamily="18" charset="0"/>
              </a:rPr>
              <a:t>學習歷程</a:t>
            </a:r>
            <a:r>
              <a:rPr lang="zh-TW" altLang="en-US" sz="2600" b="1" kern="0" dirty="0" smtClean="0">
                <a:latin typeface="標楷體" panose="03000509000000000000" pitchFamily="65" charset="-120"/>
                <a:ea typeface="標楷體" panose="03000509000000000000" pitchFamily="65" charset="-120"/>
                <a:cs typeface="+mj-cs"/>
              </a:rPr>
              <a:t>備</a:t>
            </a:r>
            <a:r>
              <a:rPr lang="zh-TW" altLang="en-US" sz="2600" b="1" kern="0" dirty="0">
                <a:latin typeface="標楷體" panose="03000509000000000000" pitchFamily="65" charset="-120"/>
                <a:ea typeface="標楷體" panose="03000509000000000000" pitchFamily="65" charset="-120"/>
                <a:cs typeface="+mj-cs"/>
              </a:rPr>
              <a:t>審資料上</a:t>
            </a:r>
            <a:r>
              <a:rPr lang="zh-TW" altLang="en-US" sz="2600" b="1" kern="0" dirty="0" smtClean="0">
                <a:latin typeface="標楷體" panose="03000509000000000000" pitchFamily="65" charset="-120"/>
                <a:ea typeface="標楷體" panose="03000509000000000000" pitchFamily="65" charset="-120"/>
                <a:cs typeface="+mj-cs"/>
              </a:rPr>
              <a:t>傳</a:t>
            </a:r>
            <a:r>
              <a:rPr lang="zh-TW" altLang="en-US" sz="2400" b="1" kern="0" dirty="0">
                <a:latin typeface="Times New Roman" panose="02020603050405020304" pitchFamily="18" charset="0"/>
                <a:ea typeface="標楷體" panose="03000509000000000000" pitchFamily="65" charset="-120"/>
                <a:cs typeface="Times New Roman" panose="02020603050405020304" pitchFamily="18" charset="0"/>
              </a:rPr>
              <a:t>作業</a:t>
            </a:r>
            <a:r>
              <a:rPr lang="en-US" altLang="zh-TW" sz="2600" b="1" kern="0" dirty="0" smtClean="0">
                <a:latin typeface="標楷體" panose="03000509000000000000" pitchFamily="65" charset="-120"/>
                <a:ea typeface="標楷體" panose="03000509000000000000" pitchFamily="65" charset="-120"/>
                <a:cs typeface="+mj-cs"/>
              </a:rPr>
              <a:t>)-</a:t>
            </a:r>
            <a:r>
              <a:rPr lang="zh-TW" altLang="en-US" sz="2000" b="1" kern="0" dirty="0">
                <a:solidFill>
                  <a:srgbClr val="FF0000"/>
                </a:solidFill>
                <a:latin typeface="標楷體" panose="03000509000000000000" pitchFamily="65" charset="-120"/>
                <a:ea typeface="標楷體" panose="03000509000000000000" pitchFamily="65" charset="-120"/>
                <a:cs typeface="+mj-cs"/>
              </a:rPr>
              <a:t>檢視學習歷程備審資料上傳確認表</a:t>
            </a:r>
            <a:endParaRPr lang="zh-TW" altLang="en-US" sz="2800" b="1" kern="0" dirty="0">
              <a:solidFill>
                <a:srgbClr val="FF0000"/>
              </a:solidFill>
              <a:latin typeface="標楷體" panose="03000509000000000000" pitchFamily="65" charset="-120"/>
              <a:ea typeface="標楷體" panose="03000509000000000000" pitchFamily="65" charset="-120"/>
              <a:cs typeface="+mj-cs"/>
            </a:endParaRPr>
          </a:p>
        </p:txBody>
      </p:sp>
      <p:sp>
        <p:nvSpPr>
          <p:cNvPr id="2" name="圓角矩形 1"/>
          <p:cNvSpPr/>
          <p:nvPr/>
        </p:nvSpPr>
        <p:spPr>
          <a:xfrm>
            <a:off x="1055440" y="866966"/>
            <a:ext cx="10585176" cy="715089"/>
          </a:xfrm>
          <a:prstGeom prst="roundRect">
            <a:avLst/>
          </a:prstGeom>
          <a:solidFill>
            <a:schemeClr val="accent4">
              <a:lumMod val="40000"/>
              <a:lumOff val="60000"/>
            </a:schemeClr>
          </a:solidFill>
        </p:spPr>
        <p:txBody>
          <a:bodyPr wrap="square">
            <a:spAutoFit/>
          </a:bodyPr>
          <a:lstStyle/>
          <a:p>
            <a:r>
              <a:rPr lang="zh-TW" altLang="zh-TW" kern="100" dirty="0">
                <a:ea typeface="標楷體" panose="03000509000000000000" pitchFamily="65" charset="-120"/>
                <a:cs typeface="新細明體" panose="02020500000000000000" pitchFamily="18" charset="-120"/>
              </a:rPr>
              <a:t>完成各項目檔案檢視後，於</a:t>
            </a:r>
            <a:r>
              <a:rPr lang="zh-TW" altLang="zh-TW" kern="100" dirty="0">
                <a:latin typeface="Times New Roman" panose="02020603050405020304" pitchFamily="18" charset="0"/>
                <a:ea typeface="新細明體" panose="02020500000000000000" pitchFamily="18" charset="-120"/>
                <a:cs typeface="Times New Roman" panose="02020603050405020304" pitchFamily="18" charset="0"/>
              </a:rPr>
              <a:t>「</a:t>
            </a:r>
            <a:r>
              <a:rPr lang="zh-TW" altLang="zh-TW" kern="100" dirty="0">
                <a:ea typeface="標楷體" panose="03000509000000000000" pitchFamily="65" charset="-120"/>
                <a:cs typeface="新細明體" panose="02020500000000000000" pitchFamily="18" charset="-120"/>
              </a:rPr>
              <a:t>學習歷程備審資料上傳確認表</a:t>
            </a:r>
            <a:r>
              <a:rPr lang="zh-TW" altLang="zh-TW" kern="100" dirty="0">
                <a:latin typeface="Times New Roman" panose="02020603050405020304" pitchFamily="18" charset="0"/>
                <a:ea typeface="新細明體" panose="02020500000000000000" pitchFamily="18" charset="-120"/>
                <a:cs typeface="Times New Roman" panose="02020603050405020304" pitchFamily="18" charset="0"/>
              </a:rPr>
              <a:t>」</a:t>
            </a:r>
            <a:r>
              <a:rPr lang="zh-TW" altLang="zh-TW" kern="100" dirty="0">
                <a:ea typeface="標楷體" panose="03000509000000000000" pitchFamily="65" charset="-120"/>
                <a:cs typeface="新細明體" panose="02020500000000000000" pitchFamily="18" charset="-120"/>
              </a:rPr>
              <a:t>欄位，輸入圖形驗證碼，檢視並下載學習歷程備審資料上傳確認表。</a:t>
            </a:r>
            <a:endParaRPr lang="zh-TW" altLang="en-US" dirty="0"/>
          </a:p>
        </p:txBody>
      </p:sp>
      <p:pic>
        <p:nvPicPr>
          <p:cNvPr id="3" name="圖片 2"/>
          <p:cNvPicPr>
            <a:picLocks noChangeAspect="1"/>
          </p:cNvPicPr>
          <p:nvPr/>
        </p:nvPicPr>
        <p:blipFill>
          <a:blip r:embed="rId2"/>
          <a:stretch>
            <a:fillRect/>
          </a:stretch>
        </p:blipFill>
        <p:spPr>
          <a:xfrm>
            <a:off x="983432" y="1608720"/>
            <a:ext cx="10225136" cy="5034670"/>
          </a:xfrm>
          <a:prstGeom prst="rect">
            <a:avLst/>
          </a:prstGeom>
        </p:spPr>
      </p:pic>
    </p:spTree>
    <p:extLst>
      <p:ext uri="{BB962C8B-B14F-4D97-AF65-F5344CB8AC3E}">
        <p14:creationId xmlns:p14="http://schemas.microsoft.com/office/powerpoint/2010/main" xmlns="" val="2597858217"/>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2"/>
          <p:cNvSpPr txBox="1">
            <a:spLocks noChangeArrowheads="1"/>
          </p:cNvSpPr>
          <p:nvPr/>
        </p:nvSpPr>
        <p:spPr bwMode="auto">
          <a:xfrm>
            <a:off x="818747" y="0"/>
            <a:ext cx="10173797" cy="74509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627063" indent="-627063"/>
            <a:r>
              <a:rPr lang="zh-TW" altLang="en-US" sz="2400" b="1" kern="0" dirty="0" smtClean="0">
                <a:latin typeface="標楷體" panose="03000509000000000000" pitchFamily="65" charset="-120"/>
                <a:ea typeface="標楷體" panose="03000509000000000000" pitchFamily="65" charset="-120"/>
                <a:cs typeface="+mj-cs"/>
              </a:rPr>
              <a:t>第二</a:t>
            </a:r>
            <a:r>
              <a:rPr lang="zh-TW" altLang="en-US" sz="2400" b="1" kern="0" dirty="0">
                <a:latin typeface="標楷體" panose="03000509000000000000" pitchFamily="65" charset="-120"/>
                <a:ea typeface="標楷體" panose="03000509000000000000" pitchFamily="65" charset="-120"/>
                <a:cs typeface="+mj-cs"/>
              </a:rPr>
              <a:t>階段報名系統</a:t>
            </a:r>
            <a:r>
              <a:rPr lang="en-US" altLang="zh-TW" sz="2400" b="1" kern="0" dirty="0">
                <a:latin typeface="標楷體" panose="03000509000000000000" pitchFamily="65" charset="-120"/>
                <a:ea typeface="標楷體" panose="03000509000000000000" pitchFamily="65" charset="-120"/>
                <a:cs typeface="+mj-cs"/>
              </a:rPr>
              <a:t>(</a:t>
            </a:r>
            <a:r>
              <a:rPr lang="zh-TW" altLang="en-US" sz="2400" b="1" kern="0" dirty="0">
                <a:latin typeface="標楷體" panose="03000509000000000000" pitchFamily="65" charset="-120"/>
                <a:ea typeface="標楷體" panose="03000509000000000000" pitchFamily="65" charset="-120"/>
                <a:cs typeface="+mj-cs"/>
              </a:rPr>
              <a:t>含備審資料上</a:t>
            </a:r>
            <a:r>
              <a:rPr lang="zh-TW" altLang="en-US" sz="2400" b="1" kern="0" dirty="0" smtClean="0">
                <a:latin typeface="標楷體" panose="03000509000000000000" pitchFamily="65" charset="-120"/>
                <a:ea typeface="標楷體" panose="03000509000000000000" pitchFamily="65" charset="-120"/>
                <a:cs typeface="+mj-cs"/>
              </a:rPr>
              <a:t>傳</a:t>
            </a:r>
            <a:r>
              <a:rPr lang="zh-TW" altLang="en-US" sz="2400" b="1" kern="0" dirty="0">
                <a:latin typeface="Times New Roman" panose="02020603050405020304" pitchFamily="18" charset="0"/>
                <a:ea typeface="標楷體" panose="03000509000000000000" pitchFamily="65" charset="-120"/>
                <a:cs typeface="Times New Roman" panose="02020603050405020304" pitchFamily="18" charset="0"/>
              </a:rPr>
              <a:t>作業</a:t>
            </a:r>
            <a:r>
              <a:rPr lang="en-US" altLang="zh-TW" sz="2400" b="1" kern="0" dirty="0" smtClean="0">
                <a:latin typeface="標楷體" panose="03000509000000000000" pitchFamily="65" charset="-120"/>
                <a:ea typeface="標楷體" panose="03000509000000000000" pitchFamily="65" charset="-120"/>
                <a:cs typeface="+mj-cs"/>
              </a:rPr>
              <a:t>)-</a:t>
            </a:r>
            <a:r>
              <a:rPr lang="zh-TW" altLang="en-US" sz="2400" b="1" kern="0" dirty="0">
                <a:solidFill>
                  <a:srgbClr val="FF0000"/>
                </a:solidFill>
                <a:latin typeface="標楷體" panose="03000509000000000000" pitchFamily="65" charset="-120"/>
                <a:ea typeface="標楷體" panose="03000509000000000000" pitchFamily="65" charset="-120"/>
                <a:cs typeface="+mj-cs"/>
              </a:rPr>
              <a:t>上</a:t>
            </a:r>
            <a:r>
              <a:rPr lang="zh-TW" altLang="en-US" sz="2400" b="1" kern="0" dirty="0" smtClean="0">
                <a:solidFill>
                  <a:srgbClr val="FF0000"/>
                </a:solidFill>
                <a:latin typeface="標楷體" panose="03000509000000000000" pitchFamily="65" charset="-120"/>
                <a:ea typeface="標楷體" panose="03000509000000000000" pitchFamily="65" charset="-120"/>
                <a:cs typeface="+mj-cs"/>
              </a:rPr>
              <a:t>傳</a:t>
            </a:r>
            <a:r>
              <a:rPr lang="en-US" altLang="zh-TW" sz="2400" b="1" kern="0" dirty="0" smtClean="0">
                <a:solidFill>
                  <a:srgbClr val="FF0000"/>
                </a:solidFill>
                <a:latin typeface="標楷體" panose="03000509000000000000" pitchFamily="65" charset="-120"/>
                <a:ea typeface="標楷體" panose="03000509000000000000" pitchFamily="65" charset="-120"/>
                <a:cs typeface="+mj-cs"/>
              </a:rPr>
              <a:t>(</a:t>
            </a:r>
            <a:r>
              <a:rPr lang="zh-TW" altLang="en-US" sz="2400" b="1" kern="0" dirty="0" smtClean="0">
                <a:solidFill>
                  <a:srgbClr val="FF0000"/>
                </a:solidFill>
                <a:latin typeface="標楷體" panose="03000509000000000000" pitchFamily="65" charset="-120"/>
                <a:ea typeface="標楷體" panose="03000509000000000000" pitchFamily="65" charset="-120"/>
                <a:cs typeface="+mj-cs"/>
              </a:rPr>
              <a:t>或勾選</a:t>
            </a:r>
            <a:r>
              <a:rPr lang="en-US" altLang="zh-TW" sz="2400" b="1" kern="0" dirty="0" smtClean="0">
                <a:solidFill>
                  <a:srgbClr val="FF0000"/>
                </a:solidFill>
                <a:latin typeface="標楷體" panose="03000509000000000000" pitchFamily="65" charset="-120"/>
                <a:ea typeface="標楷體" panose="03000509000000000000" pitchFamily="65" charset="-120"/>
                <a:cs typeface="+mj-cs"/>
              </a:rPr>
              <a:t>)</a:t>
            </a:r>
            <a:r>
              <a:rPr lang="zh-TW" altLang="en-US" sz="2400" b="1" kern="0" dirty="0" smtClean="0">
                <a:solidFill>
                  <a:srgbClr val="FF0000"/>
                </a:solidFill>
                <a:latin typeface="標楷體" panose="03000509000000000000" pitchFamily="65" charset="-120"/>
                <a:ea typeface="標楷體" panose="03000509000000000000" pitchFamily="65" charset="-120"/>
                <a:cs typeface="+mj-cs"/>
              </a:rPr>
              <a:t>學習歷程備</a:t>
            </a:r>
            <a:r>
              <a:rPr lang="zh-TW" altLang="en-US" sz="2400" b="1" kern="0" dirty="0">
                <a:solidFill>
                  <a:srgbClr val="FF0000"/>
                </a:solidFill>
                <a:latin typeface="標楷體" panose="03000509000000000000" pitchFamily="65" charset="-120"/>
                <a:ea typeface="標楷體" panose="03000509000000000000" pitchFamily="65" charset="-120"/>
                <a:cs typeface="+mj-cs"/>
              </a:rPr>
              <a:t>審資料</a:t>
            </a:r>
          </a:p>
        </p:txBody>
      </p:sp>
      <p:pic>
        <p:nvPicPr>
          <p:cNvPr id="3" name="圖片 2"/>
          <p:cNvPicPr>
            <a:picLocks noChangeAspect="1"/>
          </p:cNvPicPr>
          <p:nvPr/>
        </p:nvPicPr>
        <p:blipFill>
          <a:blip r:embed="rId2"/>
          <a:stretch>
            <a:fillRect/>
          </a:stretch>
        </p:blipFill>
        <p:spPr>
          <a:xfrm>
            <a:off x="1127448" y="745099"/>
            <a:ext cx="9665529" cy="5708237"/>
          </a:xfrm>
          <a:prstGeom prst="rect">
            <a:avLst/>
          </a:prstGeom>
        </p:spPr>
      </p:pic>
    </p:spTree>
    <p:extLst>
      <p:ext uri="{BB962C8B-B14F-4D97-AF65-F5344CB8AC3E}">
        <p14:creationId xmlns:p14="http://schemas.microsoft.com/office/powerpoint/2010/main" xmlns="" val="201104170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702859" y="0"/>
            <a:ext cx="11809312" cy="84030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630238" indent="-630238"/>
            <a:r>
              <a:rPr lang="zh-TW" altLang="en-US" sz="2600" b="1" kern="0" dirty="0" smtClean="0">
                <a:latin typeface="標楷體" panose="03000509000000000000" pitchFamily="65" charset="-120"/>
                <a:ea typeface="標楷體" panose="03000509000000000000" pitchFamily="65" charset="-120"/>
                <a:cs typeface="+mj-cs"/>
              </a:rPr>
              <a:t>第二</a:t>
            </a:r>
            <a:r>
              <a:rPr lang="zh-TW" altLang="en-US" sz="2600" b="1" kern="0" dirty="0">
                <a:latin typeface="標楷體" panose="03000509000000000000" pitchFamily="65" charset="-120"/>
                <a:ea typeface="標楷體" panose="03000509000000000000" pitchFamily="65" charset="-120"/>
                <a:cs typeface="+mj-cs"/>
              </a:rPr>
              <a:t>階段報名系統</a:t>
            </a:r>
            <a:r>
              <a:rPr lang="en-US" altLang="zh-TW" sz="2600" b="1" kern="0" dirty="0">
                <a:latin typeface="標楷體" panose="03000509000000000000" pitchFamily="65" charset="-120"/>
                <a:ea typeface="標楷體" panose="03000509000000000000" pitchFamily="65" charset="-120"/>
                <a:cs typeface="+mj-cs"/>
              </a:rPr>
              <a:t>(</a:t>
            </a:r>
            <a:r>
              <a:rPr lang="zh-TW" altLang="en-US" sz="2600" b="1" kern="0" dirty="0" smtClean="0">
                <a:latin typeface="標楷體" panose="03000509000000000000" pitchFamily="65" charset="-120"/>
                <a:ea typeface="標楷體" panose="03000509000000000000" pitchFamily="65" charset="-120"/>
                <a:cs typeface="+mj-cs"/>
              </a:rPr>
              <a:t>含</a:t>
            </a:r>
            <a:r>
              <a:rPr lang="zh-TW" altLang="en-US" sz="2400" b="1" kern="0" dirty="0">
                <a:latin typeface="Times New Roman" panose="02020603050405020304" pitchFamily="18" charset="0"/>
                <a:ea typeface="標楷體" panose="03000509000000000000" pitchFamily="65" charset="-120"/>
                <a:cs typeface="Times New Roman" panose="02020603050405020304" pitchFamily="18" charset="0"/>
              </a:rPr>
              <a:t>學習歷程</a:t>
            </a:r>
            <a:r>
              <a:rPr lang="zh-TW" altLang="en-US" sz="2600" b="1" kern="0" dirty="0" smtClean="0">
                <a:latin typeface="標楷體" panose="03000509000000000000" pitchFamily="65" charset="-120"/>
                <a:ea typeface="標楷體" panose="03000509000000000000" pitchFamily="65" charset="-120"/>
                <a:cs typeface="+mj-cs"/>
              </a:rPr>
              <a:t>備</a:t>
            </a:r>
            <a:r>
              <a:rPr lang="zh-TW" altLang="en-US" sz="2600" b="1" kern="0" dirty="0">
                <a:latin typeface="標楷體" panose="03000509000000000000" pitchFamily="65" charset="-120"/>
                <a:ea typeface="標楷體" panose="03000509000000000000" pitchFamily="65" charset="-120"/>
                <a:cs typeface="+mj-cs"/>
              </a:rPr>
              <a:t>審資料上</a:t>
            </a:r>
            <a:r>
              <a:rPr lang="zh-TW" altLang="en-US" sz="2600" b="1" kern="0" dirty="0" smtClean="0">
                <a:latin typeface="標楷體" panose="03000509000000000000" pitchFamily="65" charset="-120"/>
                <a:ea typeface="標楷體" panose="03000509000000000000" pitchFamily="65" charset="-120"/>
                <a:cs typeface="+mj-cs"/>
              </a:rPr>
              <a:t>傳</a:t>
            </a:r>
            <a:r>
              <a:rPr lang="zh-TW" altLang="en-US" sz="2400" b="1" kern="0" dirty="0">
                <a:latin typeface="Times New Roman" panose="02020603050405020304" pitchFamily="18" charset="0"/>
                <a:ea typeface="標楷體" panose="03000509000000000000" pitchFamily="65" charset="-120"/>
                <a:cs typeface="Times New Roman" panose="02020603050405020304" pitchFamily="18" charset="0"/>
              </a:rPr>
              <a:t>作業</a:t>
            </a:r>
            <a:r>
              <a:rPr lang="en-US" altLang="zh-TW" sz="2600" b="1" kern="0" dirty="0" smtClean="0">
                <a:latin typeface="標楷體" panose="03000509000000000000" pitchFamily="65" charset="-120"/>
                <a:ea typeface="標楷體" panose="03000509000000000000" pitchFamily="65" charset="-120"/>
                <a:cs typeface="+mj-cs"/>
              </a:rPr>
              <a:t>)-</a:t>
            </a:r>
            <a:r>
              <a:rPr lang="zh-TW" altLang="en-US" sz="2000" b="1" kern="0" dirty="0">
                <a:solidFill>
                  <a:srgbClr val="FF0000"/>
                </a:solidFill>
                <a:latin typeface="標楷體" panose="03000509000000000000" pitchFamily="65" charset="-120"/>
                <a:ea typeface="標楷體" panose="03000509000000000000" pitchFamily="65" charset="-120"/>
              </a:rPr>
              <a:t>檢視學習歷程備審資料上傳確認表</a:t>
            </a:r>
            <a:endParaRPr lang="zh-TW" altLang="en-US" sz="3600" b="1" kern="0" dirty="0">
              <a:solidFill>
                <a:srgbClr val="FF0000"/>
              </a:solidFill>
              <a:latin typeface="標楷體" panose="03000509000000000000" pitchFamily="65" charset="-120"/>
              <a:ea typeface="標楷體" panose="03000509000000000000" pitchFamily="65" charset="-120"/>
            </a:endParaRPr>
          </a:p>
        </p:txBody>
      </p:sp>
      <p:pic>
        <p:nvPicPr>
          <p:cNvPr id="2" name="圖片 1"/>
          <p:cNvPicPr>
            <a:picLocks noChangeAspect="1"/>
          </p:cNvPicPr>
          <p:nvPr/>
        </p:nvPicPr>
        <p:blipFill>
          <a:blip r:embed="rId2"/>
          <a:stretch>
            <a:fillRect/>
          </a:stretch>
        </p:blipFill>
        <p:spPr>
          <a:xfrm>
            <a:off x="1271464" y="764704"/>
            <a:ext cx="9361040" cy="6035408"/>
          </a:xfrm>
          <a:prstGeom prst="rect">
            <a:avLst/>
          </a:prstGeom>
        </p:spPr>
      </p:pic>
    </p:spTree>
    <p:extLst>
      <p:ext uri="{BB962C8B-B14F-4D97-AF65-F5344CB8AC3E}">
        <p14:creationId xmlns:p14="http://schemas.microsoft.com/office/powerpoint/2010/main" xmlns="" val="341668525"/>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2"/>
          <p:cNvSpPr txBox="1">
            <a:spLocks noChangeArrowheads="1"/>
          </p:cNvSpPr>
          <p:nvPr/>
        </p:nvSpPr>
        <p:spPr bwMode="auto">
          <a:xfrm>
            <a:off x="818747" y="0"/>
            <a:ext cx="10173797" cy="74509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627063" indent="-627063"/>
            <a:r>
              <a:rPr lang="zh-TW" altLang="en-US" sz="2400" b="1" kern="0" dirty="0" smtClean="0">
                <a:latin typeface="標楷體" panose="03000509000000000000" pitchFamily="65" charset="-120"/>
                <a:ea typeface="標楷體" panose="03000509000000000000" pitchFamily="65" charset="-120"/>
                <a:cs typeface="+mj-cs"/>
              </a:rPr>
              <a:t>第二</a:t>
            </a:r>
            <a:r>
              <a:rPr lang="zh-TW" altLang="en-US" sz="2400" b="1" kern="0" dirty="0">
                <a:latin typeface="標楷體" panose="03000509000000000000" pitchFamily="65" charset="-120"/>
                <a:ea typeface="標楷體" panose="03000509000000000000" pitchFamily="65" charset="-120"/>
                <a:cs typeface="+mj-cs"/>
              </a:rPr>
              <a:t>階段報名系統</a:t>
            </a:r>
            <a:r>
              <a:rPr lang="en-US" altLang="zh-TW" sz="2400" b="1" kern="0" dirty="0">
                <a:latin typeface="標楷體" panose="03000509000000000000" pitchFamily="65" charset="-120"/>
                <a:ea typeface="標楷體" panose="03000509000000000000" pitchFamily="65" charset="-120"/>
                <a:cs typeface="+mj-cs"/>
              </a:rPr>
              <a:t>(</a:t>
            </a:r>
            <a:r>
              <a:rPr lang="zh-TW" altLang="en-US" sz="2400" b="1" kern="0" dirty="0">
                <a:latin typeface="標楷體" panose="03000509000000000000" pitchFamily="65" charset="-120"/>
                <a:ea typeface="標楷體" panose="03000509000000000000" pitchFamily="65" charset="-120"/>
                <a:cs typeface="+mj-cs"/>
              </a:rPr>
              <a:t>含備審資料上</a:t>
            </a:r>
            <a:r>
              <a:rPr lang="zh-TW" altLang="en-US" sz="2400" b="1" kern="0" dirty="0" smtClean="0">
                <a:latin typeface="標楷體" panose="03000509000000000000" pitchFamily="65" charset="-120"/>
                <a:ea typeface="標楷體" panose="03000509000000000000" pitchFamily="65" charset="-120"/>
                <a:cs typeface="+mj-cs"/>
              </a:rPr>
              <a:t>傳</a:t>
            </a:r>
            <a:r>
              <a:rPr lang="zh-TW" altLang="en-US" sz="2400" b="1" kern="0" dirty="0">
                <a:latin typeface="Times New Roman" panose="02020603050405020304" pitchFamily="18" charset="0"/>
                <a:ea typeface="標楷體" panose="03000509000000000000" pitchFamily="65" charset="-120"/>
                <a:cs typeface="Times New Roman" panose="02020603050405020304" pitchFamily="18" charset="0"/>
              </a:rPr>
              <a:t>作業</a:t>
            </a:r>
            <a:r>
              <a:rPr lang="en-US" altLang="zh-TW" sz="2400" b="1" kern="0" dirty="0" smtClean="0">
                <a:latin typeface="標楷體" panose="03000509000000000000" pitchFamily="65" charset="-120"/>
                <a:ea typeface="標楷體" panose="03000509000000000000" pitchFamily="65" charset="-120"/>
                <a:cs typeface="+mj-cs"/>
              </a:rPr>
              <a:t>)-</a:t>
            </a:r>
            <a:r>
              <a:rPr lang="zh-TW" altLang="en-US" sz="2400" b="1" kern="0" dirty="0">
                <a:solidFill>
                  <a:srgbClr val="FF0000"/>
                </a:solidFill>
                <a:latin typeface="標楷體" panose="03000509000000000000" pitchFamily="65" charset="-120"/>
                <a:ea typeface="標楷體" panose="03000509000000000000" pitchFamily="65" charset="-120"/>
                <a:cs typeface="+mj-cs"/>
              </a:rPr>
              <a:t>上</a:t>
            </a:r>
            <a:r>
              <a:rPr lang="zh-TW" altLang="en-US" sz="2400" b="1" kern="0" dirty="0" smtClean="0">
                <a:solidFill>
                  <a:srgbClr val="FF0000"/>
                </a:solidFill>
                <a:latin typeface="標楷體" panose="03000509000000000000" pitchFamily="65" charset="-120"/>
                <a:ea typeface="標楷體" panose="03000509000000000000" pitchFamily="65" charset="-120"/>
                <a:cs typeface="+mj-cs"/>
              </a:rPr>
              <a:t>傳</a:t>
            </a:r>
            <a:r>
              <a:rPr lang="en-US" altLang="zh-TW" sz="2400" b="1" kern="0" dirty="0" smtClean="0">
                <a:solidFill>
                  <a:srgbClr val="FF0000"/>
                </a:solidFill>
                <a:latin typeface="標楷體" panose="03000509000000000000" pitchFamily="65" charset="-120"/>
                <a:ea typeface="標楷體" panose="03000509000000000000" pitchFamily="65" charset="-120"/>
                <a:cs typeface="+mj-cs"/>
              </a:rPr>
              <a:t>(</a:t>
            </a:r>
            <a:r>
              <a:rPr lang="zh-TW" altLang="en-US" sz="2400" b="1" kern="0" dirty="0" smtClean="0">
                <a:solidFill>
                  <a:srgbClr val="FF0000"/>
                </a:solidFill>
                <a:latin typeface="標楷體" panose="03000509000000000000" pitchFamily="65" charset="-120"/>
                <a:ea typeface="標楷體" panose="03000509000000000000" pitchFamily="65" charset="-120"/>
                <a:cs typeface="+mj-cs"/>
              </a:rPr>
              <a:t>或勾選</a:t>
            </a:r>
            <a:r>
              <a:rPr lang="en-US" altLang="zh-TW" sz="2400" b="1" kern="0" dirty="0" smtClean="0">
                <a:solidFill>
                  <a:srgbClr val="FF0000"/>
                </a:solidFill>
                <a:latin typeface="標楷體" panose="03000509000000000000" pitchFamily="65" charset="-120"/>
                <a:ea typeface="標楷體" panose="03000509000000000000" pitchFamily="65" charset="-120"/>
                <a:cs typeface="+mj-cs"/>
              </a:rPr>
              <a:t>)</a:t>
            </a:r>
            <a:r>
              <a:rPr lang="zh-TW" altLang="en-US" sz="2400" b="1" kern="0" dirty="0" smtClean="0">
                <a:solidFill>
                  <a:srgbClr val="FF0000"/>
                </a:solidFill>
                <a:latin typeface="標楷體" panose="03000509000000000000" pitchFamily="65" charset="-120"/>
                <a:ea typeface="標楷體" panose="03000509000000000000" pitchFamily="65" charset="-120"/>
                <a:cs typeface="+mj-cs"/>
              </a:rPr>
              <a:t>學習歷程備</a:t>
            </a:r>
            <a:r>
              <a:rPr lang="zh-TW" altLang="en-US" sz="2400" b="1" kern="0" dirty="0">
                <a:solidFill>
                  <a:srgbClr val="FF0000"/>
                </a:solidFill>
                <a:latin typeface="標楷體" panose="03000509000000000000" pitchFamily="65" charset="-120"/>
                <a:ea typeface="標楷體" panose="03000509000000000000" pitchFamily="65" charset="-120"/>
                <a:cs typeface="+mj-cs"/>
              </a:rPr>
              <a:t>審資料</a:t>
            </a:r>
          </a:p>
        </p:txBody>
      </p:sp>
      <p:pic>
        <p:nvPicPr>
          <p:cNvPr id="2" name="圖片 1"/>
          <p:cNvPicPr>
            <a:picLocks noChangeAspect="1"/>
          </p:cNvPicPr>
          <p:nvPr/>
        </p:nvPicPr>
        <p:blipFill>
          <a:blip r:embed="rId2"/>
          <a:stretch>
            <a:fillRect/>
          </a:stretch>
        </p:blipFill>
        <p:spPr>
          <a:xfrm>
            <a:off x="1343472" y="836712"/>
            <a:ext cx="9379106" cy="5688632"/>
          </a:xfrm>
          <a:prstGeom prst="rect">
            <a:avLst/>
          </a:prstGeom>
        </p:spPr>
      </p:pic>
    </p:spTree>
    <p:extLst>
      <p:ext uri="{BB962C8B-B14F-4D97-AF65-F5344CB8AC3E}">
        <p14:creationId xmlns:p14="http://schemas.microsoft.com/office/powerpoint/2010/main" xmlns="" val="57843039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stretch>
            <a:fillRect/>
          </a:stretch>
        </p:blipFill>
        <p:spPr>
          <a:xfrm>
            <a:off x="5810014" y="2728084"/>
            <a:ext cx="4546333" cy="4013284"/>
          </a:xfrm>
          <a:prstGeom prst="rect">
            <a:avLst/>
          </a:prstGeom>
        </p:spPr>
      </p:pic>
      <p:pic>
        <p:nvPicPr>
          <p:cNvPr id="14" name="圖片 13"/>
          <p:cNvPicPr/>
          <p:nvPr/>
        </p:nvPicPr>
        <p:blipFill rotWithShape="1">
          <a:blip r:embed="rId3" cstate="print">
            <a:extLst>
              <a:ext uri="{28A0092B-C50C-407E-A947-70E740481C1C}">
                <a14:useLocalDpi xmlns:a14="http://schemas.microsoft.com/office/drawing/2010/main" xmlns="" val="0"/>
              </a:ext>
            </a:extLst>
          </a:blip>
          <a:srcRect l="9291" r="8161"/>
          <a:stretch/>
        </p:blipFill>
        <p:spPr>
          <a:xfrm>
            <a:off x="1943146" y="2801177"/>
            <a:ext cx="3746441" cy="3888429"/>
          </a:xfrm>
          <a:prstGeom prst="rect">
            <a:avLst/>
          </a:prstGeom>
        </p:spPr>
      </p:pic>
      <p:sp>
        <p:nvSpPr>
          <p:cNvPr id="4" name="矩形 3"/>
          <p:cNvSpPr/>
          <p:nvPr/>
        </p:nvSpPr>
        <p:spPr>
          <a:xfrm>
            <a:off x="1919537" y="812662"/>
            <a:ext cx="8407822" cy="1438855"/>
          </a:xfrm>
          <a:prstGeom prst="rect">
            <a:avLst/>
          </a:prstGeom>
        </p:spPr>
        <p:txBody>
          <a:bodyPr wrap="square">
            <a:spAutoFit/>
          </a:bodyPr>
          <a:lstStyle/>
          <a:p>
            <a:pPr marL="342900" indent="-342900" algn="ctr">
              <a:lnSpc>
                <a:spcPts val="3500"/>
              </a:lnSpc>
              <a:buClr>
                <a:srgbClr val="000000"/>
              </a:buClr>
            </a:pPr>
            <a:r>
              <a:rPr lang="zh-TW" altLang="en-US" sz="28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第二階段繳費及查詢系統</a:t>
            </a:r>
            <a:endParaRPr lang="en-US" altLang="zh-TW" sz="28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algn="ctr">
              <a:lnSpc>
                <a:spcPts val="3500"/>
              </a:lnSpc>
              <a:buClr>
                <a:srgbClr val="000000"/>
              </a:buClr>
            </a:pPr>
            <a:r>
              <a:rPr lang="zh-TW" altLang="en-US" sz="20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系統開放時間：</a:t>
            </a:r>
            <a:r>
              <a:rPr lang="en-US" altLang="zh-TW" sz="200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111/6/2(</a:t>
            </a:r>
            <a:r>
              <a:rPr lang="zh-TW" altLang="en-US" sz="200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四</a:t>
            </a:r>
            <a:r>
              <a:rPr lang="en-US" altLang="zh-TW" sz="200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)10:00~111/6/9(</a:t>
            </a:r>
            <a:r>
              <a:rPr lang="zh-TW" altLang="en-US" sz="20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四</a:t>
            </a:r>
            <a:r>
              <a:rPr lang="en-US" altLang="zh-TW" sz="200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sz="2000" b="1" dirty="0" smtClean="0">
                <a:solidFill>
                  <a:srgbClr val="3333FF"/>
                </a:solidFill>
                <a:latin typeface="Times New Roman" panose="02020603050405020304" pitchFamily="18" charset="0"/>
                <a:ea typeface="標楷體" panose="03000509000000000000" pitchFamily="65" charset="-120"/>
                <a:cs typeface="Times New Roman" panose="02020603050405020304" pitchFamily="18" charset="0"/>
              </a:rPr>
              <a:t>24:00 </a:t>
            </a:r>
            <a:r>
              <a:rPr lang="en-US" altLang="zh-TW" sz="2000" b="1" dirty="0">
                <a:solidFill>
                  <a:srgbClr val="3333FF"/>
                </a:solidFill>
                <a:latin typeface="Times New Roman" panose="02020603050405020304" pitchFamily="18" charset="0"/>
                <a:ea typeface="標楷體" panose="03000509000000000000" pitchFamily="65" charset="-120"/>
                <a:cs typeface="Times New Roman" panose="02020603050405020304" pitchFamily="18" charset="0"/>
              </a:rPr>
              <a:t>(24</a:t>
            </a:r>
            <a:r>
              <a:rPr lang="zh-TW" altLang="en-US" sz="2000" b="1" dirty="0">
                <a:solidFill>
                  <a:srgbClr val="3333FF"/>
                </a:solidFill>
                <a:latin typeface="Times New Roman" panose="02020603050405020304" pitchFamily="18" charset="0"/>
                <a:ea typeface="標楷體" panose="03000509000000000000" pitchFamily="65" charset="-120"/>
                <a:cs typeface="Times New Roman" panose="02020603050405020304" pitchFamily="18" charset="0"/>
              </a:rPr>
              <a:t>小時開放</a:t>
            </a:r>
            <a:r>
              <a:rPr lang="en-US" altLang="zh-TW" sz="2000" b="1" dirty="0">
                <a:solidFill>
                  <a:srgbClr val="3333FF"/>
                </a:solidFill>
                <a:latin typeface="Times New Roman" panose="02020603050405020304" pitchFamily="18" charset="0"/>
                <a:ea typeface="標楷體" panose="03000509000000000000" pitchFamily="65" charset="-120"/>
                <a:cs typeface="Times New Roman" panose="02020603050405020304" pitchFamily="18" charset="0"/>
              </a:rPr>
              <a:t>)</a:t>
            </a:r>
          </a:p>
          <a:p>
            <a:pPr marL="342900" indent="-342900" algn="ctr">
              <a:lnSpc>
                <a:spcPts val="3500"/>
              </a:lnSpc>
              <a:buClr>
                <a:srgbClr val="000000"/>
              </a:buClr>
            </a:pPr>
            <a:r>
              <a:rPr lang="zh-TW" altLang="en-US" sz="25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繳費截止時間：依所報各校系科</a:t>
            </a:r>
            <a:r>
              <a:rPr lang="en-US" altLang="zh-TW" sz="25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5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組</a:t>
            </a:r>
            <a:r>
              <a:rPr lang="en-US" altLang="zh-TW" sz="25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5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、學程所訂截止時間</a:t>
            </a:r>
          </a:p>
        </p:txBody>
      </p:sp>
      <p:sp>
        <p:nvSpPr>
          <p:cNvPr id="5" name="Rectangle 2"/>
          <p:cNvSpPr txBox="1">
            <a:spLocks noChangeArrowheads="1"/>
          </p:cNvSpPr>
          <p:nvPr/>
        </p:nvSpPr>
        <p:spPr bwMode="auto">
          <a:xfrm>
            <a:off x="790654" y="27659"/>
            <a:ext cx="8624391" cy="74509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627063" indent="-627063"/>
            <a:r>
              <a:rPr lang="zh-TW" altLang="en-US" sz="2400" b="1" kern="0" dirty="0" smtClean="0">
                <a:latin typeface="標楷體" panose="03000509000000000000" pitchFamily="65" charset="-120"/>
                <a:ea typeface="標楷體" panose="03000509000000000000" pitchFamily="65" charset="-120"/>
                <a:cs typeface="+mj-cs"/>
              </a:rPr>
              <a:t>第二</a:t>
            </a:r>
            <a:r>
              <a:rPr lang="zh-TW" altLang="en-US" sz="2400" b="1" kern="0" dirty="0">
                <a:latin typeface="標楷體" panose="03000509000000000000" pitchFamily="65" charset="-120"/>
                <a:ea typeface="標楷體" panose="03000509000000000000" pitchFamily="65" charset="-120"/>
                <a:cs typeface="+mj-cs"/>
              </a:rPr>
              <a:t>階段繳費及查詢系統</a:t>
            </a:r>
            <a:r>
              <a:rPr lang="en-US" altLang="zh-TW" sz="2400" b="1" kern="0" dirty="0">
                <a:latin typeface="標楷體" panose="03000509000000000000" pitchFamily="65" charset="-120"/>
                <a:ea typeface="標楷體" panose="03000509000000000000" pitchFamily="65" charset="-120"/>
                <a:cs typeface="+mj-cs"/>
              </a:rPr>
              <a:t>-</a:t>
            </a:r>
            <a:r>
              <a:rPr lang="zh-TW" altLang="en-US" sz="2400" b="1" kern="0" dirty="0">
                <a:solidFill>
                  <a:srgbClr val="FF0000"/>
                </a:solidFill>
                <a:latin typeface="標楷體" panose="03000509000000000000" pitchFamily="65" charset="-120"/>
                <a:ea typeface="標楷體" panose="03000509000000000000" pitchFamily="65" charset="-120"/>
                <a:cs typeface="+mj-cs"/>
              </a:rPr>
              <a:t>登入頁</a:t>
            </a:r>
          </a:p>
        </p:txBody>
      </p:sp>
      <p:sp>
        <p:nvSpPr>
          <p:cNvPr id="9" name="文字方塊 8"/>
          <p:cNvSpPr txBox="1"/>
          <p:nvPr/>
        </p:nvSpPr>
        <p:spPr>
          <a:xfrm>
            <a:off x="1835661" y="2204864"/>
            <a:ext cx="3888431" cy="523220"/>
          </a:xfrm>
          <a:prstGeom prst="rect">
            <a:avLst/>
          </a:prstGeom>
          <a:solidFill>
            <a:srgbClr val="00B050"/>
          </a:solidFill>
        </p:spPr>
        <p:txBody>
          <a:bodyPr wrap="square" rtlCol="0">
            <a:spAutoFit/>
          </a:bodyPr>
          <a:lstStyle/>
          <a:p>
            <a:pPr algn="ctr"/>
            <a:r>
              <a:rPr lang="zh-TW" altLang="en-US" sz="2800" b="1" dirty="0">
                <a:solidFill>
                  <a:schemeClr val="bg1"/>
                </a:solidFill>
                <a:latin typeface="標楷體" panose="03000509000000000000" pitchFamily="65" charset="-120"/>
                <a:ea typeface="標楷體" panose="03000509000000000000" pitchFamily="65" charset="-120"/>
              </a:rPr>
              <a:t>一般組</a:t>
            </a:r>
          </a:p>
        </p:txBody>
      </p:sp>
      <p:sp>
        <p:nvSpPr>
          <p:cNvPr id="10" name="文字方塊 9"/>
          <p:cNvSpPr txBox="1"/>
          <p:nvPr/>
        </p:nvSpPr>
        <p:spPr>
          <a:xfrm>
            <a:off x="5807971" y="2204864"/>
            <a:ext cx="4464497" cy="523220"/>
          </a:xfrm>
          <a:prstGeom prst="rect">
            <a:avLst/>
          </a:prstGeom>
          <a:solidFill>
            <a:srgbClr val="00B050"/>
          </a:solidFill>
        </p:spPr>
        <p:txBody>
          <a:bodyPr wrap="square" rtlCol="0">
            <a:spAutoFit/>
          </a:bodyPr>
          <a:lstStyle/>
          <a:p>
            <a:pPr algn="ctr"/>
            <a:r>
              <a:rPr lang="zh-TW" altLang="en-US" sz="2800" b="1" dirty="0">
                <a:solidFill>
                  <a:schemeClr val="bg1"/>
                </a:solidFill>
                <a:latin typeface="標楷體" panose="03000509000000000000" pitchFamily="65" charset="-120"/>
                <a:ea typeface="標楷體" panose="03000509000000000000" pitchFamily="65" charset="-120"/>
              </a:rPr>
              <a:t>青儲組</a:t>
            </a:r>
          </a:p>
        </p:txBody>
      </p:sp>
      <p:sp>
        <p:nvSpPr>
          <p:cNvPr id="12" name="矩形 11">
            <a:extLst>
              <a:ext uri="{FF2B5EF4-FFF2-40B4-BE49-F238E27FC236}">
                <a16:creationId xmlns:a16="http://schemas.microsoft.com/office/drawing/2014/main" xmlns="" id="{EB027810-DD54-4EE5-B85A-75A8FA11B94D}"/>
              </a:ext>
            </a:extLst>
          </p:cNvPr>
          <p:cNvSpPr/>
          <p:nvPr/>
        </p:nvSpPr>
        <p:spPr>
          <a:xfrm>
            <a:off x="3851037" y="3032904"/>
            <a:ext cx="574313" cy="202002"/>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3" name="矩形 12">
            <a:extLst>
              <a:ext uri="{FF2B5EF4-FFF2-40B4-BE49-F238E27FC236}">
                <a16:creationId xmlns:a16="http://schemas.microsoft.com/office/drawing/2014/main" xmlns="" id="{75DB8E3D-7F99-45E8-BD07-A58D3A6C5B1D}"/>
              </a:ext>
            </a:extLst>
          </p:cNvPr>
          <p:cNvSpPr/>
          <p:nvPr/>
        </p:nvSpPr>
        <p:spPr>
          <a:xfrm>
            <a:off x="6810087" y="3062072"/>
            <a:ext cx="1440160" cy="228906"/>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Tree>
    <p:extLst>
      <p:ext uri="{BB962C8B-B14F-4D97-AF65-F5344CB8AC3E}">
        <p14:creationId xmlns:p14="http://schemas.microsoft.com/office/powerpoint/2010/main" xmlns="" val="2011756270"/>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stretch>
            <a:fillRect/>
          </a:stretch>
        </p:blipFill>
        <p:spPr>
          <a:xfrm>
            <a:off x="1127448" y="753637"/>
            <a:ext cx="9865096" cy="5785143"/>
          </a:xfrm>
          <a:prstGeom prst="rect">
            <a:avLst/>
          </a:prstGeom>
        </p:spPr>
      </p:pic>
      <p:sp>
        <p:nvSpPr>
          <p:cNvPr id="6" name="Rectangle 2"/>
          <p:cNvSpPr txBox="1">
            <a:spLocks noChangeArrowheads="1"/>
          </p:cNvSpPr>
          <p:nvPr/>
        </p:nvSpPr>
        <p:spPr bwMode="auto">
          <a:xfrm>
            <a:off x="695400" y="11573"/>
            <a:ext cx="10081120" cy="74509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627063" indent="-627063"/>
            <a:r>
              <a:rPr lang="zh-TW" altLang="en-US" sz="2400" b="1" kern="0" dirty="0" smtClean="0">
                <a:latin typeface="標楷體" panose="03000509000000000000" pitchFamily="65" charset="-120"/>
                <a:ea typeface="標楷體" panose="03000509000000000000" pitchFamily="65" charset="-120"/>
                <a:cs typeface="+mj-cs"/>
              </a:rPr>
              <a:t>第二</a:t>
            </a:r>
            <a:r>
              <a:rPr lang="zh-TW" altLang="en-US" sz="2400" b="1" kern="0" dirty="0">
                <a:latin typeface="標楷體" panose="03000509000000000000" pitchFamily="65" charset="-120"/>
                <a:ea typeface="標楷體" panose="03000509000000000000" pitchFamily="65" charset="-120"/>
                <a:cs typeface="+mj-cs"/>
              </a:rPr>
              <a:t>階段繳費及查詢</a:t>
            </a:r>
            <a:r>
              <a:rPr lang="zh-TW" altLang="en-US" sz="2400" b="1" kern="0" dirty="0" smtClean="0">
                <a:latin typeface="標楷體" panose="03000509000000000000" pitchFamily="65" charset="-120"/>
                <a:ea typeface="標楷體" panose="03000509000000000000" pitchFamily="65" charset="-120"/>
                <a:cs typeface="+mj-cs"/>
              </a:rPr>
              <a:t>系統</a:t>
            </a:r>
            <a:r>
              <a:rPr lang="en-US" altLang="zh-TW" sz="2400" b="1" kern="0" dirty="0" smtClean="0">
                <a:latin typeface="標楷體" panose="03000509000000000000" pitchFamily="65" charset="-120"/>
                <a:ea typeface="標楷體" panose="03000509000000000000" pitchFamily="65" charset="-120"/>
                <a:cs typeface="+mj-cs"/>
              </a:rPr>
              <a:t>-</a:t>
            </a:r>
            <a:r>
              <a:rPr lang="zh-TW" altLang="en-US" sz="2400" b="1" kern="0" dirty="0">
                <a:solidFill>
                  <a:srgbClr val="FF0000"/>
                </a:solidFill>
                <a:latin typeface="標楷體" panose="03000509000000000000" pitchFamily="65" charset="-120"/>
                <a:ea typeface="標楷體" panose="03000509000000000000" pitchFamily="65" charset="-120"/>
              </a:rPr>
              <a:t>查詢繳費帳號</a:t>
            </a:r>
            <a:r>
              <a:rPr lang="zh-TW" altLang="en-US" sz="2400" b="1" kern="0" dirty="0" smtClean="0">
                <a:solidFill>
                  <a:srgbClr val="FF0000"/>
                </a:solidFill>
                <a:latin typeface="標楷體" panose="03000509000000000000" pitchFamily="65" charset="-120"/>
                <a:ea typeface="標楷體" panose="03000509000000000000" pitchFamily="65" charset="-120"/>
              </a:rPr>
              <a:t>及學習歷程備</a:t>
            </a:r>
            <a:r>
              <a:rPr lang="zh-TW" altLang="en-US" sz="2400" b="1" kern="0" dirty="0">
                <a:solidFill>
                  <a:srgbClr val="FF0000"/>
                </a:solidFill>
                <a:latin typeface="標楷體" panose="03000509000000000000" pitchFamily="65" charset="-120"/>
                <a:ea typeface="標楷體" panose="03000509000000000000" pitchFamily="65" charset="-120"/>
              </a:rPr>
              <a:t>審資料上傳狀態</a:t>
            </a:r>
          </a:p>
        </p:txBody>
      </p:sp>
      <p:sp>
        <p:nvSpPr>
          <p:cNvPr id="17" name="矩形 16">
            <a:extLst>
              <a:ext uri="{FF2B5EF4-FFF2-40B4-BE49-F238E27FC236}">
                <a16:creationId xmlns:a16="http://schemas.microsoft.com/office/drawing/2014/main" xmlns="" id="{543ED327-1317-4920-B247-748538A04153}"/>
              </a:ext>
            </a:extLst>
          </p:cNvPr>
          <p:cNvSpPr/>
          <p:nvPr/>
        </p:nvSpPr>
        <p:spPr>
          <a:xfrm>
            <a:off x="6888088" y="3109900"/>
            <a:ext cx="1304745" cy="2911387"/>
          </a:xfrm>
          <a:prstGeom prst="rect">
            <a:avLst/>
          </a:prstGeom>
          <a:noFill/>
          <a:ln w="381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
        <p:nvSpPr>
          <p:cNvPr id="18" name="矩形 17">
            <a:extLst>
              <a:ext uri="{FF2B5EF4-FFF2-40B4-BE49-F238E27FC236}">
                <a16:creationId xmlns:a16="http://schemas.microsoft.com/office/drawing/2014/main" xmlns="" id="{B8EC7278-9012-4104-B4E8-DB35898D1D71}"/>
              </a:ext>
            </a:extLst>
          </p:cNvPr>
          <p:cNvSpPr/>
          <p:nvPr/>
        </p:nvSpPr>
        <p:spPr>
          <a:xfrm>
            <a:off x="6736582" y="2746250"/>
            <a:ext cx="1456251" cy="363650"/>
          </a:xfrm>
          <a:prstGeom prst="rect">
            <a:avLst/>
          </a:prstGeom>
          <a:solidFill>
            <a:srgbClr val="00B050"/>
          </a:solidFill>
        </p:spPr>
        <p:txBody>
          <a:bodyPr wrap="square">
            <a:spAutoFit/>
          </a:bodyPr>
          <a:lstStyle/>
          <a:p>
            <a:pPr algn="ctr"/>
            <a:r>
              <a:rPr lang="zh-TW" altLang="en-US" sz="1700" dirty="0">
                <a:solidFill>
                  <a:schemeClr val="bg1"/>
                </a:solidFill>
                <a:latin typeface="標楷體" panose="03000509000000000000" pitchFamily="65" charset="-120"/>
                <a:ea typeface="標楷體" panose="03000509000000000000" pitchFamily="65" charset="-120"/>
              </a:rPr>
              <a:t>(1)繳費狀態</a:t>
            </a:r>
          </a:p>
        </p:txBody>
      </p:sp>
      <p:sp>
        <p:nvSpPr>
          <p:cNvPr id="19" name="矩形 18">
            <a:extLst>
              <a:ext uri="{FF2B5EF4-FFF2-40B4-BE49-F238E27FC236}">
                <a16:creationId xmlns:a16="http://schemas.microsoft.com/office/drawing/2014/main" xmlns="" id="{E9085404-C44D-4996-B179-CEAFA168D5E7}"/>
              </a:ext>
            </a:extLst>
          </p:cNvPr>
          <p:cNvSpPr/>
          <p:nvPr/>
        </p:nvSpPr>
        <p:spPr>
          <a:xfrm>
            <a:off x="4226810" y="2730359"/>
            <a:ext cx="2622564" cy="369332"/>
          </a:xfrm>
          <a:prstGeom prst="rect">
            <a:avLst/>
          </a:prstGeom>
          <a:solidFill>
            <a:srgbClr val="FF0000"/>
          </a:solidFill>
        </p:spPr>
        <p:txBody>
          <a:bodyPr wrap="square">
            <a:spAutoFit/>
          </a:bodyPr>
          <a:lstStyle/>
          <a:p>
            <a:pPr algn="ctr"/>
            <a:r>
              <a:rPr lang="en-US" altLang="zh-TW" dirty="0">
                <a:solidFill>
                  <a:schemeClr val="bg1"/>
                </a:solidFill>
                <a:latin typeface="標楷體" panose="03000509000000000000" pitchFamily="65" charset="-120"/>
                <a:ea typeface="標楷體" panose="03000509000000000000" pitchFamily="65" charset="-120"/>
              </a:rPr>
              <a:t>(2</a:t>
            </a:r>
            <a:r>
              <a:rPr lang="en-US" altLang="zh-TW" dirty="0" smtClean="0">
                <a:solidFill>
                  <a:schemeClr val="bg1"/>
                </a:solidFill>
                <a:latin typeface="標楷體" panose="03000509000000000000" pitchFamily="65" charset="-120"/>
                <a:ea typeface="標楷體" panose="03000509000000000000" pitchFamily="65" charset="-120"/>
              </a:rPr>
              <a:t>)</a:t>
            </a:r>
            <a:r>
              <a:rPr lang="zh-TW" altLang="en-US" dirty="0" smtClean="0">
                <a:solidFill>
                  <a:schemeClr val="bg1"/>
                </a:solidFill>
                <a:latin typeface="標楷體" panose="03000509000000000000" pitchFamily="65" charset="-120"/>
                <a:ea typeface="標楷體" panose="03000509000000000000" pitchFamily="65" charset="-120"/>
              </a:rPr>
              <a:t>學習歷程備</a:t>
            </a:r>
            <a:r>
              <a:rPr lang="zh-TW" altLang="en-US" dirty="0">
                <a:solidFill>
                  <a:schemeClr val="bg1"/>
                </a:solidFill>
                <a:latin typeface="標楷體" panose="03000509000000000000" pitchFamily="65" charset="-120"/>
                <a:ea typeface="標楷體" panose="03000509000000000000" pitchFamily="65" charset="-120"/>
              </a:rPr>
              <a:t>審資料</a:t>
            </a:r>
          </a:p>
        </p:txBody>
      </p:sp>
      <p:sp>
        <p:nvSpPr>
          <p:cNvPr id="21" name="矩形 20">
            <a:extLst>
              <a:ext uri="{FF2B5EF4-FFF2-40B4-BE49-F238E27FC236}">
                <a16:creationId xmlns:a16="http://schemas.microsoft.com/office/drawing/2014/main" xmlns="" id="{9442808F-8506-4808-BF6E-098F3DE154FE}"/>
              </a:ext>
            </a:extLst>
          </p:cNvPr>
          <p:cNvSpPr/>
          <p:nvPr/>
        </p:nvSpPr>
        <p:spPr>
          <a:xfrm>
            <a:off x="4222333" y="3109902"/>
            <a:ext cx="2627041" cy="2911386"/>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圓角矩形圖說文字 14">
            <a:extLst>
              <a:ext uri="{FF2B5EF4-FFF2-40B4-BE49-F238E27FC236}">
                <a16:creationId xmlns:a16="http://schemas.microsoft.com/office/drawing/2014/main" xmlns="" id="{C5DC29C7-3EA9-42BC-9F63-80F7BAA5BD14}"/>
              </a:ext>
            </a:extLst>
          </p:cNvPr>
          <p:cNvSpPr/>
          <p:nvPr/>
        </p:nvSpPr>
        <p:spPr>
          <a:xfrm>
            <a:off x="2207568" y="6167201"/>
            <a:ext cx="5040560" cy="435472"/>
          </a:xfrm>
          <a:prstGeom prst="wedgeRoundRectCallout">
            <a:avLst>
              <a:gd name="adj1" fmla="val 16496"/>
              <a:gd name="adj2" fmla="val -79233"/>
              <a:gd name="adj3" fmla="val 16667"/>
            </a:avLst>
          </a:prstGeom>
          <a:solidFill>
            <a:srgbClr val="F25F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latin typeface="標楷體" panose="03000509000000000000" pitchFamily="65" charset="-120"/>
                <a:ea typeface="標楷體" panose="03000509000000000000" pitchFamily="65" charset="-120"/>
              </a:rPr>
              <a:t>僅能</a:t>
            </a:r>
            <a:r>
              <a:rPr lang="zh-TW" altLang="en-US" dirty="0" smtClean="0">
                <a:latin typeface="標楷體" panose="03000509000000000000" pitchFamily="65" charset="-120"/>
                <a:ea typeface="標楷體" panose="03000509000000000000" pitchFamily="65" charset="-120"/>
              </a:rPr>
              <a:t>檢視學習歷程備</a:t>
            </a:r>
            <a:r>
              <a:rPr lang="zh-TW" altLang="en-US" dirty="0">
                <a:latin typeface="標楷體" panose="03000509000000000000" pitchFamily="65" charset="-120"/>
                <a:ea typeface="標楷體" panose="03000509000000000000" pitchFamily="65" charset="-120"/>
              </a:rPr>
              <a:t>審資料，不可進行上傳作業</a:t>
            </a:r>
          </a:p>
        </p:txBody>
      </p:sp>
    </p:spTree>
    <p:extLst>
      <p:ext uri="{BB962C8B-B14F-4D97-AF65-F5344CB8AC3E}">
        <p14:creationId xmlns:p14="http://schemas.microsoft.com/office/powerpoint/2010/main" xmlns="" val="284903680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524003" y="980728"/>
            <a:ext cx="4022349" cy="369332"/>
          </a:xfrm>
          <a:prstGeom prst="rect">
            <a:avLst/>
          </a:prstGeom>
          <a:solidFill>
            <a:schemeClr val="accent2">
              <a:lumMod val="20000"/>
              <a:lumOff val="80000"/>
            </a:schemeClr>
          </a:solidFill>
        </p:spPr>
        <p:txBody>
          <a:bodyPr wrap="square">
            <a:spAutoFit/>
          </a:bodyPr>
          <a:lstStyle/>
          <a:p>
            <a:pPr algn="ctr"/>
            <a:r>
              <a:rPr lang="zh-TW" altLang="en-US" dirty="0">
                <a:latin typeface="標楷體" panose="03000509000000000000" pitchFamily="65" charset="-120"/>
                <a:ea typeface="標楷體" panose="03000509000000000000" pitchFamily="65" charset="-120"/>
              </a:rPr>
              <a:t>步驟</a:t>
            </a:r>
            <a:r>
              <a:rPr lang="en-US" altLang="zh-TW" dirty="0">
                <a:latin typeface="標楷體" panose="03000509000000000000" pitchFamily="65" charset="-120"/>
                <a:ea typeface="標楷體" panose="03000509000000000000" pitchFamily="65" charset="-120"/>
              </a:rPr>
              <a:t>1</a:t>
            </a:r>
            <a:r>
              <a:rPr lang="zh-TW" altLang="en-US" dirty="0">
                <a:latin typeface="標楷體" panose="03000509000000000000" pitchFamily="65" charset="-120"/>
                <a:ea typeface="標楷體" panose="03000509000000000000" pitchFamily="65" charset="-120"/>
              </a:rPr>
              <a:t>：下載繳費單</a:t>
            </a:r>
          </a:p>
        </p:txBody>
      </p:sp>
      <p:sp>
        <p:nvSpPr>
          <p:cNvPr id="5" name="矩形 4"/>
          <p:cNvSpPr/>
          <p:nvPr/>
        </p:nvSpPr>
        <p:spPr>
          <a:xfrm>
            <a:off x="8701166" y="986970"/>
            <a:ext cx="2507402" cy="369332"/>
          </a:xfrm>
          <a:prstGeom prst="rect">
            <a:avLst/>
          </a:prstGeom>
          <a:solidFill>
            <a:schemeClr val="accent2">
              <a:lumMod val="20000"/>
              <a:lumOff val="80000"/>
            </a:schemeClr>
          </a:solidFill>
        </p:spPr>
        <p:txBody>
          <a:bodyPr wrap="square">
            <a:spAutoFit/>
          </a:bodyPr>
          <a:lstStyle/>
          <a:p>
            <a:pPr algn="ctr"/>
            <a:r>
              <a:rPr lang="zh-TW" altLang="en-US" dirty="0">
                <a:latin typeface="標楷體" panose="03000509000000000000" pitchFamily="65" charset="-120"/>
                <a:ea typeface="標楷體" panose="03000509000000000000" pitchFamily="65" charset="-120"/>
              </a:rPr>
              <a:t>步驟</a:t>
            </a:r>
            <a:r>
              <a:rPr lang="en-US" altLang="zh-TW" dirty="0">
                <a:latin typeface="標楷體" panose="03000509000000000000" pitchFamily="65" charset="-120"/>
                <a:ea typeface="標楷體" panose="03000509000000000000" pitchFamily="65" charset="-120"/>
              </a:rPr>
              <a:t>3</a:t>
            </a:r>
            <a:r>
              <a:rPr lang="zh-TW" altLang="en-US" dirty="0">
                <a:latin typeface="標楷體" panose="03000509000000000000" pitchFamily="65" charset="-120"/>
                <a:ea typeface="標楷體" panose="03000509000000000000" pitchFamily="65" charset="-120"/>
              </a:rPr>
              <a:t>：確認繳費狀態</a:t>
            </a:r>
          </a:p>
        </p:txBody>
      </p:sp>
      <p:sp>
        <p:nvSpPr>
          <p:cNvPr id="6" name="矩形 5"/>
          <p:cNvSpPr/>
          <p:nvPr/>
        </p:nvSpPr>
        <p:spPr>
          <a:xfrm>
            <a:off x="6312024" y="980728"/>
            <a:ext cx="1488038" cy="369332"/>
          </a:xfrm>
          <a:prstGeom prst="rect">
            <a:avLst/>
          </a:prstGeom>
          <a:solidFill>
            <a:schemeClr val="accent2">
              <a:lumMod val="20000"/>
              <a:lumOff val="80000"/>
            </a:schemeClr>
          </a:solidFill>
        </p:spPr>
        <p:txBody>
          <a:bodyPr wrap="square">
            <a:spAutoFit/>
          </a:bodyPr>
          <a:lstStyle/>
          <a:p>
            <a:pPr algn="ctr"/>
            <a:r>
              <a:rPr lang="zh-TW" altLang="en-US" dirty="0">
                <a:latin typeface="標楷體" panose="03000509000000000000" pitchFamily="65" charset="-120"/>
                <a:ea typeface="標楷體" panose="03000509000000000000" pitchFamily="65" charset="-120"/>
              </a:rPr>
              <a:t>步驟</a:t>
            </a:r>
            <a:r>
              <a:rPr lang="en-US" altLang="zh-TW" dirty="0">
                <a:latin typeface="標楷體" panose="03000509000000000000" pitchFamily="65" charset="-120"/>
                <a:ea typeface="標楷體" panose="03000509000000000000" pitchFamily="65" charset="-120"/>
              </a:rPr>
              <a:t>2</a:t>
            </a:r>
            <a:r>
              <a:rPr lang="zh-TW" altLang="en-US" dirty="0">
                <a:latin typeface="標楷體" panose="03000509000000000000" pitchFamily="65" charset="-120"/>
                <a:ea typeface="標楷體" panose="03000509000000000000" pitchFamily="65" charset="-120"/>
              </a:rPr>
              <a:t>：繳費</a:t>
            </a:r>
          </a:p>
        </p:txBody>
      </p:sp>
      <p:cxnSp>
        <p:nvCxnSpPr>
          <p:cNvPr id="7" name="直線單箭頭接點 6"/>
          <p:cNvCxnSpPr>
            <a:stCxn id="4" idx="3"/>
            <a:endCxn id="6" idx="1"/>
          </p:cNvCxnSpPr>
          <p:nvPr/>
        </p:nvCxnSpPr>
        <p:spPr>
          <a:xfrm>
            <a:off x="5546352" y="1165394"/>
            <a:ext cx="76567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 name="直線單箭頭接點 7"/>
          <p:cNvCxnSpPr>
            <a:stCxn id="6" idx="3"/>
            <a:endCxn id="5" idx="1"/>
          </p:cNvCxnSpPr>
          <p:nvPr/>
        </p:nvCxnSpPr>
        <p:spPr>
          <a:xfrm>
            <a:off x="7800062" y="1165394"/>
            <a:ext cx="901104" cy="624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9" name="矩形 8"/>
          <p:cNvSpPr/>
          <p:nvPr/>
        </p:nvSpPr>
        <p:spPr>
          <a:xfrm>
            <a:off x="5776147" y="1486267"/>
            <a:ext cx="5432421" cy="2416046"/>
          </a:xfrm>
          <a:prstGeom prst="rect">
            <a:avLst/>
          </a:prstGeom>
        </p:spPr>
        <p:txBody>
          <a:bodyPr wrap="square">
            <a:spAutoFit/>
          </a:bodyPr>
          <a:lstStyle/>
          <a:p>
            <a:pPr marL="806450" indent="-806450" algn="just">
              <a:spcBef>
                <a:spcPts val="1000"/>
              </a:spcBef>
            </a:pPr>
            <a:r>
              <a:rPr lang="zh-TW" altLang="en-US" dirty="0">
                <a:latin typeface="Times New Roman" panose="02020603050405020304" pitchFamily="18" charset="0"/>
                <a:ea typeface="標楷體" panose="03000509000000000000" pitchFamily="65" charset="-120"/>
                <a:cs typeface="Times New Roman" panose="02020603050405020304" pitchFamily="18" charset="0"/>
              </a:rPr>
              <a:t>方式一：持具轉帳功能金融卡</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不限本人</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至金融機構自動櫃員機</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(ATM)</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或網路</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ATM(</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每日</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24</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小時</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轉帳繳款</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手續費自付</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p>
          <a:p>
            <a:pPr marL="896938" indent="-896938" algn="just">
              <a:spcBef>
                <a:spcPts val="1000"/>
              </a:spcBef>
            </a:pPr>
            <a:r>
              <a:rPr lang="zh-TW" altLang="en-US" dirty="0">
                <a:latin typeface="Times New Roman" panose="02020603050405020304" pitchFamily="18" charset="0"/>
                <a:ea typeface="標楷體" panose="03000509000000000000" pitchFamily="65" charset="-120"/>
                <a:cs typeface="Times New Roman" panose="02020603050405020304" pitchFamily="18" charset="0"/>
              </a:rPr>
              <a:t>方式二：至臺灣銀行臨櫃繳款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手續費新臺幣</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10</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元</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p>
          <a:p>
            <a:pPr marL="806450" indent="-806450" algn="just">
              <a:spcBef>
                <a:spcPts val="1000"/>
              </a:spcBef>
            </a:pPr>
            <a:r>
              <a:rPr lang="zh-TW" altLang="en-US" dirty="0">
                <a:latin typeface="Times New Roman" panose="02020603050405020304" pitchFamily="18" charset="0"/>
                <a:ea typeface="標楷體" panose="03000509000000000000" pitchFamily="65" charset="-120"/>
                <a:cs typeface="Times New Roman" panose="02020603050405020304" pitchFamily="18" charset="0"/>
              </a:rPr>
              <a:t>方式三：至各金融機構櫃檯辦理跨行匯款</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手續費新臺幣</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30~100</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元，依各金融機構規定</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p>
          <a:p>
            <a:pPr marL="896938" indent="-896938" algn="just">
              <a:spcBef>
                <a:spcPts val="1000"/>
              </a:spcBef>
            </a:pPr>
            <a:r>
              <a:rPr lang="zh-TW" altLang="en-US"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（詳情請參閱招生簡章</a:t>
            </a:r>
            <a:r>
              <a:rPr lang="en-US" altLang="zh-TW"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P.126</a:t>
            </a:r>
            <a:r>
              <a:rPr lang="zh-TW" altLang="en-US"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2" name="Rectangle 2"/>
          <p:cNvSpPr txBox="1">
            <a:spLocks noChangeArrowheads="1"/>
          </p:cNvSpPr>
          <p:nvPr/>
        </p:nvSpPr>
        <p:spPr bwMode="auto">
          <a:xfrm>
            <a:off x="767408" y="16964"/>
            <a:ext cx="8624391" cy="74509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627063" indent="-627063"/>
            <a:r>
              <a:rPr lang="zh-TW" altLang="en-US" sz="2400" b="1" kern="0" dirty="0" smtClean="0">
                <a:latin typeface="標楷體" panose="03000509000000000000" pitchFamily="65" charset="-120"/>
                <a:ea typeface="標楷體" panose="03000509000000000000" pitchFamily="65" charset="-120"/>
                <a:cs typeface="+mj-cs"/>
              </a:rPr>
              <a:t>第二</a:t>
            </a:r>
            <a:r>
              <a:rPr lang="zh-TW" altLang="en-US" sz="2400" b="1" kern="0" dirty="0">
                <a:latin typeface="標楷體" panose="03000509000000000000" pitchFamily="65" charset="-120"/>
                <a:ea typeface="標楷體" panose="03000509000000000000" pitchFamily="65" charset="-120"/>
                <a:cs typeface="+mj-cs"/>
              </a:rPr>
              <a:t>階段繳費及查詢系統</a:t>
            </a:r>
            <a:r>
              <a:rPr lang="en-US" altLang="zh-TW" sz="2400" b="1" kern="0" dirty="0">
                <a:latin typeface="標楷體" panose="03000509000000000000" pitchFamily="65" charset="-120"/>
                <a:ea typeface="標楷體" panose="03000509000000000000" pitchFamily="65" charset="-120"/>
              </a:rPr>
              <a:t>-</a:t>
            </a:r>
            <a:r>
              <a:rPr lang="zh-TW" altLang="en-US" sz="2400" b="1" kern="0" dirty="0">
                <a:solidFill>
                  <a:srgbClr val="FF0000"/>
                </a:solidFill>
                <a:latin typeface="標楷體" panose="03000509000000000000" pitchFamily="65" charset="-120"/>
                <a:ea typeface="標楷體" panose="03000509000000000000" pitchFamily="65" charset="-120"/>
              </a:rPr>
              <a:t>繳費方式</a:t>
            </a:r>
          </a:p>
        </p:txBody>
      </p:sp>
      <p:sp>
        <p:nvSpPr>
          <p:cNvPr id="26" name="文字方塊 25"/>
          <p:cNvSpPr txBox="1"/>
          <p:nvPr/>
        </p:nvSpPr>
        <p:spPr>
          <a:xfrm>
            <a:off x="4640944" y="4509120"/>
            <a:ext cx="5724513" cy="2031325"/>
          </a:xfrm>
          <a:prstGeom prst="rect">
            <a:avLst/>
          </a:prstGeom>
          <a:solidFill>
            <a:srgbClr val="CCECFF"/>
          </a:solidFill>
        </p:spPr>
        <p:txBody>
          <a:bodyPr wrap="square" rtlCol="0">
            <a:spAutoFit/>
          </a:bodyPr>
          <a:lstStyle/>
          <a:p>
            <a:r>
              <a:rPr lang="zh-TW" altLang="en-US" b="1" dirty="0">
                <a:solidFill>
                  <a:srgbClr val="0000FF"/>
                </a:solidFill>
                <a:latin typeface="標楷體" panose="03000509000000000000" pitchFamily="65" charset="-120"/>
                <a:ea typeface="標楷體" panose="03000509000000000000" pitchFamily="65" charset="-120"/>
                <a:cs typeface="Times New Roman" panose="02020603050405020304" pitchFamily="18" charset="0"/>
              </a:rPr>
              <a:t>繳費失敗常見原因：</a:t>
            </a:r>
            <a:endParaRPr lang="en-US" altLang="zh-TW" b="1" dirty="0">
              <a:solidFill>
                <a:srgbClr val="0000FF"/>
              </a:solidFill>
              <a:latin typeface="標楷體" panose="03000509000000000000" pitchFamily="65" charset="-120"/>
              <a:ea typeface="標楷體" panose="03000509000000000000" pitchFamily="65" charset="-120"/>
              <a:cs typeface="Times New Roman" panose="02020603050405020304" pitchFamily="18" charset="0"/>
            </a:endParaRPr>
          </a:p>
          <a:p>
            <a:r>
              <a:rPr lang="en-US" altLang="zh-TW" dirty="0">
                <a:latin typeface="標楷體" panose="03000509000000000000" pitchFamily="65" charset="-120"/>
                <a:ea typeface="標楷體" panose="03000509000000000000" pitchFamily="65" charset="-120"/>
                <a:cs typeface="Times New Roman" panose="02020603050405020304" pitchFamily="18" charset="0"/>
              </a:rPr>
              <a:t>TOP1.</a:t>
            </a:r>
            <a:r>
              <a:rPr lang="zh-TW" altLang="en-US" dirty="0">
                <a:solidFill>
                  <a:srgbClr val="FF0000"/>
                </a:solidFill>
                <a:latin typeface="標楷體" panose="03000509000000000000" pitchFamily="65" charset="-120"/>
                <a:ea typeface="標楷體" panose="03000509000000000000" pitchFamily="65" charset="-120"/>
                <a:cs typeface="Times New Roman" panose="02020603050405020304" pitchFamily="18" charset="0"/>
              </a:rPr>
              <a:t>金融卡無轉帳功能</a:t>
            </a:r>
            <a:endParaRPr lang="en-US" altLang="zh-TW" dirty="0">
              <a:solidFill>
                <a:srgbClr val="FF0000"/>
              </a:solidFill>
              <a:latin typeface="標楷體" panose="03000509000000000000" pitchFamily="65" charset="-120"/>
              <a:ea typeface="標楷體" panose="03000509000000000000" pitchFamily="65" charset="-120"/>
              <a:cs typeface="Times New Roman" panose="02020603050405020304" pitchFamily="18" charset="0"/>
            </a:endParaRPr>
          </a:p>
          <a:p>
            <a:pPr marL="534988" indent="-534988" algn="just"/>
            <a:r>
              <a:rPr lang="en-US" altLang="zh-TW" dirty="0">
                <a:latin typeface="標楷體" panose="03000509000000000000" pitchFamily="65" charset="-120"/>
                <a:ea typeface="標楷體" panose="03000509000000000000" pitchFamily="65" charset="-120"/>
                <a:cs typeface="Times New Roman" panose="02020603050405020304" pitchFamily="18" charset="0"/>
              </a:rPr>
              <a:t>TOP2.</a:t>
            </a:r>
            <a:r>
              <a:rPr lang="zh-TW" altLang="en-US" dirty="0">
                <a:solidFill>
                  <a:srgbClr val="FF0000"/>
                </a:solidFill>
                <a:latin typeface="標楷體" panose="03000509000000000000" pitchFamily="65" charset="-120"/>
                <a:ea typeface="標楷體" panose="03000509000000000000" pitchFamily="65" charset="-120"/>
                <a:cs typeface="Times New Roman" panose="02020603050405020304" pitchFamily="18" charset="0"/>
              </a:rPr>
              <a:t>繳款截止日當天</a:t>
            </a:r>
            <a:r>
              <a:rPr lang="en-US" altLang="zh-TW" dirty="0">
                <a:solidFill>
                  <a:srgbClr val="FF0000"/>
                </a:solidFill>
                <a:latin typeface="標楷體" panose="03000509000000000000" pitchFamily="65" charset="-120"/>
                <a:ea typeface="標楷體" panose="03000509000000000000" pitchFamily="65" charset="-120"/>
                <a:cs typeface="Times New Roman" panose="02020603050405020304" pitchFamily="18" charset="0"/>
              </a:rPr>
              <a:t>15:30</a:t>
            </a:r>
            <a:r>
              <a:rPr lang="zh-TW" altLang="en-US" dirty="0">
                <a:solidFill>
                  <a:srgbClr val="FF0000"/>
                </a:solidFill>
                <a:latin typeface="標楷體" panose="03000509000000000000" pitchFamily="65" charset="-120"/>
                <a:ea typeface="標楷體" panose="03000509000000000000" pitchFamily="65" charset="-120"/>
                <a:cs typeface="Times New Roman" panose="02020603050405020304" pitchFamily="18" charset="0"/>
              </a:rPr>
              <a:t>過後，使用郵局匯款方式繳 費，因郵局隔日才處理匯款，隔日才入帳</a:t>
            </a:r>
          </a:p>
          <a:p>
            <a:r>
              <a:rPr lang="en-US" altLang="zh-TW" dirty="0">
                <a:latin typeface="標楷體" panose="03000509000000000000" pitchFamily="65" charset="-120"/>
                <a:ea typeface="標楷體" panose="03000509000000000000" pitchFamily="65" charset="-120"/>
                <a:cs typeface="Times New Roman" panose="02020603050405020304" pitchFamily="18" charset="0"/>
              </a:rPr>
              <a:t>TOP3.</a:t>
            </a:r>
            <a:r>
              <a:rPr lang="zh-TW" altLang="en-US" dirty="0">
                <a:solidFill>
                  <a:srgbClr val="FF0000"/>
                </a:solidFill>
                <a:latin typeface="標楷體" panose="03000509000000000000" pitchFamily="65" charset="-120"/>
                <a:ea typeface="標楷體" panose="03000509000000000000" pitchFamily="65" charset="-120"/>
                <a:cs typeface="Times New Roman" panose="02020603050405020304" pitchFamily="18" charset="0"/>
              </a:rPr>
              <a:t>以他人繳款帳號繳費</a:t>
            </a:r>
            <a:r>
              <a:rPr lang="en-US" altLang="zh-TW" dirty="0">
                <a:solidFill>
                  <a:srgbClr val="FF0000"/>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dirty="0">
                <a:solidFill>
                  <a:srgbClr val="FF0000"/>
                </a:solidFill>
                <a:latin typeface="標楷體" panose="03000509000000000000" pitchFamily="65" charset="-120"/>
                <a:ea typeface="標楷體" panose="03000509000000000000" pitchFamily="65" charset="-120"/>
                <a:cs typeface="Times New Roman" panose="02020603050405020304" pitchFamily="18" charset="0"/>
              </a:rPr>
              <a:t>每位考生繳款帳號皆不相同</a:t>
            </a:r>
            <a:r>
              <a:rPr lang="en-US" altLang="zh-TW" dirty="0">
                <a:solidFill>
                  <a:srgbClr val="FF0000"/>
                </a:solidFill>
                <a:latin typeface="標楷體" panose="03000509000000000000" pitchFamily="65" charset="-120"/>
                <a:ea typeface="標楷體" panose="03000509000000000000" pitchFamily="65" charset="-120"/>
                <a:cs typeface="Times New Roman" panose="02020603050405020304" pitchFamily="18" charset="0"/>
              </a:rPr>
              <a:t>)</a:t>
            </a:r>
          </a:p>
          <a:p>
            <a:pPr marL="180975" indent="-180975"/>
            <a:r>
              <a:rPr lang="en-US" altLang="zh-TW" dirty="0">
                <a:latin typeface="標楷體" panose="03000509000000000000" pitchFamily="65" charset="-120"/>
                <a:ea typeface="標楷體" panose="03000509000000000000" pitchFamily="65" charset="-120"/>
                <a:cs typeface="Times New Roman" panose="02020603050405020304" pitchFamily="18" charset="0"/>
              </a:rPr>
              <a:t>TOP4.</a:t>
            </a:r>
            <a:r>
              <a:rPr lang="zh-TW" altLang="en-US" dirty="0">
                <a:latin typeface="標楷體" panose="03000509000000000000" pitchFamily="65" charset="-120"/>
                <a:ea typeface="標楷體" panose="03000509000000000000" pitchFamily="65" charset="-120"/>
                <a:cs typeface="Times New Roman" panose="02020603050405020304" pitchFamily="18" charset="0"/>
              </a:rPr>
              <a:t>輸入之繳款金額不符</a:t>
            </a:r>
            <a:r>
              <a:rPr lang="en-US" altLang="zh-TW" dirty="0">
                <a:latin typeface="標楷體" panose="03000509000000000000" pitchFamily="65" charset="-120"/>
                <a:ea typeface="標楷體" panose="03000509000000000000" pitchFamily="65" charset="-120"/>
                <a:cs typeface="Times New Roman" panose="02020603050405020304" pitchFamily="18" charset="0"/>
              </a:rPr>
              <a:t>(</a:t>
            </a:r>
            <a:r>
              <a:rPr lang="zh-TW" altLang="en-US" dirty="0">
                <a:latin typeface="標楷體" panose="03000509000000000000" pitchFamily="65" charset="-120"/>
                <a:ea typeface="標楷體" panose="03000509000000000000" pitchFamily="65" charset="-120"/>
                <a:cs typeface="Times New Roman" panose="02020603050405020304" pitchFamily="18" charset="0"/>
              </a:rPr>
              <a:t>費用</a:t>
            </a:r>
            <a:r>
              <a:rPr lang="en-US" altLang="zh-TW" dirty="0">
                <a:latin typeface="標楷體" panose="03000509000000000000" pitchFamily="65" charset="-120"/>
                <a:ea typeface="標楷體" panose="03000509000000000000" pitchFamily="65" charset="-120"/>
                <a:cs typeface="Times New Roman" panose="02020603050405020304" pitchFamily="18" charset="0"/>
              </a:rPr>
              <a:t>750</a:t>
            </a:r>
            <a:r>
              <a:rPr lang="zh-TW" altLang="en-US" dirty="0">
                <a:latin typeface="標楷體" panose="03000509000000000000" pitchFamily="65" charset="-120"/>
                <a:ea typeface="標楷體" panose="03000509000000000000" pitchFamily="65" charset="-120"/>
                <a:cs typeface="Times New Roman" panose="02020603050405020304" pitchFamily="18" charset="0"/>
              </a:rPr>
              <a:t>元，輸入</a:t>
            </a:r>
            <a:r>
              <a:rPr lang="en-US" altLang="zh-TW" dirty="0">
                <a:latin typeface="標楷體" panose="03000509000000000000" pitchFamily="65" charset="-120"/>
                <a:ea typeface="標楷體" panose="03000509000000000000" pitchFamily="65" charset="-120"/>
                <a:cs typeface="Times New Roman" panose="02020603050405020304" pitchFamily="18" charset="0"/>
              </a:rPr>
              <a:t>760</a:t>
            </a:r>
            <a:r>
              <a:rPr lang="zh-TW" altLang="en-US" dirty="0">
                <a:latin typeface="標楷體" panose="03000509000000000000" pitchFamily="65" charset="-120"/>
                <a:ea typeface="標楷體" panose="03000509000000000000" pitchFamily="65" charset="-120"/>
                <a:cs typeface="Times New Roman" panose="02020603050405020304" pitchFamily="18" charset="0"/>
              </a:rPr>
              <a:t>元</a:t>
            </a:r>
            <a:r>
              <a:rPr lang="en-US" altLang="zh-TW" dirty="0">
                <a:latin typeface="標楷體" panose="03000509000000000000" pitchFamily="65" charset="-120"/>
                <a:ea typeface="標楷體" panose="03000509000000000000" pitchFamily="65" charset="-120"/>
                <a:cs typeface="Times New Roman" panose="02020603050405020304" pitchFamily="18" charset="0"/>
              </a:rPr>
              <a:t>)</a:t>
            </a:r>
          </a:p>
          <a:p>
            <a:pPr marL="180975" indent="-180975"/>
            <a:r>
              <a:rPr lang="en-US" altLang="zh-TW" dirty="0">
                <a:latin typeface="標楷體" panose="03000509000000000000" pitchFamily="65" charset="-120"/>
                <a:ea typeface="標楷體" panose="03000509000000000000" pitchFamily="65" charset="-120"/>
                <a:cs typeface="Times New Roman" panose="02020603050405020304" pitchFamily="18" charset="0"/>
              </a:rPr>
              <a:t>TOP5.</a:t>
            </a:r>
            <a:r>
              <a:rPr lang="zh-TW" altLang="en-US" dirty="0">
                <a:latin typeface="標楷體" panose="03000509000000000000" pitchFamily="65" charset="-120"/>
                <a:ea typeface="標楷體" panose="03000509000000000000" pitchFamily="65" charset="-120"/>
                <a:cs typeface="Times New Roman" panose="02020603050405020304" pitchFamily="18" charset="0"/>
              </a:rPr>
              <a:t>超過繳費期限</a:t>
            </a:r>
            <a:endParaRPr lang="en-US" altLang="zh-TW" dirty="0">
              <a:latin typeface="標楷體" panose="03000509000000000000" pitchFamily="65" charset="-120"/>
              <a:ea typeface="標楷體" panose="03000509000000000000" pitchFamily="65" charset="-120"/>
              <a:cs typeface="Times New Roman" panose="02020603050405020304" pitchFamily="18" charset="0"/>
            </a:endParaRPr>
          </a:p>
        </p:txBody>
      </p:sp>
      <p:sp>
        <p:nvSpPr>
          <p:cNvPr id="15" name="文字方塊 14">
            <a:extLst>
              <a:ext uri="{FF2B5EF4-FFF2-40B4-BE49-F238E27FC236}">
                <a16:creationId xmlns:a16="http://schemas.microsoft.com/office/drawing/2014/main" xmlns="" id="{04DC5AB8-4A49-479A-B6C8-06B7CA2582DA}"/>
              </a:ext>
            </a:extLst>
          </p:cNvPr>
          <p:cNvSpPr txBox="1"/>
          <p:nvPr/>
        </p:nvSpPr>
        <p:spPr>
          <a:xfrm>
            <a:off x="1885623" y="4873788"/>
            <a:ext cx="2160240" cy="408623"/>
          </a:xfrm>
          <a:prstGeom prst="roundRect">
            <a:avLst/>
          </a:prstGeom>
          <a:solidFill>
            <a:schemeClr val="accent4">
              <a:lumMod val="40000"/>
              <a:lumOff val="60000"/>
            </a:schemeClr>
          </a:solidFill>
        </p:spPr>
        <p:txBody>
          <a:bodyPr wrap="square" rtlCol="0">
            <a:spAutoFit/>
          </a:bodyPr>
          <a:lstStyle/>
          <a:p>
            <a:pPr algn="ctr"/>
            <a:r>
              <a:rPr lang="zh-TW" altLang="en-US" dirty="0">
                <a:latin typeface="標楷體" panose="03000509000000000000" pitchFamily="65" charset="-120"/>
                <a:ea typeface="標楷體" panose="03000509000000000000" pitchFamily="65" charset="-120"/>
              </a:rPr>
              <a:t>繳費成功：已繳費</a:t>
            </a:r>
          </a:p>
        </p:txBody>
      </p:sp>
      <p:sp>
        <p:nvSpPr>
          <p:cNvPr id="16" name="文字方塊 15">
            <a:extLst>
              <a:ext uri="{FF2B5EF4-FFF2-40B4-BE49-F238E27FC236}">
                <a16:creationId xmlns:a16="http://schemas.microsoft.com/office/drawing/2014/main" xmlns="" id="{5345D46C-DEE3-423A-BF6C-E5D9F1C3BD5F}"/>
              </a:ext>
            </a:extLst>
          </p:cNvPr>
          <p:cNvSpPr txBox="1"/>
          <p:nvPr/>
        </p:nvSpPr>
        <p:spPr>
          <a:xfrm>
            <a:off x="1885626" y="5729378"/>
            <a:ext cx="2301671" cy="408623"/>
          </a:xfrm>
          <a:prstGeom prst="roundRect">
            <a:avLst/>
          </a:prstGeom>
          <a:solidFill>
            <a:schemeClr val="accent6">
              <a:lumMod val="40000"/>
              <a:lumOff val="60000"/>
            </a:schemeClr>
          </a:solidFill>
        </p:spPr>
        <p:txBody>
          <a:bodyPr wrap="square" rtlCol="0">
            <a:spAutoFit/>
          </a:bodyPr>
          <a:lstStyle/>
          <a:p>
            <a:pPr algn="ctr"/>
            <a:r>
              <a:rPr lang="zh-TW" altLang="en-US" dirty="0">
                <a:latin typeface="標楷體" panose="03000509000000000000" pitchFamily="65" charset="-120"/>
                <a:ea typeface="標楷體" panose="03000509000000000000" pitchFamily="65" charset="-120"/>
              </a:rPr>
              <a:t>繳費不成功：未繳費</a:t>
            </a:r>
          </a:p>
        </p:txBody>
      </p:sp>
      <p:cxnSp>
        <p:nvCxnSpPr>
          <p:cNvPr id="17" name="直線單箭頭接點 16">
            <a:extLst>
              <a:ext uri="{FF2B5EF4-FFF2-40B4-BE49-F238E27FC236}">
                <a16:creationId xmlns:a16="http://schemas.microsoft.com/office/drawing/2014/main" xmlns="" id="{4EE0ACBA-E6D6-46BD-9E78-78CD204C9376}"/>
              </a:ext>
            </a:extLst>
          </p:cNvPr>
          <p:cNvCxnSpPr>
            <a:stCxn id="16" idx="3"/>
            <a:endCxn id="26" idx="1"/>
          </p:cNvCxnSpPr>
          <p:nvPr/>
        </p:nvCxnSpPr>
        <p:spPr>
          <a:xfrm flipV="1">
            <a:off x="4187297" y="5524783"/>
            <a:ext cx="453647" cy="408907"/>
          </a:xfrm>
          <a:prstGeom prst="straightConnector1">
            <a:avLst/>
          </a:prstGeom>
          <a:ln w="38100">
            <a:solidFill>
              <a:schemeClr val="accent6">
                <a:lumMod val="60000"/>
                <a:lumOff val="40000"/>
              </a:schemeClr>
            </a:solidFill>
            <a:tailEnd type="triangle"/>
          </a:ln>
        </p:spPr>
        <p:style>
          <a:lnRef idx="1">
            <a:schemeClr val="accent2"/>
          </a:lnRef>
          <a:fillRef idx="0">
            <a:schemeClr val="accent2"/>
          </a:fillRef>
          <a:effectRef idx="0">
            <a:schemeClr val="accent2"/>
          </a:effectRef>
          <a:fontRef idx="minor">
            <a:schemeClr val="tx1"/>
          </a:fontRef>
        </p:style>
      </p:cxnSp>
      <p:pic>
        <p:nvPicPr>
          <p:cNvPr id="2" name="圖片 1"/>
          <p:cNvPicPr>
            <a:picLocks noChangeAspect="1"/>
          </p:cNvPicPr>
          <p:nvPr/>
        </p:nvPicPr>
        <p:blipFill>
          <a:blip r:embed="rId2" cstate="print"/>
          <a:stretch>
            <a:fillRect/>
          </a:stretch>
        </p:blipFill>
        <p:spPr>
          <a:xfrm>
            <a:off x="1436670" y="1464467"/>
            <a:ext cx="2021531" cy="2855752"/>
          </a:xfrm>
          <a:prstGeom prst="rect">
            <a:avLst/>
          </a:prstGeom>
        </p:spPr>
      </p:pic>
      <p:pic>
        <p:nvPicPr>
          <p:cNvPr id="11" name="圖片 10"/>
          <p:cNvPicPr>
            <a:picLocks noChangeAspect="1"/>
          </p:cNvPicPr>
          <p:nvPr/>
        </p:nvPicPr>
        <p:blipFill>
          <a:blip r:embed="rId3" cstate="print"/>
          <a:stretch>
            <a:fillRect/>
          </a:stretch>
        </p:blipFill>
        <p:spPr>
          <a:xfrm>
            <a:off x="3522959" y="1467971"/>
            <a:ext cx="2018696" cy="2852248"/>
          </a:xfrm>
          <a:prstGeom prst="rect">
            <a:avLst/>
          </a:prstGeom>
        </p:spPr>
      </p:pic>
    </p:spTree>
    <p:extLst>
      <p:ext uri="{BB962C8B-B14F-4D97-AF65-F5344CB8AC3E}">
        <p14:creationId xmlns:p14="http://schemas.microsoft.com/office/powerpoint/2010/main" xmlns="" val="247164560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群組 45"/>
          <p:cNvGrpSpPr/>
          <p:nvPr/>
        </p:nvGrpSpPr>
        <p:grpSpPr>
          <a:xfrm>
            <a:off x="908980" y="893164"/>
            <a:ext cx="3109458" cy="5832648"/>
            <a:chOff x="58057" y="47806"/>
            <a:chExt cx="3109458" cy="5832648"/>
          </a:xfrm>
        </p:grpSpPr>
        <p:pic>
          <p:nvPicPr>
            <p:cNvPr id="11" name="圖片 10"/>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8057" y="47806"/>
              <a:ext cx="3109458" cy="5832648"/>
            </a:xfrm>
            <a:prstGeom prst="rect">
              <a:avLst/>
            </a:prstGeom>
            <a:ln>
              <a:noFill/>
            </a:ln>
            <a:effectLst>
              <a:outerShdw blurRad="292100" dist="139700" dir="2700000" algn="tl" rotWithShape="0">
                <a:srgbClr val="333333">
                  <a:alpha val="65000"/>
                </a:srgbClr>
              </a:outerShdw>
            </a:effectLst>
          </p:spPr>
        </p:pic>
        <p:sp>
          <p:nvSpPr>
            <p:cNvPr id="35" name="矩形 34"/>
            <p:cNvSpPr/>
            <p:nvPr/>
          </p:nvSpPr>
          <p:spPr>
            <a:xfrm>
              <a:off x="1573457" y="2031351"/>
              <a:ext cx="1087006"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6" name="矩形 35"/>
            <p:cNvSpPr/>
            <p:nvPr/>
          </p:nvSpPr>
          <p:spPr>
            <a:xfrm>
              <a:off x="251018" y="2400061"/>
              <a:ext cx="1087006"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7" name="矩形 36"/>
            <p:cNvSpPr/>
            <p:nvPr/>
          </p:nvSpPr>
          <p:spPr>
            <a:xfrm>
              <a:off x="265766" y="2749106"/>
              <a:ext cx="1494207"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8" name="矩形 37"/>
            <p:cNvSpPr/>
            <p:nvPr/>
          </p:nvSpPr>
          <p:spPr>
            <a:xfrm>
              <a:off x="290347" y="3107983"/>
              <a:ext cx="1754763" cy="37263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47" name="群組 46"/>
          <p:cNvGrpSpPr/>
          <p:nvPr/>
        </p:nvGrpSpPr>
        <p:grpSpPr>
          <a:xfrm>
            <a:off x="4381950" y="749942"/>
            <a:ext cx="3586257" cy="5975870"/>
            <a:chOff x="3239423" y="47806"/>
            <a:chExt cx="3383280" cy="6047232"/>
          </a:xfrm>
        </p:grpSpPr>
        <p:pic>
          <p:nvPicPr>
            <p:cNvPr id="22" name="圖片 21"/>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239423" y="47806"/>
              <a:ext cx="3383280" cy="6047232"/>
            </a:xfrm>
            <a:prstGeom prst="rect">
              <a:avLst/>
            </a:prstGeom>
            <a:ln>
              <a:noFill/>
            </a:ln>
            <a:effectLst>
              <a:outerShdw blurRad="292100" dist="139700" dir="2700000" algn="tl" rotWithShape="0">
                <a:srgbClr val="333333">
                  <a:alpha val="65000"/>
                </a:srgbClr>
              </a:outerShdw>
            </a:effectLst>
          </p:spPr>
        </p:pic>
        <p:sp>
          <p:nvSpPr>
            <p:cNvPr id="39" name="矩形 38"/>
            <p:cNvSpPr/>
            <p:nvPr/>
          </p:nvSpPr>
          <p:spPr>
            <a:xfrm>
              <a:off x="5019664" y="2498384"/>
              <a:ext cx="1087006"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0" name="矩形 39"/>
            <p:cNvSpPr/>
            <p:nvPr/>
          </p:nvSpPr>
          <p:spPr>
            <a:xfrm>
              <a:off x="3589720" y="2722210"/>
              <a:ext cx="1087006"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1" name="矩形 40"/>
            <p:cNvSpPr/>
            <p:nvPr/>
          </p:nvSpPr>
          <p:spPr>
            <a:xfrm>
              <a:off x="3633964" y="3041758"/>
              <a:ext cx="1331325" cy="32087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2" name="矩形 41"/>
            <p:cNvSpPr/>
            <p:nvPr/>
          </p:nvSpPr>
          <p:spPr>
            <a:xfrm>
              <a:off x="3619216" y="3380970"/>
              <a:ext cx="1916345" cy="49293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48" name="群組 47"/>
          <p:cNvGrpSpPr/>
          <p:nvPr/>
        </p:nvGrpSpPr>
        <p:grpSpPr>
          <a:xfrm>
            <a:off x="8184232" y="897390"/>
            <a:ext cx="3760373" cy="4801829"/>
            <a:chOff x="6156176" y="548680"/>
            <a:chExt cx="3132491" cy="3861814"/>
          </a:xfrm>
        </p:grpSpPr>
        <p:pic>
          <p:nvPicPr>
            <p:cNvPr id="27" name="圖片 26"/>
            <p:cNvPicPr>
              <a:picLocks noChangeAspect="1"/>
            </p:cNvPicPr>
            <p:nvPr/>
          </p:nvPicPr>
          <p:blipFill rotWithShape="1">
            <a:blip r:embed="rId4">
              <a:extLst>
                <a:ext uri="{28A0092B-C50C-407E-A947-70E740481C1C}">
                  <a14:useLocalDpi xmlns:a14="http://schemas.microsoft.com/office/drawing/2010/main" xmlns="" val="0"/>
                </a:ext>
              </a:extLst>
            </a:blip>
            <a:srcRect l="4457" t="5102" r="3646" b="5718"/>
            <a:stretch/>
          </p:blipFill>
          <p:spPr>
            <a:xfrm>
              <a:off x="6156176" y="548680"/>
              <a:ext cx="3132491" cy="3861814"/>
            </a:xfrm>
            <a:prstGeom prst="rect">
              <a:avLst/>
            </a:prstGeom>
          </p:spPr>
        </p:pic>
        <p:sp>
          <p:nvSpPr>
            <p:cNvPr id="43" name="矩形 42"/>
            <p:cNvSpPr/>
            <p:nvPr/>
          </p:nvSpPr>
          <p:spPr>
            <a:xfrm>
              <a:off x="6420760" y="2778601"/>
              <a:ext cx="1415549" cy="44637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4" name="矩形 43"/>
            <p:cNvSpPr/>
            <p:nvPr/>
          </p:nvSpPr>
          <p:spPr>
            <a:xfrm>
              <a:off x="7841521" y="3196472"/>
              <a:ext cx="1056673" cy="44637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5" name="矩形 44"/>
            <p:cNvSpPr/>
            <p:nvPr/>
          </p:nvSpPr>
          <p:spPr>
            <a:xfrm>
              <a:off x="7138515" y="3221053"/>
              <a:ext cx="717460" cy="44637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49" name="Rectangle 2"/>
          <p:cNvSpPr txBox="1">
            <a:spLocks noChangeArrowheads="1"/>
          </p:cNvSpPr>
          <p:nvPr/>
        </p:nvSpPr>
        <p:spPr bwMode="auto">
          <a:xfrm>
            <a:off x="799777" y="4843"/>
            <a:ext cx="8624391" cy="74509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627063" indent="-627063"/>
            <a:r>
              <a:rPr lang="zh-TW" altLang="en-US" sz="2400" b="1" kern="0" dirty="0" smtClean="0">
                <a:latin typeface="標楷體" panose="03000509000000000000" pitchFamily="65" charset="-120"/>
                <a:ea typeface="標楷體" panose="03000509000000000000" pitchFamily="65" charset="-120"/>
                <a:cs typeface="+mj-cs"/>
              </a:rPr>
              <a:t>第二</a:t>
            </a:r>
            <a:r>
              <a:rPr lang="zh-TW" altLang="en-US" sz="2400" b="1" kern="0" dirty="0">
                <a:latin typeface="標楷體" panose="03000509000000000000" pitchFamily="65" charset="-120"/>
                <a:ea typeface="標楷體" panose="03000509000000000000" pitchFamily="65" charset="-120"/>
                <a:cs typeface="+mj-cs"/>
              </a:rPr>
              <a:t>階段繳費及查詢系統</a:t>
            </a:r>
            <a:r>
              <a:rPr lang="en-US" altLang="zh-TW" sz="2400" b="1" kern="0" dirty="0">
                <a:latin typeface="標楷體" panose="03000509000000000000" pitchFamily="65" charset="-120"/>
                <a:ea typeface="標楷體" panose="03000509000000000000" pitchFamily="65" charset="-120"/>
              </a:rPr>
              <a:t>-</a:t>
            </a:r>
            <a:r>
              <a:rPr lang="zh-TW" altLang="en-US" sz="2400" b="1" kern="0" dirty="0">
                <a:solidFill>
                  <a:srgbClr val="FF0000"/>
                </a:solidFill>
                <a:latin typeface="標楷體" panose="03000509000000000000" pitchFamily="65" charset="-120"/>
                <a:ea typeface="標楷體" panose="03000509000000000000" pitchFamily="65" charset="-120"/>
              </a:rPr>
              <a:t>常見匯款失敗範例</a:t>
            </a:r>
          </a:p>
        </p:txBody>
      </p:sp>
    </p:spTree>
    <p:extLst>
      <p:ext uri="{BB962C8B-B14F-4D97-AF65-F5344CB8AC3E}">
        <p14:creationId xmlns:p14="http://schemas.microsoft.com/office/powerpoint/2010/main" xmlns="" val="141732017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4294967295"/>
          </p:nvPr>
        </p:nvSpPr>
        <p:spPr>
          <a:xfrm>
            <a:off x="1055440" y="810873"/>
            <a:ext cx="10729192" cy="2376488"/>
          </a:xfrm>
        </p:spPr>
        <p:txBody>
          <a:bodyPr/>
          <a:lstStyle/>
          <a:p>
            <a:pPr algn="just">
              <a:lnSpc>
                <a:spcPct val="115000"/>
              </a:lnSpc>
              <a:spcBef>
                <a:spcPts val="200"/>
              </a:spcBef>
              <a:buFont typeface="+mj-lt"/>
              <a:buAutoNum type="arabicPeriod"/>
              <a:tabLst>
                <a:tab pos="462280" algn="l"/>
              </a:tabLst>
            </a:pPr>
            <a:r>
              <a:rPr lang="zh-TW" altLang="zh-TW" sz="2000" b="1" dirty="0">
                <a:solidFill>
                  <a:srgbClr val="FF0000"/>
                </a:solidFill>
                <a:latin typeface="標楷體" panose="03000509000000000000" pitchFamily="65" charset="-120"/>
                <a:ea typeface="標楷體" panose="03000509000000000000" pitchFamily="65" charset="-120"/>
                <a:cs typeface="Times New Roman" panose="02020603050405020304" pitchFamily="18" charset="0"/>
              </a:rPr>
              <a:t>考生進行第二階段指定項目甄試審查資料上傳前，請先決定是否欲參加該校系之第二階段指定項目甄試，欲參加者，再進行</a:t>
            </a:r>
            <a:r>
              <a:rPr lang="zh-TW" altLang="en-US" sz="2000" b="1" dirty="0">
                <a:solidFill>
                  <a:srgbClr val="FF0000"/>
                </a:solidFill>
                <a:latin typeface="標楷體" panose="03000509000000000000" pitchFamily="65" charset="-120"/>
                <a:ea typeface="標楷體" panose="03000509000000000000" pitchFamily="65" charset="-120"/>
                <a:cs typeface="Times New Roman" panose="02020603050405020304" pitchFamily="18" charset="0"/>
              </a:rPr>
              <a:t>二階甄試繳費及學習歷程備</a:t>
            </a:r>
            <a:r>
              <a:rPr lang="zh-TW" altLang="zh-TW" sz="2000" b="1" dirty="0">
                <a:solidFill>
                  <a:srgbClr val="FF0000"/>
                </a:solidFill>
                <a:latin typeface="標楷體" panose="03000509000000000000" pitchFamily="65" charset="-120"/>
                <a:ea typeface="標楷體" panose="03000509000000000000" pitchFamily="65" charset="-120"/>
                <a:cs typeface="Times New Roman" panose="02020603050405020304" pitchFamily="18" charset="0"/>
              </a:rPr>
              <a:t>審資料上傳作業。</a:t>
            </a:r>
            <a:endParaRPr lang="en-US" altLang="zh-TW" sz="2000" kern="100" dirty="0">
              <a:latin typeface="標楷體" panose="03000509000000000000" pitchFamily="65" charset="-120"/>
              <a:ea typeface="標楷體" panose="03000509000000000000" pitchFamily="65" charset="-120"/>
              <a:cs typeface="Times New Roman" panose="02020603050405020304" pitchFamily="18" charset="0"/>
            </a:endParaRPr>
          </a:p>
          <a:p>
            <a:pPr algn="just">
              <a:lnSpc>
                <a:spcPct val="115000"/>
              </a:lnSpc>
              <a:spcBef>
                <a:spcPts val="200"/>
              </a:spcBef>
              <a:spcAft>
                <a:spcPts val="0"/>
              </a:spcAft>
              <a:buFont typeface="+mj-lt"/>
              <a:buAutoNum type="arabicPeriod"/>
              <a:tabLst>
                <a:tab pos="462280" algn="l"/>
              </a:tabLst>
            </a:pPr>
            <a:r>
              <a:rPr lang="zh-TW" altLang="en-US" sz="2000" dirty="0" smtClean="0">
                <a:latin typeface="標楷體" panose="03000509000000000000" pitchFamily="65" charset="-120"/>
                <a:ea typeface="標楷體" panose="03000509000000000000" pitchFamily="65" charset="-120"/>
                <a:cs typeface="Times New Roman" panose="02020603050405020304" pitchFamily="18" charset="0"/>
              </a:rPr>
              <a:t>繳費完成後，可透過系統查詢繳費</a:t>
            </a:r>
            <a:r>
              <a:rPr lang="zh-TW" altLang="en-US" sz="2000" dirty="0">
                <a:latin typeface="標楷體" panose="03000509000000000000" pitchFamily="65" charset="-120"/>
                <a:ea typeface="標楷體" panose="03000509000000000000" pitchFamily="65" charset="-120"/>
                <a:cs typeface="Times New Roman" panose="02020603050405020304" pitchFamily="18" charset="0"/>
              </a:rPr>
              <a:t>是否</a:t>
            </a:r>
            <a:r>
              <a:rPr lang="zh-TW" altLang="en-US" sz="2000" dirty="0" smtClean="0">
                <a:latin typeface="標楷體" panose="03000509000000000000" pitchFamily="65" charset="-120"/>
                <a:ea typeface="標楷體" panose="03000509000000000000" pitchFamily="65" charset="-120"/>
                <a:cs typeface="Times New Roman" panose="02020603050405020304" pitchFamily="18" charset="0"/>
              </a:rPr>
              <a:t>成功。</a:t>
            </a:r>
            <a:endParaRPr lang="en-US" altLang="zh-TW" sz="2000" dirty="0" smtClean="0">
              <a:latin typeface="標楷體" panose="03000509000000000000" pitchFamily="65" charset="-120"/>
              <a:ea typeface="標楷體" panose="03000509000000000000" pitchFamily="65" charset="-120"/>
              <a:cs typeface="Times New Roman" panose="02020603050405020304" pitchFamily="18" charset="0"/>
            </a:endParaRPr>
          </a:p>
          <a:p>
            <a:pPr algn="just">
              <a:lnSpc>
                <a:spcPct val="115000"/>
              </a:lnSpc>
              <a:spcBef>
                <a:spcPts val="200"/>
              </a:spcBef>
              <a:spcAft>
                <a:spcPts val="0"/>
              </a:spcAft>
              <a:buFont typeface="+mj-lt"/>
              <a:buAutoNum type="arabicPeriod"/>
              <a:tabLst>
                <a:tab pos="462280" algn="l"/>
              </a:tabLst>
            </a:pPr>
            <a:r>
              <a:rPr lang="zh-TW" altLang="en-US" sz="2000" dirty="0" smtClean="0">
                <a:latin typeface="標楷體" panose="03000509000000000000" pitchFamily="65" charset="-120"/>
                <a:ea typeface="標楷體" panose="03000509000000000000" pitchFamily="65" charset="-120"/>
                <a:cs typeface="Times New Roman" panose="02020603050405020304" pitchFamily="18" charset="0"/>
              </a:rPr>
              <a:t>考生請</a:t>
            </a:r>
            <a:r>
              <a:rPr lang="zh-TW" altLang="en-US" sz="2000" b="1" dirty="0" smtClean="0">
                <a:solidFill>
                  <a:srgbClr val="0000FF"/>
                </a:solidFill>
                <a:latin typeface="標楷體" panose="03000509000000000000" pitchFamily="65" charset="-120"/>
                <a:ea typeface="標楷體" panose="03000509000000000000" pitchFamily="65" charset="-120"/>
                <a:cs typeface="Times New Roman" panose="02020603050405020304" pitchFamily="18" charset="0"/>
              </a:rPr>
              <a:t>依</a:t>
            </a:r>
            <a:r>
              <a:rPr lang="zh-TW" altLang="en-US" sz="2000" b="1" dirty="0">
                <a:solidFill>
                  <a:srgbClr val="0000FF"/>
                </a:solidFill>
                <a:latin typeface="標楷體" panose="03000509000000000000" pitchFamily="65" charset="-120"/>
                <a:ea typeface="標楷體" panose="03000509000000000000" pitchFamily="65" charset="-120"/>
                <a:cs typeface="Times New Roman" panose="02020603050405020304" pitchFamily="18" charset="0"/>
              </a:rPr>
              <a:t>所報各校系科</a:t>
            </a:r>
            <a:r>
              <a:rPr lang="en-US" altLang="zh-TW" sz="2000" b="1" dirty="0">
                <a:solidFill>
                  <a:srgbClr val="0000FF"/>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2000" b="1" dirty="0">
                <a:solidFill>
                  <a:srgbClr val="0000FF"/>
                </a:solidFill>
                <a:latin typeface="標楷體" panose="03000509000000000000" pitchFamily="65" charset="-120"/>
                <a:ea typeface="標楷體" panose="03000509000000000000" pitchFamily="65" charset="-120"/>
                <a:cs typeface="Times New Roman" panose="02020603050405020304" pitchFamily="18" charset="0"/>
              </a:rPr>
              <a:t>組</a:t>
            </a:r>
            <a:r>
              <a:rPr lang="en-US" altLang="zh-TW" sz="2000" b="1" dirty="0">
                <a:solidFill>
                  <a:srgbClr val="0000FF"/>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2000" b="1" dirty="0">
                <a:solidFill>
                  <a:srgbClr val="0000FF"/>
                </a:solidFill>
                <a:latin typeface="標楷體" panose="03000509000000000000" pitchFamily="65" charset="-120"/>
                <a:ea typeface="標楷體" panose="03000509000000000000" pitchFamily="65" charset="-120"/>
                <a:cs typeface="Times New Roman" panose="02020603050405020304" pitchFamily="18" charset="0"/>
              </a:rPr>
              <a:t>、學程所訂截止</a:t>
            </a:r>
            <a:r>
              <a:rPr lang="zh-TW" altLang="en-US" sz="2000" b="1" dirty="0" smtClean="0">
                <a:solidFill>
                  <a:srgbClr val="0000FF"/>
                </a:solidFill>
                <a:latin typeface="標楷體" panose="03000509000000000000" pitchFamily="65" charset="-120"/>
                <a:ea typeface="標楷體" panose="03000509000000000000" pitchFamily="65" charset="-120"/>
                <a:cs typeface="Times New Roman" panose="02020603050405020304" pitchFamily="18" charset="0"/>
              </a:rPr>
              <a:t>時間前</a:t>
            </a:r>
            <a:r>
              <a:rPr lang="zh-TW" altLang="en-US" sz="2000" b="1" dirty="0">
                <a:solidFill>
                  <a:srgbClr val="FF0000"/>
                </a:solidFill>
                <a:latin typeface="標楷體" panose="03000509000000000000" pitchFamily="65" charset="-120"/>
                <a:ea typeface="標楷體" panose="03000509000000000000" pitchFamily="65" charset="-120"/>
                <a:cs typeface="Times New Roman" panose="02020603050405020304" pitchFamily="18" charset="0"/>
              </a:rPr>
              <a:t>確認</a:t>
            </a:r>
            <a:r>
              <a:rPr lang="zh-TW" altLang="en-US" sz="2000" dirty="0">
                <a:latin typeface="標楷體" panose="03000509000000000000" pitchFamily="65" charset="-120"/>
                <a:ea typeface="標楷體" panose="03000509000000000000" pitchFamily="65" charset="-120"/>
                <a:cs typeface="Times New Roman" panose="02020603050405020304" pitchFamily="18" charset="0"/>
              </a:rPr>
              <a:t>繳費入帳完成，始完成報名</a:t>
            </a:r>
            <a:r>
              <a:rPr lang="zh-TW" altLang="en-US" sz="2000" dirty="0" smtClean="0">
                <a:latin typeface="標楷體" panose="03000509000000000000" pitchFamily="65" charset="-120"/>
                <a:ea typeface="標楷體" panose="03000509000000000000" pitchFamily="65" charset="-120"/>
                <a:cs typeface="Times New Roman" panose="02020603050405020304" pitchFamily="18" charset="0"/>
              </a:rPr>
              <a:t>。</a:t>
            </a:r>
            <a:endParaRPr lang="en-US" altLang="zh-TW" sz="2000" dirty="0" smtClean="0">
              <a:latin typeface="標楷體" panose="03000509000000000000" pitchFamily="65" charset="-120"/>
              <a:ea typeface="標楷體" panose="03000509000000000000" pitchFamily="65" charset="-120"/>
              <a:cs typeface="Times New Roman" panose="02020603050405020304" pitchFamily="18" charset="0"/>
            </a:endParaRPr>
          </a:p>
          <a:p>
            <a:pPr algn="just">
              <a:lnSpc>
                <a:spcPct val="115000"/>
              </a:lnSpc>
              <a:spcBef>
                <a:spcPts val="200"/>
              </a:spcBef>
              <a:spcAft>
                <a:spcPts val="0"/>
              </a:spcAft>
              <a:buFont typeface="+mj-lt"/>
              <a:buAutoNum type="arabicPeriod"/>
              <a:tabLst>
                <a:tab pos="462280" algn="l"/>
              </a:tabLst>
            </a:pPr>
            <a:r>
              <a:rPr lang="zh-TW" altLang="en-US" sz="2000" kern="100" dirty="0" smtClean="0">
                <a:latin typeface="標楷體" panose="03000509000000000000" pitchFamily="65" charset="-120"/>
                <a:ea typeface="標楷體" panose="03000509000000000000" pitchFamily="65" charset="-120"/>
                <a:cs typeface="Times New Roman" panose="02020603050405020304" pitchFamily="18" charset="0"/>
              </a:rPr>
              <a:t>第二</a:t>
            </a:r>
            <a:r>
              <a:rPr lang="zh-TW" altLang="en-US" sz="2000" kern="100" dirty="0">
                <a:latin typeface="標楷體" panose="03000509000000000000" pitchFamily="65" charset="-120"/>
                <a:ea typeface="標楷體" panose="03000509000000000000" pitchFamily="65" charset="-120"/>
                <a:cs typeface="Times New Roman" panose="02020603050405020304" pitchFamily="18" charset="0"/>
              </a:rPr>
              <a:t>階段甄試繳費及</a:t>
            </a:r>
            <a:r>
              <a:rPr lang="zh-TW" altLang="en-US" sz="2000" kern="100" dirty="0" smtClean="0">
                <a:latin typeface="標楷體" panose="03000509000000000000" pitchFamily="65" charset="-120"/>
                <a:ea typeface="標楷體" panose="03000509000000000000" pitchFamily="65" charset="-120"/>
                <a:cs typeface="Times New Roman" panose="02020603050405020304" pitchFamily="18" charset="0"/>
              </a:rPr>
              <a:t>上傳學習歷程備</a:t>
            </a:r>
            <a:r>
              <a:rPr lang="zh-TW" altLang="en-US" sz="2000" kern="100" dirty="0">
                <a:latin typeface="標楷體" panose="03000509000000000000" pitchFamily="65" charset="-120"/>
                <a:ea typeface="標楷體" panose="03000509000000000000" pitchFamily="65" charset="-120"/>
                <a:cs typeface="Times New Roman" panose="02020603050405020304" pitchFamily="18" charset="0"/>
              </a:rPr>
              <a:t>審資料狀態說明：</a:t>
            </a:r>
            <a:endParaRPr lang="zh-TW" altLang="en-US" sz="1600" dirty="0">
              <a:latin typeface="標楷體" panose="03000509000000000000" pitchFamily="65" charset="-120"/>
              <a:ea typeface="標楷體" panose="03000509000000000000" pitchFamily="65" charset="-120"/>
            </a:endParaRPr>
          </a:p>
        </p:txBody>
      </p:sp>
      <p:sp>
        <p:nvSpPr>
          <p:cNvPr id="8" name="Rectangle 2"/>
          <p:cNvSpPr txBox="1">
            <a:spLocks noChangeArrowheads="1"/>
          </p:cNvSpPr>
          <p:nvPr/>
        </p:nvSpPr>
        <p:spPr bwMode="auto">
          <a:xfrm>
            <a:off x="796788" y="-53263"/>
            <a:ext cx="7303392" cy="84030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r>
              <a:rPr lang="zh-TW" altLang="en-US" sz="2800" b="1" kern="0" dirty="0">
                <a:solidFill>
                  <a:srgbClr val="7030A0"/>
                </a:solidFill>
                <a:latin typeface="標楷體" panose="03000509000000000000" pitchFamily="65" charset="-120"/>
                <a:ea typeface="標楷體" panose="03000509000000000000" pitchFamily="65" charset="-120"/>
                <a:cs typeface="+mj-cs"/>
              </a:rPr>
              <a:t>★第二階段報名是否完成</a:t>
            </a:r>
          </a:p>
        </p:txBody>
      </p:sp>
      <p:graphicFrame>
        <p:nvGraphicFramePr>
          <p:cNvPr id="6" name="表格 5"/>
          <p:cNvGraphicFramePr>
            <a:graphicFrameLocks noGrp="1"/>
          </p:cNvGraphicFramePr>
          <p:nvPr>
            <p:extLst>
              <p:ext uri="{D42A27DB-BD31-4B8C-83A1-F6EECF244321}">
                <p14:modId xmlns:p14="http://schemas.microsoft.com/office/powerpoint/2010/main" xmlns="" val="4086286210"/>
              </p:ext>
            </p:extLst>
          </p:nvPr>
        </p:nvGraphicFramePr>
        <p:xfrm>
          <a:off x="1415480" y="2780928"/>
          <a:ext cx="9361040" cy="3691237"/>
        </p:xfrm>
        <a:graphic>
          <a:graphicData uri="http://schemas.openxmlformats.org/drawingml/2006/table">
            <a:tbl>
              <a:tblPr firstRow="1"/>
              <a:tblGrid>
                <a:gridCol w="1503999">
                  <a:extLst>
                    <a:ext uri="{9D8B030D-6E8A-4147-A177-3AD203B41FA5}">
                      <a16:colId xmlns:a16="http://schemas.microsoft.com/office/drawing/2014/main" xmlns="" val="20000"/>
                    </a:ext>
                  </a:extLst>
                </a:gridCol>
                <a:gridCol w="4084078">
                  <a:extLst>
                    <a:ext uri="{9D8B030D-6E8A-4147-A177-3AD203B41FA5}">
                      <a16:colId xmlns:a16="http://schemas.microsoft.com/office/drawing/2014/main" xmlns="" val="20001"/>
                    </a:ext>
                  </a:extLst>
                </a:gridCol>
                <a:gridCol w="3772963">
                  <a:extLst>
                    <a:ext uri="{9D8B030D-6E8A-4147-A177-3AD203B41FA5}">
                      <a16:colId xmlns:a16="http://schemas.microsoft.com/office/drawing/2014/main" xmlns="" val="20002"/>
                    </a:ext>
                  </a:extLst>
                </a:gridCol>
              </a:tblGrid>
              <a:tr h="329138">
                <a:tc>
                  <a:txBody>
                    <a:bodyPr/>
                    <a:lstStyle>
                      <a:lvl1pPr marL="0" algn="l" defTabSz="914400" rtl="0" eaLnBrk="1" latinLnBrk="0" hangingPunct="1">
                        <a:defRPr sz="1800" b="1" kern="1200">
                          <a:solidFill>
                            <a:schemeClr val="lt1"/>
                          </a:solidFill>
                          <a:latin typeface="Arial"/>
                          <a:ea typeface="華康中黑體"/>
                        </a:defRPr>
                      </a:lvl1pPr>
                      <a:lvl2pPr marL="457200" algn="l" defTabSz="914400" rtl="0" eaLnBrk="1" latinLnBrk="0" hangingPunct="1">
                        <a:defRPr sz="1800" b="1" kern="1200">
                          <a:solidFill>
                            <a:schemeClr val="lt1"/>
                          </a:solidFill>
                          <a:latin typeface="Arial"/>
                          <a:ea typeface="華康中黑體"/>
                        </a:defRPr>
                      </a:lvl2pPr>
                      <a:lvl3pPr marL="914400" algn="l" defTabSz="914400" rtl="0" eaLnBrk="1" latinLnBrk="0" hangingPunct="1">
                        <a:defRPr sz="1800" b="1" kern="1200">
                          <a:solidFill>
                            <a:schemeClr val="lt1"/>
                          </a:solidFill>
                          <a:latin typeface="Arial"/>
                          <a:ea typeface="華康中黑體"/>
                        </a:defRPr>
                      </a:lvl3pPr>
                      <a:lvl4pPr marL="1371600" algn="l" defTabSz="914400" rtl="0" eaLnBrk="1" latinLnBrk="0" hangingPunct="1">
                        <a:defRPr sz="1800" b="1" kern="1200">
                          <a:solidFill>
                            <a:schemeClr val="lt1"/>
                          </a:solidFill>
                          <a:latin typeface="Arial"/>
                          <a:ea typeface="華康中黑體"/>
                        </a:defRPr>
                      </a:lvl4pPr>
                      <a:lvl5pPr marL="1828800" algn="l" defTabSz="914400" rtl="0" eaLnBrk="1" latinLnBrk="0" hangingPunct="1">
                        <a:defRPr sz="1800" b="1" kern="1200">
                          <a:solidFill>
                            <a:schemeClr val="lt1"/>
                          </a:solidFill>
                          <a:latin typeface="Arial"/>
                          <a:ea typeface="華康中黑體"/>
                        </a:defRPr>
                      </a:lvl5pPr>
                      <a:lvl6pPr marL="2286000" algn="l" defTabSz="914400" rtl="0" eaLnBrk="1" latinLnBrk="0" hangingPunct="1">
                        <a:defRPr sz="1800" b="1" kern="1200">
                          <a:solidFill>
                            <a:schemeClr val="lt1"/>
                          </a:solidFill>
                          <a:latin typeface="Arial"/>
                          <a:ea typeface="華康中黑體"/>
                        </a:defRPr>
                      </a:lvl6pPr>
                      <a:lvl7pPr marL="2743200" algn="l" defTabSz="914400" rtl="0" eaLnBrk="1" latinLnBrk="0" hangingPunct="1">
                        <a:defRPr sz="1800" b="1" kern="1200">
                          <a:solidFill>
                            <a:schemeClr val="lt1"/>
                          </a:solidFill>
                          <a:latin typeface="Arial"/>
                          <a:ea typeface="華康中黑體"/>
                        </a:defRPr>
                      </a:lvl7pPr>
                      <a:lvl8pPr marL="3200400" algn="l" defTabSz="914400" rtl="0" eaLnBrk="1" latinLnBrk="0" hangingPunct="1">
                        <a:defRPr sz="1800" b="1" kern="1200">
                          <a:solidFill>
                            <a:schemeClr val="lt1"/>
                          </a:solidFill>
                          <a:latin typeface="Arial"/>
                          <a:ea typeface="華康中黑體"/>
                        </a:defRPr>
                      </a:lvl8pPr>
                      <a:lvl9pPr marL="3657600" algn="l" defTabSz="914400" rtl="0" eaLnBrk="1" latinLnBrk="0" hangingPunct="1">
                        <a:defRPr sz="1800" b="1" kern="1200">
                          <a:solidFill>
                            <a:schemeClr val="lt1"/>
                          </a:solidFill>
                          <a:latin typeface="Arial"/>
                          <a:ea typeface="華康中黑體"/>
                        </a:defRPr>
                      </a:lvl9pPr>
                    </a:lstStyle>
                    <a:p>
                      <a:pPr marL="0" algn="ctr" defTabSz="914400" rtl="0" eaLnBrk="1" latinLnBrk="0" hangingPunct="1"/>
                      <a:r>
                        <a:rPr lang="zh-TW" altLang="en-US" sz="2000" b="1" kern="1200" dirty="0">
                          <a:solidFill>
                            <a:schemeClr val="lt1"/>
                          </a:solidFill>
                          <a:latin typeface="標楷體" panose="03000509000000000000" pitchFamily="65" charset="-120"/>
                          <a:ea typeface="標楷體" panose="03000509000000000000" pitchFamily="65" charset="-120"/>
                          <a:cs typeface="+mn-cs"/>
                        </a:rPr>
                        <a:t>是否繳費</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9966"/>
                    </a:solidFill>
                  </a:tcPr>
                </a:tc>
                <a:tc>
                  <a:txBody>
                    <a:bodyPr/>
                    <a:lstStyle>
                      <a:lvl1pPr marL="0" algn="l" defTabSz="914400" rtl="0" eaLnBrk="1" latinLnBrk="0" hangingPunct="1">
                        <a:defRPr sz="1800" b="1" kern="1200">
                          <a:solidFill>
                            <a:schemeClr val="lt1"/>
                          </a:solidFill>
                          <a:latin typeface="Arial"/>
                          <a:ea typeface="華康中黑體"/>
                        </a:defRPr>
                      </a:lvl1pPr>
                      <a:lvl2pPr marL="457200" algn="l" defTabSz="914400" rtl="0" eaLnBrk="1" latinLnBrk="0" hangingPunct="1">
                        <a:defRPr sz="1800" b="1" kern="1200">
                          <a:solidFill>
                            <a:schemeClr val="lt1"/>
                          </a:solidFill>
                          <a:latin typeface="Arial"/>
                          <a:ea typeface="華康中黑體"/>
                        </a:defRPr>
                      </a:lvl2pPr>
                      <a:lvl3pPr marL="914400" algn="l" defTabSz="914400" rtl="0" eaLnBrk="1" latinLnBrk="0" hangingPunct="1">
                        <a:defRPr sz="1800" b="1" kern="1200">
                          <a:solidFill>
                            <a:schemeClr val="lt1"/>
                          </a:solidFill>
                          <a:latin typeface="Arial"/>
                          <a:ea typeface="華康中黑體"/>
                        </a:defRPr>
                      </a:lvl3pPr>
                      <a:lvl4pPr marL="1371600" algn="l" defTabSz="914400" rtl="0" eaLnBrk="1" latinLnBrk="0" hangingPunct="1">
                        <a:defRPr sz="1800" b="1" kern="1200">
                          <a:solidFill>
                            <a:schemeClr val="lt1"/>
                          </a:solidFill>
                          <a:latin typeface="Arial"/>
                          <a:ea typeface="華康中黑體"/>
                        </a:defRPr>
                      </a:lvl4pPr>
                      <a:lvl5pPr marL="1828800" algn="l" defTabSz="914400" rtl="0" eaLnBrk="1" latinLnBrk="0" hangingPunct="1">
                        <a:defRPr sz="1800" b="1" kern="1200">
                          <a:solidFill>
                            <a:schemeClr val="lt1"/>
                          </a:solidFill>
                          <a:latin typeface="Arial"/>
                          <a:ea typeface="華康中黑體"/>
                        </a:defRPr>
                      </a:lvl5pPr>
                      <a:lvl6pPr marL="2286000" algn="l" defTabSz="914400" rtl="0" eaLnBrk="1" latinLnBrk="0" hangingPunct="1">
                        <a:defRPr sz="1800" b="1" kern="1200">
                          <a:solidFill>
                            <a:schemeClr val="lt1"/>
                          </a:solidFill>
                          <a:latin typeface="Arial"/>
                          <a:ea typeface="華康中黑體"/>
                        </a:defRPr>
                      </a:lvl6pPr>
                      <a:lvl7pPr marL="2743200" algn="l" defTabSz="914400" rtl="0" eaLnBrk="1" latinLnBrk="0" hangingPunct="1">
                        <a:defRPr sz="1800" b="1" kern="1200">
                          <a:solidFill>
                            <a:schemeClr val="lt1"/>
                          </a:solidFill>
                          <a:latin typeface="Arial"/>
                          <a:ea typeface="華康中黑體"/>
                        </a:defRPr>
                      </a:lvl7pPr>
                      <a:lvl8pPr marL="3200400" algn="l" defTabSz="914400" rtl="0" eaLnBrk="1" latinLnBrk="0" hangingPunct="1">
                        <a:defRPr sz="1800" b="1" kern="1200">
                          <a:solidFill>
                            <a:schemeClr val="lt1"/>
                          </a:solidFill>
                          <a:latin typeface="Arial"/>
                          <a:ea typeface="華康中黑體"/>
                        </a:defRPr>
                      </a:lvl8pPr>
                      <a:lvl9pPr marL="3657600" algn="l" defTabSz="914400" rtl="0" eaLnBrk="1" latinLnBrk="0" hangingPunct="1">
                        <a:defRPr sz="1800" b="1" kern="1200">
                          <a:solidFill>
                            <a:schemeClr val="lt1"/>
                          </a:solidFill>
                          <a:latin typeface="Arial"/>
                          <a:ea typeface="華康中黑體"/>
                        </a:defRPr>
                      </a:lvl9pPr>
                    </a:lstStyle>
                    <a:p>
                      <a:pPr marL="0" algn="ctr" defTabSz="914400" rtl="0" eaLnBrk="1" latinLnBrk="0" hangingPunct="1"/>
                      <a:r>
                        <a:rPr lang="zh-TW" altLang="en-US" sz="2000" b="1" kern="1200" dirty="0">
                          <a:solidFill>
                            <a:schemeClr val="lt1"/>
                          </a:solidFill>
                          <a:latin typeface="標楷體" panose="03000509000000000000" pitchFamily="65" charset="-120"/>
                          <a:ea typeface="標楷體" panose="03000509000000000000" pitchFamily="65" charset="-120"/>
                          <a:cs typeface="+mn-cs"/>
                        </a:rPr>
                        <a:t>是否上</a:t>
                      </a:r>
                      <a:r>
                        <a:rPr lang="zh-TW" altLang="en-US" sz="2000" b="1" kern="1200" dirty="0" smtClean="0">
                          <a:solidFill>
                            <a:schemeClr val="lt1"/>
                          </a:solidFill>
                          <a:latin typeface="標楷體" panose="03000509000000000000" pitchFamily="65" charset="-120"/>
                          <a:ea typeface="標楷體" panose="03000509000000000000" pitchFamily="65" charset="-120"/>
                          <a:cs typeface="+mn-cs"/>
                        </a:rPr>
                        <a:t>傳學習歷程備</a:t>
                      </a:r>
                      <a:r>
                        <a:rPr lang="zh-TW" altLang="en-US" sz="2000" b="1" kern="1200" dirty="0">
                          <a:solidFill>
                            <a:schemeClr val="lt1"/>
                          </a:solidFill>
                          <a:latin typeface="標楷體" panose="03000509000000000000" pitchFamily="65" charset="-120"/>
                          <a:ea typeface="標楷體" panose="03000509000000000000" pitchFamily="65" charset="-120"/>
                          <a:cs typeface="+mn-cs"/>
                        </a:rPr>
                        <a:t>審資料</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9966"/>
                    </a:solidFill>
                  </a:tcPr>
                </a:tc>
                <a:tc>
                  <a:txBody>
                    <a:bodyPr/>
                    <a:lstStyle>
                      <a:lvl1pPr marL="0" algn="l" defTabSz="914400" rtl="0" eaLnBrk="1" latinLnBrk="0" hangingPunct="1">
                        <a:defRPr sz="1800" b="1" kern="1200">
                          <a:solidFill>
                            <a:schemeClr val="lt1"/>
                          </a:solidFill>
                          <a:latin typeface="Arial"/>
                          <a:ea typeface="華康中黑體"/>
                        </a:defRPr>
                      </a:lvl1pPr>
                      <a:lvl2pPr marL="457200" algn="l" defTabSz="914400" rtl="0" eaLnBrk="1" latinLnBrk="0" hangingPunct="1">
                        <a:defRPr sz="1800" b="1" kern="1200">
                          <a:solidFill>
                            <a:schemeClr val="lt1"/>
                          </a:solidFill>
                          <a:latin typeface="Arial"/>
                          <a:ea typeface="華康中黑體"/>
                        </a:defRPr>
                      </a:lvl2pPr>
                      <a:lvl3pPr marL="914400" algn="l" defTabSz="914400" rtl="0" eaLnBrk="1" latinLnBrk="0" hangingPunct="1">
                        <a:defRPr sz="1800" b="1" kern="1200">
                          <a:solidFill>
                            <a:schemeClr val="lt1"/>
                          </a:solidFill>
                          <a:latin typeface="Arial"/>
                          <a:ea typeface="華康中黑體"/>
                        </a:defRPr>
                      </a:lvl3pPr>
                      <a:lvl4pPr marL="1371600" algn="l" defTabSz="914400" rtl="0" eaLnBrk="1" latinLnBrk="0" hangingPunct="1">
                        <a:defRPr sz="1800" b="1" kern="1200">
                          <a:solidFill>
                            <a:schemeClr val="lt1"/>
                          </a:solidFill>
                          <a:latin typeface="Arial"/>
                          <a:ea typeface="華康中黑體"/>
                        </a:defRPr>
                      </a:lvl4pPr>
                      <a:lvl5pPr marL="1828800" algn="l" defTabSz="914400" rtl="0" eaLnBrk="1" latinLnBrk="0" hangingPunct="1">
                        <a:defRPr sz="1800" b="1" kern="1200">
                          <a:solidFill>
                            <a:schemeClr val="lt1"/>
                          </a:solidFill>
                          <a:latin typeface="Arial"/>
                          <a:ea typeface="華康中黑體"/>
                        </a:defRPr>
                      </a:lvl5pPr>
                      <a:lvl6pPr marL="2286000" algn="l" defTabSz="914400" rtl="0" eaLnBrk="1" latinLnBrk="0" hangingPunct="1">
                        <a:defRPr sz="1800" b="1" kern="1200">
                          <a:solidFill>
                            <a:schemeClr val="lt1"/>
                          </a:solidFill>
                          <a:latin typeface="Arial"/>
                          <a:ea typeface="華康中黑體"/>
                        </a:defRPr>
                      </a:lvl6pPr>
                      <a:lvl7pPr marL="2743200" algn="l" defTabSz="914400" rtl="0" eaLnBrk="1" latinLnBrk="0" hangingPunct="1">
                        <a:defRPr sz="1800" b="1" kern="1200">
                          <a:solidFill>
                            <a:schemeClr val="lt1"/>
                          </a:solidFill>
                          <a:latin typeface="Arial"/>
                          <a:ea typeface="華康中黑體"/>
                        </a:defRPr>
                      </a:lvl7pPr>
                      <a:lvl8pPr marL="3200400" algn="l" defTabSz="914400" rtl="0" eaLnBrk="1" latinLnBrk="0" hangingPunct="1">
                        <a:defRPr sz="1800" b="1" kern="1200">
                          <a:solidFill>
                            <a:schemeClr val="lt1"/>
                          </a:solidFill>
                          <a:latin typeface="Arial"/>
                          <a:ea typeface="華康中黑體"/>
                        </a:defRPr>
                      </a:lvl8pPr>
                      <a:lvl9pPr marL="3657600" algn="l" defTabSz="914400" rtl="0" eaLnBrk="1" latinLnBrk="0" hangingPunct="1">
                        <a:defRPr sz="1800" b="1" kern="1200">
                          <a:solidFill>
                            <a:schemeClr val="lt1"/>
                          </a:solidFill>
                          <a:latin typeface="Arial"/>
                          <a:ea typeface="華康中黑體"/>
                        </a:defRPr>
                      </a:lvl9pPr>
                    </a:lstStyle>
                    <a:p>
                      <a:pPr marL="0" algn="ctr" defTabSz="914400" rtl="0" eaLnBrk="1" latinLnBrk="0" hangingPunct="1"/>
                      <a:r>
                        <a:rPr lang="zh-TW" altLang="en-US" sz="2000" b="1" kern="1200" dirty="0">
                          <a:solidFill>
                            <a:schemeClr val="tx1"/>
                          </a:solidFill>
                          <a:latin typeface="標楷體" panose="03000509000000000000" pitchFamily="65" charset="-120"/>
                          <a:ea typeface="標楷體" panose="03000509000000000000" pitchFamily="65" charset="-120"/>
                          <a:cs typeface="+mn-cs"/>
                        </a:rPr>
                        <a:t>是否完成二階報名</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9966"/>
                    </a:solidFill>
                  </a:tcPr>
                </a:tc>
                <a:extLst>
                  <a:ext uri="{0D108BD9-81ED-4DB2-BD59-A6C34878D82A}">
                    <a16:rowId xmlns:a16="http://schemas.microsoft.com/office/drawing/2014/main" xmlns="" val="10000"/>
                  </a:ext>
                </a:extLst>
              </a:tr>
              <a:tr h="582322">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a:r>
                        <a:rPr lang="zh-TW" altLang="en-US" sz="2000" b="1" kern="1200" dirty="0">
                          <a:solidFill>
                            <a:srgbClr val="00B05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rPr>
                        <a:t>已繳費</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9966">
                        <a:lumMod val="40000"/>
                        <a:lumOff val="6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l"/>
                      <a:r>
                        <a:rPr lang="zh-TW" altLang="en-US" sz="2000" dirty="0">
                          <a:latin typeface="標楷體" panose="03000509000000000000" pitchFamily="65" charset="-120"/>
                          <a:ea typeface="標楷體" panose="03000509000000000000" pitchFamily="65" charset="-120"/>
                        </a:rPr>
                        <a:t>已上傳</a:t>
                      </a:r>
                      <a:r>
                        <a:rPr lang="zh-TW" altLang="en-US" sz="2000" dirty="0" smtClean="0">
                          <a:latin typeface="標楷體" panose="03000509000000000000" pitchFamily="65" charset="-120"/>
                          <a:ea typeface="標楷體" panose="03000509000000000000" pitchFamily="65" charset="-120"/>
                        </a:rPr>
                        <a:t>全部學習歷程備</a:t>
                      </a:r>
                      <a:r>
                        <a:rPr lang="zh-TW" altLang="en-US" sz="2000" dirty="0">
                          <a:latin typeface="標楷體" panose="03000509000000000000" pitchFamily="65" charset="-120"/>
                          <a:ea typeface="標楷體" panose="03000509000000000000" pitchFamily="65" charset="-120"/>
                        </a:rPr>
                        <a:t>審資料，</a:t>
                      </a:r>
                      <a:endParaRPr lang="en-US" altLang="zh-TW" sz="2000" dirty="0">
                        <a:latin typeface="標楷體" panose="03000509000000000000" pitchFamily="65" charset="-120"/>
                        <a:ea typeface="標楷體" panose="03000509000000000000" pitchFamily="65" charset="-120"/>
                      </a:endParaRPr>
                    </a:p>
                    <a:p>
                      <a:pPr algn="l"/>
                      <a:r>
                        <a:rPr lang="zh-TW" altLang="en-US" sz="2000" dirty="0">
                          <a:latin typeface="標楷體" panose="03000509000000000000" pitchFamily="65" charset="-120"/>
                          <a:ea typeface="標楷體" panose="03000509000000000000" pitchFamily="65" charset="-120"/>
                        </a:rPr>
                        <a:t>並</a:t>
                      </a:r>
                      <a:r>
                        <a:rPr lang="zh-TW" altLang="en-US" sz="2000" b="1" kern="1200" dirty="0">
                          <a:solidFill>
                            <a:srgbClr val="00B05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rPr>
                        <a:t>已確認</a:t>
                      </a:r>
                      <a:r>
                        <a:rPr lang="zh-TW" altLang="en-US" sz="2000" dirty="0">
                          <a:latin typeface="標楷體" panose="03000509000000000000" pitchFamily="65" charset="-120"/>
                          <a:ea typeface="標楷體" panose="03000509000000000000" pitchFamily="65" charset="-120"/>
                        </a:rPr>
                        <a:t>送出</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9966">
                        <a:lumMod val="40000"/>
                        <a:lumOff val="6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marL="0" algn="ctr" defTabSz="914400" rtl="0" eaLnBrk="1" latinLnBrk="0" hangingPunct="1"/>
                      <a:r>
                        <a:rPr lang="zh-TW" altLang="en-US" sz="2000" b="1" kern="1200" dirty="0">
                          <a:solidFill>
                            <a:srgbClr val="00B05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rPr>
                        <a:t>是</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9966">
                        <a:lumMod val="40000"/>
                        <a:lumOff val="60000"/>
                      </a:srgbClr>
                    </a:solidFill>
                  </a:tcPr>
                </a:tc>
                <a:extLst>
                  <a:ext uri="{0D108BD9-81ED-4DB2-BD59-A6C34878D82A}">
                    <a16:rowId xmlns:a16="http://schemas.microsoft.com/office/drawing/2014/main" xmlns="" val="10001"/>
                  </a:ext>
                </a:extLst>
              </a:tr>
              <a:tr h="701868">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a:r>
                        <a:rPr lang="zh-TW" altLang="en-US" sz="2000" b="1" kern="1200" dirty="0">
                          <a:solidFill>
                            <a:srgbClr val="00B05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rPr>
                        <a:t>已繳費</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9966">
                        <a:lumMod val="40000"/>
                        <a:lumOff val="6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l"/>
                      <a:r>
                        <a:rPr lang="zh-TW" altLang="en-US" sz="2000" dirty="0">
                          <a:latin typeface="標楷體" panose="03000509000000000000" pitchFamily="65" charset="-120"/>
                          <a:ea typeface="標楷體" panose="03000509000000000000" pitchFamily="65" charset="-120"/>
                        </a:rPr>
                        <a:t>已上傳全部</a:t>
                      </a:r>
                      <a:r>
                        <a:rPr lang="en-US" altLang="zh-TW" sz="2000" dirty="0">
                          <a:latin typeface="標楷體" panose="03000509000000000000" pitchFamily="65" charset="-120"/>
                          <a:ea typeface="標楷體" panose="03000509000000000000" pitchFamily="65" charset="-120"/>
                        </a:rPr>
                        <a:t>(</a:t>
                      </a:r>
                      <a:r>
                        <a:rPr lang="zh-TW" altLang="en-US" sz="2000" dirty="0">
                          <a:latin typeface="標楷體" panose="03000509000000000000" pitchFamily="65" charset="-120"/>
                          <a:ea typeface="標楷體" panose="03000509000000000000" pitchFamily="65" charset="-120"/>
                        </a:rPr>
                        <a:t>或部分</a:t>
                      </a:r>
                      <a:r>
                        <a:rPr lang="en-US" altLang="zh-TW" sz="2000" dirty="0" smtClean="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學習歷程備</a:t>
                      </a:r>
                      <a:r>
                        <a:rPr lang="zh-TW" altLang="en-US" sz="2000" dirty="0">
                          <a:latin typeface="標楷體" panose="03000509000000000000" pitchFamily="65" charset="-120"/>
                          <a:ea typeface="標楷體" panose="03000509000000000000" pitchFamily="65" charset="-120"/>
                        </a:rPr>
                        <a:t>審資料</a:t>
                      </a:r>
                      <a:r>
                        <a:rPr lang="zh-TW" altLang="en-US" sz="2000" dirty="0" smtClean="0">
                          <a:latin typeface="標楷體" panose="03000509000000000000" pitchFamily="65" charset="-120"/>
                          <a:ea typeface="標楷體" panose="03000509000000000000" pitchFamily="65" charset="-120"/>
                        </a:rPr>
                        <a:t>，但</a:t>
                      </a:r>
                      <a:r>
                        <a:rPr lang="zh-TW" altLang="en-US" sz="2000" dirty="0">
                          <a:latin typeface="標楷體" panose="03000509000000000000" pitchFamily="65" charset="-120"/>
                          <a:ea typeface="標楷體" panose="03000509000000000000" pitchFamily="65" charset="-120"/>
                        </a:rPr>
                        <a:t>「</a:t>
                      </a:r>
                      <a:r>
                        <a:rPr lang="zh-TW" altLang="en-US" sz="2000" b="1" kern="1200" dirty="0">
                          <a:solidFill>
                            <a:srgbClr val="0070C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rPr>
                        <a:t>已上傳未確認</a:t>
                      </a:r>
                      <a:r>
                        <a:rPr lang="zh-TW" altLang="en-US" sz="2000" dirty="0">
                          <a:latin typeface="標楷體" panose="03000509000000000000" pitchFamily="65" charset="-120"/>
                          <a:ea typeface="標楷體" panose="03000509000000000000" pitchFamily="65" charset="-120"/>
                        </a:rPr>
                        <a:t>」送出</a:t>
                      </a:r>
                      <a:endParaRPr lang="zh-TW" altLang="en-US" sz="2000" dirty="0">
                        <a:solidFill>
                          <a:srgbClr val="00B050"/>
                        </a:solidFill>
                        <a:latin typeface="標楷體" panose="03000509000000000000" pitchFamily="65" charset="-120"/>
                        <a:ea typeface="標楷體" panose="03000509000000000000" pitchFamily="65" charset="-12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9966">
                        <a:lumMod val="40000"/>
                        <a:lumOff val="60000"/>
                      </a:srgbClr>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marL="0" algn="ctr" defTabSz="914400" rtl="0" eaLnBrk="1" latinLnBrk="0" hangingPunct="1"/>
                      <a:r>
                        <a:rPr lang="zh-TW" altLang="en-US" sz="2000" b="1" kern="1200" dirty="0">
                          <a:solidFill>
                            <a:srgbClr val="00B05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rPr>
                        <a:t>是</a:t>
                      </a:r>
                      <a:endParaRPr lang="en-US" altLang="zh-TW" sz="2000" b="1" kern="1200" dirty="0">
                        <a:solidFill>
                          <a:srgbClr val="00B05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endParaRPr>
                    </a:p>
                    <a:p>
                      <a:pPr marL="0" algn="ctr" defTabSz="914400" rtl="0" eaLnBrk="1" latinLnBrk="0" hangingPunct="1"/>
                      <a:r>
                        <a:rPr lang="zh-TW" altLang="en-US" sz="1100" kern="1200" dirty="0">
                          <a:solidFill>
                            <a:schemeClr val="dk1"/>
                          </a:solidFill>
                          <a:latin typeface="標楷體" panose="03000509000000000000" pitchFamily="65" charset="-120"/>
                          <a:ea typeface="標楷體" panose="03000509000000000000" pitchFamily="65" charset="-120"/>
                          <a:cs typeface="+mn-cs"/>
                        </a:rPr>
                        <a:t>（可否參加甄試，由甄選學校規定辦理）</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9966">
                        <a:lumMod val="40000"/>
                        <a:lumOff val="60000"/>
                      </a:srgbClr>
                    </a:solidFill>
                  </a:tcPr>
                </a:tc>
                <a:extLst>
                  <a:ext uri="{0D108BD9-81ED-4DB2-BD59-A6C34878D82A}">
                    <a16:rowId xmlns:a16="http://schemas.microsoft.com/office/drawing/2014/main" xmlns="" val="10002"/>
                  </a:ext>
                </a:extLst>
              </a:tr>
              <a:tr h="701868">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a:r>
                        <a:rPr lang="zh-TW" altLang="en-US" sz="2000" b="1" kern="1200" dirty="0">
                          <a:solidFill>
                            <a:srgbClr val="00B05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rPr>
                        <a:t>已繳費</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l"/>
                      <a:r>
                        <a:rPr lang="zh-TW" altLang="en-US" sz="2000" dirty="0" smtClean="0">
                          <a:latin typeface="標楷體" panose="03000509000000000000" pitchFamily="65" charset="-120"/>
                          <a:ea typeface="標楷體" panose="03000509000000000000" pitchFamily="65" charset="-120"/>
                        </a:rPr>
                        <a:t>僅有修課紀錄或在</a:t>
                      </a:r>
                      <a:r>
                        <a:rPr lang="zh-TW" altLang="en-US" sz="2000" dirty="0">
                          <a:latin typeface="標楷體" panose="03000509000000000000" pitchFamily="65" charset="-120"/>
                          <a:ea typeface="標楷體" panose="03000509000000000000" pitchFamily="65" charset="-120"/>
                        </a:rPr>
                        <a:t>校成績證明，</a:t>
                      </a:r>
                      <a:endParaRPr lang="en-US" altLang="zh-TW" sz="2000" dirty="0">
                        <a:latin typeface="標楷體" panose="03000509000000000000" pitchFamily="65" charset="-120"/>
                        <a:ea typeface="標楷體" panose="03000509000000000000" pitchFamily="65" charset="-120"/>
                      </a:endParaRPr>
                    </a:p>
                    <a:p>
                      <a:pPr algn="l"/>
                      <a:r>
                        <a:rPr lang="zh-TW" altLang="en-US" sz="20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未上</a:t>
                      </a:r>
                      <a:r>
                        <a:rPr lang="zh-TW" altLang="en-US" sz="2000" b="1"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傳學習歷程</a:t>
                      </a:r>
                      <a:r>
                        <a:rPr lang="zh-TW" altLang="en-US" sz="2000" dirty="0" smtClean="0">
                          <a:latin typeface="標楷體" panose="03000509000000000000" pitchFamily="65" charset="-120"/>
                          <a:ea typeface="標楷體" panose="03000509000000000000" pitchFamily="65" charset="-120"/>
                        </a:rPr>
                        <a:t>備</a:t>
                      </a:r>
                      <a:r>
                        <a:rPr lang="zh-TW" altLang="en-US" sz="2000" dirty="0">
                          <a:latin typeface="標楷體" panose="03000509000000000000" pitchFamily="65" charset="-120"/>
                          <a:ea typeface="標楷體" panose="03000509000000000000" pitchFamily="65" charset="-120"/>
                        </a:rPr>
                        <a:t>審資料任一項目</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a:r>
                        <a:rPr lang="zh-TW" altLang="en-US" sz="2000" b="1" kern="12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rPr>
                        <a:t>否</a:t>
                      </a:r>
                    </a:p>
                    <a:p>
                      <a:pPr marL="0" algn="ctr" defTabSz="914400" rtl="0" eaLnBrk="1" latinLnBrk="0" hangingPunct="1"/>
                      <a:r>
                        <a:rPr lang="en-US" altLang="zh-TW" sz="1100" kern="1200" dirty="0">
                          <a:solidFill>
                            <a:schemeClr val="dk1"/>
                          </a:solidFill>
                          <a:latin typeface="標楷體" panose="03000509000000000000" pitchFamily="65" charset="-120"/>
                          <a:ea typeface="標楷體" panose="03000509000000000000" pitchFamily="65" charset="-120"/>
                          <a:cs typeface="+mn-cs"/>
                        </a:rPr>
                        <a:t>(</a:t>
                      </a:r>
                      <a:r>
                        <a:rPr lang="zh-TW" altLang="en-US" sz="1100" kern="1200" dirty="0">
                          <a:solidFill>
                            <a:schemeClr val="dk1"/>
                          </a:solidFill>
                          <a:latin typeface="標楷體" panose="03000509000000000000" pitchFamily="65" charset="-120"/>
                          <a:ea typeface="標楷體" panose="03000509000000000000" pitchFamily="65" charset="-120"/>
                          <a:cs typeface="+mn-cs"/>
                        </a:rPr>
                        <a:t>是否辦理二階甄試費退費，由甄選學校規定辦理</a:t>
                      </a:r>
                      <a:r>
                        <a:rPr lang="en-US" altLang="zh-TW" sz="1100" kern="1200" dirty="0">
                          <a:solidFill>
                            <a:schemeClr val="dk1"/>
                          </a:solidFill>
                          <a:latin typeface="標楷體" panose="03000509000000000000" pitchFamily="65" charset="-120"/>
                          <a:ea typeface="標楷體" panose="03000509000000000000" pitchFamily="65" charset="-120"/>
                          <a:cs typeface="+mn-cs"/>
                        </a:rPr>
                        <a:t>)</a:t>
                      </a:r>
                      <a:endParaRPr lang="zh-TW" altLang="en-US" sz="1100" kern="1200" dirty="0">
                        <a:solidFill>
                          <a:schemeClr val="dk1"/>
                        </a:solidFill>
                        <a:latin typeface="標楷體" panose="03000509000000000000" pitchFamily="65" charset="-120"/>
                        <a:ea typeface="標楷體" panose="03000509000000000000" pitchFamily="65" charset="-120"/>
                        <a:cs typeface="+mn-cs"/>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10003"/>
                  </a:ext>
                </a:extLst>
              </a:tr>
              <a:tr h="582322">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a:r>
                        <a:rPr lang="zh-TW" altLang="en-US" sz="2000" b="1" kern="12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rPr>
                        <a:t>未繳費</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l"/>
                      <a:r>
                        <a:rPr lang="zh-TW" altLang="en-US" sz="2000" dirty="0">
                          <a:latin typeface="標楷體" panose="03000509000000000000" pitchFamily="65" charset="-120"/>
                          <a:ea typeface="標楷體" panose="03000509000000000000" pitchFamily="65" charset="-120"/>
                        </a:rPr>
                        <a:t>已上傳全部</a:t>
                      </a:r>
                      <a:r>
                        <a:rPr lang="en-US" altLang="zh-TW" sz="2000" dirty="0">
                          <a:latin typeface="標楷體" panose="03000509000000000000" pitchFamily="65" charset="-120"/>
                          <a:ea typeface="標楷體" panose="03000509000000000000" pitchFamily="65" charset="-120"/>
                        </a:rPr>
                        <a:t>(</a:t>
                      </a:r>
                      <a:r>
                        <a:rPr lang="zh-TW" altLang="en-US" sz="2000" dirty="0">
                          <a:latin typeface="標楷體" panose="03000509000000000000" pitchFamily="65" charset="-120"/>
                          <a:ea typeface="標楷體" panose="03000509000000000000" pitchFamily="65" charset="-120"/>
                        </a:rPr>
                        <a:t>或部分</a:t>
                      </a:r>
                      <a:r>
                        <a:rPr lang="en-US" altLang="zh-TW" sz="2000" dirty="0" smtClean="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學習歷程備</a:t>
                      </a:r>
                      <a:r>
                        <a:rPr lang="zh-TW" altLang="en-US" sz="2000" dirty="0">
                          <a:latin typeface="標楷體" panose="03000509000000000000" pitchFamily="65" charset="-120"/>
                          <a:ea typeface="標楷體" panose="03000509000000000000" pitchFamily="65" charset="-120"/>
                        </a:rPr>
                        <a:t>審資料，並</a:t>
                      </a:r>
                      <a:r>
                        <a:rPr lang="zh-TW" altLang="en-US" sz="2000" b="1" kern="1200" dirty="0">
                          <a:solidFill>
                            <a:srgbClr val="00B05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rPr>
                        <a:t>已確認</a:t>
                      </a:r>
                      <a:r>
                        <a:rPr lang="zh-TW" altLang="en-US" sz="2000" dirty="0">
                          <a:latin typeface="標楷體" panose="03000509000000000000" pitchFamily="65" charset="-120"/>
                          <a:ea typeface="標楷體" panose="03000509000000000000" pitchFamily="65" charset="-120"/>
                        </a:rPr>
                        <a:t>送出</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a:r>
                        <a:rPr lang="zh-TW" altLang="en-US" sz="2000" b="1" kern="12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rPr>
                        <a:t>否</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10004"/>
                  </a:ext>
                </a:extLst>
              </a:tr>
              <a:tr h="489181">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a:r>
                        <a:rPr lang="zh-TW" altLang="en-US" sz="2000" b="1" kern="12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rPr>
                        <a:t>未繳費</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l"/>
                      <a:r>
                        <a:rPr lang="zh-TW" altLang="en-US" sz="20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未上</a:t>
                      </a:r>
                      <a:r>
                        <a:rPr lang="zh-TW" altLang="en-US" sz="2000" b="1"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傳學習歷程</a:t>
                      </a:r>
                      <a:r>
                        <a:rPr lang="zh-TW" altLang="en-US" sz="2000" dirty="0" smtClean="0">
                          <a:latin typeface="標楷體" panose="03000509000000000000" pitchFamily="65" charset="-120"/>
                          <a:ea typeface="標楷體" panose="03000509000000000000" pitchFamily="65" charset="-120"/>
                        </a:rPr>
                        <a:t>備</a:t>
                      </a:r>
                      <a:r>
                        <a:rPr lang="zh-TW" altLang="en-US" sz="2000" dirty="0">
                          <a:latin typeface="標楷體" panose="03000509000000000000" pitchFamily="65" charset="-120"/>
                          <a:ea typeface="標楷體" panose="03000509000000000000" pitchFamily="65" charset="-120"/>
                        </a:rPr>
                        <a:t>審資料任一項目</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ea typeface="華康中黑體"/>
                        </a:defRPr>
                      </a:lvl1pPr>
                      <a:lvl2pPr marL="457200" algn="l" defTabSz="914400" rtl="0" eaLnBrk="1" latinLnBrk="0" hangingPunct="1">
                        <a:defRPr sz="1800" kern="1200">
                          <a:solidFill>
                            <a:schemeClr val="dk1"/>
                          </a:solidFill>
                          <a:latin typeface="Arial"/>
                          <a:ea typeface="華康中黑體"/>
                        </a:defRPr>
                      </a:lvl2pPr>
                      <a:lvl3pPr marL="914400" algn="l" defTabSz="914400" rtl="0" eaLnBrk="1" latinLnBrk="0" hangingPunct="1">
                        <a:defRPr sz="1800" kern="1200">
                          <a:solidFill>
                            <a:schemeClr val="dk1"/>
                          </a:solidFill>
                          <a:latin typeface="Arial"/>
                          <a:ea typeface="華康中黑體"/>
                        </a:defRPr>
                      </a:lvl3pPr>
                      <a:lvl4pPr marL="1371600" algn="l" defTabSz="914400" rtl="0" eaLnBrk="1" latinLnBrk="0" hangingPunct="1">
                        <a:defRPr sz="1800" kern="1200">
                          <a:solidFill>
                            <a:schemeClr val="dk1"/>
                          </a:solidFill>
                          <a:latin typeface="Arial"/>
                          <a:ea typeface="華康中黑體"/>
                        </a:defRPr>
                      </a:lvl4pPr>
                      <a:lvl5pPr marL="1828800" algn="l" defTabSz="914400" rtl="0" eaLnBrk="1" latinLnBrk="0" hangingPunct="1">
                        <a:defRPr sz="1800" kern="1200">
                          <a:solidFill>
                            <a:schemeClr val="dk1"/>
                          </a:solidFill>
                          <a:latin typeface="Arial"/>
                          <a:ea typeface="華康中黑體"/>
                        </a:defRPr>
                      </a:lvl5pPr>
                      <a:lvl6pPr marL="2286000" algn="l" defTabSz="914400" rtl="0" eaLnBrk="1" latinLnBrk="0" hangingPunct="1">
                        <a:defRPr sz="1800" kern="1200">
                          <a:solidFill>
                            <a:schemeClr val="dk1"/>
                          </a:solidFill>
                          <a:latin typeface="Arial"/>
                          <a:ea typeface="華康中黑體"/>
                        </a:defRPr>
                      </a:lvl6pPr>
                      <a:lvl7pPr marL="2743200" algn="l" defTabSz="914400" rtl="0" eaLnBrk="1" latinLnBrk="0" hangingPunct="1">
                        <a:defRPr sz="1800" kern="1200">
                          <a:solidFill>
                            <a:schemeClr val="dk1"/>
                          </a:solidFill>
                          <a:latin typeface="Arial"/>
                          <a:ea typeface="華康中黑體"/>
                        </a:defRPr>
                      </a:lvl7pPr>
                      <a:lvl8pPr marL="3200400" algn="l" defTabSz="914400" rtl="0" eaLnBrk="1" latinLnBrk="0" hangingPunct="1">
                        <a:defRPr sz="1800" kern="1200">
                          <a:solidFill>
                            <a:schemeClr val="dk1"/>
                          </a:solidFill>
                          <a:latin typeface="Arial"/>
                          <a:ea typeface="華康中黑體"/>
                        </a:defRPr>
                      </a:lvl8pPr>
                      <a:lvl9pPr marL="3657600" algn="l" defTabSz="914400" rtl="0" eaLnBrk="1" latinLnBrk="0" hangingPunct="1">
                        <a:defRPr sz="1800" kern="1200">
                          <a:solidFill>
                            <a:schemeClr val="dk1"/>
                          </a:solidFill>
                          <a:latin typeface="Arial"/>
                          <a:ea typeface="華康中黑體"/>
                        </a:defRPr>
                      </a:lvl9pPr>
                    </a:lstStyle>
                    <a:p>
                      <a:pPr algn="ctr"/>
                      <a:r>
                        <a:rPr lang="zh-TW" altLang="en-US" sz="2000" b="1" kern="12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rPr>
                        <a:t>否</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xmlns="" val="24254560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p:cNvPicPr>
            <a:picLocks noChangeAspect="1"/>
          </p:cNvPicPr>
          <p:nvPr/>
        </p:nvPicPr>
        <p:blipFill>
          <a:blip r:embed="rId3"/>
          <a:stretch>
            <a:fillRect/>
          </a:stretch>
        </p:blipFill>
        <p:spPr>
          <a:xfrm>
            <a:off x="767408" y="742129"/>
            <a:ext cx="4752528" cy="3075165"/>
          </a:xfrm>
          <a:prstGeom prst="rect">
            <a:avLst/>
          </a:prstGeom>
        </p:spPr>
      </p:pic>
      <p:pic>
        <p:nvPicPr>
          <p:cNvPr id="8" name="圖片 7"/>
          <p:cNvPicPr>
            <a:picLocks noChangeAspect="1"/>
          </p:cNvPicPr>
          <p:nvPr/>
        </p:nvPicPr>
        <p:blipFill>
          <a:blip r:embed="rId4"/>
          <a:stretch>
            <a:fillRect/>
          </a:stretch>
        </p:blipFill>
        <p:spPr>
          <a:xfrm>
            <a:off x="1991544" y="2924944"/>
            <a:ext cx="8352928" cy="3840958"/>
          </a:xfrm>
          <a:prstGeom prst="rect">
            <a:avLst/>
          </a:prstGeom>
        </p:spPr>
      </p:pic>
      <p:sp>
        <p:nvSpPr>
          <p:cNvPr id="2" name="文字方塊 1"/>
          <p:cNvSpPr txBox="1"/>
          <p:nvPr/>
        </p:nvSpPr>
        <p:spPr>
          <a:xfrm>
            <a:off x="767408" y="116632"/>
            <a:ext cx="7560840" cy="523220"/>
          </a:xfrm>
          <a:prstGeom prst="rect">
            <a:avLst/>
          </a:prstGeom>
          <a:noFill/>
        </p:spPr>
        <p:txBody>
          <a:bodyPr wrap="square" rtlCol="0">
            <a:spAutoFit/>
          </a:bodyPr>
          <a:lstStyle/>
          <a:p>
            <a:r>
              <a:rPr lang="en-US" altLang="zh-TW" sz="2800" b="1" dirty="0" smtClean="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集體報名</a:t>
            </a:r>
            <a:r>
              <a:rPr lang="en-US" altLang="zh-TW" sz="2800" b="1" dirty="0" smtClean="0">
                <a:latin typeface="標楷體" panose="03000509000000000000" pitchFamily="65" charset="-120"/>
                <a:ea typeface="標楷體" panose="03000509000000000000" pitchFamily="65" charset="-120"/>
              </a:rPr>
              <a:t>】</a:t>
            </a:r>
            <a:r>
              <a:rPr lang="zh-TW" altLang="en-US" sz="2800" b="1" dirty="0" smtClean="0">
                <a:latin typeface="標楷體" panose="03000509000000000000" pitchFamily="65" charset="-120"/>
                <a:ea typeface="標楷體" panose="03000509000000000000" pitchFamily="65" charset="-120"/>
              </a:rPr>
              <a:t>高中職學校作業系統</a:t>
            </a:r>
            <a:r>
              <a:rPr lang="zh-TW" altLang="en-US" sz="2800" b="1" dirty="0">
                <a:latin typeface="標楷體" panose="03000509000000000000" pitchFamily="65" charset="-120"/>
                <a:ea typeface="標楷體" panose="03000509000000000000" pitchFamily="65" charset="-120"/>
              </a:rPr>
              <a:t>登入頁面</a:t>
            </a:r>
          </a:p>
        </p:txBody>
      </p:sp>
      <p:sp>
        <p:nvSpPr>
          <p:cNvPr id="5" name="圓角矩形 4"/>
          <p:cNvSpPr/>
          <p:nvPr/>
        </p:nvSpPr>
        <p:spPr>
          <a:xfrm>
            <a:off x="6960096" y="832787"/>
            <a:ext cx="4656032" cy="1804126"/>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
        <p:nvSpPr>
          <p:cNvPr id="6" name="文字方塊 5"/>
          <p:cNvSpPr txBox="1"/>
          <p:nvPr/>
        </p:nvSpPr>
        <p:spPr>
          <a:xfrm>
            <a:off x="6994344" y="1094872"/>
            <a:ext cx="4286232" cy="1323439"/>
          </a:xfrm>
          <a:prstGeom prst="rect">
            <a:avLst/>
          </a:prstGeom>
          <a:noFill/>
        </p:spPr>
        <p:txBody>
          <a:bodyPr wrap="square" rtlCol="0">
            <a:spAutoFit/>
          </a:bodyPr>
          <a:lstStyle/>
          <a:p>
            <a:pPr marL="177800" indent="-177800" algn="just"/>
            <a:r>
              <a:rPr lang="en-US" altLang="zh-TW" sz="2000" b="1" dirty="0">
                <a:solidFill>
                  <a:schemeClr val="bg1"/>
                </a:solidFill>
                <a:latin typeface="標楷體" panose="03000509000000000000" pitchFamily="65" charset="-120"/>
                <a:ea typeface="標楷體" panose="03000509000000000000" pitchFamily="65" charset="-120"/>
              </a:rPr>
              <a:t>1.</a:t>
            </a:r>
            <a:r>
              <a:rPr lang="zh-TW" altLang="en-US" sz="2000" b="1" dirty="0">
                <a:solidFill>
                  <a:schemeClr val="bg1"/>
                </a:solidFill>
                <a:latin typeface="標楷體" panose="03000509000000000000" pitchFamily="65" charset="-120"/>
                <a:ea typeface="標楷體" panose="03000509000000000000" pitchFamily="65" charset="-120"/>
              </a:rPr>
              <a:t>建議使用</a:t>
            </a:r>
            <a:r>
              <a:rPr lang="en-US" altLang="zh-TW" sz="2000" b="1" dirty="0">
                <a:solidFill>
                  <a:srgbClr val="FFFF00"/>
                </a:solidFill>
                <a:latin typeface="標楷體" panose="03000509000000000000" pitchFamily="65" charset="-120"/>
                <a:ea typeface="標楷體" panose="03000509000000000000" pitchFamily="65" charset="-120"/>
              </a:rPr>
              <a:t>Chrome</a:t>
            </a:r>
            <a:r>
              <a:rPr lang="zh-TW" altLang="en-US" sz="2000" b="1" dirty="0">
                <a:solidFill>
                  <a:schemeClr val="bg1"/>
                </a:solidFill>
                <a:latin typeface="標楷體" panose="03000509000000000000" pitchFamily="65" charset="-120"/>
                <a:ea typeface="標楷體" panose="03000509000000000000" pitchFamily="65" charset="-120"/>
              </a:rPr>
              <a:t>瀏覽器的</a:t>
            </a:r>
            <a:r>
              <a:rPr lang="zh-TW" altLang="en-US" sz="2000" b="1" dirty="0">
                <a:solidFill>
                  <a:srgbClr val="FFFF00"/>
                </a:solidFill>
                <a:latin typeface="標楷體" panose="03000509000000000000" pitchFamily="65" charset="-120"/>
                <a:ea typeface="標楷體" panose="03000509000000000000" pitchFamily="65" charset="-120"/>
              </a:rPr>
              <a:t>無痕視窗</a:t>
            </a:r>
            <a:endParaRPr lang="en-US" altLang="zh-TW" sz="2000" b="1" dirty="0">
              <a:solidFill>
                <a:srgbClr val="FFFF00"/>
              </a:solidFill>
              <a:latin typeface="標楷體" panose="03000509000000000000" pitchFamily="65" charset="-120"/>
              <a:ea typeface="標楷體" panose="03000509000000000000" pitchFamily="65" charset="-120"/>
            </a:endParaRPr>
          </a:p>
          <a:p>
            <a:pPr marL="177800" indent="-177800" algn="just"/>
            <a:r>
              <a:rPr lang="en-US" altLang="zh-TW" sz="2000" b="1" dirty="0">
                <a:solidFill>
                  <a:schemeClr val="bg1"/>
                </a:solidFill>
                <a:latin typeface="標楷體" panose="03000509000000000000" pitchFamily="65" charset="-120"/>
                <a:ea typeface="標楷體" panose="03000509000000000000" pitchFamily="65" charset="-120"/>
              </a:rPr>
              <a:t>2.</a:t>
            </a:r>
            <a:r>
              <a:rPr lang="zh-TW" altLang="en-US" sz="2000" b="1" dirty="0">
                <a:solidFill>
                  <a:schemeClr val="bg1"/>
                </a:solidFill>
                <a:latin typeface="標楷體" panose="03000509000000000000" pitchFamily="65" charset="-120"/>
                <a:ea typeface="標楷體" panose="03000509000000000000" pitchFamily="65" charset="-120"/>
              </a:rPr>
              <a:t>承辦人員若有異動，請自行登入「</a:t>
            </a:r>
            <a:r>
              <a:rPr lang="zh-TW" altLang="en-US" sz="2000" b="1" u="sng" dirty="0">
                <a:solidFill>
                  <a:srgbClr val="FFFF00"/>
                </a:solidFill>
                <a:latin typeface="標楷體" panose="03000509000000000000" pitchFamily="65" charset="-120"/>
                <a:ea typeface="標楷體" panose="03000509000000000000" pitchFamily="65" charset="-120"/>
              </a:rPr>
              <a:t>報名試務單位基本資料維護系統</a:t>
            </a:r>
            <a:r>
              <a:rPr lang="zh-TW" altLang="en-US" sz="2000" b="1" dirty="0">
                <a:solidFill>
                  <a:schemeClr val="bg1"/>
                </a:solidFill>
                <a:latin typeface="標楷體" panose="03000509000000000000" pitchFamily="65" charset="-120"/>
                <a:ea typeface="標楷體" panose="03000509000000000000" pitchFamily="65" charset="-120"/>
              </a:rPr>
              <a:t>」進行維護承辦人員基本資料</a:t>
            </a:r>
          </a:p>
        </p:txBody>
      </p:sp>
      <p:sp>
        <p:nvSpPr>
          <p:cNvPr id="13" name="矩形 12"/>
          <p:cNvSpPr/>
          <p:nvPr/>
        </p:nvSpPr>
        <p:spPr>
          <a:xfrm>
            <a:off x="4362845" y="1178411"/>
            <a:ext cx="683608" cy="15005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p:cNvSpPr/>
          <p:nvPr/>
        </p:nvSpPr>
        <p:spPr>
          <a:xfrm>
            <a:off x="2168974" y="2469719"/>
            <a:ext cx="3067260" cy="28210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上彎箭號 9"/>
          <p:cNvSpPr/>
          <p:nvPr/>
        </p:nvSpPr>
        <p:spPr>
          <a:xfrm rot="10800000" flipH="1">
            <a:off x="5526510" y="2098805"/>
            <a:ext cx="933860" cy="826139"/>
          </a:xfrm>
          <a:prstGeom prst="ben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839416" y="11573"/>
            <a:ext cx="6634153" cy="74509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627063" indent="-627063"/>
            <a:r>
              <a:rPr lang="zh-TW" altLang="en-US" sz="2800" b="1" kern="0" dirty="0" smtClean="0">
                <a:latin typeface="標楷體" panose="03000509000000000000" pitchFamily="65" charset="-120"/>
                <a:ea typeface="標楷體" panose="03000509000000000000" pitchFamily="65" charset="-120"/>
                <a:cs typeface="+mj-cs"/>
              </a:rPr>
              <a:t>正</a:t>
            </a:r>
            <a:r>
              <a:rPr lang="zh-TW" altLang="en-US" sz="2800" b="1" kern="0" dirty="0">
                <a:latin typeface="標楷體" panose="03000509000000000000" pitchFamily="65" charset="-120"/>
                <a:ea typeface="標楷體" panose="03000509000000000000" pitchFamily="65" charset="-120"/>
                <a:cs typeface="+mj-cs"/>
              </a:rPr>
              <a:t>（備）取生就讀志願序登記系統</a:t>
            </a:r>
          </a:p>
        </p:txBody>
      </p:sp>
      <p:pic>
        <p:nvPicPr>
          <p:cNvPr id="35" name="图片 122" descr="3.png"/>
          <p:cNvPicPr>
            <a:picLocks noChangeAspect="1"/>
          </p:cNvPicPr>
          <p:nvPr/>
        </p:nvPicPr>
        <p:blipFill>
          <a:blip r:embed="rId2" cstate="print"/>
          <a:stretch>
            <a:fillRect/>
          </a:stretch>
        </p:blipFill>
        <p:spPr>
          <a:xfrm>
            <a:off x="7896203" y="2348880"/>
            <a:ext cx="2316055" cy="3369272"/>
          </a:xfrm>
          <a:prstGeom prst="rect">
            <a:avLst/>
          </a:prstGeom>
        </p:spPr>
      </p:pic>
      <p:sp>
        <p:nvSpPr>
          <p:cNvPr id="36" name="矩形 35"/>
          <p:cNvSpPr/>
          <p:nvPr/>
        </p:nvSpPr>
        <p:spPr>
          <a:xfrm>
            <a:off x="2249863" y="1268760"/>
            <a:ext cx="6984776" cy="954107"/>
          </a:xfrm>
          <a:prstGeom prst="rect">
            <a:avLst/>
          </a:prstGeom>
        </p:spPr>
        <p:txBody>
          <a:bodyPr wrap="square">
            <a:spAutoFit/>
          </a:bodyPr>
          <a:lstStyle/>
          <a:p>
            <a:pPr algn="ctr"/>
            <a:r>
              <a:rPr lang="zh-TW" altLang="en-US" sz="2800" b="1" dirty="0">
                <a:solidFill>
                  <a:srgbClr val="FF3300"/>
                </a:solidFill>
                <a:latin typeface="Times New Roman" panose="02020603050405020304" pitchFamily="18" charset="0"/>
                <a:ea typeface="標楷體" panose="03000509000000000000" pitchFamily="65" charset="-120"/>
                <a:cs typeface="Times New Roman" panose="02020603050405020304" pitchFamily="18" charset="0"/>
              </a:rPr>
              <a:t>就讀志願序登記系統開放時間</a:t>
            </a:r>
            <a:endParaRPr lang="en-US" altLang="zh-TW" sz="2800" b="1" dirty="0">
              <a:solidFill>
                <a:srgbClr val="FF3300"/>
              </a:solidFill>
              <a:latin typeface="Times New Roman" panose="02020603050405020304" pitchFamily="18" charset="0"/>
              <a:ea typeface="標楷體" panose="03000509000000000000" pitchFamily="65" charset="-120"/>
              <a:cs typeface="Times New Roman" panose="02020603050405020304" pitchFamily="18" charset="0"/>
            </a:endParaRPr>
          </a:p>
          <a:p>
            <a:pPr algn="ctr"/>
            <a:r>
              <a:rPr lang="en-US" altLang="zh-TW" sz="2800" b="1" dirty="0" smtClean="0">
                <a:solidFill>
                  <a:srgbClr val="FF3300"/>
                </a:solidFill>
                <a:latin typeface="Times New Roman" panose="02020603050405020304" pitchFamily="18" charset="0"/>
                <a:ea typeface="標楷體" panose="03000509000000000000" pitchFamily="65" charset="-120"/>
                <a:cs typeface="Times New Roman" panose="02020603050405020304" pitchFamily="18" charset="0"/>
              </a:rPr>
              <a:t>111/7/6(</a:t>
            </a:r>
            <a:r>
              <a:rPr lang="zh-TW" altLang="en-US" sz="2800" b="1" dirty="0">
                <a:solidFill>
                  <a:srgbClr val="FF3300"/>
                </a:solidFill>
                <a:latin typeface="Times New Roman" panose="02020603050405020304" pitchFamily="18" charset="0"/>
                <a:ea typeface="標楷體" panose="03000509000000000000" pitchFamily="65" charset="-120"/>
                <a:cs typeface="Times New Roman" panose="02020603050405020304" pitchFamily="18" charset="0"/>
              </a:rPr>
              <a:t>三</a:t>
            </a:r>
            <a:r>
              <a:rPr lang="en-US" altLang="zh-TW" sz="2800" b="1" dirty="0">
                <a:solidFill>
                  <a:srgbClr val="FF3300"/>
                </a:solidFill>
                <a:latin typeface="Times New Roman" panose="02020603050405020304" pitchFamily="18" charset="0"/>
                <a:ea typeface="標楷體" panose="03000509000000000000" pitchFamily="65" charset="-120"/>
                <a:cs typeface="Times New Roman" panose="02020603050405020304" pitchFamily="18" charset="0"/>
              </a:rPr>
              <a:t>)10:00 ~</a:t>
            </a:r>
            <a:r>
              <a:rPr lang="en-US" altLang="zh-TW" sz="2800" b="1" dirty="0" smtClean="0">
                <a:solidFill>
                  <a:srgbClr val="FF3300"/>
                </a:solidFill>
                <a:latin typeface="Times New Roman" panose="02020603050405020304" pitchFamily="18" charset="0"/>
                <a:ea typeface="標楷體" panose="03000509000000000000" pitchFamily="65" charset="-120"/>
                <a:cs typeface="Times New Roman" panose="02020603050405020304" pitchFamily="18" charset="0"/>
              </a:rPr>
              <a:t>111/7/9(</a:t>
            </a:r>
            <a:r>
              <a:rPr lang="zh-TW" altLang="en-US" sz="2800" b="1" dirty="0">
                <a:solidFill>
                  <a:srgbClr val="FF3300"/>
                </a:solidFill>
                <a:latin typeface="Times New Roman" panose="02020603050405020304" pitchFamily="18" charset="0"/>
                <a:ea typeface="標楷體" panose="03000509000000000000" pitchFamily="65" charset="-120"/>
                <a:cs typeface="Times New Roman" panose="02020603050405020304" pitchFamily="18" charset="0"/>
              </a:rPr>
              <a:t>六</a:t>
            </a:r>
            <a:r>
              <a:rPr lang="en-US" altLang="zh-TW" sz="2800" b="1" dirty="0">
                <a:solidFill>
                  <a:srgbClr val="FF3300"/>
                </a:solidFill>
                <a:latin typeface="Times New Roman" panose="02020603050405020304" pitchFamily="18" charset="0"/>
                <a:ea typeface="標楷體" panose="03000509000000000000" pitchFamily="65" charset="-120"/>
                <a:cs typeface="Times New Roman" panose="02020603050405020304" pitchFamily="18" charset="0"/>
              </a:rPr>
              <a:t>)17:00</a:t>
            </a:r>
          </a:p>
        </p:txBody>
      </p:sp>
      <p:sp>
        <p:nvSpPr>
          <p:cNvPr id="37" name="Rectangle 2"/>
          <p:cNvSpPr txBox="1">
            <a:spLocks noChangeArrowheads="1"/>
          </p:cNvSpPr>
          <p:nvPr/>
        </p:nvSpPr>
        <p:spPr bwMode="auto">
          <a:xfrm>
            <a:off x="2249863" y="2464581"/>
            <a:ext cx="5513701" cy="2973074"/>
          </a:xfrm>
          <a:prstGeom prst="rect">
            <a:avLst/>
          </a:prstGeom>
          <a:noFill/>
          <a:ln w="9525">
            <a:noFill/>
            <a:miter lim="800000"/>
            <a:headEnd/>
            <a:tailEnd/>
          </a:ln>
        </p:spPr>
        <p:txBody>
          <a:bodyPr lIns="0" rIns="18288"/>
          <a:lstStyle/>
          <a:p>
            <a:pPr marL="342900" indent="-342900">
              <a:lnSpc>
                <a:spcPct val="90000"/>
              </a:lnSpc>
              <a:spcBef>
                <a:spcPct val="20000"/>
              </a:spcBef>
              <a:buClr>
                <a:srgbClr val="000000"/>
              </a:buClr>
            </a:pPr>
            <a:endParaRPr lang="zh-TW" altLang="en-US" sz="800" dirty="0">
              <a:latin typeface="標楷體" panose="03000509000000000000" pitchFamily="65" charset="-120"/>
              <a:ea typeface="標楷體" panose="03000509000000000000" pitchFamily="65" charset="-120"/>
            </a:endParaRPr>
          </a:p>
          <a:p>
            <a:pPr marL="342900" indent="-342900">
              <a:lnSpc>
                <a:spcPts val="3000"/>
              </a:lnSpc>
              <a:spcBef>
                <a:spcPct val="20000"/>
              </a:spcBef>
              <a:buClr>
                <a:srgbClr val="FF0000"/>
              </a:buClr>
              <a:buFont typeface="Wingdings" panose="05000000000000000000" pitchFamily="2" charset="2"/>
              <a:buChar char="n"/>
            </a:pPr>
            <a:r>
              <a:rPr lang="zh-TW" altLang="en-US" sz="2000" dirty="0">
                <a:latin typeface="標楷體" panose="03000509000000000000" pitchFamily="65" charset="-120"/>
                <a:ea typeface="標楷體" panose="03000509000000000000" pitchFamily="65" charset="-120"/>
              </a:rPr>
              <a:t>各甄選學校正（備）取生，無論正取或備取</a:t>
            </a:r>
            <a:r>
              <a:rPr lang="en-US" altLang="zh-TW" sz="2000" dirty="0">
                <a:latin typeface="標楷體" panose="03000509000000000000" pitchFamily="65" charset="-120"/>
                <a:ea typeface="標楷體" panose="03000509000000000000" pitchFamily="65" charset="-120"/>
              </a:rPr>
              <a:t>1</a:t>
            </a:r>
            <a:r>
              <a:rPr lang="zh-TW" altLang="en-US" sz="2000" dirty="0">
                <a:latin typeface="標楷體" panose="03000509000000000000" pitchFamily="65" charset="-120"/>
                <a:ea typeface="標楷體" panose="03000509000000000000" pitchFamily="65" charset="-120"/>
              </a:rPr>
              <a:t>或多個校系科（組）、學程，均須接受就讀志願序統一分發後，始取得入學資格。</a:t>
            </a:r>
          </a:p>
          <a:p>
            <a:pPr marL="342900" indent="-342900">
              <a:lnSpc>
                <a:spcPct val="90000"/>
              </a:lnSpc>
              <a:spcBef>
                <a:spcPct val="20000"/>
              </a:spcBef>
              <a:buClr>
                <a:srgbClr val="FF0000"/>
              </a:buClr>
              <a:buFont typeface="Wingdings" panose="05000000000000000000" pitchFamily="2" charset="2"/>
              <a:buChar char="n"/>
            </a:pPr>
            <a:endParaRPr lang="zh-TW" altLang="en-US" sz="2000" dirty="0">
              <a:latin typeface="標楷體" panose="03000509000000000000" pitchFamily="65" charset="-120"/>
              <a:ea typeface="標楷體" panose="03000509000000000000" pitchFamily="65" charset="-120"/>
            </a:endParaRPr>
          </a:p>
          <a:p>
            <a:pPr marL="342900" indent="-342900" algn="just">
              <a:lnSpc>
                <a:spcPts val="3000"/>
              </a:lnSpc>
              <a:spcBef>
                <a:spcPct val="20000"/>
              </a:spcBef>
              <a:buClr>
                <a:srgbClr val="FF0000"/>
              </a:buClr>
              <a:buFont typeface="Wingdings" panose="05000000000000000000" pitchFamily="2" charset="2"/>
              <a:buChar char="n"/>
            </a:pPr>
            <a:r>
              <a:rPr lang="zh-TW" altLang="en-US" sz="2000" dirty="0">
                <a:solidFill>
                  <a:srgbClr val="3333FF"/>
                </a:solidFill>
                <a:latin typeface="標楷體" panose="03000509000000000000" pitchFamily="65" charset="-120"/>
                <a:ea typeface="標楷體" panose="03000509000000000000" pitchFamily="65" charset="-120"/>
              </a:rPr>
              <a:t>凡未於本時間內上網登記就讀志願序，或雖有上網登記志願但未按下「確定送出」者，以未登記論，即喪失登記資格與分發機會。</a:t>
            </a:r>
          </a:p>
          <a:p>
            <a:pPr>
              <a:lnSpc>
                <a:spcPct val="90000"/>
              </a:lnSpc>
              <a:spcBef>
                <a:spcPct val="20000"/>
              </a:spcBef>
              <a:buClr>
                <a:srgbClr val="000000"/>
              </a:buClr>
            </a:pPr>
            <a:endParaRPr lang="zh-TW" altLang="en-US" sz="2000" dirty="0">
              <a:solidFill>
                <a:schemeClr val="hlink"/>
              </a:solidFill>
              <a:latin typeface="標楷體" panose="03000509000000000000" pitchFamily="65" charset="-120"/>
              <a:ea typeface="標楷體" panose="03000509000000000000" pitchFamily="65" charset="-120"/>
            </a:endParaRPr>
          </a:p>
          <a:p>
            <a:pPr marL="342900" indent="-342900">
              <a:lnSpc>
                <a:spcPct val="90000"/>
              </a:lnSpc>
              <a:spcBef>
                <a:spcPct val="20000"/>
              </a:spcBef>
              <a:buClr>
                <a:srgbClr val="000000"/>
              </a:buClr>
              <a:buFont typeface="Wingdings" pitchFamily="2" charset="2"/>
              <a:buChar char="§"/>
            </a:pPr>
            <a:endParaRPr lang="zh-TW" altLang="en-US" dirty="0">
              <a:solidFill>
                <a:schemeClr val="hlink"/>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xmlns="" val="1907156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900" decel="100000" fill="hold"/>
                                        <p:tgtEl>
                                          <p:spTgt spid="3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txBox="1">
            <a:spLocks noChangeArrowheads="1"/>
          </p:cNvSpPr>
          <p:nvPr/>
        </p:nvSpPr>
        <p:spPr bwMode="auto">
          <a:xfrm>
            <a:off x="767408" y="199057"/>
            <a:ext cx="7844885" cy="41746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627063" indent="-627063"/>
            <a:r>
              <a:rPr lang="zh-TW" altLang="en-US" sz="2800" b="1" kern="0" dirty="0" smtClean="0">
                <a:latin typeface="標楷體" panose="03000509000000000000" pitchFamily="65" charset="-120"/>
                <a:ea typeface="標楷體" panose="03000509000000000000" pitchFamily="65" charset="-120"/>
                <a:cs typeface="+mj-cs"/>
              </a:rPr>
              <a:t>正</a:t>
            </a:r>
            <a:r>
              <a:rPr lang="zh-TW" altLang="en-US" sz="2800" b="1" kern="0" dirty="0">
                <a:latin typeface="標楷體" panose="03000509000000000000" pitchFamily="65" charset="-120"/>
                <a:ea typeface="標楷體" panose="03000509000000000000" pitchFamily="65" charset="-120"/>
                <a:cs typeface="+mj-cs"/>
              </a:rPr>
              <a:t>（備）取生就讀志願序登記系統</a:t>
            </a:r>
            <a:r>
              <a:rPr lang="en-US" altLang="zh-TW" sz="2800" b="1" kern="0" dirty="0">
                <a:latin typeface="標楷體" panose="03000509000000000000" pitchFamily="65" charset="-120"/>
                <a:ea typeface="標楷體" panose="03000509000000000000" pitchFamily="65" charset="-120"/>
                <a:cs typeface="+mj-cs"/>
              </a:rPr>
              <a:t>-</a:t>
            </a:r>
            <a:r>
              <a:rPr lang="zh-TW" altLang="en-US" sz="2800" b="1" kern="0" dirty="0">
                <a:solidFill>
                  <a:srgbClr val="FF0000"/>
                </a:solidFill>
                <a:latin typeface="標楷體" panose="03000509000000000000" pitchFamily="65" charset="-120"/>
                <a:ea typeface="標楷體" panose="03000509000000000000" pitchFamily="65" charset="-120"/>
                <a:cs typeface="+mj-cs"/>
              </a:rPr>
              <a:t>登入頁</a:t>
            </a:r>
          </a:p>
        </p:txBody>
      </p:sp>
      <p:sp>
        <p:nvSpPr>
          <p:cNvPr id="11" name="文字方塊 10"/>
          <p:cNvSpPr txBox="1"/>
          <p:nvPr/>
        </p:nvSpPr>
        <p:spPr>
          <a:xfrm>
            <a:off x="1775518" y="860007"/>
            <a:ext cx="4104459" cy="523220"/>
          </a:xfrm>
          <a:prstGeom prst="rect">
            <a:avLst/>
          </a:prstGeom>
          <a:solidFill>
            <a:srgbClr val="00B050"/>
          </a:solidFill>
        </p:spPr>
        <p:txBody>
          <a:bodyPr wrap="square" rtlCol="0">
            <a:spAutoFit/>
          </a:bodyPr>
          <a:lstStyle/>
          <a:p>
            <a:pPr algn="ctr"/>
            <a:r>
              <a:rPr lang="zh-TW" altLang="en-US" sz="2800" b="1" dirty="0">
                <a:solidFill>
                  <a:schemeClr val="bg1"/>
                </a:solidFill>
                <a:latin typeface="標楷體" panose="03000509000000000000" pitchFamily="65" charset="-120"/>
                <a:ea typeface="標楷體" panose="03000509000000000000" pitchFamily="65" charset="-120"/>
              </a:rPr>
              <a:t>一般組</a:t>
            </a:r>
          </a:p>
        </p:txBody>
      </p:sp>
      <p:sp>
        <p:nvSpPr>
          <p:cNvPr id="12" name="文字方塊 11"/>
          <p:cNvSpPr txBox="1"/>
          <p:nvPr/>
        </p:nvSpPr>
        <p:spPr>
          <a:xfrm>
            <a:off x="6023992" y="846931"/>
            <a:ext cx="4392489" cy="523220"/>
          </a:xfrm>
          <a:prstGeom prst="rect">
            <a:avLst/>
          </a:prstGeom>
          <a:solidFill>
            <a:srgbClr val="00B050"/>
          </a:solidFill>
        </p:spPr>
        <p:txBody>
          <a:bodyPr wrap="square" rtlCol="0">
            <a:spAutoFit/>
          </a:bodyPr>
          <a:lstStyle/>
          <a:p>
            <a:pPr algn="ctr"/>
            <a:r>
              <a:rPr lang="zh-TW" altLang="en-US" sz="2800" b="1" dirty="0">
                <a:solidFill>
                  <a:schemeClr val="bg1"/>
                </a:solidFill>
                <a:latin typeface="標楷體" panose="03000509000000000000" pitchFamily="65" charset="-120"/>
                <a:ea typeface="標楷體" panose="03000509000000000000" pitchFamily="65" charset="-120"/>
              </a:rPr>
              <a:t>青儲組</a:t>
            </a:r>
          </a:p>
        </p:txBody>
      </p:sp>
      <p:sp>
        <p:nvSpPr>
          <p:cNvPr id="8" name="文字方塊 7"/>
          <p:cNvSpPr txBox="1"/>
          <p:nvPr/>
        </p:nvSpPr>
        <p:spPr>
          <a:xfrm>
            <a:off x="2818442" y="5877272"/>
            <a:ext cx="6754316" cy="736297"/>
          </a:xfrm>
          <a:prstGeom prst="roundRect">
            <a:avLst/>
          </a:prstGeom>
          <a:solidFill>
            <a:srgbClr val="F25F5C"/>
          </a:solidFill>
          <a:ln w="9525" algn="ctr">
            <a:solidFill>
              <a:schemeClr val="accent1"/>
            </a:solidFill>
            <a:miter lim="800000"/>
            <a:headEnd/>
            <a:tailEnd/>
          </a:ln>
          <a:effectLst>
            <a:outerShdw dist="20000" dir="5400000" rotWithShape="0">
              <a:srgbClr val="000000">
                <a:alpha val="37999"/>
              </a:srgbClr>
            </a:outerShdw>
          </a:effectLst>
        </p:spPr>
        <p:txBody>
          <a:bodyPr/>
          <a:lstStyle>
            <a:defPPr>
              <a:defRPr lang="zh-TW"/>
            </a:defPPr>
            <a:lvl1pPr>
              <a:spcBef>
                <a:spcPct val="20000"/>
              </a:spcBef>
              <a:defRPr kumimoji="0">
                <a:solidFill>
                  <a:srgbClr val="000000"/>
                </a:solidFill>
                <a:latin typeface="微軟正黑體" pitchFamily="34" charset="-120"/>
                <a:ea typeface="微軟正黑體" pitchFamily="34" charset="-120"/>
              </a:defRPr>
            </a:lvl1pPr>
          </a:lstStyle>
          <a:p>
            <a:r>
              <a:rPr lang="zh-TW" altLang="en-US" sz="2000" b="1" dirty="0">
                <a:solidFill>
                  <a:schemeClr val="bg1"/>
                </a:solidFill>
                <a:latin typeface="標楷體" panose="03000509000000000000" pitchFamily="65" charset="-120"/>
                <a:ea typeface="標楷體" panose="03000509000000000000" pitchFamily="65" charset="-120"/>
              </a:rPr>
              <a:t>建議考生請勿使用手機或平板電腦登入使用本招生各系統</a:t>
            </a:r>
            <a:r>
              <a:rPr lang="zh-TW" altLang="en-US" sz="2000" b="1" dirty="0" smtClean="0">
                <a:solidFill>
                  <a:schemeClr val="bg1"/>
                </a:solidFill>
                <a:latin typeface="標楷體" panose="03000509000000000000" pitchFamily="65" charset="-120"/>
                <a:ea typeface="標楷體" panose="03000509000000000000" pitchFamily="65" charset="-120"/>
              </a:rPr>
              <a:t>，</a:t>
            </a:r>
            <a:endParaRPr lang="en-US" altLang="zh-TW" sz="2000" b="1" dirty="0" smtClean="0">
              <a:solidFill>
                <a:schemeClr val="bg1"/>
              </a:solidFill>
              <a:latin typeface="標楷體" panose="03000509000000000000" pitchFamily="65" charset="-120"/>
              <a:ea typeface="標楷體" panose="03000509000000000000" pitchFamily="65" charset="-120"/>
            </a:endParaRPr>
          </a:p>
          <a:p>
            <a:r>
              <a:rPr lang="zh-TW" altLang="en-US" sz="2000" b="1" dirty="0" smtClean="0">
                <a:solidFill>
                  <a:schemeClr val="bg1"/>
                </a:solidFill>
                <a:latin typeface="標楷體" panose="03000509000000000000" pitchFamily="65" charset="-120"/>
                <a:ea typeface="標楷體" panose="03000509000000000000" pitchFamily="65" charset="-120"/>
              </a:rPr>
              <a:t>避免</a:t>
            </a:r>
            <a:r>
              <a:rPr lang="zh-TW" altLang="en-US" sz="2000" b="1" dirty="0">
                <a:solidFill>
                  <a:schemeClr val="bg1"/>
                </a:solidFill>
                <a:latin typeface="標楷體" panose="03000509000000000000" pitchFamily="65" charset="-120"/>
                <a:ea typeface="標楷體" panose="03000509000000000000" pitchFamily="65" charset="-120"/>
              </a:rPr>
              <a:t>畫面資訊閱覽不完全，漏登資料而影響權益。</a:t>
            </a:r>
          </a:p>
        </p:txBody>
      </p:sp>
      <p:pic>
        <p:nvPicPr>
          <p:cNvPr id="14" name="圖片 13"/>
          <p:cNvPicPr/>
          <p:nvPr/>
        </p:nvPicPr>
        <p:blipFill rotWithShape="1">
          <a:blip r:embed="rId3"/>
          <a:srcRect l="13829" r="13862"/>
          <a:stretch/>
        </p:blipFill>
        <p:spPr bwMode="auto">
          <a:xfrm>
            <a:off x="1703510" y="1533904"/>
            <a:ext cx="4175641" cy="3704154"/>
          </a:xfrm>
          <a:prstGeom prst="rect">
            <a:avLst/>
          </a:prstGeom>
          <a:ln>
            <a:noFill/>
          </a:ln>
          <a:extLst>
            <a:ext uri="{53640926-AAD7-44D8-BBD7-CCE9431645EC}">
              <a14:shadowObscured xmlns:a14="http://schemas.microsoft.com/office/drawing/2010/main" xmlns=""/>
            </a:ext>
          </a:extLst>
        </p:spPr>
      </p:pic>
      <p:pic>
        <p:nvPicPr>
          <p:cNvPr id="15" name="圖片 14"/>
          <p:cNvPicPr/>
          <p:nvPr/>
        </p:nvPicPr>
        <p:blipFill>
          <a:blip r:embed="rId4"/>
          <a:stretch>
            <a:fillRect/>
          </a:stretch>
        </p:blipFill>
        <p:spPr>
          <a:xfrm>
            <a:off x="6041245" y="1599924"/>
            <a:ext cx="4392489" cy="3609258"/>
          </a:xfrm>
          <a:prstGeom prst="rect">
            <a:avLst/>
          </a:prstGeom>
        </p:spPr>
      </p:pic>
      <p:pic>
        <p:nvPicPr>
          <p:cNvPr id="3" name="圖片 2"/>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2504231" y="5335574"/>
            <a:ext cx="639441" cy="639441"/>
          </a:xfrm>
          <a:prstGeom prst="rect">
            <a:avLst/>
          </a:prstGeom>
        </p:spPr>
      </p:pic>
    </p:spTree>
    <p:extLst>
      <p:ext uri="{BB962C8B-B14F-4D97-AF65-F5344CB8AC3E}">
        <p14:creationId xmlns:p14="http://schemas.microsoft.com/office/powerpoint/2010/main" xmlns="" val="21314475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a:stretch>
            <a:fillRect/>
          </a:stretch>
        </p:blipFill>
        <p:spPr>
          <a:xfrm>
            <a:off x="1785686" y="908720"/>
            <a:ext cx="8727056" cy="5400600"/>
          </a:xfrm>
          <a:prstGeom prst="rect">
            <a:avLst/>
          </a:prstGeom>
        </p:spPr>
      </p:pic>
      <p:sp>
        <p:nvSpPr>
          <p:cNvPr id="9" name="Rectangle 2"/>
          <p:cNvSpPr txBox="1">
            <a:spLocks noChangeArrowheads="1"/>
          </p:cNvSpPr>
          <p:nvPr/>
        </p:nvSpPr>
        <p:spPr bwMode="auto">
          <a:xfrm>
            <a:off x="767408" y="20199"/>
            <a:ext cx="8759286" cy="74509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627063" indent="-627063"/>
            <a:r>
              <a:rPr lang="zh-TW" altLang="en-US" sz="2800" b="1" kern="0" dirty="0" smtClean="0">
                <a:latin typeface="標楷體" panose="03000509000000000000" pitchFamily="65" charset="-120"/>
                <a:ea typeface="標楷體" panose="03000509000000000000" pitchFamily="65" charset="-120"/>
                <a:cs typeface="+mj-cs"/>
              </a:rPr>
              <a:t>正</a:t>
            </a:r>
            <a:r>
              <a:rPr lang="zh-TW" altLang="en-US" sz="2800" b="1" kern="0" dirty="0">
                <a:latin typeface="標楷體" panose="03000509000000000000" pitchFamily="65" charset="-120"/>
                <a:ea typeface="標楷體" panose="03000509000000000000" pitchFamily="65" charset="-120"/>
                <a:cs typeface="+mj-cs"/>
              </a:rPr>
              <a:t>（備）取生就讀志願序登記系統</a:t>
            </a:r>
            <a:r>
              <a:rPr lang="en-US" altLang="zh-TW" sz="2800" b="1" kern="0" dirty="0">
                <a:latin typeface="標楷體" panose="03000509000000000000" pitchFamily="65" charset="-120"/>
                <a:ea typeface="標楷體" panose="03000509000000000000" pitchFamily="65" charset="-120"/>
                <a:cs typeface="+mj-cs"/>
              </a:rPr>
              <a:t>-</a:t>
            </a:r>
            <a:r>
              <a:rPr lang="zh-TW" altLang="en-US" sz="2800" b="1" kern="0" dirty="0">
                <a:solidFill>
                  <a:srgbClr val="FF0000"/>
                </a:solidFill>
                <a:latin typeface="標楷體" panose="03000509000000000000" pitchFamily="65" charset="-120"/>
                <a:ea typeface="標楷體" panose="03000509000000000000" pitchFamily="65" charset="-120"/>
                <a:cs typeface="+mj-cs"/>
              </a:rPr>
              <a:t>閱讀注意事項</a:t>
            </a:r>
          </a:p>
        </p:txBody>
      </p:sp>
      <p:sp>
        <p:nvSpPr>
          <p:cNvPr id="10" name="Rectangle 5">
            <a:extLst>
              <a:ext uri="{FF2B5EF4-FFF2-40B4-BE49-F238E27FC236}">
                <a16:creationId xmlns:a16="http://schemas.microsoft.com/office/drawing/2014/main" xmlns="" id="{AC8F6994-8FDB-4C1B-B863-97223D174097}"/>
              </a:ext>
            </a:extLst>
          </p:cNvPr>
          <p:cNvSpPr>
            <a:spLocks noChangeArrowheads="1"/>
          </p:cNvSpPr>
          <p:nvPr/>
        </p:nvSpPr>
        <p:spPr bwMode="auto">
          <a:xfrm>
            <a:off x="5574327" y="5546108"/>
            <a:ext cx="1154277" cy="268096"/>
          </a:xfrm>
          <a:prstGeom prst="rect">
            <a:avLst/>
          </a:prstGeom>
          <a:noFill/>
          <a:ln w="38100">
            <a:solidFill>
              <a:srgbClr val="FF3300"/>
            </a:solidFill>
            <a:prstDash val="solid"/>
            <a:miter lim="800000"/>
            <a:headEnd/>
            <a:tailEnd/>
          </a:ln>
        </p:spPr>
        <p:txBody>
          <a:bodyPr wrap="none" anchor="ctr"/>
          <a:lstStyle/>
          <a:p>
            <a:pPr algn="just">
              <a:buFontTx/>
              <a:buChar char="•"/>
            </a:pPr>
            <a:endParaRPr lang="zh-TW" altLang="en-US">
              <a:latin typeface="標楷體" panose="03000509000000000000" pitchFamily="65" charset="-120"/>
              <a:ea typeface="標楷體" panose="03000509000000000000" pitchFamily="65" charset="-120"/>
            </a:endParaRPr>
          </a:p>
        </p:txBody>
      </p:sp>
      <p:sp>
        <p:nvSpPr>
          <p:cNvPr id="12" name="AutoShape 12">
            <a:extLst>
              <a:ext uri="{FF2B5EF4-FFF2-40B4-BE49-F238E27FC236}">
                <a16:creationId xmlns:a16="http://schemas.microsoft.com/office/drawing/2014/main" xmlns="" id="{EB16491B-D79E-4E0A-89A2-9A03D656A7A9}"/>
              </a:ext>
            </a:extLst>
          </p:cNvPr>
          <p:cNvSpPr>
            <a:spLocks noChangeArrowheads="1"/>
          </p:cNvSpPr>
          <p:nvPr/>
        </p:nvSpPr>
        <p:spPr bwMode="auto">
          <a:xfrm>
            <a:off x="911424" y="1916832"/>
            <a:ext cx="3875587" cy="864096"/>
          </a:xfrm>
          <a:prstGeom prst="wedgeRoundRectCallout">
            <a:avLst>
              <a:gd name="adj1" fmla="val 21829"/>
              <a:gd name="adj2" fmla="val 78023"/>
              <a:gd name="adj3" fmla="val 16667"/>
            </a:avLst>
          </a:prstGeom>
          <a:solidFill>
            <a:schemeClr val="accent4">
              <a:lumMod val="40000"/>
              <a:lumOff val="60000"/>
            </a:schemeClr>
          </a:solidFill>
          <a:ln w="9525" algn="ctr">
            <a:solidFill>
              <a:srgbClr val="FFFF00"/>
            </a:solidFill>
            <a:miter lim="800000"/>
            <a:headEnd/>
            <a:tailEnd/>
          </a:ln>
          <a:effectLst>
            <a:outerShdw dist="20000" dir="5400000" rotWithShape="0">
              <a:srgbClr val="000000">
                <a:alpha val="37999"/>
              </a:srgbClr>
            </a:outerShdw>
          </a:effectLst>
        </p:spPr>
        <p:txBody>
          <a:bodyPr vert="horz"/>
          <a:lstStyle/>
          <a:p>
            <a:pPr algn="ctr"/>
            <a:r>
              <a:rPr kumimoji="0" lang="zh-TW" altLang="en-US" sz="2000" b="1" dirty="0" smtClean="0">
                <a:solidFill>
                  <a:srgbClr val="000000"/>
                </a:solidFill>
                <a:latin typeface="標楷體" panose="03000509000000000000" pitchFamily="65" charset="-120"/>
                <a:ea typeface="標楷體" panose="03000509000000000000" pitchFamily="65" charset="-120"/>
              </a:rPr>
              <a:t>請</a:t>
            </a:r>
            <a:r>
              <a:rPr kumimoji="0" lang="zh-TW" altLang="en-US" sz="2000" b="1" dirty="0">
                <a:solidFill>
                  <a:srgbClr val="000000"/>
                </a:solidFill>
                <a:latin typeface="標楷體" panose="03000509000000000000" pitchFamily="65" charset="-120"/>
                <a:ea typeface="標楷體" panose="03000509000000000000" pitchFamily="65" charset="-120"/>
              </a:rPr>
              <a:t>詳細閱讀</a:t>
            </a:r>
            <a:endParaRPr kumimoji="0" lang="en-US" altLang="zh-TW" sz="2000" b="1" dirty="0">
              <a:solidFill>
                <a:srgbClr val="000000"/>
              </a:solidFill>
              <a:latin typeface="標楷體" panose="03000509000000000000" pitchFamily="65" charset="-120"/>
              <a:ea typeface="標楷體" panose="03000509000000000000" pitchFamily="65" charset="-120"/>
            </a:endParaRPr>
          </a:p>
          <a:p>
            <a:pPr algn="ctr"/>
            <a:r>
              <a:rPr kumimoji="0" lang="zh-TW" altLang="en-US" sz="2000" b="1" dirty="0">
                <a:solidFill>
                  <a:srgbClr val="000000"/>
                </a:solidFill>
                <a:latin typeface="標楷體" panose="03000509000000000000" pitchFamily="65" charset="-120"/>
                <a:ea typeface="標楷體" panose="03000509000000000000" pitchFamily="65" charset="-120"/>
              </a:rPr>
              <a:t>「選填登記就讀志願注意事項」</a:t>
            </a:r>
            <a:endParaRPr kumimoji="0" lang="zh-TW" altLang="en-US" sz="2000" b="1"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xmlns="" val="48299736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a:stretch>
            <a:fillRect/>
          </a:stretch>
        </p:blipFill>
        <p:spPr>
          <a:xfrm>
            <a:off x="1595436" y="833614"/>
            <a:ext cx="8599989" cy="5907753"/>
          </a:xfrm>
          <a:prstGeom prst="rect">
            <a:avLst/>
          </a:prstGeom>
        </p:spPr>
      </p:pic>
      <p:sp>
        <p:nvSpPr>
          <p:cNvPr id="26" name="Rectangle 2"/>
          <p:cNvSpPr txBox="1">
            <a:spLocks noChangeArrowheads="1"/>
          </p:cNvSpPr>
          <p:nvPr/>
        </p:nvSpPr>
        <p:spPr bwMode="auto">
          <a:xfrm>
            <a:off x="767408" y="28916"/>
            <a:ext cx="8759286" cy="74509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627063" indent="-627063"/>
            <a:r>
              <a:rPr lang="zh-TW" altLang="en-US" sz="2800" b="1" kern="0" dirty="0" smtClean="0">
                <a:latin typeface="標楷體" panose="03000509000000000000" pitchFamily="65" charset="-120"/>
                <a:ea typeface="標楷體" panose="03000509000000000000" pitchFamily="65" charset="-120"/>
                <a:cs typeface="+mj-cs"/>
              </a:rPr>
              <a:t>正</a:t>
            </a:r>
            <a:r>
              <a:rPr lang="zh-TW" altLang="en-US" sz="2800" b="1" kern="0" dirty="0">
                <a:latin typeface="標楷體" panose="03000509000000000000" pitchFamily="65" charset="-120"/>
                <a:ea typeface="標楷體" panose="03000509000000000000" pitchFamily="65" charset="-120"/>
                <a:cs typeface="+mj-cs"/>
              </a:rPr>
              <a:t>（備）取生就讀志願序登記系統</a:t>
            </a:r>
            <a:r>
              <a:rPr lang="en-US" altLang="zh-TW" sz="2800" b="1" kern="0" dirty="0">
                <a:latin typeface="標楷體" panose="03000509000000000000" pitchFamily="65" charset="-120"/>
                <a:ea typeface="標楷體" panose="03000509000000000000" pitchFamily="65" charset="-120"/>
                <a:cs typeface="+mj-cs"/>
              </a:rPr>
              <a:t>-</a:t>
            </a:r>
            <a:r>
              <a:rPr lang="zh-TW" altLang="en-US" sz="2600" b="1" kern="0" dirty="0">
                <a:solidFill>
                  <a:srgbClr val="FF0000"/>
                </a:solidFill>
                <a:latin typeface="標楷體" panose="03000509000000000000" pitchFamily="65" charset="-120"/>
                <a:ea typeface="標楷體" panose="03000509000000000000" pitchFamily="65" charset="-120"/>
                <a:cs typeface="+mj-cs"/>
              </a:rPr>
              <a:t>選填志願序操作</a:t>
            </a:r>
          </a:p>
        </p:txBody>
      </p:sp>
      <p:sp>
        <p:nvSpPr>
          <p:cNvPr id="20" name="AutoShape 10">
            <a:extLst>
              <a:ext uri="{FF2B5EF4-FFF2-40B4-BE49-F238E27FC236}">
                <a16:creationId xmlns:a16="http://schemas.microsoft.com/office/drawing/2014/main" xmlns="" id="{BDDF63D6-8ECF-420E-8DC3-22502EF5D77C}"/>
              </a:ext>
            </a:extLst>
          </p:cNvPr>
          <p:cNvSpPr>
            <a:spLocks noChangeArrowheads="1"/>
          </p:cNvSpPr>
          <p:nvPr/>
        </p:nvSpPr>
        <p:spPr bwMode="auto">
          <a:xfrm rot="10800000" flipH="1" flipV="1">
            <a:off x="6394901" y="3955096"/>
            <a:ext cx="3839790" cy="357188"/>
          </a:xfrm>
          <a:prstGeom prst="wedgeRoundRectCallout">
            <a:avLst>
              <a:gd name="adj1" fmla="val -53408"/>
              <a:gd name="adj2" fmla="val -186254"/>
              <a:gd name="adj3" fmla="val 16667"/>
            </a:avLst>
          </a:prstGeom>
          <a:solidFill>
            <a:schemeClr val="accent4">
              <a:lumMod val="40000"/>
              <a:lumOff val="60000"/>
            </a:schemeClr>
          </a:solidFill>
          <a:ln w="9525" algn="ctr">
            <a:solidFill>
              <a:srgbClr val="FFFF00"/>
            </a:solidFill>
            <a:miter lim="800000"/>
            <a:headEnd/>
            <a:tailEnd/>
          </a:ln>
          <a:effectLst>
            <a:outerShdw dist="20000" dir="5400000" rotWithShape="0">
              <a:srgbClr val="000000">
                <a:alpha val="37999"/>
              </a:srgbClr>
            </a:outerShdw>
          </a:effectLst>
        </p:spPr>
        <p:txBody>
          <a:bodyPr/>
          <a:lstStyle/>
          <a:p>
            <a:pPr>
              <a:buClr>
                <a:schemeClr val="accent1"/>
              </a:buClr>
            </a:pPr>
            <a:r>
              <a:rPr kumimoji="0" lang="zh-TW" altLang="en-US" dirty="0">
                <a:solidFill>
                  <a:srgbClr val="000000"/>
                </a:solidFill>
                <a:latin typeface="標楷體" panose="03000509000000000000" pitchFamily="65" charset="-120"/>
                <a:ea typeface="標楷體" panose="03000509000000000000" pitchFamily="65" charset="-120"/>
              </a:rPr>
              <a:t>選取已選取校系科（組）學程下移</a:t>
            </a:r>
          </a:p>
        </p:txBody>
      </p:sp>
      <p:sp>
        <p:nvSpPr>
          <p:cNvPr id="21" name="AutoShape 10">
            <a:extLst>
              <a:ext uri="{FF2B5EF4-FFF2-40B4-BE49-F238E27FC236}">
                <a16:creationId xmlns:a16="http://schemas.microsoft.com/office/drawing/2014/main" xmlns="" id="{3B4499F2-9116-4D80-A4E7-FC677E18E123}"/>
              </a:ext>
            </a:extLst>
          </p:cNvPr>
          <p:cNvSpPr>
            <a:spLocks noChangeArrowheads="1"/>
          </p:cNvSpPr>
          <p:nvPr/>
        </p:nvSpPr>
        <p:spPr bwMode="auto">
          <a:xfrm rot="10800000" flipH="1" flipV="1">
            <a:off x="6394901" y="2095178"/>
            <a:ext cx="3817447" cy="357188"/>
          </a:xfrm>
          <a:prstGeom prst="wedgeRoundRectCallout">
            <a:avLst>
              <a:gd name="adj1" fmla="val -52695"/>
              <a:gd name="adj2" fmla="val 248462"/>
              <a:gd name="adj3" fmla="val 16667"/>
            </a:avLst>
          </a:prstGeom>
          <a:solidFill>
            <a:schemeClr val="accent4">
              <a:lumMod val="40000"/>
              <a:lumOff val="60000"/>
            </a:schemeClr>
          </a:solidFill>
          <a:ln w="9525" algn="ctr">
            <a:solidFill>
              <a:srgbClr val="FFFF00"/>
            </a:solidFill>
            <a:miter lim="800000"/>
            <a:headEnd/>
            <a:tailEnd/>
          </a:ln>
          <a:effectLst>
            <a:outerShdw dist="20000" dir="5400000" rotWithShape="0">
              <a:srgbClr val="000000">
                <a:alpha val="37999"/>
              </a:srgbClr>
            </a:outerShdw>
          </a:effectLst>
        </p:spPr>
        <p:txBody>
          <a:bodyPr/>
          <a:lstStyle/>
          <a:p>
            <a:pPr>
              <a:buClr>
                <a:schemeClr val="accent1"/>
              </a:buClr>
            </a:pPr>
            <a:r>
              <a:rPr kumimoji="0" lang="zh-TW" altLang="en-US" dirty="0">
                <a:solidFill>
                  <a:srgbClr val="000000"/>
                </a:solidFill>
                <a:latin typeface="標楷體" panose="03000509000000000000" pitchFamily="65" charset="-120"/>
                <a:ea typeface="標楷體" panose="03000509000000000000" pitchFamily="65" charset="-120"/>
              </a:rPr>
              <a:t>選取已選取校系科（組）學程上移</a:t>
            </a:r>
          </a:p>
        </p:txBody>
      </p:sp>
      <p:sp>
        <p:nvSpPr>
          <p:cNvPr id="22" name="Rectangle 9">
            <a:extLst>
              <a:ext uri="{FF2B5EF4-FFF2-40B4-BE49-F238E27FC236}">
                <a16:creationId xmlns:a16="http://schemas.microsoft.com/office/drawing/2014/main" xmlns="" id="{F7F636BF-4E80-4C41-AAAF-F37D9BB273E5}"/>
              </a:ext>
            </a:extLst>
          </p:cNvPr>
          <p:cNvSpPr>
            <a:spLocks noChangeArrowheads="1"/>
          </p:cNvSpPr>
          <p:nvPr/>
        </p:nvSpPr>
        <p:spPr bwMode="auto">
          <a:xfrm>
            <a:off x="5669641" y="3018701"/>
            <a:ext cx="538278" cy="255517"/>
          </a:xfrm>
          <a:prstGeom prst="rect">
            <a:avLst/>
          </a:prstGeom>
          <a:noFill/>
          <a:ln w="57150">
            <a:solidFill>
              <a:srgbClr val="0000FF"/>
            </a:solidFill>
            <a:prstDash val="solid"/>
            <a:miter lim="800000"/>
            <a:headEnd/>
            <a:tailEnd/>
          </a:ln>
        </p:spPr>
        <p:txBody>
          <a:bodyPr wrap="none" anchor="ctr"/>
          <a:lstStyle/>
          <a:p>
            <a:pPr algn="just">
              <a:buFontTx/>
              <a:buChar char="•"/>
            </a:pPr>
            <a:endParaRPr lang="zh-TW" altLang="en-US">
              <a:latin typeface="標楷體" panose="03000509000000000000" pitchFamily="65" charset="-120"/>
              <a:ea typeface="標楷體" panose="03000509000000000000" pitchFamily="65" charset="-120"/>
            </a:endParaRPr>
          </a:p>
        </p:txBody>
      </p:sp>
      <p:sp>
        <p:nvSpPr>
          <p:cNvPr id="23" name="Rectangle 9">
            <a:extLst>
              <a:ext uri="{FF2B5EF4-FFF2-40B4-BE49-F238E27FC236}">
                <a16:creationId xmlns:a16="http://schemas.microsoft.com/office/drawing/2014/main" xmlns="" id="{9E3E1D52-D07A-4466-9A1A-91DBD247887F}"/>
              </a:ext>
            </a:extLst>
          </p:cNvPr>
          <p:cNvSpPr>
            <a:spLocks noChangeArrowheads="1"/>
          </p:cNvSpPr>
          <p:nvPr/>
        </p:nvSpPr>
        <p:spPr bwMode="auto">
          <a:xfrm>
            <a:off x="5668714" y="3328581"/>
            <a:ext cx="539205" cy="214719"/>
          </a:xfrm>
          <a:prstGeom prst="rect">
            <a:avLst/>
          </a:prstGeom>
          <a:noFill/>
          <a:ln w="57150">
            <a:solidFill>
              <a:srgbClr val="0000FF"/>
            </a:solidFill>
            <a:prstDash val="solid"/>
            <a:miter lim="800000"/>
            <a:headEnd/>
            <a:tailEnd/>
          </a:ln>
        </p:spPr>
        <p:txBody>
          <a:bodyPr wrap="none" anchor="ctr"/>
          <a:lstStyle/>
          <a:p>
            <a:pPr algn="just">
              <a:buFontTx/>
              <a:buChar char="•"/>
            </a:pPr>
            <a:endParaRPr lang="zh-TW" altLang="en-US">
              <a:latin typeface="標楷體" panose="03000509000000000000" pitchFamily="65" charset="-120"/>
              <a:ea typeface="標楷體" panose="03000509000000000000" pitchFamily="65" charset="-120"/>
            </a:endParaRPr>
          </a:p>
        </p:txBody>
      </p:sp>
      <p:sp>
        <p:nvSpPr>
          <p:cNvPr id="24" name="AutoShape 10">
            <a:extLst>
              <a:ext uri="{FF2B5EF4-FFF2-40B4-BE49-F238E27FC236}">
                <a16:creationId xmlns:a16="http://schemas.microsoft.com/office/drawing/2014/main" xmlns="" id="{0E2ADA97-AA55-408C-A14D-F5BB854CD035}"/>
              </a:ext>
            </a:extLst>
          </p:cNvPr>
          <p:cNvSpPr>
            <a:spLocks noChangeArrowheads="1"/>
          </p:cNvSpPr>
          <p:nvPr/>
        </p:nvSpPr>
        <p:spPr bwMode="auto">
          <a:xfrm rot="10800000" flipH="1" flipV="1">
            <a:off x="1713805" y="3959872"/>
            <a:ext cx="3954909" cy="357187"/>
          </a:xfrm>
          <a:prstGeom prst="wedgeRoundRectCallout">
            <a:avLst>
              <a:gd name="adj1" fmla="val 48747"/>
              <a:gd name="adj2" fmla="val -118632"/>
              <a:gd name="adj3" fmla="val 16667"/>
            </a:avLst>
          </a:prstGeom>
          <a:solidFill>
            <a:schemeClr val="accent4">
              <a:lumMod val="40000"/>
              <a:lumOff val="60000"/>
            </a:schemeClr>
          </a:solidFill>
          <a:ln w="9525" algn="ctr">
            <a:solidFill>
              <a:srgbClr val="FFFF00"/>
            </a:solidFill>
            <a:miter lim="800000"/>
            <a:headEnd/>
            <a:tailEnd/>
          </a:ln>
          <a:effectLst>
            <a:outerShdw dist="20000" dir="5400000" rotWithShape="0">
              <a:srgbClr val="000000">
                <a:alpha val="37999"/>
              </a:srgbClr>
            </a:outerShdw>
          </a:effectLst>
        </p:spPr>
        <p:txBody>
          <a:bodyPr/>
          <a:lstStyle/>
          <a:p>
            <a:pPr>
              <a:buClr>
                <a:schemeClr val="accent1"/>
              </a:buClr>
            </a:pPr>
            <a:r>
              <a:rPr kumimoji="0" lang="zh-TW" altLang="en-US" dirty="0">
                <a:solidFill>
                  <a:srgbClr val="000000"/>
                </a:solidFill>
                <a:latin typeface="標楷體" panose="03000509000000000000" pitchFamily="65" charset="-120"/>
                <a:ea typeface="標楷體" panose="03000509000000000000" pitchFamily="65" charset="-120"/>
              </a:rPr>
              <a:t>針對已選取校系科（組）學程刪除</a:t>
            </a:r>
          </a:p>
        </p:txBody>
      </p:sp>
      <p:sp>
        <p:nvSpPr>
          <p:cNvPr id="25" name="AutoShape 10">
            <a:extLst>
              <a:ext uri="{FF2B5EF4-FFF2-40B4-BE49-F238E27FC236}">
                <a16:creationId xmlns:a16="http://schemas.microsoft.com/office/drawing/2014/main" xmlns="" id="{24C9619F-6D05-42D8-807A-F370E5466B48}"/>
              </a:ext>
            </a:extLst>
          </p:cNvPr>
          <p:cNvSpPr>
            <a:spLocks noChangeArrowheads="1"/>
          </p:cNvSpPr>
          <p:nvPr/>
        </p:nvSpPr>
        <p:spPr bwMode="auto">
          <a:xfrm rot="10800000" flipH="1" flipV="1">
            <a:off x="1729360" y="2095179"/>
            <a:ext cx="3960255" cy="357187"/>
          </a:xfrm>
          <a:prstGeom prst="wedgeRoundRectCallout">
            <a:avLst>
              <a:gd name="adj1" fmla="val 48217"/>
              <a:gd name="adj2" fmla="val 154274"/>
              <a:gd name="adj3" fmla="val 16667"/>
            </a:avLst>
          </a:prstGeom>
          <a:solidFill>
            <a:schemeClr val="accent4">
              <a:lumMod val="40000"/>
              <a:lumOff val="60000"/>
            </a:schemeClr>
          </a:solidFill>
          <a:ln w="9525" algn="ctr">
            <a:solidFill>
              <a:srgbClr val="FFFF00"/>
            </a:solidFill>
            <a:miter lim="800000"/>
            <a:headEnd/>
            <a:tailEnd/>
          </a:ln>
          <a:effectLst>
            <a:outerShdw dist="20000" dir="5400000" rotWithShape="0">
              <a:srgbClr val="000000">
                <a:alpha val="37999"/>
              </a:srgbClr>
            </a:outerShdw>
          </a:effectLst>
        </p:spPr>
        <p:txBody>
          <a:bodyPr/>
          <a:lstStyle/>
          <a:p>
            <a:pPr>
              <a:buClr>
                <a:schemeClr val="accent1"/>
              </a:buClr>
            </a:pPr>
            <a:r>
              <a:rPr kumimoji="0" lang="zh-TW" altLang="en-US" dirty="0">
                <a:solidFill>
                  <a:srgbClr val="000000"/>
                </a:solidFill>
                <a:latin typeface="標楷體" panose="03000509000000000000" pitchFamily="65" charset="-120"/>
                <a:ea typeface="標楷體" panose="03000509000000000000" pitchFamily="65" charset="-120"/>
              </a:rPr>
              <a:t>選取校系科（組）學程後按此加入</a:t>
            </a:r>
          </a:p>
        </p:txBody>
      </p:sp>
    </p:spTree>
    <p:extLst>
      <p:ext uri="{BB962C8B-B14F-4D97-AF65-F5344CB8AC3E}">
        <p14:creationId xmlns:p14="http://schemas.microsoft.com/office/powerpoint/2010/main" xmlns="" val="305340078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stretch>
            <a:fillRect/>
          </a:stretch>
        </p:blipFill>
        <p:spPr>
          <a:xfrm>
            <a:off x="1633719" y="908720"/>
            <a:ext cx="8524336" cy="5734553"/>
          </a:xfrm>
          <a:prstGeom prst="rect">
            <a:avLst/>
          </a:prstGeom>
        </p:spPr>
      </p:pic>
      <p:sp>
        <p:nvSpPr>
          <p:cNvPr id="26" name="Rectangle 2"/>
          <p:cNvSpPr txBox="1">
            <a:spLocks noChangeArrowheads="1"/>
          </p:cNvSpPr>
          <p:nvPr/>
        </p:nvSpPr>
        <p:spPr bwMode="auto">
          <a:xfrm>
            <a:off x="839416" y="0"/>
            <a:ext cx="8759286" cy="74509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627063" indent="-627063"/>
            <a:r>
              <a:rPr lang="zh-TW" altLang="en-US" sz="2800" b="1" kern="0" dirty="0" smtClean="0">
                <a:latin typeface="標楷體" panose="03000509000000000000" pitchFamily="65" charset="-120"/>
                <a:ea typeface="標楷體" panose="03000509000000000000" pitchFamily="65" charset="-120"/>
                <a:cs typeface="+mj-cs"/>
              </a:rPr>
              <a:t>正</a:t>
            </a:r>
            <a:r>
              <a:rPr lang="zh-TW" altLang="en-US" sz="2800" b="1" kern="0" dirty="0">
                <a:latin typeface="標楷體" panose="03000509000000000000" pitchFamily="65" charset="-120"/>
                <a:ea typeface="標楷體" panose="03000509000000000000" pitchFamily="65" charset="-120"/>
                <a:cs typeface="+mj-cs"/>
              </a:rPr>
              <a:t>（備）取生就讀志願序登記系統</a:t>
            </a:r>
            <a:r>
              <a:rPr lang="en-US" altLang="zh-TW" sz="2800" b="1" kern="0" dirty="0">
                <a:latin typeface="標楷體" panose="03000509000000000000" pitchFamily="65" charset="-120"/>
                <a:ea typeface="標楷體" panose="03000509000000000000" pitchFamily="65" charset="-120"/>
                <a:cs typeface="+mj-cs"/>
              </a:rPr>
              <a:t>-</a:t>
            </a:r>
            <a:r>
              <a:rPr lang="zh-TW" altLang="en-US" sz="2200" b="1" kern="0" dirty="0">
                <a:solidFill>
                  <a:srgbClr val="FF0000"/>
                </a:solidFill>
                <a:latin typeface="標楷體" panose="03000509000000000000" pitchFamily="65" charset="-120"/>
                <a:ea typeface="標楷體" panose="03000509000000000000" pitchFamily="65" charset="-120"/>
              </a:rPr>
              <a:t>志願確定送出</a:t>
            </a:r>
            <a:r>
              <a:rPr lang="en-US" altLang="zh-TW" sz="2200" b="1" kern="0" dirty="0">
                <a:solidFill>
                  <a:srgbClr val="FF0000"/>
                </a:solidFill>
                <a:latin typeface="標楷體" panose="03000509000000000000" pitchFamily="65" charset="-120"/>
                <a:ea typeface="標楷體" panose="03000509000000000000" pitchFamily="65" charset="-120"/>
              </a:rPr>
              <a:t>(</a:t>
            </a:r>
            <a:r>
              <a:rPr lang="en-US" altLang="zh-TW" sz="2200" b="1" kern="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1/3</a:t>
            </a:r>
            <a:r>
              <a:rPr lang="en-US" altLang="zh-TW" sz="2200" b="1" kern="0" dirty="0">
                <a:solidFill>
                  <a:srgbClr val="FF0000"/>
                </a:solidFill>
                <a:latin typeface="標楷體" panose="03000509000000000000" pitchFamily="65" charset="-120"/>
                <a:ea typeface="標楷體" panose="03000509000000000000" pitchFamily="65" charset="-120"/>
              </a:rPr>
              <a:t>)</a:t>
            </a:r>
            <a:endParaRPr lang="zh-TW" altLang="en-US" sz="2200" b="1" kern="0" dirty="0">
              <a:solidFill>
                <a:srgbClr val="FF0000"/>
              </a:solidFill>
              <a:latin typeface="標楷體" panose="03000509000000000000" pitchFamily="65" charset="-120"/>
              <a:ea typeface="標楷體" panose="03000509000000000000" pitchFamily="65" charset="-120"/>
              <a:cs typeface="+mj-cs"/>
            </a:endParaRPr>
          </a:p>
        </p:txBody>
      </p:sp>
      <p:sp>
        <p:nvSpPr>
          <p:cNvPr id="25" name="AutoShape 10">
            <a:extLst>
              <a:ext uri="{FF2B5EF4-FFF2-40B4-BE49-F238E27FC236}">
                <a16:creationId xmlns:a16="http://schemas.microsoft.com/office/drawing/2014/main" xmlns="" id="{24C9619F-6D05-42D8-807A-F370E5466B48}"/>
              </a:ext>
            </a:extLst>
          </p:cNvPr>
          <p:cNvSpPr>
            <a:spLocks noChangeArrowheads="1"/>
          </p:cNvSpPr>
          <p:nvPr/>
        </p:nvSpPr>
        <p:spPr bwMode="auto">
          <a:xfrm rot="10800000" flipH="1" flipV="1">
            <a:off x="1653726" y="1124744"/>
            <a:ext cx="5090346" cy="648072"/>
          </a:xfrm>
          <a:prstGeom prst="wedgeRoundRectCallout">
            <a:avLst>
              <a:gd name="adj1" fmla="val -21029"/>
              <a:gd name="adj2" fmla="val 90453"/>
              <a:gd name="adj3" fmla="val 16667"/>
            </a:avLst>
          </a:prstGeom>
          <a:solidFill>
            <a:schemeClr val="accent4">
              <a:lumMod val="40000"/>
              <a:lumOff val="60000"/>
            </a:schemeClr>
          </a:solidFill>
          <a:ln w="9525" algn="ctr">
            <a:solidFill>
              <a:srgbClr val="FFFF00"/>
            </a:solidFill>
            <a:miter lim="800000"/>
            <a:headEnd/>
            <a:tailEnd/>
          </a:ln>
          <a:effectLst>
            <a:outerShdw dist="20000" dir="5400000" rotWithShape="0">
              <a:srgbClr val="000000">
                <a:alpha val="37999"/>
              </a:srgbClr>
            </a:outerShdw>
          </a:effectLst>
        </p:spPr>
        <p:txBody>
          <a:bodyPr/>
          <a:lstStyle/>
          <a:p>
            <a:pPr>
              <a:buClr>
                <a:schemeClr val="accent1"/>
              </a:buClr>
            </a:pPr>
            <a:r>
              <a:rPr kumimoji="0" lang="zh-TW" altLang="en-US" dirty="0">
                <a:solidFill>
                  <a:srgbClr val="000000"/>
                </a:solidFill>
                <a:latin typeface="標楷體" panose="03000509000000000000" pitchFamily="65" charset="-120"/>
                <a:ea typeface="標楷體" panose="03000509000000000000" pitchFamily="65" charset="-120"/>
              </a:rPr>
              <a:t>點選「我要進行下一頁就讀志願序確定送出作業」開始進行確定送出作業</a:t>
            </a:r>
          </a:p>
        </p:txBody>
      </p:sp>
    </p:spTree>
    <p:extLst>
      <p:ext uri="{BB962C8B-B14F-4D97-AF65-F5344CB8AC3E}">
        <p14:creationId xmlns:p14="http://schemas.microsoft.com/office/powerpoint/2010/main" xmlns="" val="106826196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stretch>
            <a:fillRect/>
          </a:stretch>
        </p:blipFill>
        <p:spPr>
          <a:xfrm>
            <a:off x="1631504" y="829773"/>
            <a:ext cx="7704856" cy="6029544"/>
          </a:xfrm>
          <a:prstGeom prst="rect">
            <a:avLst/>
          </a:prstGeom>
        </p:spPr>
      </p:pic>
      <p:sp>
        <p:nvSpPr>
          <p:cNvPr id="12" name="Rectangle 2"/>
          <p:cNvSpPr txBox="1">
            <a:spLocks noChangeArrowheads="1"/>
          </p:cNvSpPr>
          <p:nvPr/>
        </p:nvSpPr>
        <p:spPr bwMode="auto">
          <a:xfrm>
            <a:off x="839416" y="4804"/>
            <a:ext cx="8759286" cy="74509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627063" indent="-627063"/>
            <a:r>
              <a:rPr lang="zh-TW" altLang="en-US" sz="2800" b="1" kern="0" dirty="0" smtClean="0">
                <a:latin typeface="標楷體" panose="03000509000000000000" pitchFamily="65" charset="-120"/>
                <a:ea typeface="標楷體" panose="03000509000000000000" pitchFamily="65" charset="-120"/>
                <a:cs typeface="+mj-cs"/>
              </a:rPr>
              <a:t>正</a:t>
            </a:r>
            <a:r>
              <a:rPr lang="zh-TW" altLang="en-US" sz="2800" b="1" kern="0" dirty="0">
                <a:latin typeface="標楷體" panose="03000509000000000000" pitchFamily="65" charset="-120"/>
                <a:ea typeface="標楷體" panose="03000509000000000000" pitchFamily="65" charset="-120"/>
                <a:cs typeface="+mj-cs"/>
              </a:rPr>
              <a:t>（備）取生就讀志願序登記系統</a:t>
            </a:r>
            <a:r>
              <a:rPr lang="en-US" altLang="zh-TW" sz="2800" b="1" kern="0" dirty="0">
                <a:latin typeface="標楷體" panose="03000509000000000000" pitchFamily="65" charset="-120"/>
                <a:ea typeface="標楷體" panose="03000509000000000000" pitchFamily="65" charset="-120"/>
                <a:cs typeface="+mj-cs"/>
              </a:rPr>
              <a:t>-</a:t>
            </a:r>
            <a:r>
              <a:rPr lang="zh-TW" altLang="en-US" sz="2200" b="1" kern="0" dirty="0">
                <a:solidFill>
                  <a:srgbClr val="FF0000"/>
                </a:solidFill>
                <a:latin typeface="標楷體" panose="03000509000000000000" pitchFamily="65" charset="-120"/>
                <a:ea typeface="標楷體" panose="03000509000000000000" pitchFamily="65" charset="-120"/>
              </a:rPr>
              <a:t>志願確定送出</a:t>
            </a:r>
            <a:r>
              <a:rPr lang="en-US" altLang="zh-TW" sz="2200" b="1" kern="0" dirty="0">
                <a:solidFill>
                  <a:srgbClr val="FF0000"/>
                </a:solidFill>
                <a:latin typeface="標楷體" panose="03000509000000000000" pitchFamily="65" charset="-120"/>
                <a:ea typeface="標楷體" panose="03000509000000000000" pitchFamily="65" charset="-120"/>
              </a:rPr>
              <a:t>(</a:t>
            </a:r>
            <a:r>
              <a:rPr lang="en-US" altLang="zh-TW" sz="2200" b="1" kern="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2/3</a:t>
            </a:r>
            <a:r>
              <a:rPr lang="en-US" altLang="zh-TW" sz="2200" b="1" kern="0" dirty="0">
                <a:solidFill>
                  <a:srgbClr val="FF0000"/>
                </a:solidFill>
                <a:latin typeface="標楷體" panose="03000509000000000000" pitchFamily="65" charset="-120"/>
                <a:ea typeface="標楷體" panose="03000509000000000000" pitchFamily="65" charset="-120"/>
              </a:rPr>
              <a:t>)</a:t>
            </a:r>
            <a:endParaRPr lang="zh-TW" altLang="en-US" sz="2200" b="1" kern="0" dirty="0">
              <a:solidFill>
                <a:srgbClr val="FF0000"/>
              </a:solidFill>
              <a:latin typeface="標楷體" panose="03000509000000000000" pitchFamily="65" charset="-120"/>
              <a:ea typeface="標楷體" panose="03000509000000000000" pitchFamily="65" charset="-120"/>
              <a:cs typeface="+mj-cs"/>
            </a:endParaRPr>
          </a:p>
        </p:txBody>
      </p:sp>
      <p:sp>
        <p:nvSpPr>
          <p:cNvPr id="33" name="AutoShape 7">
            <a:extLst>
              <a:ext uri="{FF2B5EF4-FFF2-40B4-BE49-F238E27FC236}">
                <a16:creationId xmlns:a16="http://schemas.microsoft.com/office/drawing/2014/main" xmlns="" id="{7D417388-3A7B-4337-8000-5943BF116E4D}"/>
              </a:ext>
            </a:extLst>
          </p:cNvPr>
          <p:cNvSpPr>
            <a:spLocks noChangeArrowheads="1"/>
          </p:cNvSpPr>
          <p:nvPr/>
        </p:nvSpPr>
        <p:spPr bwMode="auto">
          <a:xfrm rot="10800000" flipH="1" flipV="1">
            <a:off x="6247572" y="5725311"/>
            <a:ext cx="4427388" cy="1065016"/>
          </a:xfrm>
          <a:prstGeom prst="wedgeRoundRectCallout">
            <a:avLst>
              <a:gd name="adj1" fmla="val -67790"/>
              <a:gd name="adj2" fmla="val -28218"/>
              <a:gd name="adj3" fmla="val 16667"/>
            </a:avLst>
          </a:prstGeom>
          <a:solidFill>
            <a:schemeClr val="accent4">
              <a:lumMod val="40000"/>
              <a:lumOff val="60000"/>
            </a:schemeClr>
          </a:solidFill>
          <a:ln w="9525" algn="ctr">
            <a:solidFill>
              <a:srgbClr val="FFC000"/>
            </a:solidFill>
            <a:miter lim="800000"/>
            <a:headEnd/>
            <a:tailEnd/>
          </a:ln>
          <a:effectLst>
            <a:outerShdw dist="20000" dir="5400000" rotWithShape="0">
              <a:srgbClr val="000000">
                <a:alpha val="37999"/>
              </a:srgbClr>
            </a:outerShdw>
          </a:effectLst>
        </p:spPr>
        <p:txBody>
          <a:bodyPr/>
          <a:lstStyle/>
          <a:p>
            <a:pPr>
              <a:buClr>
                <a:schemeClr val="accent1"/>
              </a:buClr>
            </a:pPr>
            <a:r>
              <a:rPr kumimoji="0" lang="en-US" altLang="zh-TW"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3.</a:t>
            </a:r>
            <a:r>
              <a:rPr kumimoji="0" lang="zh-TW" altLang="en-US"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就讀志願序登記僅限一次，確定送出前，務必仔細核對</a:t>
            </a:r>
            <a:r>
              <a:rPr kumimoji="0" lang="zh-TW" altLang="en-US" b="1"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。確認</a:t>
            </a:r>
            <a:r>
              <a:rPr kumimoji="0" lang="zh-TW" altLang="en-US"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無誤，請點選「確定送出</a:t>
            </a:r>
            <a:r>
              <a:rPr kumimoji="0" lang="en-US" altLang="zh-TW"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確定送出後，不得修改</a:t>
            </a:r>
            <a:r>
              <a:rPr kumimoji="0" lang="en-US" altLang="zh-TW"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」按鈕</a:t>
            </a:r>
          </a:p>
        </p:txBody>
      </p:sp>
      <p:sp>
        <p:nvSpPr>
          <p:cNvPr id="34" name="AutoShape 6">
            <a:extLst>
              <a:ext uri="{FF2B5EF4-FFF2-40B4-BE49-F238E27FC236}">
                <a16:creationId xmlns:a16="http://schemas.microsoft.com/office/drawing/2014/main" xmlns="" id="{B05EC139-49AB-4F23-8C7F-846A92663D3C}"/>
              </a:ext>
            </a:extLst>
          </p:cNvPr>
          <p:cNvSpPr>
            <a:spLocks noChangeArrowheads="1"/>
          </p:cNvSpPr>
          <p:nvPr/>
        </p:nvSpPr>
        <p:spPr bwMode="auto">
          <a:xfrm rot="10800000" flipH="1" flipV="1">
            <a:off x="5513425" y="1996020"/>
            <a:ext cx="4393381" cy="647700"/>
          </a:xfrm>
          <a:prstGeom prst="wedgeRoundRectCallout">
            <a:avLst>
              <a:gd name="adj1" fmla="val -20833"/>
              <a:gd name="adj2" fmla="val 122433"/>
              <a:gd name="adj3" fmla="val 16667"/>
            </a:avLst>
          </a:prstGeom>
          <a:solidFill>
            <a:schemeClr val="accent4">
              <a:lumMod val="40000"/>
              <a:lumOff val="60000"/>
            </a:schemeClr>
          </a:solidFill>
          <a:ln w="9525" algn="ctr">
            <a:solidFill>
              <a:srgbClr val="FFC000"/>
            </a:solidFill>
            <a:miter lim="800000"/>
            <a:headEnd/>
            <a:tailEnd/>
          </a:ln>
          <a:effectLst>
            <a:outerShdw dist="20000" dir="5400000" rotWithShape="0">
              <a:srgbClr val="000000">
                <a:alpha val="37999"/>
              </a:srgbClr>
            </a:outerShdw>
          </a:effectLst>
        </p:spPr>
        <p:txBody>
          <a:bodyPr/>
          <a:lstStyle/>
          <a:p>
            <a:pPr>
              <a:buClr>
                <a:schemeClr val="accent1"/>
              </a:buClr>
            </a:pPr>
            <a:r>
              <a:rPr kumimoji="0" lang="en-US" altLang="zh-TW"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1.</a:t>
            </a:r>
            <a:r>
              <a:rPr kumimoji="0" lang="zh-TW" altLang="en-US"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請考生再次核對已登記與放棄可分發之甄選校系科（組）學程名稱及志願序</a:t>
            </a:r>
            <a:endParaRPr kumimoji="0" lang="zh-TW" altLang="en-US" b="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5" name="AutoShape 7">
            <a:extLst>
              <a:ext uri="{FF2B5EF4-FFF2-40B4-BE49-F238E27FC236}">
                <a16:creationId xmlns:a16="http://schemas.microsoft.com/office/drawing/2014/main" xmlns="" id="{1C4E4D8B-1795-4836-AD0A-A2D99855A750}"/>
              </a:ext>
            </a:extLst>
          </p:cNvPr>
          <p:cNvSpPr>
            <a:spLocks noChangeArrowheads="1"/>
          </p:cNvSpPr>
          <p:nvPr/>
        </p:nvSpPr>
        <p:spPr bwMode="auto">
          <a:xfrm rot="10800000" flipH="1" flipV="1">
            <a:off x="1655774" y="2904053"/>
            <a:ext cx="3672411" cy="1266026"/>
          </a:xfrm>
          <a:prstGeom prst="wedgeRoundRectCallout">
            <a:avLst>
              <a:gd name="adj1" fmla="val -22007"/>
              <a:gd name="adj2" fmla="val 99294"/>
              <a:gd name="adj3" fmla="val 16667"/>
            </a:avLst>
          </a:prstGeom>
          <a:solidFill>
            <a:schemeClr val="accent4">
              <a:lumMod val="40000"/>
              <a:lumOff val="60000"/>
            </a:schemeClr>
          </a:solidFill>
          <a:ln w="9525" algn="ctr">
            <a:solidFill>
              <a:srgbClr val="FFC000"/>
            </a:solidFill>
            <a:miter lim="800000"/>
            <a:headEnd/>
            <a:tailEnd/>
          </a:ln>
          <a:effectLst>
            <a:outerShdw dist="20000" dir="5400000" rotWithShape="0">
              <a:srgbClr val="000000">
                <a:alpha val="37999"/>
              </a:srgbClr>
            </a:outerShdw>
          </a:effectLst>
        </p:spPr>
        <p:txBody>
          <a:bodyPr/>
          <a:lstStyle/>
          <a:p>
            <a:pPr>
              <a:buClr>
                <a:schemeClr val="accent1"/>
              </a:buClr>
            </a:pPr>
            <a:r>
              <a:rPr kumimoji="0" lang="en-US" altLang="zh-TW"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2.</a:t>
            </a:r>
            <a:r>
              <a:rPr kumimoji="0" lang="zh-TW" altLang="en-US"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輸入個人「身分證統一編號」、「統測准考證號碼」及「通行碼」和圖片之數字驗證碼後，點選「確定送出」按鈕。</a:t>
            </a:r>
          </a:p>
        </p:txBody>
      </p:sp>
      <p:sp>
        <p:nvSpPr>
          <p:cNvPr id="36" name="Rectangle 4">
            <a:extLst>
              <a:ext uri="{FF2B5EF4-FFF2-40B4-BE49-F238E27FC236}">
                <a16:creationId xmlns:a16="http://schemas.microsoft.com/office/drawing/2014/main" xmlns="" id="{D6455B60-124C-446D-B52F-8687BD59446F}"/>
              </a:ext>
            </a:extLst>
          </p:cNvPr>
          <p:cNvSpPr>
            <a:spLocks noChangeArrowheads="1"/>
          </p:cNvSpPr>
          <p:nvPr/>
        </p:nvSpPr>
        <p:spPr bwMode="auto">
          <a:xfrm>
            <a:off x="4132147" y="6275098"/>
            <a:ext cx="648073" cy="231055"/>
          </a:xfrm>
          <a:prstGeom prst="rect">
            <a:avLst/>
          </a:prstGeom>
          <a:noFill/>
          <a:ln w="38100">
            <a:solidFill>
              <a:srgbClr val="FF3300"/>
            </a:solidFill>
            <a:prstDash val="solid"/>
            <a:miter lim="800000"/>
            <a:headEnd/>
            <a:tailEnd/>
          </a:ln>
        </p:spPr>
        <p:txBody>
          <a:bodyPr wrap="none" anchor="ctr"/>
          <a:lstStyle/>
          <a:p>
            <a:pPr algn="just">
              <a:buFontTx/>
              <a:buChar char="•"/>
            </a:pPr>
            <a:endParaRPr lang="zh-TW" altLang="en-US">
              <a:latin typeface="標楷體" panose="03000509000000000000" pitchFamily="65" charset="-120"/>
              <a:ea typeface="標楷體" panose="03000509000000000000" pitchFamily="65" charset="-120"/>
            </a:endParaRPr>
          </a:p>
        </p:txBody>
      </p:sp>
      <p:sp>
        <p:nvSpPr>
          <p:cNvPr id="37" name="Rectangle 5">
            <a:extLst>
              <a:ext uri="{FF2B5EF4-FFF2-40B4-BE49-F238E27FC236}">
                <a16:creationId xmlns:a16="http://schemas.microsoft.com/office/drawing/2014/main" xmlns="" id="{4F561246-41D6-4D9F-BF84-5CD2491BBBE4}"/>
              </a:ext>
            </a:extLst>
          </p:cNvPr>
          <p:cNvSpPr>
            <a:spLocks noChangeArrowheads="1"/>
          </p:cNvSpPr>
          <p:nvPr/>
        </p:nvSpPr>
        <p:spPr bwMode="auto">
          <a:xfrm>
            <a:off x="5483932" y="3169809"/>
            <a:ext cx="3001749" cy="2499301"/>
          </a:xfrm>
          <a:prstGeom prst="rect">
            <a:avLst/>
          </a:prstGeom>
          <a:noFill/>
          <a:ln w="38100">
            <a:solidFill>
              <a:srgbClr val="FF3300"/>
            </a:solidFill>
            <a:prstDash val="solid"/>
            <a:miter lim="800000"/>
            <a:headEnd/>
            <a:tailEnd/>
          </a:ln>
        </p:spPr>
        <p:txBody>
          <a:bodyPr wrap="none" anchor="ctr"/>
          <a:lstStyle/>
          <a:p>
            <a:pPr algn="just">
              <a:buFontTx/>
              <a:buChar char="•"/>
            </a:pPr>
            <a:endParaRPr lang="zh-TW" altLang="en-US">
              <a:latin typeface="標楷體" panose="03000509000000000000" pitchFamily="65" charset="-120"/>
              <a:ea typeface="標楷體" panose="03000509000000000000" pitchFamily="65" charset="-120"/>
            </a:endParaRPr>
          </a:p>
        </p:txBody>
      </p:sp>
      <p:sp>
        <p:nvSpPr>
          <p:cNvPr id="11" name="Rectangle 5">
            <a:extLst>
              <a:ext uri="{FF2B5EF4-FFF2-40B4-BE49-F238E27FC236}">
                <a16:creationId xmlns:a16="http://schemas.microsoft.com/office/drawing/2014/main" xmlns="" id="{4F561246-41D6-4D9F-BF84-5CD2491BBBE4}"/>
              </a:ext>
            </a:extLst>
          </p:cNvPr>
          <p:cNvSpPr>
            <a:spLocks noChangeArrowheads="1"/>
          </p:cNvSpPr>
          <p:nvPr/>
        </p:nvSpPr>
        <p:spPr bwMode="auto">
          <a:xfrm>
            <a:off x="2415801" y="4834240"/>
            <a:ext cx="3012120" cy="1327253"/>
          </a:xfrm>
          <a:prstGeom prst="rect">
            <a:avLst/>
          </a:prstGeom>
          <a:noFill/>
          <a:ln w="38100">
            <a:solidFill>
              <a:srgbClr val="0000FF"/>
            </a:solidFill>
            <a:prstDash val="solid"/>
            <a:miter lim="800000"/>
            <a:headEnd/>
            <a:tailEnd/>
          </a:ln>
        </p:spPr>
        <p:txBody>
          <a:bodyPr wrap="none" anchor="ctr"/>
          <a:lstStyle/>
          <a:p>
            <a:pPr algn="just">
              <a:buFontTx/>
              <a:buChar char="•"/>
            </a:pPr>
            <a:endParaRPr lang="zh-TW" altLang="en-US">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xmlns="" val="64639184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圖片 8"/>
          <p:cNvPicPr>
            <a:picLocks noChangeAspect="1"/>
          </p:cNvPicPr>
          <p:nvPr/>
        </p:nvPicPr>
        <p:blipFill>
          <a:blip r:embed="rId3"/>
          <a:stretch>
            <a:fillRect/>
          </a:stretch>
        </p:blipFill>
        <p:spPr>
          <a:xfrm>
            <a:off x="2063552" y="845571"/>
            <a:ext cx="7704856" cy="6029544"/>
          </a:xfrm>
          <a:prstGeom prst="rect">
            <a:avLst/>
          </a:prstGeom>
        </p:spPr>
      </p:pic>
      <p:sp>
        <p:nvSpPr>
          <p:cNvPr id="10" name="Rectangle 4">
            <a:extLst>
              <a:ext uri="{FF2B5EF4-FFF2-40B4-BE49-F238E27FC236}">
                <a16:creationId xmlns:a16="http://schemas.microsoft.com/office/drawing/2014/main" xmlns="" id="{D6455B60-124C-446D-B52F-8687BD59446F}"/>
              </a:ext>
            </a:extLst>
          </p:cNvPr>
          <p:cNvSpPr>
            <a:spLocks noChangeArrowheads="1"/>
          </p:cNvSpPr>
          <p:nvPr/>
        </p:nvSpPr>
        <p:spPr bwMode="auto">
          <a:xfrm>
            <a:off x="4564195" y="6290896"/>
            <a:ext cx="648073" cy="231055"/>
          </a:xfrm>
          <a:prstGeom prst="rect">
            <a:avLst/>
          </a:prstGeom>
          <a:noFill/>
          <a:ln w="38100">
            <a:solidFill>
              <a:srgbClr val="FF3300"/>
            </a:solidFill>
            <a:prstDash val="solid"/>
            <a:miter lim="800000"/>
            <a:headEnd/>
            <a:tailEnd/>
          </a:ln>
        </p:spPr>
        <p:txBody>
          <a:bodyPr wrap="none" anchor="ctr"/>
          <a:lstStyle/>
          <a:p>
            <a:pPr algn="just">
              <a:buFontTx/>
              <a:buChar char="•"/>
            </a:pPr>
            <a:endParaRPr lang="zh-TW" altLang="en-US">
              <a:latin typeface="標楷體" panose="03000509000000000000" pitchFamily="65" charset="-120"/>
              <a:ea typeface="標楷體" panose="03000509000000000000" pitchFamily="65" charset="-120"/>
            </a:endParaRPr>
          </a:p>
        </p:txBody>
      </p:sp>
      <p:sp>
        <p:nvSpPr>
          <p:cNvPr id="12" name="Rectangle 5">
            <a:extLst>
              <a:ext uri="{FF2B5EF4-FFF2-40B4-BE49-F238E27FC236}">
                <a16:creationId xmlns:a16="http://schemas.microsoft.com/office/drawing/2014/main" xmlns="" id="{4F561246-41D6-4D9F-BF84-5CD2491BBBE4}"/>
              </a:ext>
            </a:extLst>
          </p:cNvPr>
          <p:cNvSpPr>
            <a:spLocks noChangeArrowheads="1"/>
          </p:cNvSpPr>
          <p:nvPr/>
        </p:nvSpPr>
        <p:spPr bwMode="auto">
          <a:xfrm>
            <a:off x="2847849" y="4850038"/>
            <a:ext cx="3012120" cy="1327253"/>
          </a:xfrm>
          <a:prstGeom prst="rect">
            <a:avLst/>
          </a:prstGeom>
          <a:noFill/>
          <a:ln w="38100">
            <a:solidFill>
              <a:srgbClr val="0000FF"/>
            </a:solidFill>
            <a:prstDash val="solid"/>
            <a:miter lim="800000"/>
            <a:headEnd/>
            <a:tailEnd/>
          </a:ln>
        </p:spPr>
        <p:txBody>
          <a:bodyPr wrap="none" anchor="ctr"/>
          <a:lstStyle/>
          <a:p>
            <a:pPr algn="just">
              <a:buFontTx/>
              <a:buChar char="•"/>
            </a:pPr>
            <a:endParaRPr lang="zh-TW" altLang="en-US">
              <a:latin typeface="標楷體" panose="03000509000000000000" pitchFamily="65" charset="-120"/>
              <a:ea typeface="標楷體" panose="03000509000000000000" pitchFamily="65" charset="-120"/>
            </a:endParaRPr>
          </a:p>
        </p:txBody>
      </p:sp>
      <p:sp>
        <p:nvSpPr>
          <p:cNvPr id="6" name="矩形 5"/>
          <p:cNvSpPr/>
          <p:nvPr/>
        </p:nvSpPr>
        <p:spPr>
          <a:xfrm flipV="1">
            <a:off x="4591851" y="2799723"/>
            <a:ext cx="648072" cy="10579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
        <p:nvSpPr>
          <p:cNvPr id="11" name="Rectangle 2"/>
          <p:cNvSpPr txBox="1">
            <a:spLocks noChangeArrowheads="1"/>
          </p:cNvSpPr>
          <p:nvPr/>
        </p:nvSpPr>
        <p:spPr bwMode="auto">
          <a:xfrm>
            <a:off x="777868" y="28267"/>
            <a:ext cx="8759286" cy="74509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627063" indent="-627063"/>
            <a:r>
              <a:rPr lang="zh-TW" altLang="en-US" sz="2800" b="1" kern="0" dirty="0" smtClean="0">
                <a:latin typeface="標楷體" panose="03000509000000000000" pitchFamily="65" charset="-120"/>
                <a:ea typeface="標楷體" panose="03000509000000000000" pitchFamily="65" charset="-120"/>
                <a:cs typeface="+mj-cs"/>
              </a:rPr>
              <a:t>正</a:t>
            </a:r>
            <a:r>
              <a:rPr lang="zh-TW" altLang="en-US" sz="2800" b="1" kern="0" dirty="0">
                <a:latin typeface="標楷體" panose="03000509000000000000" pitchFamily="65" charset="-120"/>
                <a:ea typeface="標楷體" panose="03000509000000000000" pitchFamily="65" charset="-120"/>
                <a:cs typeface="+mj-cs"/>
              </a:rPr>
              <a:t>（備）取生就讀志願序登記系統</a:t>
            </a:r>
            <a:r>
              <a:rPr lang="en-US" altLang="zh-TW" sz="2800" b="1" kern="0" dirty="0">
                <a:latin typeface="標楷體" panose="03000509000000000000" pitchFamily="65" charset="-120"/>
                <a:ea typeface="標楷體" panose="03000509000000000000" pitchFamily="65" charset="-120"/>
                <a:cs typeface="+mj-cs"/>
              </a:rPr>
              <a:t>-</a:t>
            </a:r>
            <a:r>
              <a:rPr lang="zh-TW" altLang="en-US" sz="2200" b="1" kern="0" dirty="0">
                <a:solidFill>
                  <a:srgbClr val="FF0000"/>
                </a:solidFill>
                <a:latin typeface="標楷體" panose="03000509000000000000" pitchFamily="65" charset="-120"/>
                <a:ea typeface="標楷體" panose="03000509000000000000" pitchFamily="65" charset="-120"/>
              </a:rPr>
              <a:t>志願確定送出</a:t>
            </a:r>
            <a:r>
              <a:rPr lang="en-US" altLang="zh-TW" sz="2200" b="1" kern="0" dirty="0">
                <a:solidFill>
                  <a:srgbClr val="FF0000"/>
                </a:solidFill>
                <a:latin typeface="標楷體" panose="03000509000000000000" pitchFamily="65" charset="-120"/>
                <a:ea typeface="標楷體" panose="03000509000000000000" pitchFamily="65" charset="-120"/>
              </a:rPr>
              <a:t>(</a:t>
            </a:r>
            <a:r>
              <a:rPr lang="en-US" altLang="zh-TW" sz="2200" b="1" kern="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3/3</a:t>
            </a:r>
            <a:r>
              <a:rPr lang="en-US" altLang="zh-TW" sz="2200" b="1" kern="0" dirty="0">
                <a:solidFill>
                  <a:srgbClr val="FF0000"/>
                </a:solidFill>
                <a:latin typeface="標楷體" panose="03000509000000000000" pitchFamily="65" charset="-120"/>
                <a:ea typeface="標楷體" panose="03000509000000000000" pitchFamily="65" charset="-120"/>
              </a:rPr>
              <a:t>)</a:t>
            </a:r>
            <a:endParaRPr lang="zh-TW" altLang="en-US" sz="2200" b="1" kern="0" dirty="0">
              <a:solidFill>
                <a:srgbClr val="FF0000"/>
              </a:solidFill>
              <a:latin typeface="標楷體" panose="03000509000000000000" pitchFamily="65" charset="-120"/>
              <a:ea typeface="標楷體" panose="03000509000000000000" pitchFamily="65" charset="-120"/>
              <a:cs typeface="+mj-cs"/>
            </a:endParaRPr>
          </a:p>
        </p:txBody>
      </p:sp>
      <p:cxnSp>
        <p:nvCxnSpPr>
          <p:cNvPr id="22" name="直線單箭頭接點 21">
            <a:extLst>
              <a:ext uri="{FF2B5EF4-FFF2-40B4-BE49-F238E27FC236}">
                <a16:creationId xmlns:a16="http://schemas.microsoft.com/office/drawing/2014/main" xmlns="" id="{8868B7C9-DF96-44FE-9E76-25A65661915B}"/>
              </a:ext>
            </a:extLst>
          </p:cNvPr>
          <p:cNvCxnSpPr>
            <a:cxnSpLocks/>
            <a:stCxn id="10" idx="0"/>
          </p:cNvCxnSpPr>
          <p:nvPr/>
        </p:nvCxnSpPr>
        <p:spPr>
          <a:xfrm flipV="1">
            <a:off x="4888232" y="4131851"/>
            <a:ext cx="1100357" cy="2159045"/>
          </a:xfrm>
          <a:prstGeom prst="straightConnector1">
            <a:avLst/>
          </a:prstGeom>
          <a:ln w="666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3" name="圖片 12"/>
          <p:cNvPicPr/>
          <p:nvPr/>
        </p:nvPicPr>
        <p:blipFill>
          <a:blip r:embed="rId4"/>
          <a:stretch>
            <a:fillRect/>
          </a:stretch>
        </p:blipFill>
        <p:spPr>
          <a:xfrm>
            <a:off x="3791744" y="2598961"/>
            <a:ext cx="4790440" cy="1532890"/>
          </a:xfrm>
          <a:prstGeom prst="rect">
            <a:avLst/>
          </a:prstGeom>
        </p:spPr>
      </p:pic>
    </p:spTree>
    <p:extLst>
      <p:ext uri="{BB962C8B-B14F-4D97-AF65-F5344CB8AC3E}">
        <p14:creationId xmlns:p14="http://schemas.microsoft.com/office/powerpoint/2010/main" xmlns="" val="101685522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a:stretch>
            <a:fillRect/>
          </a:stretch>
        </p:blipFill>
        <p:spPr>
          <a:xfrm>
            <a:off x="1732700" y="712578"/>
            <a:ext cx="8842772" cy="5308710"/>
          </a:xfrm>
          <a:prstGeom prst="rect">
            <a:avLst/>
          </a:prstGeom>
        </p:spPr>
      </p:pic>
      <p:sp>
        <p:nvSpPr>
          <p:cNvPr id="12" name="Rectangle 2"/>
          <p:cNvSpPr txBox="1">
            <a:spLocks noChangeArrowheads="1"/>
          </p:cNvSpPr>
          <p:nvPr/>
        </p:nvSpPr>
        <p:spPr bwMode="auto">
          <a:xfrm>
            <a:off x="745983" y="6163"/>
            <a:ext cx="8759287" cy="74509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627063" indent="-627063"/>
            <a:r>
              <a:rPr lang="zh-TW" altLang="en-US" sz="2700" b="1" kern="0" dirty="0" smtClean="0">
                <a:latin typeface="標楷體" panose="03000509000000000000" pitchFamily="65" charset="-120"/>
                <a:ea typeface="標楷體" panose="03000509000000000000" pitchFamily="65" charset="-120"/>
                <a:cs typeface="+mj-cs"/>
              </a:rPr>
              <a:t>正</a:t>
            </a:r>
            <a:r>
              <a:rPr lang="zh-TW" altLang="en-US" sz="2700" b="1" kern="0" dirty="0">
                <a:latin typeface="標楷體" panose="03000509000000000000" pitchFamily="65" charset="-120"/>
                <a:ea typeface="標楷體" panose="03000509000000000000" pitchFamily="65" charset="-120"/>
                <a:cs typeface="+mj-cs"/>
              </a:rPr>
              <a:t>（備）取生就讀志願序登記系統</a:t>
            </a:r>
            <a:r>
              <a:rPr lang="en-US" altLang="zh-TW" sz="2700" b="1" kern="0" dirty="0">
                <a:latin typeface="標楷體" panose="03000509000000000000" pitchFamily="65" charset="-120"/>
                <a:ea typeface="標楷體" panose="03000509000000000000" pitchFamily="65" charset="-120"/>
                <a:cs typeface="+mj-cs"/>
              </a:rPr>
              <a:t>-</a:t>
            </a:r>
            <a:r>
              <a:rPr lang="zh-TW" altLang="en-US" sz="2700" b="1" kern="0" dirty="0">
                <a:solidFill>
                  <a:srgbClr val="FF0000"/>
                </a:solidFill>
                <a:latin typeface="標楷體" panose="03000509000000000000" pitchFamily="65" charset="-120"/>
                <a:ea typeface="標楷體" panose="03000509000000000000" pitchFamily="65" charset="-120"/>
                <a:cs typeface="+mj-cs"/>
              </a:rPr>
              <a:t>列印就讀志願序</a:t>
            </a:r>
          </a:p>
        </p:txBody>
      </p:sp>
      <p:sp>
        <p:nvSpPr>
          <p:cNvPr id="16" name="AutoShape 4">
            <a:extLst>
              <a:ext uri="{FF2B5EF4-FFF2-40B4-BE49-F238E27FC236}">
                <a16:creationId xmlns:a16="http://schemas.microsoft.com/office/drawing/2014/main" xmlns="" id="{E5F64888-0D49-470F-B9E2-4A9F25843282}"/>
              </a:ext>
            </a:extLst>
          </p:cNvPr>
          <p:cNvSpPr>
            <a:spLocks noChangeArrowheads="1"/>
          </p:cNvSpPr>
          <p:nvPr/>
        </p:nvSpPr>
        <p:spPr bwMode="auto">
          <a:xfrm rot="10800000" flipH="1" flipV="1">
            <a:off x="1855820" y="6088513"/>
            <a:ext cx="8722063" cy="658056"/>
          </a:xfrm>
          <a:prstGeom prst="roundRect">
            <a:avLst/>
          </a:prstGeom>
          <a:solidFill>
            <a:schemeClr val="accent4">
              <a:lumMod val="40000"/>
              <a:lumOff val="60000"/>
            </a:schemeClr>
          </a:solidFill>
          <a:ln w="9525" algn="ctr">
            <a:solidFill>
              <a:schemeClr val="bg1"/>
            </a:solidFill>
            <a:miter lim="800000"/>
            <a:headEnd/>
            <a:tailEnd/>
          </a:ln>
          <a:effectLst>
            <a:outerShdw dist="20000" dir="5400000" rotWithShape="0">
              <a:srgbClr val="000000">
                <a:alpha val="37999"/>
              </a:srgbClr>
            </a:outerShdw>
          </a:effectLst>
        </p:spPr>
        <p:txBody>
          <a:bodyPr/>
          <a:lstStyle/>
          <a:p>
            <a:pPr algn="ctr"/>
            <a:r>
              <a:rPr kumimoji="0" lang="zh-TW" altLang="en-US"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系統關閉後，將不再重新開放下載就讀志願</a:t>
            </a:r>
            <a:r>
              <a:rPr lang="zh-TW" altLang="en-US" b="1" dirty="0" smtClean="0">
                <a:latin typeface="標楷體" panose="03000509000000000000" pitchFamily="65" charset="-120"/>
                <a:ea typeface="標楷體" panose="03000509000000000000" pitchFamily="65" charset="-120"/>
              </a:rPr>
              <a:t>表</a:t>
            </a:r>
            <a:endParaRPr lang="en-US" altLang="zh-TW" b="1" dirty="0" smtClean="0">
              <a:latin typeface="標楷體" panose="03000509000000000000" pitchFamily="65" charset="-120"/>
              <a:ea typeface="標楷體" panose="03000509000000000000" pitchFamily="65" charset="-120"/>
            </a:endParaRPr>
          </a:p>
          <a:p>
            <a:pPr algn="ctr"/>
            <a:r>
              <a:rPr lang="zh-TW" altLang="en-US" b="1" dirty="0" smtClean="0">
                <a:latin typeface="標楷體" panose="03000509000000000000" pitchFamily="65" charset="-120"/>
                <a:ea typeface="標楷體" panose="03000509000000000000" pitchFamily="65" charset="-120"/>
              </a:rPr>
              <a:t>建議</a:t>
            </a:r>
            <a:r>
              <a:rPr kumimoji="0" lang="zh-TW" altLang="en-US" b="1" dirty="0">
                <a:latin typeface="標楷體" panose="03000509000000000000" pitchFamily="65" charset="-120"/>
                <a:ea typeface="標楷體" panose="03000509000000000000" pitchFamily="65" charset="-120"/>
              </a:rPr>
              <a:t>考生請自行儲存及列印就讀志願</a:t>
            </a:r>
            <a:r>
              <a:rPr kumimoji="0" lang="zh-TW" altLang="en-US" b="1" dirty="0" smtClean="0">
                <a:latin typeface="標楷體" panose="03000509000000000000" pitchFamily="65" charset="-120"/>
                <a:ea typeface="標楷體" panose="03000509000000000000" pitchFamily="65" charset="-120"/>
              </a:rPr>
              <a:t>表</a:t>
            </a:r>
            <a:r>
              <a:rPr lang="en-US" altLang="zh-TW" b="1" dirty="0" smtClean="0">
                <a:latin typeface="標楷體" panose="03000509000000000000" pitchFamily="65" charset="-120"/>
                <a:ea typeface="標楷體" panose="03000509000000000000" pitchFamily="65" charset="-120"/>
              </a:rPr>
              <a:t> </a:t>
            </a:r>
            <a:r>
              <a:rPr lang="en-US" altLang="zh-TW"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此就讀志願表無須繳回、考生自行留存</a:t>
            </a:r>
            <a:r>
              <a:rPr lang="en-US" altLang="zh-TW" b="1" dirty="0">
                <a:latin typeface="標楷體" panose="03000509000000000000" pitchFamily="65" charset="-120"/>
                <a:ea typeface="標楷體" panose="03000509000000000000" pitchFamily="65" charset="-120"/>
              </a:rPr>
              <a:t>)</a:t>
            </a:r>
          </a:p>
          <a:p>
            <a:pPr algn="ctr"/>
            <a:endParaRPr kumimoji="0" lang="zh-TW" altLang="en-US" b="1" dirty="0">
              <a:latin typeface="標楷體" panose="03000509000000000000" pitchFamily="65" charset="-120"/>
              <a:ea typeface="標楷體" panose="03000509000000000000" pitchFamily="65" charset="-120"/>
            </a:endParaRPr>
          </a:p>
        </p:txBody>
      </p:sp>
      <p:sp>
        <p:nvSpPr>
          <p:cNvPr id="17" name="矩形 16">
            <a:extLst>
              <a:ext uri="{FF2B5EF4-FFF2-40B4-BE49-F238E27FC236}">
                <a16:creationId xmlns:a16="http://schemas.microsoft.com/office/drawing/2014/main" xmlns="" id="{0F60B8E2-6F05-4678-89DA-167E167518F2}"/>
              </a:ext>
            </a:extLst>
          </p:cNvPr>
          <p:cNvSpPr/>
          <p:nvPr/>
        </p:nvSpPr>
        <p:spPr>
          <a:xfrm>
            <a:off x="4310871" y="2800979"/>
            <a:ext cx="3675646" cy="267981"/>
          </a:xfrm>
          <a:prstGeom prst="rect">
            <a:avLst/>
          </a:prstGeom>
          <a:noFill/>
          <a:ln w="28575">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矩形 17">
            <a:extLst>
              <a:ext uri="{FF2B5EF4-FFF2-40B4-BE49-F238E27FC236}">
                <a16:creationId xmlns:a16="http://schemas.microsoft.com/office/drawing/2014/main" xmlns="" id="{DB20202E-FDF9-44E3-883B-BC892D37C2C2}"/>
              </a:ext>
            </a:extLst>
          </p:cNvPr>
          <p:cNvSpPr/>
          <p:nvPr/>
        </p:nvSpPr>
        <p:spPr>
          <a:xfrm>
            <a:off x="6987057" y="5427530"/>
            <a:ext cx="1225290" cy="233718"/>
          </a:xfrm>
          <a:prstGeom prst="rect">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9" name="直線單箭頭接點 18">
            <a:extLst>
              <a:ext uri="{FF2B5EF4-FFF2-40B4-BE49-F238E27FC236}">
                <a16:creationId xmlns:a16="http://schemas.microsoft.com/office/drawing/2014/main" xmlns="" id="{6314BFDB-FDBE-4766-AE44-81F81835376C}"/>
              </a:ext>
            </a:extLst>
          </p:cNvPr>
          <p:cNvCxnSpPr>
            <a:stCxn id="18" idx="2"/>
          </p:cNvCxnSpPr>
          <p:nvPr/>
        </p:nvCxnSpPr>
        <p:spPr>
          <a:xfrm flipH="1">
            <a:off x="7392144" y="5661248"/>
            <a:ext cx="207558" cy="39113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12231101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1" descr="聯合會logo"/>
          <p:cNvPicPr>
            <a:picLocks noChangeAspect="1" noChangeArrowheads="1"/>
          </p:cNvPicPr>
          <p:nvPr/>
        </p:nvPicPr>
        <p:blipFill>
          <a:blip r:embed="rId3" cstate="print"/>
          <a:srcRect/>
          <a:stretch>
            <a:fillRect/>
          </a:stretch>
        </p:blipFill>
        <p:spPr bwMode="auto">
          <a:xfrm>
            <a:off x="3621321" y="5051698"/>
            <a:ext cx="4695365" cy="843236"/>
          </a:xfrm>
          <a:prstGeom prst="rect">
            <a:avLst/>
          </a:prstGeom>
          <a:noFill/>
          <a:ln w="9525">
            <a:noFill/>
            <a:miter lim="800000"/>
            <a:headEnd/>
            <a:tailEnd/>
          </a:ln>
        </p:spPr>
      </p:pic>
      <p:pic>
        <p:nvPicPr>
          <p:cNvPr id="7" name="圖片 6"/>
          <p:cNvPicPr/>
          <p:nvPr/>
        </p:nvPicPr>
        <p:blipFill>
          <a:blip r:embed="rId4">
            <a:duotone>
              <a:schemeClr val="accent5">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5552845" y="4109157"/>
            <a:ext cx="1083451" cy="1056778"/>
          </a:xfrm>
          <a:prstGeom prst="rect">
            <a:avLst/>
          </a:prstGeom>
          <a:noFill/>
        </p:spPr>
      </p:pic>
      <p:sp>
        <p:nvSpPr>
          <p:cNvPr id="15" name="矩形 14"/>
          <p:cNvSpPr/>
          <p:nvPr/>
        </p:nvSpPr>
        <p:spPr>
          <a:xfrm>
            <a:off x="0" y="1691546"/>
            <a:ext cx="12192000" cy="159745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15"/>
          <p:cNvSpPr/>
          <p:nvPr/>
        </p:nvSpPr>
        <p:spPr>
          <a:xfrm>
            <a:off x="-2855" y="1517138"/>
            <a:ext cx="12194855" cy="124008"/>
          </a:xfrm>
          <a:prstGeom prst="rect">
            <a:avLst/>
          </a:prstGeom>
          <a:solidFill>
            <a:schemeClr val="accent4">
              <a:lumMod val="60000"/>
              <a:lumOff val="40000"/>
            </a:schemeClr>
          </a:solidFill>
        </p:spPr>
        <p:txBody>
          <a:bodyPr wrap="square" anchor="ctr">
            <a:spAutoFit/>
          </a:bodyPr>
          <a:lstStyle/>
          <a:p>
            <a:pPr algn="ctr">
              <a:lnSpc>
                <a:spcPct val="110000"/>
              </a:lnSpc>
            </a:pPr>
            <a:endParaRPr lang="en-US" altLang="zh-TW" sz="4600" b="1" spc="300" dirty="0">
              <a:solidFill>
                <a:srgbClr val="0000FF"/>
              </a:solidFill>
              <a:effectLst>
                <a:glow rad="127000">
                  <a:schemeClr val="bg1">
                    <a:alpha val="80000"/>
                  </a:schemeClr>
                </a:glow>
                <a:outerShdw blurRad="38100" dist="38100" dir="2700000" algn="tl">
                  <a:srgbClr val="000000">
                    <a:alpha val="43137"/>
                  </a:srgbClr>
                </a:outerShdw>
              </a:effectLst>
              <a:latin typeface="Book Antiqua" panose="02040602050305030304" pitchFamily="18" charset="0"/>
              <a:ea typeface="華康儷楷書" panose="03000509000000000000" pitchFamily="65" charset="-120"/>
              <a:cs typeface="華康儷楷書" panose="03000509000000000000" pitchFamily="65" charset="-120"/>
            </a:endParaRPr>
          </a:p>
        </p:txBody>
      </p:sp>
      <p:sp>
        <p:nvSpPr>
          <p:cNvPr id="17" name="矩形 16"/>
          <p:cNvSpPr/>
          <p:nvPr/>
        </p:nvSpPr>
        <p:spPr>
          <a:xfrm>
            <a:off x="-2856" y="3341550"/>
            <a:ext cx="12194855" cy="124008"/>
          </a:xfrm>
          <a:prstGeom prst="rect">
            <a:avLst/>
          </a:prstGeom>
          <a:solidFill>
            <a:schemeClr val="accent4">
              <a:lumMod val="60000"/>
              <a:lumOff val="40000"/>
            </a:schemeClr>
          </a:solidFill>
        </p:spPr>
        <p:txBody>
          <a:bodyPr wrap="square" anchor="ctr">
            <a:spAutoFit/>
          </a:bodyPr>
          <a:lstStyle/>
          <a:p>
            <a:pPr algn="ctr">
              <a:lnSpc>
                <a:spcPct val="110000"/>
              </a:lnSpc>
            </a:pPr>
            <a:endParaRPr lang="en-US" altLang="zh-TW" sz="4600" b="1" spc="300" dirty="0">
              <a:solidFill>
                <a:srgbClr val="0000FF"/>
              </a:solidFill>
              <a:effectLst>
                <a:glow rad="127000">
                  <a:schemeClr val="bg1">
                    <a:alpha val="80000"/>
                  </a:schemeClr>
                </a:glow>
                <a:outerShdw blurRad="38100" dist="38100" dir="2700000" algn="tl">
                  <a:srgbClr val="000000">
                    <a:alpha val="43137"/>
                  </a:srgbClr>
                </a:outerShdw>
              </a:effectLst>
              <a:latin typeface="Book Antiqua" panose="02040602050305030304" pitchFamily="18" charset="0"/>
              <a:ea typeface="華康儷楷書" panose="03000509000000000000" pitchFamily="65" charset="-120"/>
              <a:cs typeface="華康儷楷書" panose="03000509000000000000" pitchFamily="65" charset="-120"/>
            </a:endParaRPr>
          </a:p>
        </p:txBody>
      </p:sp>
      <p:sp>
        <p:nvSpPr>
          <p:cNvPr id="19" name="橢圓 18"/>
          <p:cNvSpPr/>
          <p:nvPr/>
        </p:nvSpPr>
        <p:spPr>
          <a:xfrm>
            <a:off x="9723333" y="1896859"/>
            <a:ext cx="1165314" cy="1165314"/>
          </a:xfrm>
          <a:prstGeom prst="ellipse">
            <a:avLst/>
          </a:prstGeom>
          <a:solidFill>
            <a:schemeClr val="accent4">
              <a:lumMod val="20000"/>
              <a:lumOff val="80000"/>
            </a:schemeClr>
          </a:solidFill>
          <a:ln w="571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0" name="Picture 2" descr="https://caac.jctv.ntut.edu.tw/105generalquery/image/applyLogo.gif"/>
          <p:cNvPicPr>
            <a:picLocks noChangeAspect="1" noChangeArrowheads="1"/>
          </p:cNvPicPr>
          <p:nvPr/>
        </p:nvPicPr>
        <p:blipFill>
          <a:blip r:embed="rId5" cstate="print"/>
          <a:srcRect/>
          <a:stretch>
            <a:fillRect/>
          </a:stretch>
        </p:blipFill>
        <p:spPr bwMode="auto">
          <a:xfrm>
            <a:off x="9749627" y="1979714"/>
            <a:ext cx="1085380" cy="1103274"/>
          </a:xfrm>
          <a:prstGeom prst="rect">
            <a:avLst/>
          </a:prstGeom>
          <a:noFill/>
          <a:effectLst>
            <a:outerShdw blurRad="50800" dist="38100" dir="2700000" algn="tl" rotWithShape="0">
              <a:prstClr val="black">
                <a:alpha val="40000"/>
              </a:prstClr>
            </a:outerShdw>
          </a:effectLst>
        </p:spPr>
      </p:pic>
      <p:sp>
        <p:nvSpPr>
          <p:cNvPr id="4" name="矩形 3"/>
          <p:cNvSpPr/>
          <p:nvPr/>
        </p:nvSpPr>
        <p:spPr>
          <a:xfrm>
            <a:off x="0" y="955816"/>
            <a:ext cx="12192000" cy="304924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fontAlgn="auto">
              <a:spcAft>
                <a:spcPts val="0"/>
              </a:spcAft>
              <a:buFont typeface="Arial" panose="020B0604020202020204" pitchFamily="34" charset="0"/>
              <a:buNone/>
            </a:pPr>
            <a:r>
              <a:rPr kumimoji="0" lang="zh-TW" altLang="en-US" sz="8800" spc="1500" dirty="0">
                <a:solidFill>
                  <a:srgbClr val="C00000"/>
                </a:solidFill>
                <a:effectLst>
                  <a:glow rad="127000">
                    <a:schemeClr val="bg1"/>
                  </a:glow>
                </a:effectLst>
                <a:latin typeface="華康儷楷書" panose="03000509000000000000" pitchFamily="65" charset="-120"/>
                <a:ea typeface="華康儷楷書" panose="03000509000000000000" pitchFamily="65" charset="-120"/>
              </a:rPr>
              <a:t>簡報完畢</a:t>
            </a:r>
            <a:endParaRPr kumimoji="0" lang="en-US" altLang="zh-TW" sz="8800" spc="1500" dirty="0">
              <a:solidFill>
                <a:srgbClr val="C00000"/>
              </a:solidFill>
              <a:effectLst>
                <a:glow rad="127000">
                  <a:schemeClr val="bg1"/>
                </a:glow>
              </a:effectLst>
              <a:latin typeface="華康儷楷書" panose="03000509000000000000" pitchFamily="65" charset="-120"/>
              <a:ea typeface="華康儷楷書" panose="03000509000000000000" pitchFamily="65" charset="-120"/>
            </a:endParaRPr>
          </a:p>
          <a:p>
            <a:pPr marL="0" indent="0" algn="ctr" fontAlgn="auto">
              <a:spcAft>
                <a:spcPts val="0"/>
              </a:spcAft>
              <a:buFont typeface="Arial" panose="020B0604020202020204" pitchFamily="34" charset="0"/>
              <a:buNone/>
            </a:pPr>
            <a:r>
              <a:rPr kumimoji="0" lang="zh-TW" altLang="en-US" sz="8800" spc="1500" dirty="0">
                <a:solidFill>
                  <a:srgbClr val="C00000"/>
                </a:solidFill>
                <a:effectLst>
                  <a:glow rad="127000">
                    <a:schemeClr val="bg1"/>
                  </a:glow>
                </a:effectLst>
                <a:latin typeface="華康儷楷書" panose="03000509000000000000" pitchFamily="65" charset="-120"/>
                <a:ea typeface="華康儷楷書" panose="03000509000000000000" pitchFamily="65" charset="-120"/>
              </a:rPr>
              <a:t>敬請指教</a:t>
            </a:r>
          </a:p>
        </p:txBody>
      </p:sp>
    </p:spTree>
    <p:extLst>
      <p:ext uri="{BB962C8B-B14F-4D97-AF65-F5344CB8AC3E}">
        <p14:creationId xmlns:p14="http://schemas.microsoft.com/office/powerpoint/2010/main" xmlns="" val="568367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80">
                                          <p:stCondLst>
                                            <p:cond delay="0"/>
                                          </p:stCondLst>
                                        </p:cTn>
                                        <p:tgtEl>
                                          <p:spTgt spid="20"/>
                                        </p:tgtEl>
                                      </p:cBhvr>
                                    </p:animEffect>
                                    <p:anim calcmode="lin" valueType="num">
                                      <p:cBhvr>
                                        <p:cTn id="8"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13" dur="26">
                                          <p:stCondLst>
                                            <p:cond delay="650"/>
                                          </p:stCondLst>
                                        </p:cTn>
                                        <p:tgtEl>
                                          <p:spTgt spid="20"/>
                                        </p:tgtEl>
                                      </p:cBhvr>
                                      <p:to x="100000" y="60000"/>
                                    </p:animScale>
                                    <p:animScale>
                                      <p:cBhvr>
                                        <p:cTn id="14" dur="166" decel="50000">
                                          <p:stCondLst>
                                            <p:cond delay="676"/>
                                          </p:stCondLst>
                                        </p:cTn>
                                        <p:tgtEl>
                                          <p:spTgt spid="20"/>
                                        </p:tgtEl>
                                      </p:cBhvr>
                                      <p:to x="100000" y="100000"/>
                                    </p:animScale>
                                    <p:animScale>
                                      <p:cBhvr>
                                        <p:cTn id="15" dur="26">
                                          <p:stCondLst>
                                            <p:cond delay="1312"/>
                                          </p:stCondLst>
                                        </p:cTn>
                                        <p:tgtEl>
                                          <p:spTgt spid="20"/>
                                        </p:tgtEl>
                                      </p:cBhvr>
                                      <p:to x="100000" y="80000"/>
                                    </p:animScale>
                                    <p:animScale>
                                      <p:cBhvr>
                                        <p:cTn id="16" dur="166" decel="50000">
                                          <p:stCondLst>
                                            <p:cond delay="1338"/>
                                          </p:stCondLst>
                                        </p:cTn>
                                        <p:tgtEl>
                                          <p:spTgt spid="20"/>
                                        </p:tgtEl>
                                      </p:cBhvr>
                                      <p:to x="100000" y="100000"/>
                                    </p:animScale>
                                    <p:animScale>
                                      <p:cBhvr>
                                        <p:cTn id="17" dur="26">
                                          <p:stCondLst>
                                            <p:cond delay="1642"/>
                                          </p:stCondLst>
                                        </p:cTn>
                                        <p:tgtEl>
                                          <p:spTgt spid="20"/>
                                        </p:tgtEl>
                                      </p:cBhvr>
                                      <p:to x="100000" y="90000"/>
                                    </p:animScale>
                                    <p:animScale>
                                      <p:cBhvr>
                                        <p:cTn id="18" dur="166" decel="50000">
                                          <p:stCondLst>
                                            <p:cond delay="1668"/>
                                          </p:stCondLst>
                                        </p:cTn>
                                        <p:tgtEl>
                                          <p:spTgt spid="20"/>
                                        </p:tgtEl>
                                      </p:cBhvr>
                                      <p:to x="100000" y="100000"/>
                                    </p:animScale>
                                    <p:animScale>
                                      <p:cBhvr>
                                        <p:cTn id="19" dur="26">
                                          <p:stCondLst>
                                            <p:cond delay="1808"/>
                                          </p:stCondLst>
                                        </p:cTn>
                                        <p:tgtEl>
                                          <p:spTgt spid="20"/>
                                        </p:tgtEl>
                                      </p:cBhvr>
                                      <p:to x="100000" y="95000"/>
                                    </p:animScale>
                                    <p:animScale>
                                      <p:cBhvr>
                                        <p:cTn id="20" dur="166" decel="50000">
                                          <p:stCondLst>
                                            <p:cond delay="1834"/>
                                          </p:stCondLst>
                                        </p:cTn>
                                        <p:tgtEl>
                                          <p:spTgt spid="20"/>
                                        </p:tgtEl>
                                      </p:cBhvr>
                                      <p:to x="100000" y="100000"/>
                                    </p:animScale>
                                  </p:childTnLst>
                                </p:cTn>
                              </p:par>
                            </p:childTnLst>
                          </p:cTn>
                        </p:par>
                        <p:par>
                          <p:cTn id="21" fill="hold">
                            <p:stCondLst>
                              <p:cond delay="2000"/>
                            </p:stCondLst>
                            <p:childTnLst>
                              <p:par>
                                <p:cTn id="22" presetID="21" presetClass="entr" presetSubtype="2" fill="hold" grpId="0"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heel(2)">
                                      <p:cBhvr>
                                        <p:cTn id="24" dur="3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p:cNvSpPr txBox="1"/>
          <p:nvPr/>
        </p:nvSpPr>
        <p:spPr>
          <a:xfrm>
            <a:off x="641155" y="128355"/>
            <a:ext cx="8568952" cy="523220"/>
          </a:xfrm>
          <a:prstGeom prst="rect">
            <a:avLst/>
          </a:prstGeom>
          <a:noFill/>
        </p:spPr>
        <p:txBody>
          <a:bodyPr wrap="square" rtlCol="0">
            <a:spAutoFit/>
          </a:bodyPr>
          <a:lstStyle/>
          <a:p>
            <a:r>
              <a:rPr lang="en-US" altLang="zh-TW" sz="2800" b="1" dirty="0" smtClean="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集體報名</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資格審查登錄</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考生基本資料建置</a:t>
            </a:r>
          </a:p>
        </p:txBody>
      </p:sp>
      <p:sp>
        <p:nvSpPr>
          <p:cNvPr id="2" name="矩形 1"/>
          <p:cNvSpPr/>
          <p:nvPr/>
        </p:nvSpPr>
        <p:spPr>
          <a:xfrm>
            <a:off x="2567608" y="750548"/>
            <a:ext cx="6984776" cy="954107"/>
          </a:xfrm>
          <a:prstGeom prst="rect">
            <a:avLst/>
          </a:prstGeom>
        </p:spPr>
        <p:txBody>
          <a:bodyPr wrap="square">
            <a:spAutoFit/>
          </a:bodyPr>
          <a:lstStyle/>
          <a:p>
            <a:pPr algn="ctr"/>
            <a:r>
              <a:rPr lang="zh-TW" altLang="en-US" sz="2800" b="1" dirty="0">
                <a:solidFill>
                  <a:srgbClr val="FF3300"/>
                </a:solidFill>
                <a:latin typeface="標楷體" panose="03000509000000000000" pitchFamily="65" charset="-120"/>
                <a:ea typeface="標楷體" panose="03000509000000000000" pitchFamily="65" charset="-120"/>
              </a:rPr>
              <a:t>資格審查資料登錄及繳件</a:t>
            </a:r>
            <a:r>
              <a:rPr lang="en-US" altLang="zh-TW" sz="2800" b="1" dirty="0" smtClean="0">
                <a:solidFill>
                  <a:srgbClr val="FF3300"/>
                </a:solidFill>
                <a:latin typeface="Times New Roman" panose="02020603050405020304" pitchFamily="18" charset="0"/>
                <a:ea typeface="標楷體" panose="03000509000000000000" pitchFamily="65" charset="-120"/>
                <a:cs typeface="Times New Roman" panose="02020603050405020304" pitchFamily="18" charset="0"/>
              </a:rPr>
              <a:t>111/4/20(</a:t>
            </a:r>
            <a:r>
              <a:rPr lang="zh-TW" altLang="en-US" sz="2800" b="1" dirty="0">
                <a:solidFill>
                  <a:srgbClr val="FF3300"/>
                </a:solidFill>
                <a:latin typeface="Times New Roman" panose="02020603050405020304" pitchFamily="18" charset="0"/>
                <a:ea typeface="標楷體" panose="03000509000000000000" pitchFamily="65" charset="-120"/>
                <a:cs typeface="Times New Roman" panose="02020603050405020304" pitchFamily="18" charset="0"/>
              </a:rPr>
              <a:t>三</a:t>
            </a:r>
            <a:r>
              <a:rPr lang="en-US" altLang="zh-TW" sz="2800" b="1" dirty="0">
                <a:solidFill>
                  <a:srgbClr val="FF3300"/>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sz="2800" b="1" dirty="0" smtClean="0">
                <a:solidFill>
                  <a:srgbClr val="FF3300"/>
                </a:solidFill>
                <a:latin typeface="Times New Roman" panose="02020603050405020304" pitchFamily="18" charset="0"/>
                <a:ea typeface="標楷體" panose="03000509000000000000" pitchFamily="65" charset="-120"/>
                <a:cs typeface="Times New Roman" panose="02020603050405020304" pitchFamily="18" charset="0"/>
              </a:rPr>
              <a:t>10:00~111/5/4(</a:t>
            </a:r>
            <a:r>
              <a:rPr lang="zh-TW" altLang="en-US" sz="2800" b="1" dirty="0">
                <a:solidFill>
                  <a:srgbClr val="FF3300"/>
                </a:solidFill>
                <a:latin typeface="Times New Roman" panose="02020603050405020304" pitchFamily="18" charset="0"/>
                <a:ea typeface="標楷體" panose="03000509000000000000" pitchFamily="65" charset="-120"/>
                <a:cs typeface="Times New Roman" panose="02020603050405020304" pitchFamily="18" charset="0"/>
              </a:rPr>
              <a:t>三</a:t>
            </a:r>
            <a:r>
              <a:rPr lang="en-US" altLang="zh-TW" sz="2800" b="1" dirty="0">
                <a:solidFill>
                  <a:srgbClr val="FF3300"/>
                </a:solidFill>
                <a:latin typeface="Times New Roman" panose="02020603050405020304" pitchFamily="18" charset="0"/>
                <a:ea typeface="標楷體" panose="03000509000000000000" pitchFamily="65" charset="-120"/>
                <a:cs typeface="Times New Roman" panose="02020603050405020304" pitchFamily="18" charset="0"/>
              </a:rPr>
              <a:t>)17:00</a:t>
            </a:r>
          </a:p>
        </p:txBody>
      </p:sp>
      <p:grpSp>
        <p:nvGrpSpPr>
          <p:cNvPr id="262146" name="群組 262145"/>
          <p:cNvGrpSpPr/>
          <p:nvPr/>
        </p:nvGrpSpPr>
        <p:grpSpPr>
          <a:xfrm>
            <a:off x="695400" y="1727694"/>
            <a:ext cx="10363899" cy="4554489"/>
            <a:chOff x="-991737" y="1970542"/>
            <a:chExt cx="10363899" cy="4554489"/>
          </a:xfrm>
        </p:grpSpPr>
        <p:grpSp>
          <p:nvGrpSpPr>
            <p:cNvPr id="74" name="群組 73"/>
            <p:cNvGrpSpPr/>
            <p:nvPr/>
          </p:nvGrpSpPr>
          <p:grpSpPr>
            <a:xfrm>
              <a:off x="-65962" y="1988840"/>
              <a:ext cx="6644528" cy="4536191"/>
              <a:chOff x="1021467" y="1722344"/>
              <a:chExt cx="7462217" cy="5135656"/>
            </a:xfrm>
          </p:grpSpPr>
          <p:sp>
            <p:nvSpPr>
              <p:cNvPr id="75" name="矩形 74"/>
              <p:cNvSpPr/>
              <p:nvPr/>
            </p:nvSpPr>
            <p:spPr>
              <a:xfrm>
                <a:off x="5975784" y="5879986"/>
                <a:ext cx="78057" cy="978014"/>
              </a:xfrm>
              <a:prstGeom prst="rect">
                <a:avLst/>
              </a:prstGeom>
              <a:solidFill>
                <a:srgbClr val="1CADE4"/>
              </a:solidFill>
              <a:ln w="12700" cap="flat" cmpd="sng" algn="ctr">
                <a:noFill/>
                <a:prstDash val="solid"/>
                <a:miter lim="800000"/>
              </a:ln>
              <a:effectLst/>
            </p:spPr>
            <p:txBody>
              <a:bodyPr anchor="ctr"/>
              <a:lstStyle/>
              <a:p>
                <a:pPr algn="ctr" fontAlgn="auto">
                  <a:spcBef>
                    <a:spcPts val="0"/>
                  </a:spcBef>
                  <a:spcAft>
                    <a:spcPts val="0"/>
                  </a:spcAft>
                  <a:defRPr/>
                </a:pPr>
                <a:endParaRPr kumimoji="0" lang="zh-CN" altLang="en-US" kern="0">
                  <a:solidFill>
                    <a:prstClr val="white"/>
                  </a:solidFill>
                  <a:latin typeface="標楷體" panose="03000509000000000000" pitchFamily="65" charset="-120"/>
                  <a:ea typeface="標楷體" panose="03000509000000000000" pitchFamily="65" charset="-120"/>
                </a:endParaRPr>
              </a:p>
            </p:txBody>
          </p:sp>
          <p:sp>
            <p:nvSpPr>
              <p:cNvPr id="76" name="矩形 75"/>
              <p:cNvSpPr/>
              <p:nvPr/>
            </p:nvSpPr>
            <p:spPr>
              <a:xfrm rot="16200000">
                <a:off x="6230620" y="5625150"/>
                <a:ext cx="80353" cy="590022"/>
              </a:xfrm>
              <a:prstGeom prst="rect">
                <a:avLst/>
              </a:prstGeom>
              <a:solidFill>
                <a:srgbClr val="1CADE4"/>
              </a:solidFill>
              <a:ln w="12700" cap="flat" cmpd="sng" algn="ctr">
                <a:noFill/>
                <a:prstDash val="solid"/>
                <a:miter lim="800000"/>
              </a:ln>
              <a:effectLst/>
            </p:spPr>
            <p:txBody>
              <a:bodyPr anchor="ctr"/>
              <a:lstStyle/>
              <a:p>
                <a:pPr algn="ctr" fontAlgn="auto">
                  <a:spcBef>
                    <a:spcPts val="0"/>
                  </a:spcBef>
                  <a:spcAft>
                    <a:spcPts val="0"/>
                  </a:spcAft>
                  <a:defRPr/>
                </a:pPr>
                <a:endParaRPr kumimoji="0" lang="zh-CN" altLang="en-US" kern="0">
                  <a:solidFill>
                    <a:prstClr val="white"/>
                  </a:solidFill>
                  <a:latin typeface="標楷體" panose="03000509000000000000" pitchFamily="65" charset="-120"/>
                  <a:ea typeface="標楷體" panose="03000509000000000000" pitchFamily="65" charset="-120"/>
                </a:endParaRPr>
              </a:p>
            </p:txBody>
          </p:sp>
          <p:sp>
            <p:nvSpPr>
              <p:cNvPr id="77" name="矩形 76"/>
              <p:cNvSpPr/>
              <p:nvPr/>
            </p:nvSpPr>
            <p:spPr>
              <a:xfrm>
                <a:off x="6515298" y="5583826"/>
                <a:ext cx="78057" cy="376513"/>
              </a:xfrm>
              <a:prstGeom prst="rect">
                <a:avLst/>
              </a:prstGeom>
              <a:solidFill>
                <a:srgbClr val="1CADE4"/>
              </a:solidFill>
              <a:ln w="12700" cap="flat" cmpd="sng" algn="ctr">
                <a:noFill/>
                <a:prstDash val="solid"/>
                <a:miter lim="800000"/>
              </a:ln>
              <a:effectLst/>
            </p:spPr>
            <p:txBody>
              <a:bodyPr anchor="ctr"/>
              <a:lstStyle/>
              <a:p>
                <a:pPr algn="ctr" fontAlgn="auto">
                  <a:spcBef>
                    <a:spcPts val="0"/>
                  </a:spcBef>
                  <a:spcAft>
                    <a:spcPts val="0"/>
                  </a:spcAft>
                  <a:defRPr/>
                </a:pPr>
                <a:endParaRPr kumimoji="0" lang="zh-CN" altLang="en-US" kern="0">
                  <a:solidFill>
                    <a:prstClr val="white"/>
                  </a:solidFill>
                  <a:latin typeface="標楷體" panose="03000509000000000000" pitchFamily="65" charset="-120"/>
                  <a:ea typeface="標楷體" panose="03000509000000000000" pitchFamily="65" charset="-120"/>
                </a:endParaRPr>
              </a:p>
            </p:txBody>
          </p:sp>
          <p:sp>
            <p:nvSpPr>
              <p:cNvPr id="78" name="椭圆 5"/>
              <p:cNvSpPr/>
              <p:nvPr/>
            </p:nvSpPr>
            <p:spPr>
              <a:xfrm>
                <a:off x="4826896" y="4546331"/>
                <a:ext cx="270905" cy="273202"/>
              </a:xfrm>
              <a:prstGeom prst="ellipse">
                <a:avLst/>
              </a:prstGeom>
              <a:solidFill>
                <a:srgbClr val="2683C6"/>
              </a:solidFill>
              <a:ln w="12700" cap="flat" cmpd="sng" algn="ctr">
                <a:noFill/>
                <a:prstDash val="solid"/>
                <a:miter lim="800000"/>
              </a:ln>
              <a:effectLst/>
            </p:spPr>
            <p:txBody>
              <a:bodyPr anchor="ctr"/>
              <a:lstStyle/>
              <a:p>
                <a:pPr algn="ctr" fontAlgn="auto">
                  <a:spcBef>
                    <a:spcPts val="0"/>
                  </a:spcBef>
                  <a:spcAft>
                    <a:spcPts val="0"/>
                  </a:spcAft>
                  <a:defRPr/>
                </a:pPr>
                <a:endParaRPr kumimoji="0" lang="zh-CN" altLang="en-US" kern="0">
                  <a:solidFill>
                    <a:prstClr val="white"/>
                  </a:solidFill>
                  <a:latin typeface="標楷體" panose="03000509000000000000" pitchFamily="65" charset="-120"/>
                  <a:ea typeface="標楷體" panose="03000509000000000000" pitchFamily="65" charset="-120"/>
                </a:endParaRPr>
              </a:p>
            </p:txBody>
          </p:sp>
          <p:sp>
            <p:nvSpPr>
              <p:cNvPr id="79" name="矩形 78"/>
              <p:cNvSpPr/>
              <p:nvPr/>
            </p:nvSpPr>
            <p:spPr>
              <a:xfrm>
                <a:off x="5971192" y="5312920"/>
                <a:ext cx="78057" cy="573952"/>
              </a:xfrm>
              <a:prstGeom prst="rect">
                <a:avLst/>
              </a:prstGeom>
              <a:solidFill>
                <a:srgbClr val="2683C6"/>
              </a:solidFill>
              <a:ln w="12700" cap="flat" cmpd="sng" algn="ctr">
                <a:noFill/>
                <a:prstDash val="solid"/>
                <a:miter lim="800000"/>
              </a:ln>
              <a:effectLst/>
            </p:spPr>
            <p:txBody>
              <a:bodyPr anchor="ctr"/>
              <a:lstStyle/>
              <a:p>
                <a:pPr algn="ctr" fontAlgn="auto">
                  <a:spcBef>
                    <a:spcPts val="0"/>
                  </a:spcBef>
                  <a:spcAft>
                    <a:spcPts val="0"/>
                  </a:spcAft>
                  <a:defRPr/>
                </a:pPr>
                <a:endParaRPr kumimoji="0" lang="zh-CN" altLang="en-US" kern="0">
                  <a:solidFill>
                    <a:prstClr val="white"/>
                  </a:solidFill>
                  <a:latin typeface="標楷體" panose="03000509000000000000" pitchFamily="65" charset="-120"/>
                  <a:ea typeface="標楷體" panose="03000509000000000000" pitchFamily="65" charset="-120"/>
                </a:endParaRPr>
              </a:p>
            </p:txBody>
          </p:sp>
          <p:sp>
            <p:nvSpPr>
              <p:cNvPr id="80" name="矩形 79"/>
              <p:cNvSpPr/>
              <p:nvPr/>
            </p:nvSpPr>
            <p:spPr>
              <a:xfrm rot="5400000">
                <a:off x="5412970" y="4815582"/>
                <a:ext cx="95319" cy="1089999"/>
              </a:xfrm>
              <a:prstGeom prst="rect">
                <a:avLst/>
              </a:prstGeom>
              <a:solidFill>
                <a:srgbClr val="2683C6"/>
              </a:solidFill>
              <a:ln w="12700" cap="flat" cmpd="sng" algn="ctr">
                <a:noFill/>
                <a:prstDash val="solid"/>
                <a:miter lim="800000"/>
              </a:ln>
              <a:effectLst/>
            </p:spPr>
            <p:txBody>
              <a:bodyPr anchor="ctr"/>
              <a:lstStyle/>
              <a:p>
                <a:pPr algn="ctr" fontAlgn="auto">
                  <a:spcBef>
                    <a:spcPts val="0"/>
                  </a:spcBef>
                  <a:spcAft>
                    <a:spcPts val="0"/>
                  </a:spcAft>
                  <a:defRPr/>
                </a:pPr>
                <a:endParaRPr kumimoji="0" lang="zh-CN" altLang="en-US" kern="0">
                  <a:solidFill>
                    <a:prstClr val="white"/>
                  </a:solidFill>
                  <a:latin typeface="標楷體" panose="03000509000000000000" pitchFamily="65" charset="-120"/>
                  <a:ea typeface="標楷體" panose="03000509000000000000" pitchFamily="65" charset="-120"/>
                </a:endParaRPr>
              </a:p>
            </p:txBody>
          </p:sp>
          <p:sp>
            <p:nvSpPr>
              <p:cNvPr id="81" name="矩形 80"/>
              <p:cNvSpPr/>
              <p:nvPr/>
            </p:nvSpPr>
            <p:spPr>
              <a:xfrm rot="10800000">
                <a:off x="4911038" y="4806454"/>
                <a:ext cx="78057" cy="576249"/>
              </a:xfrm>
              <a:prstGeom prst="rect">
                <a:avLst/>
              </a:prstGeom>
              <a:solidFill>
                <a:srgbClr val="2683C6"/>
              </a:solidFill>
              <a:ln w="12700" cap="flat" cmpd="sng" algn="ctr">
                <a:noFill/>
                <a:prstDash val="solid"/>
                <a:miter lim="800000"/>
              </a:ln>
              <a:effectLst/>
            </p:spPr>
            <p:txBody>
              <a:bodyPr anchor="ctr"/>
              <a:lstStyle/>
              <a:p>
                <a:pPr algn="ctr" fontAlgn="auto">
                  <a:spcBef>
                    <a:spcPts val="0"/>
                  </a:spcBef>
                  <a:spcAft>
                    <a:spcPts val="0"/>
                  </a:spcAft>
                  <a:defRPr/>
                </a:pPr>
                <a:endParaRPr kumimoji="0" lang="zh-CN" altLang="en-US" kern="0">
                  <a:solidFill>
                    <a:prstClr val="white"/>
                  </a:solidFill>
                  <a:latin typeface="標楷體" panose="03000509000000000000" pitchFamily="65" charset="-120"/>
                  <a:ea typeface="標楷體" panose="03000509000000000000" pitchFamily="65" charset="-120"/>
                </a:endParaRPr>
              </a:p>
            </p:txBody>
          </p:sp>
          <p:sp>
            <p:nvSpPr>
              <p:cNvPr id="82" name="矩形 81"/>
              <p:cNvSpPr/>
              <p:nvPr/>
            </p:nvSpPr>
            <p:spPr>
              <a:xfrm>
                <a:off x="5975784" y="4755039"/>
                <a:ext cx="78057" cy="557881"/>
              </a:xfrm>
              <a:prstGeom prst="rect">
                <a:avLst/>
              </a:prstGeom>
              <a:solidFill>
                <a:srgbClr val="27CED7"/>
              </a:solidFill>
              <a:ln w="12700" cap="flat" cmpd="sng" algn="ctr">
                <a:noFill/>
                <a:prstDash val="solid"/>
                <a:miter lim="800000"/>
              </a:ln>
              <a:effectLst/>
            </p:spPr>
            <p:txBody>
              <a:bodyPr anchor="ctr"/>
              <a:lstStyle/>
              <a:p>
                <a:pPr algn="ctr" fontAlgn="auto">
                  <a:spcBef>
                    <a:spcPts val="0"/>
                  </a:spcBef>
                  <a:spcAft>
                    <a:spcPts val="0"/>
                  </a:spcAft>
                  <a:defRPr/>
                </a:pPr>
                <a:endParaRPr kumimoji="0" lang="zh-CN" altLang="en-US" kern="0">
                  <a:solidFill>
                    <a:prstClr val="white"/>
                  </a:solidFill>
                  <a:latin typeface="標楷體" panose="03000509000000000000" pitchFamily="65" charset="-120"/>
                  <a:ea typeface="標楷體" panose="03000509000000000000" pitchFamily="65" charset="-120"/>
                </a:endParaRPr>
              </a:p>
            </p:txBody>
          </p:sp>
          <p:sp>
            <p:nvSpPr>
              <p:cNvPr id="83" name="矩形 82"/>
              <p:cNvSpPr/>
              <p:nvPr/>
            </p:nvSpPr>
            <p:spPr>
              <a:xfrm rot="5400000">
                <a:off x="6395916" y="4403781"/>
                <a:ext cx="78057" cy="780575"/>
              </a:xfrm>
              <a:prstGeom prst="rect">
                <a:avLst/>
              </a:prstGeom>
              <a:solidFill>
                <a:srgbClr val="27CED7"/>
              </a:solidFill>
              <a:ln w="12700" cap="flat" cmpd="sng" algn="ctr">
                <a:noFill/>
                <a:prstDash val="solid"/>
                <a:miter lim="800000"/>
              </a:ln>
              <a:effectLst/>
            </p:spPr>
            <p:txBody>
              <a:bodyPr anchor="ctr"/>
              <a:lstStyle/>
              <a:p>
                <a:pPr algn="ctr" fontAlgn="auto">
                  <a:spcBef>
                    <a:spcPts val="0"/>
                  </a:spcBef>
                  <a:spcAft>
                    <a:spcPts val="0"/>
                  </a:spcAft>
                  <a:defRPr/>
                </a:pPr>
                <a:endParaRPr kumimoji="0" lang="zh-CN" altLang="en-US" kern="0">
                  <a:solidFill>
                    <a:prstClr val="white"/>
                  </a:solidFill>
                  <a:latin typeface="標楷體" panose="03000509000000000000" pitchFamily="65" charset="-120"/>
                  <a:ea typeface="標楷體" panose="03000509000000000000" pitchFamily="65" charset="-120"/>
                </a:endParaRPr>
              </a:p>
            </p:txBody>
          </p:sp>
          <p:sp>
            <p:nvSpPr>
              <p:cNvPr id="84" name="矩形 83"/>
              <p:cNvSpPr/>
              <p:nvPr/>
            </p:nvSpPr>
            <p:spPr>
              <a:xfrm>
                <a:off x="6744879" y="4309652"/>
                <a:ext cx="80354" cy="523444"/>
              </a:xfrm>
              <a:prstGeom prst="rect">
                <a:avLst/>
              </a:prstGeom>
              <a:solidFill>
                <a:srgbClr val="27CED7"/>
              </a:solidFill>
              <a:ln w="12700" cap="flat" cmpd="sng" algn="ctr">
                <a:noFill/>
                <a:prstDash val="solid"/>
                <a:miter lim="800000"/>
              </a:ln>
              <a:effectLst/>
            </p:spPr>
            <p:txBody>
              <a:bodyPr anchor="ctr"/>
              <a:lstStyle/>
              <a:p>
                <a:pPr algn="ctr" fontAlgn="auto">
                  <a:spcBef>
                    <a:spcPts val="0"/>
                  </a:spcBef>
                  <a:spcAft>
                    <a:spcPts val="0"/>
                  </a:spcAft>
                  <a:defRPr/>
                </a:pPr>
                <a:endParaRPr kumimoji="0" lang="zh-CN" altLang="en-US" kern="0">
                  <a:solidFill>
                    <a:prstClr val="white"/>
                  </a:solidFill>
                  <a:latin typeface="標楷體" panose="03000509000000000000" pitchFamily="65" charset="-120"/>
                  <a:ea typeface="標楷體" panose="03000509000000000000" pitchFamily="65" charset="-120"/>
                </a:endParaRPr>
              </a:p>
            </p:txBody>
          </p:sp>
          <p:sp>
            <p:nvSpPr>
              <p:cNvPr id="85" name="椭圆 12"/>
              <p:cNvSpPr/>
              <p:nvPr/>
            </p:nvSpPr>
            <p:spPr>
              <a:xfrm>
                <a:off x="6648455" y="4183382"/>
                <a:ext cx="273202" cy="270905"/>
              </a:xfrm>
              <a:prstGeom prst="ellipse">
                <a:avLst/>
              </a:prstGeom>
              <a:solidFill>
                <a:srgbClr val="27CED7"/>
              </a:solidFill>
              <a:ln w="12700" cap="flat" cmpd="sng" algn="ctr">
                <a:noFill/>
                <a:prstDash val="solid"/>
                <a:miter lim="800000"/>
              </a:ln>
              <a:effectLst/>
            </p:spPr>
            <p:txBody>
              <a:bodyPr anchor="ctr"/>
              <a:lstStyle/>
              <a:p>
                <a:pPr algn="ctr" fontAlgn="auto">
                  <a:spcBef>
                    <a:spcPts val="0"/>
                  </a:spcBef>
                  <a:spcAft>
                    <a:spcPts val="0"/>
                  </a:spcAft>
                  <a:defRPr/>
                </a:pPr>
                <a:endParaRPr kumimoji="0" lang="zh-CN" altLang="en-US" kern="0">
                  <a:solidFill>
                    <a:prstClr val="white"/>
                  </a:solidFill>
                  <a:latin typeface="標楷體" panose="03000509000000000000" pitchFamily="65" charset="-120"/>
                  <a:ea typeface="標楷體" panose="03000509000000000000" pitchFamily="65" charset="-120"/>
                </a:endParaRPr>
              </a:p>
            </p:txBody>
          </p:sp>
          <p:sp>
            <p:nvSpPr>
              <p:cNvPr id="86" name="矩形 85"/>
              <p:cNvSpPr/>
              <p:nvPr/>
            </p:nvSpPr>
            <p:spPr>
              <a:xfrm>
                <a:off x="5975784" y="4181087"/>
                <a:ext cx="78057" cy="580839"/>
              </a:xfrm>
              <a:prstGeom prst="rect">
                <a:avLst/>
              </a:prstGeom>
              <a:solidFill>
                <a:srgbClr val="42BA97"/>
              </a:solidFill>
              <a:ln w="12700" cap="flat" cmpd="sng" algn="ctr">
                <a:noFill/>
                <a:prstDash val="solid"/>
                <a:miter lim="800000"/>
              </a:ln>
              <a:effectLst/>
            </p:spPr>
            <p:txBody>
              <a:bodyPr anchor="ctr"/>
              <a:lstStyle/>
              <a:p>
                <a:pPr algn="ctr" fontAlgn="auto">
                  <a:spcBef>
                    <a:spcPts val="0"/>
                  </a:spcBef>
                  <a:spcAft>
                    <a:spcPts val="0"/>
                  </a:spcAft>
                  <a:defRPr/>
                </a:pPr>
                <a:endParaRPr kumimoji="0" lang="zh-CN" altLang="en-US" kern="0">
                  <a:solidFill>
                    <a:prstClr val="white"/>
                  </a:solidFill>
                  <a:latin typeface="標楷體" panose="03000509000000000000" pitchFamily="65" charset="-120"/>
                  <a:ea typeface="標楷體" panose="03000509000000000000" pitchFamily="65" charset="-120"/>
                </a:endParaRPr>
              </a:p>
            </p:txBody>
          </p:sp>
          <p:sp>
            <p:nvSpPr>
              <p:cNvPr id="87" name="矩形 86"/>
              <p:cNvSpPr/>
              <p:nvPr/>
            </p:nvSpPr>
            <p:spPr>
              <a:xfrm rot="5400000">
                <a:off x="5367270" y="3620020"/>
                <a:ext cx="107136" cy="1233864"/>
              </a:xfrm>
              <a:prstGeom prst="rect">
                <a:avLst/>
              </a:prstGeom>
              <a:solidFill>
                <a:srgbClr val="42BA97"/>
              </a:solidFill>
              <a:ln w="12700" cap="flat" cmpd="sng" algn="ctr">
                <a:noFill/>
                <a:prstDash val="solid"/>
                <a:miter lim="800000"/>
              </a:ln>
              <a:effectLst/>
            </p:spPr>
            <p:txBody>
              <a:bodyPr anchor="ctr"/>
              <a:lstStyle/>
              <a:p>
                <a:pPr algn="ctr" fontAlgn="auto">
                  <a:spcBef>
                    <a:spcPts val="0"/>
                  </a:spcBef>
                  <a:spcAft>
                    <a:spcPts val="0"/>
                  </a:spcAft>
                  <a:defRPr/>
                </a:pPr>
                <a:endParaRPr kumimoji="0" lang="zh-CN" altLang="en-US" kern="0">
                  <a:solidFill>
                    <a:prstClr val="white"/>
                  </a:solidFill>
                  <a:latin typeface="標楷體" panose="03000509000000000000" pitchFamily="65" charset="-120"/>
                  <a:ea typeface="標楷體" panose="03000509000000000000" pitchFamily="65" charset="-120"/>
                </a:endParaRPr>
              </a:p>
            </p:txBody>
          </p:sp>
          <p:sp>
            <p:nvSpPr>
              <p:cNvPr id="88" name="矩形 87"/>
              <p:cNvSpPr/>
              <p:nvPr/>
            </p:nvSpPr>
            <p:spPr>
              <a:xfrm>
                <a:off x="4772752" y="3810694"/>
                <a:ext cx="80354" cy="479825"/>
              </a:xfrm>
              <a:prstGeom prst="rect">
                <a:avLst/>
              </a:prstGeom>
              <a:solidFill>
                <a:srgbClr val="42BA97"/>
              </a:solidFill>
              <a:ln w="12700" cap="flat" cmpd="sng" algn="ctr">
                <a:noFill/>
                <a:prstDash val="solid"/>
                <a:miter lim="800000"/>
              </a:ln>
              <a:effectLst/>
            </p:spPr>
            <p:txBody>
              <a:bodyPr anchor="ctr"/>
              <a:lstStyle/>
              <a:p>
                <a:pPr algn="ctr" fontAlgn="auto">
                  <a:spcBef>
                    <a:spcPts val="0"/>
                  </a:spcBef>
                  <a:spcAft>
                    <a:spcPts val="0"/>
                  </a:spcAft>
                  <a:defRPr/>
                </a:pPr>
                <a:endParaRPr kumimoji="0" lang="zh-CN" altLang="en-US" kern="0">
                  <a:solidFill>
                    <a:prstClr val="white"/>
                  </a:solidFill>
                  <a:latin typeface="標楷體" panose="03000509000000000000" pitchFamily="65" charset="-120"/>
                  <a:ea typeface="標楷體" panose="03000509000000000000" pitchFamily="65" charset="-120"/>
                </a:endParaRPr>
              </a:p>
            </p:txBody>
          </p:sp>
          <p:sp>
            <p:nvSpPr>
              <p:cNvPr id="89" name="椭圆 16"/>
              <p:cNvSpPr/>
              <p:nvPr/>
            </p:nvSpPr>
            <p:spPr>
              <a:xfrm>
                <a:off x="4690835" y="3554882"/>
                <a:ext cx="275497" cy="275497"/>
              </a:xfrm>
              <a:prstGeom prst="ellipse">
                <a:avLst/>
              </a:prstGeom>
              <a:solidFill>
                <a:srgbClr val="42BA97"/>
              </a:solidFill>
              <a:ln w="12700" cap="flat" cmpd="sng" algn="ctr">
                <a:noFill/>
                <a:prstDash val="solid"/>
                <a:miter lim="800000"/>
              </a:ln>
              <a:effectLst/>
            </p:spPr>
            <p:txBody>
              <a:bodyPr anchor="ctr"/>
              <a:lstStyle/>
              <a:p>
                <a:pPr algn="ctr" fontAlgn="auto">
                  <a:spcBef>
                    <a:spcPts val="0"/>
                  </a:spcBef>
                  <a:spcAft>
                    <a:spcPts val="0"/>
                  </a:spcAft>
                  <a:defRPr/>
                </a:pPr>
                <a:endParaRPr kumimoji="0" lang="zh-CN" altLang="en-US" kern="0">
                  <a:solidFill>
                    <a:prstClr val="white"/>
                  </a:solidFill>
                  <a:latin typeface="標楷體" panose="03000509000000000000" pitchFamily="65" charset="-120"/>
                  <a:ea typeface="標楷體" panose="03000509000000000000" pitchFamily="65" charset="-120"/>
                </a:endParaRPr>
              </a:p>
            </p:txBody>
          </p:sp>
          <p:sp>
            <p:nvSpPr>
              <p:cNvPr id="90" name="矩形 89"/>
              <p:cNvSpPr/>
              <p:nvPr/>
            </p:nvSpPr>
            <p:spPr>
              <a:xfrm>
                <a:off x="5975784" y="3641571"/>
                <a:ext cx="78057" cy="539516"/>
              </a:xfrm>
              <a:prstGeom prst="rect">
                <a:avLst/>
              </a:prstGeom>
              <a:solidFill>
                <a:srgbClr val="3E8853"/>
              </a:solidFill>
              <a:ln w="12700" cap="flat" cmpd="sng" algn="ctr">
                <a:noFill/>
                <a:prstDash val="solid"/>
                <a:miter lim="800000"/>
              </a:ln>
              <a:effectLst/>
            </p:spPr>
            <p:txBody>
              <a:bodyPr anchor="ctr"/>
              <a:lstStyle/>
              <a:p>
                <a:pPr algn="ctr" fontAlgn="auto">
                  <a:spcBef>
                    <a:spcPts val="0"/>
                  </a:spcBef>
                  <a:spcAft>
                    <a:spcPts val="0"/>
                  </a:spcAft>
                  <a:defRPr/>
                </a:pPr>
                <a:endParaRPr kumimoji="0" lang="zh-CN" altLang="en-US" kern="0">
                  <a:solidFill>
                    <a:prstClr val="white"/>
                  </a:solidFill>
                  <a:latin typeface="標楷體" panose="03000509000000000000" pitchFamily="65" charset="-120"/>
                  <a:ea typeface="標楷體" panose="03000509000000000000" pitchFamily="65" charset="-120"/>
                </a:endParaRPr>
              </a:p>
            </p:txBody>
          </p:sp>
          <p:sp>
            <p:nvSpPr>
              <p:cNvPr id="91" name="矩形 90"/>
              <p:cNvSpPr/>
              <p:nvPr/>
            </p:nvSpPr>
            <p:spPr>
              <a:xfrm rot="5400000">
                <a:off x="6499228" y="3161748"/>
                <a:ext cx="80353" cy="1044592"/>
              </a:xfrm>
              <a:prstGeom prst="rect">
                <a:avLst/>
              </a:prstGeom>
              <a:solidFill>
                <a:srgbClr val="3E8853"/>
              </a:solidFill>
              <a:ln w="12700" cap="flat" cmpd="sng" algn="ctr">
                <a:noFill/>
                <a:prstDash val="solid"/>
                <a:miter lim="800000"/>
              </a:ln>
              <a:effectLst/>
            </p:spPr>
            <p:txBody>
              <a:bodyPr anchor="ctr"/>
              <a:lstStyle/>
              <a:p>
                <a:pPr algn="ctr" fontAlgn="auto">
                  <a:spcBef>
                    <a:spcPts val="0"/>
                  </a:spcBef>
                  <a:spcAft>
                    <a:spcPts val="0"/>
                  </a:spcAft>
                  <a:defRPr/>
                </a:pPr>
                <a:endParaRPr kumimoji="0" lang="zh-CN" altLang="en-US" kern="0">
                  <a:solidFill>
                    <a:prstClr val="white"/>
                  </a:solidFill>
                  <a:latin typeface="標楷體" panose="03000509000000000000" pitchFamily="65" charset="-120"/>
                  <a:ea typeface="標楷體" panose="03000509000000000000" pitchFamily="65" charset="-120"/>
                </a:endParaRPr>
              </a:p>
            </p:txBody>
          </p:sp>
          <p:sp>
            <p:nvSpPr>
              <p:cNvPr id="92" name="矩形 91"/>
              <p:cNvSpPr/>
              <p:nvPr/>
            </p:nvSpPr>
            <p:spPr>
              <a:xfrm>
                <a:off x="6981348" y="3150268"/>
                <a:ext cx="80353" cy="539516"/>
              </a:xfrm>
              <a:prstGeom prst="rect">
                <a:avLst/>
              </a:prstGeom>
              <a:solidFill>
                <a:srgbClr val="3E8853"/>
              </a:solidFill>
              <a:ln w="12700" cap="flat" cmpd="sng" algn="ctr">
                <a:noFill/>
                <a:prstDash val="solid"/>
                <a:miter lim="800000"/>
              </a:ln>
              <a:effectLst/>
            </p:spPr>
            <p:txBody>
              <a:bodyPr anchor="ctr"/>
              <a:lstStyle/>
              <a:p>
                <a:pPr algn="ctr" fontAlgn="auto">
                  <a:spcBef>
                    <a:spcPts val="0"/>
                  </a:spcBef>
                  <a:spcAft>
                    <a:spcPts val="0"/>
                  </a:spcAft>
                  <a:defRPr/>
                </a:pPr>
                <a:endParaRPr kumimoji="0" lang="zh-CN" altLang="en-US" kern="0">
                  <a:solidFill>
                    <a:prstClr val="white"/>
                  </a:solidFill>
                  <a:latin typeface="標楷體" panose="03000509000000000000" pitchFamily="65" charset="-120"/>
                  <a:ea typeface="標楷體" panose="03000509000000000000" pitchFamily="65" charset="-120"/>
                </a:endParaRPr>
              </a:p>
            </p:txBody>
          </p:sp>
          <p:sp>
            <p:nvSpPr>
              <p:cNvPr id="93" name="椭圆 20"/>
              <p:cNvSpPr/>
              <p:nvPr/>
            </p:nvSpPr>
            <p:spPr>
              <a:xfrm>
                <a:off x="6884924" y="3074507"/>
                <a:ext cx="273201" cy="273200"/>
              </a:xfrm>
              <a:prstGeom prst="ellipse">
                <a:avLst/>
              </a:prstGeom>
              <a:solidFill>
                <a:srgbClr val="3E8853"/>
              </a:solidFill>
              <a:ln w="12700" cap="flat" cmpd="sng" algn="ctr">
                <a:noFill/>
                <a:prstDash val="solid"/>
                <a:miter lim="800000"/>
              </a:ln>
              <a:effectLst/>
            </p:spPr>
            <p:txBody>
              <a:bodyPr anchor="ctr"/>
              <a:lstStyle/>
              <a:p>
                <a:pPr algn="ctr" fontAlgn="auto">
                  <a:spcBef>
                    <a:spcPts val="0"/>
                  </a:spcBef>
                  <a:spcAft>
                    <a:spcPts val="0"/>
                  </a:spcAft>
                  <a:defRPr/>
                </a:pPr>
                <a:endParaRPr kumimoji="0" lang="zh-CN" altLang="en-US" kern="0">
                  <a:solidFill>
                    <a:prstClr val="white"/>
                  </a:solidFill>
                  <a:latin typeface="標楷體" panose="03000509000000000000" pitchFamily="65" charset="-120"/>
                  <a:ea typeface="標楷體" panose="03000509000000000000" pitchFamily="65" charset="-120"/>
                </a:endParaRPr>
              </a:p>
            </p:txBody>
          </p:sp>
          <p:sp>
            <p:nvSpPr>
              <p:cNvPr id="94" name="矩形 93"/>
              <p:cNvSpPr/>
              <p:nvPr/>
            </p:nvSpPr>
            <p:spPr>
              <a:xfrm>
                <a:off x="5975784" y="3074507"/>
                <a:ext cx="78057" cy="567064"/>
              </a:xfrm>
              <a:prstGeom prst="rect">
                <a:avLst/>
              </a:prstGeom>
              <a:solidFill>
                <a:srgbClr val="62A39F"/>
              </a:solidFill>
              <a:ln w="12700" cap="flat" cmpd="sng" algn="ctr">
                <a:noFill/>
                <a:prstDash val="solid"/>
                <a:miter lim="800000"/>
              </a:ln>
              <a:effectLst/>
            </p:spPr>
            <p:txBody>
              <a:bodyPr anchor="ctr"/>
              <a:lstStyle/>
              <a:p>
                <a:pPr algn="ctr" fontAlgn="auto">
                  <a:spcBef>
                    <a:spcPts val="0"/>
                  </a:spcBef>
                  <a:spcAft>
                    <a:spcPts val="0"/>
                  </a:spcAft>
                  <a:defRPr/>
                </a:pPr>
                <a:endParaRPr kumimoji="0" lang="zh-CN" altLang="en-US" kern="0">
                  <a:solidFill>
                    <a:prstClr val="white"/>
                  </a:solidFill>
                  <a:latin typeface="標楷體" panose="03000509000000000000" pitchFamily="65" charset="-120"/>
                  <a:ea typeface="標楷體" panose="03000509000000000000" pitchFamily="65" charset="-120"/>
                </a:endParaRPr>
              </a:p>
            </p:txBody>
          </p:sp>
          <p:sp>
            <p:nvSpPr>
              <p:cNvPr id="95" name="矩形 94"/>
              <p:cNvSpPr/>
              <p:nvPr/>
            </p:nvSpPr>
            <p:spPr>
              <a:xfrm rot="5400000">
                <a:off x="5346732" y="2459229"/>
                <a:ext cx="94128" cy="1315499"/>
              </a:xfrm>
              <a:prstGeom prst="rect">
                <a:avLst/>
              </a:prstGeom>
              <a:solidFill>
                <a:srgbClr val="62A39F"/>
              </a:solidFill>
              <a:ln w="12700" cap="flat" cmpd="sng" algn="ctr">
                <a:noFill/>
                <a:prstDash val="solid"/>
                <a:miter lim="800000"/>
              </a:ln>
              <a:effectLst/>
            </p:spPr>
            <p:txBody>
              <a:bodyPr anchor="ctr"/>
              <a:lstStyle/>
              <a:p>
                <a:pPr algn="ctr" fontAlgn="auto">
                  <a:spcBef>
                    <a:spcPts val="0"/>
                  </a:spcBef>
                  <a:spcAft>
                    <a:spcPts val="0"/>
                  </a:spcAft>
                  <a:defRPr/>
                </a:pPr>
                <a:endParaRPr kumimoji="0" lang="zh-CN" altLang="en-US" kern="0">
                  <a:solidFill>
                    <a:prstClr val="white"/>
                  </a:solidFill>
                  <a:latin typeface="標楷體" panose="03000509000000000000" pitchFamily="65" charset="-120"/>
                  <a:ea typeface="標楷體" panose="03000509000000000000" pitchFamily="65" charset="-120"/>
                </a:endParaRPr>
              </a:p>
            </p:txBody>
          </p:sp>
          <p:sp>
            <p:nvSpPr>
              <p:cNvPr id="96" name="矩形 95"/>
              <p:cNvSpPr/>
              <p:nvPr/>
            </p:nvSpPr>
            <p:spPr>
              <a:xfrm>
                <a:off x="4732576" y="2594683"/>
                <a:ext cx="80353" cy="537220"/>
              </a:xfrm>
              <a:prstGeom prst="rect">
                <a:avLst/>
              </a:prstGeom>
              <a:solidFill>
                <a:srgbClr val="62A39F"/>
              </a:solidFill>
              <a:ln w="12700" cap="flat" cmpd="sng" algn="ctr">
                <a:noFill/>
                <a:prstDash val="solid"/>
                <a:miter lim="800000"/>
              </a:ln>
              <a:effectLst/>
            </p:spPr>
            <p:txBody>
              <a:bodyPr anchor="ctr"/>
              <a:lstStyle/>
              <a:p>
                <a:pPr algn="ctr" fontAlgn="auto">
                  <a:spcBef>
                    <a:spcPts val="0"/>
                  </a:spcBef>
                  <a:spcAft>
                    <a:spcPts val="0"/>
                  </a:spcAft>
                  <a:defRPr/>
                </a:pPr>
                <a:endParaRPr kumimoji="0" lang="zh-CN" altLang="en-US" kern="0">
                  <a:solidFill>
                    <a:prstClr val="white"/>
                  </a:solidFill>
                  <a:latin typeface="標楷體" panose="03000509000000000000" pitchFamily="65" charset="-120"/>
                  <a:ea typeface="標楷體" panose="03000509000000000000" pitchFamily="65" charset="-120"/>
                </a:endParaRPr>
              </a:p>
            </p:txBody>
          </p:sp>
          <p:sp>
            <p:nvSpPr>
              <p:cNvPr id="97" name="椭圆 24"/>
              <p:cNvSpPr/>
              <p:nvPr/>
            </p:nvSpPr>
            <p:spPr>
              <a:xfrm>
                <a:off x="4651190" y="2379961"/>
                <a:ext cx="275497" cy="275497"/>
              </a:xfrm>
              <a:prstGeom prst="ellipse">
                <a:avLst/>
              </a:prstGeom>
              <a:solidFill>
                <a:srgbClr val="62A39F"/>
              </a:solidFill>
              <a:ln w="12700" cap="flat" cmpd="sng" algn="ctr">
                <a:noFill/>
                <a:prstDash val="solid"/>
                <a:miter lim="800000"/>
              </a:ln>
              <a:effectLst/>
            </p:spPr>
            <p:txBody>
              <a:bodyPr anchor="ctr"/>
              <a:lstStyle/>
              <a:p>
                <a:pPr algn="ctr" fontAlgn="auto">
                  <a:spcBef>
                    <a:spcPts val="0"/>
                  </a:spcBef>
                  <a:spcAft>
                    <a:spcPts val="0"/>
                  </a:spcAft>
                  <a:defRPr/>
                </a:pPr>
                <a:endParaRPr kumimoji="0" lang="zh-CN" altLang="en-US" kern="0">
                  <a:solidFill>
                    <a:prstClr val="white"/>
                  </a:solidFill>
                  <a:latin typeface="標楷體" panose="03000509000000000000" pitchFamily="65" charset="-120"/>
                  <a:ea typeface="標楷體" panose="03000509000000000000" pitchFamily="65" charset="-120"/>
                </a:endParaRPr>
              </a:p>
            </p:txBody>
          </p:sp>
          <p:sp>
            <p:nvSpPr>
              <p:cNvPr id="98" name="矩形 97"/>
              <p:cNvSpPr/>
              <p:nvPr/>
            </p:nvSpPr>
            <p:spPr>
              <a:xfrm>
                <a:off x="5975784" y="2551063"/>
                <a:ext cx="78057" cy="521148"/>
              </a:xfrm>
              <a:prstGeom prst="rect">
                <a:avLst/>
              </a:prstGeom>
              <a:solidFill>
                <a:srgbClr val="7030A0"/>
              </a:solidFill>
              <a:ln w="12700" cap="flat" cmpd="sng" algn="ctr">
                <a:noFill/>
                <a:prstDash val="solid"/>
                <a:miter lim="800000"/>
              </a:ln>
              <a:effectLst/>
            </p:spPr>
            <p:txBody>
              <a:bodyPr anchor="ctr"/>
              <a:lstStyle/>
              <a:p>
                <a:pPr algn="ctr" fontAlgn="auto">
                  <a:spcBef>
                    <a:spcPts val="0"/>
                  </a:spcBef>
                  <a:spcAft>
                    <a:spcPts val="0"/>
                  </a:spcAft>
                  <a:defRPr/>
                </a:pPr>
                <a:endParaRPr kumimoji="0" lang="zh-CN" altLang="en-US" kern="0">
                  <a:solidFill>
                    <a:prstClr val="white"/>
                  </a:solidFill>
                  <a:latin typeface="標楷體" panose="03000509000000000000" pitchFamily="65" charset="-120"/>
                  <a:ea typeface="標楷體" panose="03000509000000000000" pitchFamily="65" charset="-120"/>
                </a:endParaRPr>
              </a:p>
            </p:txBody>
          </p:sp>
          <p:sp>
            <p:nvSpPr>
              <p:cNvPr id="99" name="矩形 98"/>
              <p:cNvSpPr/>
              <p:nvPr/>
            </p:nvSpPr>
            <p:spPr>
              <a:xfrm rot="5400000">
                <a:off x="6641569" y="1901349"/>
                <a:ext cx="80353" cy="1379782"/>
              </a:xfrm>
              <a:prstGeom prst="rect">
                <a:avLst/>
              </a:prstGeom>
              <a:solidFill>
                <a:srgbClr val="7030A0"/>
              </a:solidFill>
              <a:ln w="12700" cap="flat" cmpd="sng" algn="ctr">
                <a:noFill/>
                <a:prstDash val="solid"/>
                <a:miter lim="800000"/>
              </a:ln>
              <a:effectLst/>
            </p:spPr>
            <p:txBody>
              <a:bodyPr anchor="ctr"/>
              <a:lstStyle/>
              <a:p>
                <a:pPr algn="ctr" fontAlgn="auto">
                  <a:spcBef>
                    <a:spcPts val="0"/>
                  </a:spcBef>
                  <a:spcAft>
                    <a:spcPts val="0"/>
                  </a:spcAft>
                  <a:defRPr/>
                </a:pPr>
                <a:endParaRPr kumimoji="0" lang="zh-CN" altLang="en-US" kern="0">
                  <a:solidFill>
                    <a:prstClr val="white"/>
                  </a:solidFill>
                  <a:latin typeface="標楷體" panose="03000509000000000000" pitchFamily="65" charset="-120"/>
                  <a:ea typeface="標楷體" panose="03000509000000000000" pitchFamily="65" charset="-120"/>
                </a:endParaRPr>
              </a:p>
            </p:txBody>
          </p:sp>
          <p:sp>
            <p:nvSpPr>
              <p:cNvPr id="100" name="矩形 99"/>
              <p:cNvSpPr/>
              <p:nvPr/>
            </p:nvSpPr>
            <p:spPr>
              <a:xfrm>
                <a:off x="7293578" y="2107971"/>
                <a:ext cx="78057" cy="518853"/>
              </a:xfrm>
              <a:prstGeom prst="rect">
                <a:avLst/>
              </a:prstGeom>
              <a:solidFill>
                <a:srgbClr val="7030A0"/>
              </a:solidFill>
              <a:ln w="12700" cap="flat" cmpd="sng" algn="ctr">
                <a:noFill/>
                <a:prstDash val="solid"/>
                <a:miter lim="800000"/>
              </a:ln>
              <a:effectLst/>
            </p:spPr>
            <p:txBody>
              <a:bodyPr anchor="ctr"/>
              <a:lstStyle/>
              <a:p>
                <a:pPr algn="ctr" fontAlgn="auto">
                  <a:spcBef>
                    <a:spcPts val="0"/>
                  </a:spcBef>
                  <a:spcAft>
                    <a:spcPts val="0"/>
                  </a:spcAft>
                  <a:defRPr/>
                </a:pPr>
                <a:endParaRPr kumimoji="0" lang="zh-CN" altLang="en-US" kern="0">
                  <a:solidFill>
                    <a:prstClr val="white"/>
                  </a:solidFill>
                  <a:latin typeface="標楷體" panose="03000509000000000000" pitchFamily="65" charset="-120"/>
                  <a:ea typeface="標楷體" panose="03000509000000000000" pitchFamily="65" charset="-120"/>
                </a:endParaRPr>
              </a:p>
            </p:txBody>
          </p:sp>
          <p:sp>
            <p:nvSpPr>
              <p:cNvPr id="101" name="椭圆 28"/>
              <p:cNvSpPr/>
              <p:nvPr/>
            </p:nvSpPr>
            <p:spPr>
              <a:xfrm>
                <a:off x="7190266" y="1986294"/>
                <a:ext cx="275497" cy="273200"/>
              </a:xfrm>
              <a:prstGeom prst="ellipse">
                <a:avLst/>
              </a:prstGeom>
              <a:solidFill>
                <a:srgbClr val="7030A0"/>
              </a:solidFill>
              <a:ln w="12700" cap="flat" cmpd="sng" algn="ctr">
                <a:noFill/>
                <a:prstDash val="solid"/>
                <a:miter lim="800000"/>
              </a:ln>
              <a:effectLst/>
            </p:spPr>
            <p:txBody>
              <a:bodyPr anchor="ctr"/>
              <a:lstStyle/>
              <a:p>
                <a:pPr algn="ctr" fontAlgn="auto">
                  <a:spcBef>
                    <a:spcPts val="0"/>
                  </a:spcBef>
                  <a:spcAft>
                    <a:spcPts val="0"/>
                  </a:spcAft>
                  <a:defRPr/>
                </a:pPr>
                <a:endParaRPr kumimoji="0" lang="zh-CN" altLang="en-US" kern="0">
                  <a:solidFill>
                    <a:prstClr val="white"/>
                  </a:solidFill>
                  <a:latin typeface="標楷體" panose="03000509000000000000" pitchFamily="65" charset="-120"/>
                  <a:ea typeface="標楷體" panose="03000509000000000000" pitchFamily="65" charset="-120"/>
                </a:endParaRPr>
              </a:p>
            </p:txBody>
          </p:sp>
          <p:sp>
            <p:nvSpPr>
              <p:cNvPr id="102" name="椭圆 29"/>
              <p:cNvSpPr/>
              <p:nvPr/>
            </p:nvSpPr>
            <p:spPr>
              <a:xfrm>
                <a:off x="6421171" y="5358836"/>
                <a:ext cx="273201" cy="273202"/>
              </a:xfrm>
              <a:prstGeom prst="ellipse">
                <a:avLst/>
              </a:prstGeom>
              <a:solidFill>
                <a:srgbClr val="1CADE4"/>
              </a:solidFill>
              <a:ln w="12700" cap="flat" cmpd="sng" algn="ctr">
                <a:noFill/>
                <a:prstDash val="solid"/>
                <a:miter lim="800000"/>
              </a:ln>
              <a:effectLst/>
            </p:spPr>
            <p:txBody>
              <a:bodyPr anchor="ctr"/>
              <a:lstStyle/>
              <a:p>
                <a:pPr algn="ctr" fontAlgn="auto">
                  <a:spcBef>
                    <a:spcPts val="0"/>
                  </a:spcBef>
                  <a:spcAft>
                    <a:spcPts val="0"/>
                  </a:spcAft>
                  <a:defRPr/>
                </a:pPr>
                <a:endParaRPr kumimoji="0" lang="zh-CN" altLang="en-US" kern="0">
                  <a:solidFill>
                    <a:prstClr val="white"/>
                  </a:solidFill>
                  <a:latin typeface="標楷體" panose="03000509000000000000" pitchFamily="65" charset="-120"/>
                  <a:ea typeface="標楷體" panose="03000509000000000000" pitchFamily="65" charset="-120"/>
                </a:endParaRPr>
              </a:p>
            </p:txBody>
          </p:sp>
          <p:grpSp>
            <p:nvGrpSpPr>
              <p:cNvPr id="103" name="组 78"/>
              <p:cNvGrpSpPr/>
              <p:nvPr/>
            </p:nvGrpSpPr>
            <p:grpSpPr>
              <a:xfrm>
                <a:off x="1021467" y="2059116"/>
                <a:ext cx="3437737" cy="771253"/>
                <a:chOff x="1021467" y="2059116"/>
                <a:chExt cx="3437737" cy="771253"/>
              </a:xfrm>
            </p:grpSpPr>
            <p:sp>
              <p:nvSpPr>
                <p:cNvPr id="122" name="矩形 121"/>
                <p:cNvSpPr/>
                <p:nvPr/>
              </p:nvSpPr>
              <p:spPr>
                <a:xfrm>
                  <a:off x="1021467" y="2272312"/>
                  <a:ext cx="2498880" cy="557501"/>
                </a:xfrm>
                <a:prstGeom prst="rect">
                  <a:avLst/>
                </a:prstGeom>
                <a:noFill/>
              </p:spPr>
              <p:txBody>
                <a:bodyPr wrap="square" lIns="91424" tIns="45712" rIns="91424" bIns="45712">
                  <a:spAutoFit/>
                </a:bodyPr>
                <a:lstStyle/>
                <a:p>
                  <a:pPr algn="r" fontAlgn="auto">
                    <a:lnSpc>
                      <a:spcPct val="130000"/>
                    </a:lnSpc>
                    <a:spcBef>
                      <a:spcPts val="0"/>
                    </a:spcBef>
                    <a:spcAft>
                      <a:spcPts val="0"/>
                    </a:spcAft>
                    <a:defRPr/>
                  </a:pPr>
                  <a:r>
                    <a:rPr kumimoji="0" lang="zh-TW" altLang="en-US" sz="2000" kern="0" dirty="0">
                      <a:solidFill>
                        <a:schemeClr val="accent6">
                          <a:lumMod val="50000"/>
                        </a:schemeClr>
                      </a:solidFill>
                      <a:latin typeface="標楷體" panose="03000509000000000000" pitchFamily="65" charset="-120"/>
                      <a:ea typeface="標楷體" panose="03000509000000000000" pitchFamily="65" charset="-120"/>
                    </a:rPr>
                    <a:t>考生報名資格</a:t>
                  </a:r>
                  <a:endParaRPr kumimoji="0" lang="en-US" altLang="zh-CN" sz="2000" kern="0" dirty="0">
                    <a:solidFill>
                      <a:schemeClr val="accent6">
                        <a:lumMod val="50000"/>
                      </a:schemeClr>
                    </a:solidFill>
                    <a:latin typeface="標楷體" panose="03000509000000000000" pitchFamily="65" charset="-120"/>
                    <a:ea typeface="標楷體" panose="03000509000000000000" pitchFamily="65" charset="-120"/>
                  </a:endParaRPr>
                </a:p>
              </p:txBody>
            </p:sp>
            <p:sp>
              <p:nvSpPr>
                <p:cNvPr id="123" name="椭圆 76"/>
                <p:cNvSpPr/>
                <p:nvPr/>
              </p:nvSpPr>
              <p:spPr>
                <a:xfrm>
                  <a:off x="3687951" y="2059116"/>
                  <a:ext cx="771253" cy="771253"/>
                </a:xfrm>
                <a:prstGeom prst="ellipse">
                  <a:avLst/>
                </a:prstGeom>
                <a:solidFill>
                  <a:srgbClr val="62A39F"/>
                </a:solidFill>
                <a:ln w="12700" cap="flat" cmpd="sng" algn="ctr">
                  <a:noFill/>
                  <a:prstDash val="solid"/>
                  <a:miter lim="800000"/>
                </a:ln>
                <a:effectLst/>
              </p:spPr>
              <p:txBody>
                <a:bodyPr rtlCol="0" anchor="ctr"/>
                <a:lstStyle/>
                <a:p>
                  <a:pPr algn="ctr" fontAlgn="auto">
                    <a:spcBef>
                      <a:spcPts val="0"/>
                    </a:spcBef>
                    <a:spcAft>
                      <a:spcPts val="0"/>
                    </a:spcAft>
                    <a:defRPr/>
                  </a:pPr>
                  <a:r>
                    <a:rPr kumimoji="0" lang="en-US" altLang="zh-CN" sz="3600" b="1" kern="0" dirty="0">
                      <a:solidFill>
                        <a:prstClr val="white"/>
                      </a:solidFill>
                      <a:latin typeface="標楷體" panose="03000509000000000000" pitchFamily="65" charset="-120"/>
                      <a:ea typeface="標楷體" panose="03000509000000000000" pitchFamily="65" charset="-120"/>
                    </a:rPr>
                    <a:t>1</a:t>
                  </a:r>
                  <a:endParaRPr kumimoji="0" lang="zh-CN" altLang="en-US" sz="3600" b="1" kern="0" dirty="0">
                    <a:solidFill>
                      <a:prstClr val="white"/>
                    </a:solidFill>
                    <a:latin typeface="標楷體" panose="03000509000000000000" pitchFamily="65" charset="-120"/>
                    <a:ea typeface="標楷體" panose="03000509000000000000" pitchFamily="65" charset="-120"/>
                  </a:endParaRPr>
                </a:p>
              </p:txBody>
            </p:sp>
          </p:grpSp>
          <p:sp>
            <p:nvSpPr>
              <p:cNvPr id="121" name="椭圆 81"/>
              <p:cNvSpPr/>
              <p:nvPr/>
            </p:nvSpPr>
            <p:spPr>
              <a:xfrm>
                <a:off x="3774588" y="3226847"/>
                <a:ext cx="771253" cy="771253"/>
              </a:xfrm>
              <a:prstGeom prst="ellipse">
                <a:avLst/>
              </a:prstGeom>
              <a:solidFill>
                <a:srgbClr val="42BA97"/>
              </a:solidFill>
              <a:ln w="12700" cap="flat" cmpd="sng" algn="ctr">
                <a:noFill/>
                <a:prstDash val="solid"/>
                <a:miter lim="800000"/>
              </a:ln>
              <a:effectLst/>
            </p:spPr>
            <p:txBody>
              <a:bodyPr rtlCol="0" anchor="ctr"/>
              <a:lstStyle/>
              <a:p>
                <a:pPr algn="ctr" fontAlgn="auto">
                  <a:spcBef>
                    <a:spcPts val="0"/>
                  </a:spcBef>
                  <a:spcAft>
                    <a:spcPts val="0"/>
                  </a:spcAft>
                  <a:defRPr/>
                </a:pPr>
                <a:r>
                  <a:rPr kumimoji="0" lang="en-US" altLang="zh-CN" sz="3600" b="1" kern="0" dirty="0">
                    <a:solidFill>
                      <a:prstClr val="white"/>
                    </a:solidFill>
                    <a:latin typeface="標楷體" panose="03000509000000000000" pitchFamily="65" charset="-120"/>
                    <a:ea typeface="標楷體" panose="03000509000000000000" pitchFamily="65" charset="-120"/>
                  </a:rPr>
                  <a:t>2</a:t>
                </a:r>
                <a:endParaRPr kumimoji="0" lang="zh-CN" altLang="en-US" sz="3600" b="1" kern="0" dirty="0">
                  <a:solidFill>
                    <a:prstClr val="white"/>
                  </a:solidFill>
                  <a:latin typeface="標楷體" panose="03000509000000000000" pitchFamily="65" charset="-120"/>
                  <a:ea typeface="標楷體" panose="03000509000000000000" pitchFamily="65" charset="-120"/>
                </a:endParaRPr>
              </a:p>
            </p:txBody>
          </p:sp>
          <p:sp>
            <p:nvSpPr>
              <p:cNvPr id="119" name="椭圆 84"/>
              <p:cNvSpPr/>
              <p:nvPr/>
            </p:nvSpPr>
            <p:spPr>
              <a:xfrm>
                <a:off x="3797864" y="4421189"/>
                <a:ext cx="771253" cy="771253"/>
              </a:xfrm>
              <a:prstGeom prst="ellipse">
                <a:avLst/>
              </a:prstGeom>
              <a:solidFill>
                <a:srgbClr val="2683C6"/>
              </a:solidFill>
              <a:ln w="12700" cap="flat" cmpd="sng" algn="ctr">
                <a:noFill/>
                <a:prstDash val="solid"/>
                <a:miter lim="800000"/>
              </a:ln>
              <a:effectLst/>
            </p:spPr>
            <p:txBody>
              <a:bodyPr rtlCol="0" anchor="ctr"/>
              <a:lstStyle/>
              <a:p>
                <a:pPr algn="ctr" fontAlgn="auto">
                  <a:spcBef>
                    <a:spcPts val="0"/>
                  </a:spcBef>
                  <a:spcAft>
                    <a:spcPts val="0"/>
                  </a:spcAft>
                  <a:defRPr/>
                </a:pPr>
                <a:r>
                  <a:rPr kumimoji="0" lang="en-US" altLang="zh-CN" sz="3600" b="1" kern="0" dirty="0">
                    <a:solidFill>
                      <a:prstClr val="white"/>
                    </a:solidFill>
                    <a:latin typeface="標楷體" panose="03000509000000000000" pitchFamily="65" charset="-120"/>
                    <a:ea typeface="標楷體" panose="03000509000000000000" pitchFamily="65" charset="-120"/>
                  </a:rPr>
                  <a:t>3</a:t>
                </a:r>
                <a:endParaRPr kumimoji="0" lang="zh-CN" altLang="en-US" sz="3600" b="1" kern="0" dirty="0">
                  <a:solidFill>
                    <a:prstClr val="white"/>
                  </a:solidFill>
                  <a:latin typeface="標楷體" panose="03000509000000000000" pitchFamily="65" charset="-120"/>
                  <a:ea typeface="標楷體" panose="03000509000000000000" pitchFamily="65" charset="-120"/>
                </a:endParaRPr>
              </a:p>
            </p:txBody>
          </p:sp>
          <p:sp>
            <p:nvSpPr>
              <p:cNvPr id="117" name="椭圆 85"/>
              <p:cNvSpPr/>
              <p:nvPr/>
            </p:nvSpPr>
            <p:spPr>
              <a:xfrm>
                <a:off x="7712431" y="1722344"/>
                <a:ext cx="771253" cy="771253"/>
              </a:xfrm>
              <a:prstGeom prst="ellipse">
                <a:avLst/>
              </a:prstGeom>
              <a:solidFill>
                <a:srgbClr val="7030A0"/>
              </a:solidFill>
              <a:ln w="12700" cap="flat" cmpd="sng" algn="ctr">
                <a:noFill/>
                <a:prstDash val="solid"/>
                <a:miter lim="800000"/>
              </a:ln>
              <a:effectLst/>
            </p:spPr>
            <p:txBody>
              <a:bodyPr rtlCol="0" anchor="ctr"/>
              <a:lstStyle/>
              <a:p>
                <a:pPr algn="ctr" fontAlgn="auto">
                  <a:spcBef>
                    <a:spcPts val="0"/>
                  </a:spcBef>
                  <a:spcAft>
                    <a:spcPts val="0"/>
                  </a:spcAft>
                  <a:defRPr/>
                </a:pPr>
                <a:r>
                  <a:rPr kumimoji="0" lang="en-US" altLang="zh-CN" sz="3600" b="1" kern="0" dirty="0">
                    <a:solidFill>
                      <a:prstClr val="white"/>
                    </a:solidFill>
                    <a:latin typeface="標楷體" panose="03000509000000000000" pitchFamily="65" charset="-120"/>
                    <a:ea typeface="標楷體" panose="03000509000000000000" pitchFamily="65" charset="-120"/>
                  </a:rPr>
                  <a:t>4</a:t>
                </a:r>
                <a:endParaRPr kumimoji="0" lang="zh-CN" altLang="en-US" sz="3600" b="1" kern="0" dirty="0">
                  <a:solidFill>
                    <a:prstClr val="white"/>
                  </a:solidFill>
                  <a:latin typeface="標楷體" panose="03000509000000000000" pitchFamily="65" charset="-120"/>
                  <a:ea typeface="標楷體" panose="03000509000000000000" pitchFamily="65" charset="-120"/>
                </a:endParaRPr>
              </a:p>
            </p:txBody>
          </p:sp>
          <p:sp>
            <p:nvSpPr>
              <p:cNvPr id="115" name="椭圆 89"/>
              <p:cNvSpPr/>
              <p:nvPr/>
            </p:nvSpPr>
            <p:spPr>
              <a:xfrm>
                <a:off x="7371635" y="2799680"/>
                <a:ext cx="771253" cy="771253"/>
              </a:xfrm>
              <a:prstGeom prst="ellipse">
                <a:avLst/>
              </a:prstGeom>
              <a:solidFill>
                <a:srgbClr val="3E8853"/>
              </a:solidFill>
              <a:ln w="12700" cap="flat" cmpd="sng" algn="ctr">
                <a:noFill/>
                <a:prstDash val="solid"/>
                <a:miter lim="800000"/>
              </a:ln>
              <a:effectLst/>
            </p:spPr>
            <p:txBody>
              <a:bodyPr rtlCol="0" anchor="ctr"/>
              <a:lstStyle/>
              <a:p>
                <a:pPr algn="ctr" fontAlgn="auto">
                  <a:spcBef>
                    <a:spcPts val="0"/>
                  </a:spcBef>
                  <a:spcAft>
                    <a:spcPts val="0"/>
                  </a:spcAft>
                  <a:defRPr/>
                </a:pPr>
                <a:r>
                  <a:rPr kumimoji="0" lang="en-US" altLang="zh-CN" sz="3600" b="1" kern="0" dirty="0">
                    <a:solidFill>
                      <a:prstClr val="white"/>
                    </a:solidFill>
                    <a:latin typeface="標楷體" panose="03000509000000000000" pitchFamily="65" charset="-120"/>
                    <a:ea typeface="標楷體" panose="03000509000000000000" pitchFamily="65" charset="-120"/>
                  </a:rPr>
                  <a:t>5</a:t>
                </a:r>
                <a:endParaRPr kumimoji="0" lang="zh-CN" altLang="en-US" sz="3600" b="1" kern="0" dirty="0">
                  <a:solidFill>
                    <a:prstClr val="white"/>
                  </a:solidFill>
                  <a:latin typeface="標楷體" panose="03000509000000000000" pitchFamily="65" charset="-120"/>
                  <a:ea typeface="標楷體" panose="03000509000000000000" pitchFamily="65" charset="-120"/>
                </a:endParaRPr>
              </a:p>
            </p:txBody>
          </p:sp>
          <p:sp>
            <p:nvSpPr>
              <p:cNvPr id="113" name="椭圆 92"/>
              <p:cNvSpPr/>
              <p:nvPr/>
            </p:nvSpPr>
            <p:spPr>
              <a:xfrm>
                <a:off x="7225720" y="3990223"/>
                <a:ext cx="771253" cy="771253"/>
              </a:xfrm>
              <a:prstGeom prst="ellipse">
                <a:avLst/>
              </a:prstGeom>
              <a:solidFill>
                <a:srgbClr val="27CED7"/>
              </a:solidFill>
              <a:ln w="12700" cap="flat" cmpd="sng" algn="ctr">
                <a:noFill/>
                <a:prstDash val="solid"/>
                <a:miter lim="800000"/>
              </a:ln>
              <a:effectLst/>
            </p:spPr>
            <p:txBody>
              <a:bodyPr rtlCol="0" anchor="ctr"/>
              <a:lstStyle/>
              <a:p>
                <a:pPr algn="ctr" fontAlgn="auto">
                  <a:spcBef>
                    <a:spcPts val="0"/>
                  </a:spcBef>
                  <a:spcAft>
                    <a:spcPts val="0"/>
                  </a:spcAft>
                  <a:defRPr/>
                </a:pPr>
                <a:r>
                  <a:rPr kumimoji="0" lang="en-US" altLang="zh-CN" sz="3600" b="1" kern="0" dirty="0">
                    <a:solidFill>
                      <a:prstClr val="white"/>
                    </a:solidFill>
                    <a:latin typeface="標楷體" panose="03000509000000000000" pitchFamily="65" charset="-120"/>
                    <a:ea typeface="標楷體" panose="03000509000000000000" pitchFamily="65" charset="-120"/>
                  </a:rPr>
                  <a:t>6</a:t>
                </a:r>
                <a:endParaRPr kumimoji="0" lang="zh-CN" altLang="en-US" sz="3600" b="1" kern="0" dirty="0">
                  <a:solidFill>
                    <a:prstClr val="white"/>
                  </a:solidFill>
                  <a:latin typeface="標楷體" panose="03000509000000000000" pitchFamily="65" charset="-120"/>
                  <a:ea typeface="標楷體" panose="03000509000000000000" pitchFamily="65" charset="-120"/>
                </a:endParaRPr>
              </a:p>
            </p:txBody>
          </p:sp>
          <p:sp>
            <p:nvSpPr>
              <p:cNvPr id="111" name="椭圆 95"/>
              <p:cNvSpPr/>
              <p:nvPr/>
            </p:nvSpPr>
            <p:spPr>
              <a:xfrm>
                <a:off x="6884924" y="5067559"/>
                <a:ext cx="771253" cy="771253"/>
              </a:xfrm>
              <a:prstGeom prst="ellipse">
                <a:avLst/>
              </a:prstGeom>
              <a:solidFill>
                <a:srgbClr val="1CADE4"/>
              </a:solidFill>
              <a:ln w="12700" cap="flat" cmpd="sng" algn="ctr">
                <a:noFill/>
                <a:prstDash val="solid"/>
                <a:miter lim="800000"/>
              </a:ln>
              <a:effectLst/>
            </p:spPr>
            <p:txBody>
              <a:bodyPr rtlCol="0" anchor="ctr"/>
              <a:lstStyle/>
              <a:p>
                <a:pPr algn="ctr" fontAlgn="auto">
                  <a:spcBef>
                    <a:spcPts val="0"/>
                  </a:spcBef>
                  <a:spcAft>
                    <a:spcPts val="0"/>
                  </a:spcAft>
                  <a:defRPr/>
                </a:pPr>
                <a:r>
                  <a:rPr kumimoji="0" lang="en-US" altLang="zh-CN" sz="3600" b="1" kern="0" dirty="0">
                    <a:solidFill>
                      <a:prstClr val="white"/>
                    </a:solidFill>
                    <a:latin typeface="標楷體" panose="03000509000000000000" pitchFamily="65" charset="-120"/>
                    <a:ea typeface="標楷體" panose="03000509000000000000" pitchFamily="65" charset="-120"/>
                  </a:rPr>
                  <a:t>7</a:t>
                </a:r>
                <a:endParaRPr kumimoji="0" lang="zh-CN" altLang="en-US" sz="3600" b="1" kern="0" dirty="0">
                  <a:solidFill>
                    <a:prstClr val="white"/>
                  </a:solidFill>
                  <a:latin typeface="標楷體" panose="03000509000000000000" pitchFamily="65" charset="-120"/>
                  <a:ea typeface="標楷體" panose="03000509000000000000" pitchFamily="65" charset="-120"/>
                </a:endParaRPr>
              </a:p>
            </p:txBody>
          </p:sp>
        </p:grpSp>
        <p:sp>
          <p:nvSpPr>
            <p:cNvPr id="124" name="矩形 123"/>
            <p:cNvSpPr/>
            <p:nvPr/>
          </p:nvSpPr>
          <p:spPr>
            <a:xfrm>
              <a:off x="-271657" y="3274954"/>
              <a:ext cx="2536738" cy="892536"/>
            </a:xfrm>
            <a:prstGeom prst="rect">
              <a:avLst/>
            </a:prstGeom>
            <a:noFill/>
          </p:spPr>
          <p:txBody>
            <a:bodyPr wrap="square" lIns="91424" tIns="45712" rIns="91424" bIns="45712">
              <a:spAutoFit/>
            </a:bodyPr>
            <a:lstStyle/>
            <a:p>
              <a:pPr algn="r" fontAlgn="auto">
                <a:lnSpc>
                  <a:spcPct val="130000"/>
                </a:lnSpc>
                <a:spcBef>
                  <a:spcPts val="0"/>
                </a:spcBef>
                <a:spcAft>
                  <a:spcPts val="0"/>
                </a:spcAft>
                <a:defRPr/>
              </a:pPr>
              <a:r>
                <a:rPr kumimoji="0" lang="zh-TW" altLang="en-US" sz="2000" kern="0" dirty="0" smtClean="0">
                  <a:solidFill>
                    <a:srgbClr val="FF0000"/>
                  </a:solidFill>
                  <a:latin typeface="標楷體" panose="03000509000000000000" pitchFamily="65" charset="-120"/>
                  <a:ea typeface="標楷體" panose="03000509000000000000" pitchFamily="65" charset="-120"/>
                </a:rPr>
                <a:t>★</a:t>
              </a:r>
              <a:r>
                <a:rPr kumimoji="0" lang="zh-TW" altLang="en-US" sz="2000" kern="0" dirty="0" smtClean="0">
                  <a:solidFill>
                    <a:schemeClr val="accent6">
                      <a:lumMod val="50000"/>
                    </a:schemeClr>
                  </a:solidFill>
                  <a:latin typeface="標楷體" panose="03000509000000000000" pitchFamily="65" charset="-120"/>
                  <a:ea typeface="標楷體" panose="03000509000000000000" pitchFamily="65" charset="-120"/>
                </a:rPr>
                <a:t>是否具有中央資料庫學習歷程檔案</a:t>
              </a:r>
              <a:endParaRPr kumimoji="0" lang="en-US" altLang="zh-CN" sz="2000" kern="0" dirty="0">
                <a:solidFill>
                  <a:schemeClr val="accent6">
                    <a:lumMod val="50000"/>
                  </a:schemeClr>
                </a:solidFill>
                <a:latin typeface="標楷體" panose="03000509000000000000" pitchFamily="65" charset="-120"/>
                <a:ea typeface="標楷體" panose="03000509000000000000" pitchFamily="65" charset="-120"/>
              </a:endParaRPr>
            </a:p>
          </p:txBody>
        </p:sp>
        <p:sp>
          <p:nvSpPr>
            <p:cNvPr id="125" name="矩形 124"/>
            <p:cNvSpPr/>
            <p:nvPr/>
          </p:nvSpPr>
          <p:spPr>
            <a:xfrm>
              <a:off x="6692263" y="1970542"/>
              <a:ext cx="2679899" cy="812514"/>
            </a:xfrm>
            <a:prstGeom prst="rect">
              <a:avLst/>
            </a:prstGeom>
            <a:noFill/>
          </p:spPr>
          <p:txBody>
            <a:bodyPr wrap="square" lIns="91424" tIns="45712" rIns="91424" bIns="45712">
              <a:spAutoFit/>
            </a:bodyPr>
            <a:lstStyle/>
            <a:p>
              <a:pPr fontAlgn="auto">
                <a:lnSpc>
                  <a:spcPct val="130000"/>
                </a:lnSpc>
                <a:spcBef>
                  <a:spcPts val="0"/>
                </a:spcBef>
                <a:spcAft>
                  <a:spcPts val="0"/>
                </a:spcAft>
                <a:defRPr/>
              </a:pPr>
              <a:r>
                <a:rPr kumimoji="0" lang="zh-TW" altLang="en-US" sz="2000" kern="0" dirty="0">
                  <a:solidFill>
                    <a:schemeClr val="accent6">
                      <a:lumMod val="50000"/>
                    </a:schemeClr>
                  </a:solidFill>
                  <a:latin typeface="標楷體" panose="03000509000000000000" pitchFamily="65" charset="-120"/>
                  <a:ea typeface="標楷體" panose="03000509000000000000" pitchFamily="65" charset="-120"/>
                </a:rPr>
                <a:t>報名身分</a:t>
              </a:r>
              <a:r>
                <a:rPr kumimoji="0" lang="en-US" altLang="zh-TW" sz="2000" kern="0" dirty="0">
                  <a:solidFill>
                    <a:schemeClr val="accent6">
                      <a:lumMod val="50000"/>
                    </a:schemeClr>
                  </a:solidFill>
                  <a:latin typeface="標楷體" panose="03000509000000000000" pitchFamily="65" charset="-120"/>
                  <a:ea typeface="標楷體" panose="03000509000000000000" pitchFamily="65" charset="-120"/>
                </a:rPr>
                <a:t/>
              </a:r>
              <a:br>
                <a:rPr kumimoji="0" lang="en-US" altLang="zh-TW" sz="2000" kern="0" dirty="0">
                  <a:solidFill>
                    <a:schemeClr val="accent6">
                      <a:lumMod val="50000"/>
                    </a:schemeClr>
                  </a:solidFill>
                  <a:latin typeface="標楷體" panose="03000509000000000000" pitchFamily="65" charset="-120"/>
                  <a:ea typeface="標楷體" panose="03000509000000000000" pitchFamily="65" charset="-120"/>
                </a:rPr>
              </a:br>
              <a:r>
                <a:rPr kumimoji="0" lang="en-US" altLang="zh-TW" sz="1600" kern="0" dirty="0">
                  <a:solidFill>
                    <a:schemeClr val="accent6">
                      <a:lumMod val="50000"/>
                    </a:schemeClr>
                  </a:solidFill>
                  <a:latin typeface="標楷體" panose="03000509000000000000" pitchFamily="65" charset="-120"/>
                  <a:ea typeface="標楷體" panose="03000509000000000000" pitchFamily="65" charset="-120"/>
                </a:rPr>
                <a:t>(</a:t>
              </a:r>
              <a:r>
                <a:rPr kumimoji="0" lang="zh-TW" altLang="en-US" sz="1600" kern="0" dirty="0">
                  <a:solidFill>
                    <a:schemeClr val="accent6">
                      <a:lumMod val="50000"/>
                    </a:schemeClr>
                  </a:solidFill>
                  <a:latin typeface="標楷體" panose="03000509000000000000" pitchFamily="65" charset="-120"/>
                  <a:ea typeface="標楷體" panose="03000509000000000000" pitchFamily="65" charset="-120"/>
                </a:rPr>
                <a:t>一般生、原住民、 離島生</a:t>
              </a:r>
              <a:r>
                <a:rPr kumimoji="0" lang="en-US" altLang="zh-TW" sz="1600" kern="0" dirty="0">
                  <a:solidFill>
                    <a:schemeClr val="accent6">
                      <a:lumMod val="50000"/>
                    </a:schemeClr>
                  </a:solidFill>
                  <a:latin typeface="標楷體" panose="03000509000000000000" pitchFamily="65" charset="-120"/>
                  <a:ea typeface="標楷體" panose="03000509000000000000" pitchFamily="65" charset="-120"/>
                </a:rPr>
                <a:t>)</a:t>
              </a:r>
              <a:endParaRPr kumimoji="0" lang="en-US" altLang="zh-CN" sz="1600" kern="0" dirty="0">
                <a:solidFill>
                  <a:schemeClr val="accent6">
                    <a:lumMod val="50000"/>
                  </a:schemeClr>
                </a:solidFill>
                <a:latin typeface="標楷體" panose="03000509000000000000" pitchFamily="65" charset="-120"/>
                <a:ea typeface="標楷體" panose="03000509000000000000" pitchFamily="65" charset="-120"/>
              </a:endParaRPr>
            </a:p>
          </p:txBody>
        </p:sp>
        <p:sp>
          <p:nvSpPr>
            <p:cNvPr id="126" name="矩形 125"/>
            <p:cNvSpPr/>
            <p:nvPr/>
          </p:nvSpPr>
          <p:spPr>
            <a:xfrm>
              <a:off x="6448178" y="2950984"/>
              <a:ext cx="2569403" cy="812514"/>
            </a:xfrm>
            <a:prstGeom prst="rect">
              <a:avLst/>
            </a:prstGeom>
            <a:noFill/>
          </p:spPr>
          <p:txBody>
            <a:bodyPr wrap="square" lIns="91424" tIns="45712" rIns="91424" bIns="45712">
              <a:spAutoFit/>
            </a:bodyPr>
            <a:lstStyle/>
            <a:p>
              <a:pPr fontAlgn="auto">
                <a:lnSpc>
                  <a:spcPct val="130000"/>
                </a:lnSpc>
                <a:spcBef>
                  <a:spcPts val="0"/>
                </a:spcBef>
                <a:spcAft>
                  <a:spcPts val="0"/>
                </a:spcAft>
                <a:defRPr/>
              </a:pPr>
              <a:r>
                <a:rPr kumimoji="0" lang="zh-TW" altLang="en-US" kern="0" dirty="0">
                  <a:solidFill>
                    <a:schemeClr val="accent6">
                      <a:lumMod val="50000"/>
                    </a:schemeClr>
                  </a:solidFill>
                  <a:latin typeface="標楷體" panose="03000509000000000000" pitchFamily="65" charset="-120"/>
                  <a:ea typeface="標楷體" panose="03000509000000000000" pitchFamily="65" charset="-120"/>
                </a:rPr>
                <a:t>繳費註記：</a:t>
              </a:r>
              <a:endParaRPr kumimoji="0" lang="en-US" altLang="zh-TW" kern="0" dirty="0">
                <a:solidFill>
                  <a:schemeClr val="accent6">
                    <a:lumMod val="50000"/>
                  </a:schemeClr>
                </a:solidFill>
                <a:latin typeface="標楷體" panose="03000509000000000000" pitchFamily="65" charset="-120"/>
                <a:ea typeface="標楷體" panose="03000509000000000000" pitchFamily="65" charset="-120"/>
              </a:endParaRPr>
            </a:p>
            <a:p>
              <a:pPr fontAlgn="auto">
                <a:lnSpc>
                  <a:spcPct val="130000"/>
                </a:lnSpc>
                <a:spcBef>
                  <a:spcPts val="0"/>
                </a:spcBef>
                <a:spcAft>
                  <a:spcPts val="0"/>
                </a:spcAft>
                <a:defRPr/>
              </a:pPr>
              <a:r>
                <a:rPr kumimoji="0" lang="zh-TW" altLang="en-US" kern="0" dirty="0">
                  <a:solidFill>
                    <a:schemeClr val="accent6">
                      <a:lumMod val="50000"/>
                    </a:schemeClr>
                  </a:solidFill>
                  <a:latin typeface="標楷體" panose="03000509000000000000" pitchFamily="65" charset="-120"/>
                  <a:ea typeface="標楷體" panose="03000509000000000000" pitchFamily="65" charset="-120"/>
                </a:rPr>
                <a:t>低收入戶、中低收入戶</a:t>
              </a:r>
              <a:endParaRPr kumimoji="0" lang="en-US" altLang="zh-CN" kern="0" dirty="0">
                <a:solidFill>
                  <a:schemeClr val="accent6">
                    <a:lumMod val="50000"/>
                  </a:schemeClr>
                </a:solidFill>
                <a:latin typeface="標楷體" panose="03000509000000000000" pitchFamily="65" charset="-120"/>
                <a:ea typeface="標楷體" panose="03000509000000000000" pitchFamily="65" charset="-120"/>
              </a:endParaRPr>
            </a:p>
          </p:txBody>
        </p:sp>
        <p:sp>
          <p:nvSpPr>
            <p:cNvPr id="127" name="矩形 126"/>
            <p:cNvSpPr/>
            <p:nvPr/>
          </p:nvSpPr>
          <p:spPr>
            <a:xfrm>
              <a:off x="-991737" y="4398119"/>
              <a:ext cx="3435646" cy="1692755"/>
            </a:xfrm>
            <a:prstGeom prst="rect">
              <a:avLst/>
            </a:prstGeom>
            <a:noFill/>
          </p:spPr>
          <p:txBody>
            <a:bodyPr wrap="square" lIns="91424" tIns="45712" rIns="91424" bIns="45712">
              <a:spAutoFit/>
            </a:bodyPr>
            <a:lstStyle/>
            <a:p>
              <a:pPr algn="r" fontAlgn="auto">
                <a:lnSpc>
                  <a:spcPct val="130000"/>
                </a:lnSpc>
                <a:spcBef>
                  <a:spcPts val="0"/>
                </a:spcBef>
                <a:spcAft>
                  <a:spcPts val="0"/>
                </a:spcAft>
                <a:defRPr/>
              </a:pPr>
              <a:r>
                <a:rPr kumimoji="0" lang="zh-TW" altLang="en-US" sz="2000" kern="0" dirty="0">
                  <a:solidFill>
                    <a:srgbClr val="FF0000"/>
                  </a:solidFill>
                  <a:latin typeface="標楷體" panose="03000509000000000000" pitchFamily="65" charset="-120"/>
                  <a:ea typeface="標楷體" panose="03000509000000000000" pitchFamily="65" charset="-120"/>
                </a:rPr>
                <a:t>★</a:t>
              </a:r>
              <a:r>
                <a:rPr kumimoji="0" lang="zh-TW" altLang="en-US" sz="2000" kern="0" dirty="0" smtClean="0">
                  <a:solidFill>
                    <a:schemeClr val="accent6">
                      <a:lumMod val="50000"/>
                    </a:schemeClr>
                  </a:solidFill>
                  <a:latin typeface="標楷體" panose="03000509000000000000" pitchFamily="65" charset="-120"/>
                  <a:ea typeface="標楷體" panose="03000509000000000000" pitchFamily="65" charset="-120"/>
                </a:rPr>
                <a:t>是否</a:t>
              </a:r>
              <a:r>
                <a:rPr kumimoji="0" lang="zh-TW" altLang="en-US" sz="2000" kern="0" dirty="0">
                  <a:solidFill>
                    <a:schemeClr val="accent6">
                      <a:lumMod val="50000"/>
                    </a:schemeClr>
                  </a:solidFill>
                  <a:latin typeface="標楷體" panose="03000509000000000000" pitchFamily="65" charset="-120"/>
                  <a:ea typeface="標楷體" panose="03000509000000000000" pitchFamily="65" charset="-120"/>
                </a:rPr>
                <a:t>同意本委員會取得中央資料庫學習歷程檔案作為第二階段複試學習歷程備審資料</a:t>
              </a:r>
              <a:r>
                <a:rPr kumimoji="0" lang="zh-TW" altLang="en-US" sz="2000" kern="0" dirty="0" smtClean="0">
                  <a:solidFill>
                    <a:schemeClr val="accent6">
                      <a:lumMod val="50000"/>
                    </a:schemeClr>
                  </a:solidFill>
                  <a:latin typeface="標楷體" panose="03000509000000000000" pitchFamily="65" charset="-120"/>
                  <a:ea typeface="標楷體" panose="03000509000000000000" pitchFamily="65" charset="-120"/>
                </a:rPr>
                <a:t>審查</a:t>
              </a:r>
              <a:endParaRPr kumimoji="0" lang="en-US" altLang="zh-CN" sz="2000" kern="0" dirty="0">
                <a:solidFill>
                  <a:schemeClr val="accent6">
                    <a:lumMod val="50000"/>
                  </a:schemeClr>
                </a:solidFill>
                <a:latin typeface="標楷體" panose="03000509000000000000" pitchFamily="65" charset="-120"/>
                <a:ea typeface="標楷體" panose="03000509000000000000" pitchFamily="65" charset="-120"/>
              </a:endParaRPr>
            </a:p>
          </p:txBody>
        </p:sp>
        <p:sp>
          <p:nvSpPr>
            <p:cNvPr id="128" name="矩形 127"/>
            <p:cNvSpPr/>
            <p:nvPr/>
          </p:nvSpPr>
          <p:spPr>
            <a:xfrm>
              <a:off x="6412198" y="4069941"/>
              <a:ext cx="701175" cy="492426"/>
            </a:xfrm>
            <a:prstGeom prst="rect">
              <a:avLst/>
            </a:prstGeom>
            <a:noFill/>
          </p:spPr>
          <p:txBody>
            <a:bodyPr wrap="square" lIns="91424" tIns="45712" rIns="91424" bIns="45712">
              <a:spAutoFit/>
            </a:bodyPr>
            <a:lstStyle/>
            <a:p>
              <a:pPr fontAlgn="auto">
                <a:lnSpc>
                  <a:spcPct val="130000"/>
                </a:lnSpc>
                <a:spcBef>
                  <a:spcPts val="0"/>
                </a:spcBef>
                <a:spcAft>
                  <a:spcPts val="0"/>
                </a:spcAft>
                <a:defRPr/>
              </a:pPr>
              <a:r>
                <a:rPr kumimoji="0" lang="zh-TW" altLang="en-US" sz="2000" kern="0" dirty="0">
                  <a:solidFill>
                    <a:schemeClr val="accent6">
                      <a:lumMod val="50000"/>
                    </a:schemeClr>
                  </a:solidFill>
                  <a:latin typeface="標楷體" panose="03000509000000000000" pitchFamily="65" charset="-120"/>
                  <a:ea typeface="標楷體" panose="03000509000000000000" pitchFamily="65" charset="-120"/>
                </a:rPr>
                <a:t>電話</a:t>
              </a:r>
              <a:endParaRPr kumimoji="0" lang="en-US" altLang="zh-CN" sz="2000" kern="0" dirty="0">
                <a:solidFill>
                  <a:schemeClr val="accent6">
                    <a:lumMod val="50000"/>
                  </a:schemeClr>
                </a:solidFill>
                <a:latin typeface="標楷體" panose="03000509000000000000" pitchFamily="65" charset="-120"/>
                <a:ea typeface="標楷體" panose="03000509000000000000" pitchFamily="65" charset="-120"/>
              </a:endParaRPr>
            </a:p>
          </p:txBody>
        </p:sp>
        <p:sp>
          <p:nvSpPr>
            <p:cNvPr id="129" name="矩形 128"/>
            <p:cNvSpPr/>
            <p:nvPr/>
          </p:nvSpPr>
          <p:spPr>
            <a:xfrm>
              <a:off x="6054825" y="5057474"/>
              <a:ext cx="786707" cy="492426"/>
            </a:xfrm>
            <a:prstGeom prst="rect">
              <a:avLst/>
            </a:prstGeom>
            <a:noFill/>
          </p:spPr>
          <p:txBody>
            <a:bodyPr wrap="square" lIns="91424" tIns="45712" rIns="91424" bIns="45712">
              <a:spAutoFit/>
            </a:bodyPr>
            <a:lstStyle/>
            <a:p>
              <a:pPr fontAlgn="auto">
                <a:lnSpc>
                  <a:spcPct val="130000"/>
                </a:lnSpc>
                <a:spcBef>
                  <a:spcPts val="0"/>
                </a:spcBef>
                <a:spcAft>
                  <a:spcPts val="0"/>
                </a:spcAft>
                <a:defRPr/>
              </a:pPr>
              <a:r>
                <a:rPr kumimoji="0" lang="zh-TW" altLang="en-US" sz="2000" kern="0" dirty="0">
                  <a:solidFill>
                    <a:schemeClr val="accent6">
                      <a:lumMod val="50000"/>
                    </a:schemeClr>
                  </a:solidFill>
                  <a:latin typeface="標楷體" panose="03000509000000000000" pitchFamily="65" charset="-120"/>
                  <a:ea typeface="標楷體" panose="03000509000000000000" pitchFamily="65" charset="-120"/>
                </a:rPr>
                <a:t>地址</a:t>
              </a:r>
              <a:endParaRPr kumimoji="0" lang="en-US" altLang="zh-CN" sz="2000" kern="0" dirty="0">
                <a:solidFill>
                  <a:schemeClr val="accent6">
                    <a:lumMod val="50000"/>
                  </a:schemeClr>
                </a:solidFill>
                <a:latin typeface="標楷體" panose="03000509000000000000" pitchFamily="65" charset="-120"/>
                <a:ea typeface="標楷體" panose="03000509000000000000" pitchFamily="65" charset="-120"/>
              </a:endParaRPr>
            </a:p>
          </p:txBody>
        </p:sp>
      </p:grpSp>
      <p:grpSp>
        <p:nvGrpSpPr>
          <p:cNvPr id="262148" name="群組 262147"/>
          <p:cNvGrpSpPr/>
          <p:nvPr/>
        </p:nvGrpSpPr>
        <p:grpSpPr>
          <a:xfrm>
            <a:off x="4699957" y="5814128"/>
            <a:ext cx="2879002" cy="754366"/>
            <a:chOff x="2978637" y="5980179"/>
            <a:chExt cx="2879002" cy="754366"/>
          </a:xfrm>
        </p:grpSpPr>
        <p:sp>
          <p:nvSpPr>
            <p:cNvPr id="262144" name="剪去單一角落矩形 262143"/>
            <p:cNvSpPr/>
            <p:nvPr/>
          </p:nvSpPr>
          <p:spPr>
            <a:xfrm>
              <a:off x="2978637" y="5980179"/>
              <a:ext cx="2879002" cy="754366"/>
            </a:xfrm>
            <a:prstGeom prst="snip1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
          <p:nvSpPr>
            <p:cNvPr id="262145" name="文字方塊 262144"/>
            <p:cNvSpPr txBox="1"/>
            <p:nvPr/>
          </p:nvSpPr>
          <p:spPr>
            <a:xfrm>
              <a:off x="3027921" y="6156015"/>
              <a:ext cx="2745490" cy="400110"/>
            </a:xfrm>
            <a:prstGeom prst="rect">
              <a:avLst/>
            </a:prstGeom>
            <a:noFill/>
          </p:spPr>
          <p:txBody>
            <a:bodyPr wrap="square" rtlCol="0">
              <a:spAutoFit/>
            </a:bodyPr>
            <a:lstStyle/>
            <a:p>
              <a:pPr algn="ctr"/>
              <a:r>
                <a:rPr lang="zh-TW" altLang="en-US" sz="2000" b="1" dirty="0">
                  <a:solidFill>
                    <a:schemeClr val="bg1"/>
                  </a:solidFill>
                  <a:latin typeface="標楷體" panose="03000509000000000000" pitchFamily="65" charset="-120"/>
                  <a:ea typeface="標楷體" panose="03000509000000000000" pitchFamily="65" charset="-120"/>
                </a:rPr>
                <a:t>完成考生基本資料建置</a:t>
              </a:r>
            </a:p>
          </p:txBody>
        </p:sp>
      </p:grpSp>
    </p:spTree>
    <p:extLst>
      <p:ext uri="{BB962C8B-B14F-4D97-AF65-F5344CB8AC3E}">
        <p14:creationId xmlns:p14="http://schemas.microsoft.com/office/powerpoint/2010/main" xmlns="" val="26205228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圖片 14"/>
          <p:cNvPicPr>
            <a:picLocks noChangeAspect="1"/>
          </p:cNvPicPr>
          <p:nvPr/>
        </p:nvPicPr>
        <p:blipFill>
          <a:blip r:embed="rId3"/>
          <a:stretch>
            <a:fillRect/>
          </a:stretch>
        </p:blipFill>
        <p:spPr>
          <a:xfrm>
            <a:off x="799113" y="745040"/>
            <a:ext cx="7889176" cy="3858100"/>
          </a:xfrm>
          <a:prstGeom prst="rect">
            <a:avLst/>
          </a:prstGeom>
        </p:spPr>
      </p:pic>
      <p:pic>
        <p:nvPicPr>
          <p:cNvPr id="14" name="圖片 13"/>
          <p:cNvPicPr>
            <a:picLocks noChangeAspect="1"/>
          </p:cNvPicPr>
          <p:nvPr/>
        </p:nvPicPr>
        <p:blipFill>
          <a:blip r:embed="rId4"/>
          <a:stretch>
            <a:fillRect/>
          </a:stretch>
        </p:blipFill>
        <p:spPr>
          <a:xfrm>
            <a:off x="2526778" y="4159166"/>
            <a:ext cx="8271955" cy="2649728"/>
          </a:xfrm>
          <a:prstGeom prst="rect">
            <a:avLst/>
          </a:prstGeom>
        </p:spPr>
      </p:pic>
      <p:sp>
        <p:nvSpPr>
          <p:cNvPr id="3" name="矩形 2"/>
          <p:cNvSpPr/>
          <p:nvPr/>
        </p:nvSpPr>
        <p:spPr>
          <a:xfrm>
            <a:off x="833722" y="112630"/>
            <a:ext cx="8686993" cy="492443"/>
          </a:xfrm>
          <a:prstGeom prst="rect">
            <a:avLst/>
          </a:prstGeom>
        </p:spPr>
        <p:txBody>
          <a:bodyPr wrap="none">
            <a:spAutoFit/>
          </a:bodyPr>
          <a:lstStyle/>
          <a:p>
            <a:r>
              <a:rPr lang="en-US" altLang="zh-TW" sz="2600" b="1" dirty="0" smtClean="0">
                <a:latin typeface="標楷體" panose="03000509000000000000" pitchFamily="65" charset="-120"/>
                <a:ea typeface="標楷體" panose="03000509000000000000" pitchFamily="65" charset="-120"/>
              </a:rPr>
              <a:t>【</a:t>
            </a:r>
            <a:r>
              <a:rPr lang="zh-TW" altLang="en-US" sz="2600" b="1" dirty="0">
                <a:latin typeface="標楷體" panose="03000509000000000000" pitchFamily="65" charset="-120"/>
                <a:ea typeface="標楷體" panose="03000509000000000000" pitchFamily="65" charset="-120"/>
              </a:rPr>
              <a:t>集體報名</a:t>
            </a:r>
            <a:r>
              <a:rPr lang="en-US" altLang="zh-TW" sz="2600" b="1" dirty="0">
                <a:latin typeface="標楷體" panose="03000509000000000000" pitchFamily="65" charset="-120"/>
                <a:ea typeface="標楷體" panose="03000509000000000000" pitchFamily="65" charset="-120"/>
              </a:rPr>
              <a:t>】</a:t>
            </a:r>
            <a:r>
              <a:rPr lang="zh-TW" altLang="en-US" sz="2600" b="1" dirty="0">
                <a:latin typeface="標楷體" panose="03000509000000000000" pitchFamily="65" charset="-120"/>
                <a:ea typeface="標楷體" panose="03000509000000000000" pitchFamily="65" charset="-120"/>
              </a:rPr>
              <a:t>資格審查登錄</a:t>
            </a:r>
            <a:r>
              <a:rPr lang="en-US" altLang="zh-TW" sz="2600" b="1" dirty="0">
                <a:latin typeface="標楷體" panose="03000509000000000000" pitchFamily="65" charset="-120"/>
                <a:ea typeface="標楷體" panose="03000509000000000000" pitchFamily="65" charset="-120"/>
              </a:rPr>
              <a:t>-</a:t>
            </a:r>
            <a:r>
              <a:rPr lang="zh-TW" altLang="en-US" sz="2600" b="1" dirty="0">
                <a:solidFill>
                  <a:srgbClr val="FF0000"/>
                </a:solidFill>
                <a:latin typeface="標楷體" panose="03000509000000000000" pitchFamily="65" charset="-120"/>
                <a:ea typeface="標楷體" panose="03000509000000000000" pitchFamily="65" charset="-120"/>
              </a:rPr>
              <a:t>統測准考證考生清冊資料匯入</a:t>
            </a:r>
            <a:endParaRPr lang="zh-TW" altLang="en-US" sz="2600" dirty="0">
              <a:solidFill>
                <a:srgbClr val="FF0000"/>
              </a:solidFill>
              <a:latin typeface="標楷體" panose="03000509000000000000" pitchFamily="65" charset="-120"/>
              <a:ea typeface="標楷體" panose="03000509000000000000" pitchFamily="65" charset="-120"/>
            </a:endParaRPr>
          </a:p>
        </p:txBody>
      </p:sp>
      <p:pic>
        <p:nvPicPr>
          <p:cNvPr id="13" name="Picture 3"/>
          <p:cNvPicPr>
            <a:picLocks noChangeAspect="1" noChangeArrowheads="1"/>
          </p:cNvPicPr>
          <p:nvPr/>
        </p:nvPicPr>
        <p:blipFill>
          <a:blip r:embed="rId5">
            <a:extLst>
              <a:ext uri="{28A0092B-C50C-407E-A947-70E740481C1C}">
                <a14:useLocalDpi xmlns:a14="http://schemas.microsoft.com/office/drawing/2010/main" xmlns=""/>
              </a:ext>
            </a:extLst>
          </a:blip>
          <a:srcRect/>
          <a:stretch>
            <a:fillRect/>
          </a:stretch>
        </p:blipFill>
        <p:spPr bwMode="auto">
          <a:xfrm>
            <a:off x="6528048" y="2398427"/>
            <a:ext cx="5261989" cy="131809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 name="矩形 6"/>
          <p:cNvSpPr/>
          <p:nvPr/>
        </p:nvSpPr>
        <p:spPr>
          <a:xfrm>
            <a:off x="2598753" y="770919"/>
            <a:ext cx="792088" cy="16368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AutoShape 6">
            <a:extLst>
              <a:ext uri="{FF2B5EF4-FFF2-40B4-BE49-F238E27FC236}">
                <a16:creationId xmlns:a16="http://schemas.microsoft.com/office/drawing/2014/main" xmlns="" id="{2ECCE0D5-18A8-4351-AB32-2CD4B9EFCC41}"/>
              </a:ext>
            </a:extLst>
          </p:cNvPr>
          <p:cNvSpPr>
            <a:spLocks noChangeArrowheads="1"/>
          </p:cNvSpPr>
          <p:nvPr/>
        </p:nvSpPr>
        <p:spPr bwMode="auto">
          <a:xfrm rot="10800000">
            <a:off x="7607113" y="4988746"/>
            <a:ext cx="3211778" cy="1296047"/>
          </a:xfrm>
          <a:prstGeom prst="roundRect">
            <a:avLst>
              <a:gd name="adj" fmla="val 21079"/>
            </a:avLst>
          </a:prstGeom>
          <a:solidFill>
            <a:srgbClr val="F25F5C"/>
          </a:solidFill>
          <a:ln w="9525" algn="ctr">
            <a:solidFill>
              <a:srgbClr val="C00000"/>
            </a:solidFill>
            <a:miter lim="800000"/>
            <a:headEnd/>
            <a:tailEnd/>
          </a:ln>
          <a:effectLst>
            <a:outerShdw dist="20000" dir="5400000" rotWithShape="0">
              <a:srgbClr val="000000">
                <a:alpha val="37999"/>
              </a:srgbClr>
            </a:outerShdw>
          </a:effectLst>
        </p:spPr>
        <p:txBody>
          <a:bodyPr rot="10800000" anchor="ctr" anchorCtr="1"/>
          <a:lstStyle/>
          <a:p>
            <a:r>
              <a:rPr lang="en-US" altLang="zh-TW" b="1" dirty="0">
                <a:solidFill>
                  <a:schemeClr val="bg1"/>
                </a:solidFill>
                <a:latin typeface="標楷體" panose="03000509000000000000" pitchFamily="65" charset="-120"/>
                <a:ea typeface="標楷體" panose="03000509000000000000" pitchFamily="65" charset="-120"/>
              </a:rPr>
              <a:t>※</a:t>
            </a:r>
            <a:r>
              <a:rPr lang="zh-TW" altLang="en-US" b="1" dirty="0">
                <a:solidFill>
                  <a:schemeClr val="bg1"/>
                </a:solidFill>
                <a:latin typeface="標楷體" panose="03000509000000000000" pitchFamily="65" charset="-120"/>
                <a:ea typeface="標楷體" panose="03000509000000000000" pitchFamily="65" charset="-120"/>
              </a:rPr>
              <a:t>考生畢業年月查核</a:t>
            </a:r>
            <a:endParaRPr lang="en-US" altLang="zh-TW" b="1" dirty="0">
              <a:solidFill>
                <a:schemeClr val="bg1"/>
              </a:solidFill>
              <a:latin typeface="標楷體" panose="03000509000000000000" pitchFamily="65" charset="-120"/>
              <a:ea typeface="標楷體" panose="03000509000000000000" pitchFamily="65" charset="-120"/>
            </a:endParaRPr>
          </a:p>
          <a:p>
            <a:r>
              <a:rPr lang="en-US" altLang="zh-TW" b="1" dirty="0">
                <a:solidFill>
                  <a:schemeClr val="bg1"/>
                </a:solidFill>
                <a:latin typeface="標楷體" panose="03000509000000000000" pitchFamily="65" charset="-120"/>
                <a:ea typeface="標楷體" panose="03000509000000000000" pitchFamily="65" charset="-120"/>
              </a:rPr>
              <a:t>※</a:t>
            </a:r>
            <a:r>
              <a:rPr lang="zh-TW" altLang="en-US" b="1" dirty="0">
                <a:solidFill>
                  <a:schemeClr val="bg1"/>
                </a:solidFill>
                <a:latin typeface="標楷體" panose="03000509000000000000" pitchFamily="65" charset="-120"/>
                <a:ea typeface="標楷體" panose="03000509000000000000" pitchFamily="65" charset="-120"/>
              </a:rPr>
              <a:t>注意統測報名後，因故休學</a:t>
            </a:r>
            <a:r>
              <a:rPr lang="en-US" altLang="zh-TW" b="1" dirty="0">
                <a:solidFill>
                  <a:schemeClr val="bg1"/>
                </a:solidFill>
                <a:latin typeface="標楷體" panose="03000509000000000000" pitchFamily="65" charset="-120"/>
                <a:ea typeface="標楷體" panose="03000509000000000000" pitchFamily="65" charset="-120"/>
              </a:rPr>
              <a:t>(</a:t>
            </a:r>
            <a:r>
              <a:rPr lang="zh-TW" altLang="en-US" b="1" dirty="0">
                <a:solidFill>
                  <a:schemeClr val="bg1"/>
                </a:solidFill>
                <a:latin typeface="標楷體" panose="03000509000000000000" pitchFamily="65" charset="-120"/>
                <a:ea typeface="標楷體" panose="03000509000000000000" pitchFamily="65" charset="-120"/>
              </a:rPr>
              <a:t>或退學</a:t>
            </a:r>
            <a:r>
              <a:rPr lang="en-US" altLang="zh-TW" b="1" dirty="0">
                <a:solidFill>
                  <a:schemeClr val="bg1"/>
                </a:solidFill>
                <a:latin typeface="標楷體" panose="03000509000000000000" pitchFamily="65" charset="-120"/>
                <a:ea typeface="標楷體" panose="03000509000000000000" pitchFamily="65" charset="-120"/>
              </a:rPr>
              <a:t>)</a:t>
            </a:r>
            <a:r>
              <a:rPr lang="zh-TW" altLang="en-US" b="1" dirty="0">
                <a:solidFill>
                  <a:schemeClr val="bg1"/>
                </a:solidFill>
                <a:latin typeface="標楷體" panose="03000509000000000000" pitchFamily="65" charset="-120"/>
                <a:ea typeface="標楷體" panose="03000509000000000000" pitchFamily="65" charset="-120"/>
              </a:rPr>
              <a:t>或轉學之學生，請勿勾選匯入</a:t>
            </a:r>
            <a:endParaRPr lang="en-US" altLang="zh-TW" b="1" dirty="0">
              <a:solidFill>
                <a:schemeClr val="bg1"/>
              </a:solidFill>
              <a:latin typeface="標楷體" panose="03000509000000000000" pitchFamily="65" charset="-120"/>
              <a:ea typeface="標楷體" panose="03000509000000000000" pitchFamily="65" charset="-120"/>
            </a:endParaRPr>
          </a:p>
        </p:txBody>
      </p:sp>
      <p:sp>
        <p:nvSpPr>
          <p:cNvPr id="23" name="AutoShape 6">
            <a:extLst>
              <a:ext uri="{FF2B5EF4-FFF2-40B4-BE49-F238E27FC236}">
                <a16:creationId xmlns:a16="http://schemas.microsoft.com/office/drawing/2014/main" xmlns="" id="{EB0789C0-AF06-4BF1-A7BB-702FCCBD61F8}"/>
              </a:ext>
            </a:extLst>
          </p:cNvPr>
          <p:cNvSpPr>
            <a:spLocks noChangeArrowheads="1"/>
          </p:cNvSpPr>
          <p:nvPr/>
        </p:nvSpPr>
        <p:spPr bwMode="auto">
          <a:xfrm rot="10800000">
            <a:off x="6879699" y="4164907"/>
            <a:ext cx="2333303" cy="357187"/>
          </a:xfrm>
          <a:prstGeom prst="wedgeRoundRectCallout">
            <a:avLst>
              <a:gd name="adj1" fmla="val -55955"/>
              <a:gd name="adj2" fmla="val -101727"/>
              <a:gd name="adj3" fmla="val 16667"/>
            </a:avLst>
          </a:prstGeom>
          <a:solidFill>
            <a:srgbClr val="F25F5C"/>
          </a:solidFill>
          <a:ln w="9525" algn="ctr">
            <a:solidFill>
              <a:srgbClr val="C00000"/>
            </a:solidFill>
            <a:miter lim="800000"/>
            <a:headEnd/>
            <a:tailEnd/>
          </a:ln>
          <a:effectLst>
            <a:outerShdw dist="20000" dir="5400000" rotWithShape="0">
              <a:srgbClr val="000000">
                <a:alpha val="37999"/>
              </a:srgbClr>
            </a:outerShdw>
          </a:effectLst>
        </p:spPr>
        <p:txBody>
          <a:bodyPr rot="10800000" anchor="ctr" anchorCtr="1"/>
          <a:lstStyle/>
          <a:p>
            <a:pPr>
              <a:defRPr/>
            </a:pPr>
            <a:r>
              <a:rPr kumimoji="0" lang="zh-TW" altLang="en-US" b="1" dirty="0">
                <a:solidFill>
                  <a:schemeClr val="bg1"/>
                </a:solidFill>
                <a:latin typeface="標楷體" panose="03000509000000000000" pitchFamily="65" charset="-120"/>
                <a:ea typeface="標楷體" panose="03000509000000000000" pitchFamily="65" charset="-120"/>
              </a:rPr>
              <a:t>勾選後點選確定匯入</a:t>
            </a:r>
            <a:endParaRPr kumimoji="0" lang="en-US" altLang="zh-TW" b="1" dirty="0">
              <a:solidFill>
                <a:schemeClr val="bg1"/>
              </a:solidFill>
              <a:latin typeface="標楷體" panose="03000509000000000000" pitchFamily="65" charset="-120"/>
              <a:ea typeface="標楷體" panose="03000509000000000000" pitchFamily="65" charset="-120"/>
            </a:endParaRPr>
          </a:p>
        </p:txBody>
      </p:sp>
      <p:sp>
        <p:nvSpPr>
          <p:cNvPr id="12" name="圓角矩形 11"/>
          <p:cNvSpPr/>
          <p:nvPr/>
        </p:nvSpPr>
        <p:spPr>
          <a:xfrm>
            <a:off x="2783632" y="4834381"/>
            <a:ext cx="720080" cy="197451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文字方塊 23">
            <a:extLst>
              <a:ext uri="{FF2B5EF4-FFF2-40B4-BE49-F238E27FC236}">
                <a16:creationId xmlns:a16="http://schemas.microsoft.com/office/drawing/2014/main" xmlns="" id="{5C204A12-2D32-4AB2-8FE1-E8A36D67FBE0}"/>
              </a:ext>
            </a:extLst>
          </p:cNvPr>
          <p:cNvSpPr txBox="1"/>
          <p:nvPr/>
        </p:nvSpPr>
        <p:spPr>
          <a:xfrm>
            <a:off x="2783632" y="4387320"/>
            <a:ext cx="3024336" cy="408623"/>
          </a:xfrm>
          <a:prstGeom prst="roundRect">
            <a:avLst/>
          </a:prstGeom>
          <a:solidFill>
            <a:schemeClr val="accent1">
              <a:lumMod val="50000"/>
            </a:schemeClr>
          </a:solidFill>
          <a:ln>
            <a:solidFill>
              <a:srgbClr val="C69E23"/>
            </a:solidFill>
          </a:ln>
        </p:spPr>
        <p:txBody>
          <a:bodyPr wrap="square" rtlCol="0">
            <a:spAutoFit/>
          </a:bodyPr>
          <a:lstStyle/>
          <a:p>
            <a:pPr algn="r"/>
            <a:r>
              <a:rPr kumimoji="0" lang="zh-TW" altLang="en-US" b="1" dirty="0" smtClean="0">
                <a:solidFill>
                  <a:schemeClr val="bg1"/>
                </a:solidFill>
                <a:latin typeface="標楷體" panose="03000509000000000000" pitchFamily="65" charset="-120"/>
                <a:ea typeface="標楷體" panose="03000509000000000000" pitchFamily="65" charset="-120"/>
              </a:rPr>
              <a:t>勾</a:t>
            </a:r>
            <a:r>
              <a:rPr kumimoji="0" lang="zh-TW" altLang="en-US" b="1" dirty="0">
                <a:solidFill>
                  <a:schemeClr val="bg1"/>
                </a:solidFill>
                <a:latin typeface="標楷體" panose="03000509000000000000" pitchFamily="65" charset="-120"/>
                <a:ea typeface="標楷體" panose="03000509000000000000" pitchFamily="65" charset="-120"/>
              </a:rPr>
              <a:t>選欲匯入的應屆畢業生</a:t>
            </a:r>
            <a:endParaRPr lang="zh-TW" altLang="en-US" b="1" dirty="0">
              <a:solidFill>
                <a:schemeClr val="bg1"/>
              </a:solidFill>
              <a:latin typeface="標楷體" panose="03000509000000000000" pitchFamily="65" charset="-120"/>
              <a:ea typeface="標楷體" panose="03000509000000000000" pitchFamily="65" charset="-120"/>
            </a:endParaRPr>
          </a:p>
        </p:txBody>
      </p:sp>
      <p:sp>
        <p:nvSpPr>
          <p:cNvPr id="17" name="矩形 16"/>
          <p:cNvSpPr/>
          <p:nvPr/>
        </p:nvSpPr>
        <p:spPr>
          <a:xfrm>
            <a:off x="3408458" y="1095868"/>
            <a:ext cx="2736304" cy="28803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矩形 17"/>
          <p:cNvSpPr/>
          <p:nvPr/>
        </p:nvSpPr>
        <p:spPr>
          <a:xfrm>
            <a:off x="6269351" y="1896582"/>
            <a:ext cx="981774" cy="42984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6" name="圖片 15"/>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2849924" y="4429825"/>
            <a:ext cx="339161" cy="339161"/>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9" name="Rectangle 2"/>
          <p:cNvSpPr>
            <a:spLocks noGrp="1" noChangeArrowheads="1"/>
          </p:cNvSpPr>
          <p:nvPr>
            <p:ph type="title" idx="4294967295"/>
          </p:nvPr>
        </p:nvSpPr>
        <p:spPr>
          <a:xfrm>
            <a:off x="817372" y="32627"/>
            <a:ext cx="10558485" cy="714375"/>
          </a:xfrm>
        </p:spPr>
        <p:txBody>
          <a:bodyPr>
            <a:normAutofit/>
          </a:bodyPr>
          <a:lstStyle/>
          <a:p>
            <a:pPr eaLnBrk="1" hangingPunct="1"/>
            <a:r>
              <a:rPr lang="zh-TW" altLang="en-US" sz="2800" b="1" kern="1200" dirty="0">
                <a:solidFill>
                  <a:schemeClr val="tx1"/>
                </a:solidFill>
                <a:latin typeface="標楷體" panose="03000509000000000000" pitchFamily="65" charset="-120"/>
                <a:ea typeface="標楷體" panose="03000509000000000000" pitchFamily="65" charset="-120"/>
                <a:cs typeface="+mn-cs"/>
              </a:rPr>
              <a:t>測驗中心提供</a:t>
            </a:r>
            <a:r>
              <a:rPr lang="en-US" altLang="zh-TW" sz="2800" b="1" kern="1200" dirty="0">
                <a:solidFill>
                  <a:schemeClr val="tx1"/>
                </a:solidFill>
                <a:latin typeface="標楷體" panose="03000509000000000000" pitchFamily="65" charset="-120"/>
                <a:ea typeface="標楷體" panose="03000509000000000000" pitchFamily="65" charset="-120"/>
                <a:cs typeface="+mn-cs"/>
              </a:rPr>
              <a:t>【</a:t>
            </a:r>
            <a:r>
              <a:rPr lang="zh-TW" altLang="en-US" sz="2800" b="1" kern="1200" dirty="0">
                <a:solidFill>
                  <a:schemeClr val="tx1"/>
                </a:solidFill>
                <a:latin typeface="標楷體" panose="03000509000000000000" pitchFamily="65" charset="-120"/>
                <a:ea typeface="標楷體" panose="03000509000000000000" pitchFamily="65" charset="-120"/>
                <a:cs typeface="+mn-cs"/>
              </a:rPr>
              <a:t>准考證考生清冊</a:t>
            </a:r>
            <a:r>
              <a:rPr lang="en-US" altLang="zh-TW" sz="2800" b="1" kern="1200" dirty="0">
                <a:solidFill>
                  <a:schemeClr val="tx1"/>
                </a:solidFill>
                <a:latin typeface="標楷體" panose="03000509000000000000" pitchFamily="65" charset="-120"/>
                <a:ea typeface="標楷體" panose="03000509000000000000" pitchFamily="65" charset="-120"/>
                <a:cs typeface="+mn-cs"/>
              </a:rPr>
              <a:t>】</a:t>
            </a:r>
            <a:r>
              <a:rPr lang="zh-TW" altLang="en-US" sz="2800" b="1" kern="1200" dirty="0">
                <a:solidFill>
                  <a:schemeClr val="tx1"/>
                </a:solidFill>
                <a:latin typeface="標楷體" panose="03000509000000000000" pitchFamily="65" charset="-120"/>
                <a:ea typeface="標楷體" panose="03000509000000000000" pitchFamily="65" charset="-120"/>
                <a:cs typeface="+mn-cs"/>
              </a:rPr>
              <a:t>欄位說明</a:t>
            </a:r>
            <a:endParaRPr lang="en-US" altLang="zh-TW" sz="2800" b="1" kern="1200" dirty="0">
              <a:solidFill>
                <a:schemeClr val="tx1"/>
              </a:solidFill>
              <a:latin typeface="標楷體" panose="03000509000000000000" pitchFamily="65" charset="-120"/>
              <a:ea typeface="標楷體" panose="03000509000000000000" pitchFamily="65" charset="-120"/>
              <a:cs typeface="+mn-cs"/>
            </a:endParaRPr>
          </a:p>
        </p:txBody>
      </p:sp>
      <p:sp>
        <p:nvSpPr>
          <p:cNvPr id="5" name="矩形 4"/>
          <p:cNvSpPr/>
          <p:nvPr/>
        </p:nvSpPr>
        <p:spPr>
          <a:xfrm>
            <a:off x="5136510" y="819773"/>
            <a:ext cx="6792138" cy="1754326"/>
          </a:xfrm>
          <a:prstGeom prst="rect">
            <a:avLst/>
          </a:prstGeom>
        </p:spPr>
        <p:txBody>
          <a:bodyPr wrap="square">
            <a:spAutoFit/>
          </a:bodyPr>
          <a:lstStyle/>
          <a:p>
            <a:pPr algn="just"/>
            <a:r>
              <a:rPr lang="zh-TW" altLang="en-US" dirty="0">
                <a:latin typeface="標楷體" panose="03000509000000000000" pitchFamily="65" charset="-120"/>
                <a:ea typeface="標楷體" panose="03000509000000000000" pitchFamily="65" charset="-120"/>
              </a:rPr>
              <a:t>技專校院入學測驗中心預定於</a:t>
            </a:r>
            <a:endParaRPr lang="en-US" altLang="zh-TW" dirty="0">
              <a:latin typeface="標楷體" panose="03000509000000000000" pitchFamily="65" charset="-120"/>
              <a:ea typeface="標楷體" panose="03000509000000000000" pitchFamily="65" charset="-120"/>
            </a:endParaRPr>
          </a:p>
          <a:p>
            <a:pPr algn="just"/>
            <a:r>
              <a:rPr lang="zh-TW" altLang="en-US" b="1" u="sng" dirty="0">
                <a:latin typeface="標楷體" panose="03000509000000000000" pitchFamily="65" charset="-120"/>
                <a:ea typeface="標楷體" panose="03000509000000000000" pitchFamily="65" charset="-120"/>
              </a:rPr>
              <a:t>准考證寄發日</a:t>
            </a:r>
            <a:r>
              <a:rPr lang="zh-TW" altLang="en-US"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考試地點公告日</a:t>
            </a:r>
            <a:r>
              <a:rPr lang="zh-TW" altLang="en-US" dirty="0">
                <a:latin typeface="標楷體" panose="03000509000000000000" pitchFamily="65" charset="-120"/>
                <a:ea typeface="標楷體" panose="03000509000000000000" pitchFamily="65" charset="-120"/>
              </a:rPr>
              <a:t>及</a:t>
            </a:r>
            <a:r>
              <a:rPr lang="zh-TW" altLang="en-US" b="1" dirty="0">
                <a:latin typeface="標楷體" panose="03000509000000000000" pitchFamily="65" charset="-120"/>
                <a:ea typeface="標楷體" panose="03000509000000000000" pitchFamily="65" charset="-120"/>
              </a:rPr>
              <a:t>成績單寄發日</a:t>
            </a:r>
            <a:r>
              <a:rPr lang="zh-TW" altLang="en-US" dirty="0">
                <a:latin typeface="標楷體" panose="03000509000000000000" pitchFamily="65" charset="-120"/>
                <a:ea typeface="標楷體" panose="03000509000000000000" pitchFamily="65" charset="-120"/>
              </a:rPr>
              <a:t>以電子郵件寄送各集報學校經電子簽章之加密檔，各校承辦人收到檔案後，請利用「統一入學測驗資料解密工具」並輸入原設定之密碼，進行資料解密作業。</a:t>
            </a:r>
            <a:endParaRPr lang="en-US" altLang="zh-TW" dirty="0">
              <a:latin typeface="標楷體" panose="03000509000000000000" pitchFamily="65" charset="-120"/>
              <a:ea typeface="標楷體" panose="03000509000000000000" pitchFamily="65" charset="-120"/>
            </a:endParaRPr>
          </a:p>
          <a:p>
            <a:pPr algn="just"/>
            <a:r>
              <a:rPr lang="zh-TW" altLang="en-US" dirty="0">
                <a:latin typeface="標楷體" panose="03000509000000000000" pitchFamily="65" charset="-120"/>
                <a:ea typeface="標楷體" panose="03000509000000000000" pitchFamily="65" charset="-120"/>
              </a:rPr>
              <a:t>詳請參閱</a:t>
            </a:r>
            <a:r>
              <a:rPr lang="en-US" altLang="zh-TW" dirty="0" smtClean="0">
                <a:latin typeface="標楷體" panose="03000509000000000000" pitchFamily="65" charset="-120"/>
                <a:ea typeface="標楷體" panose="03000509000000000000" pitchFamily="65" charset="-120"/>
              </a:rPr>
              <a:t>111</a:t>
            </a:r>
            <a:r>
              <a:rPr lang="zh-TW" altLang="en-US" dirty="0" smtClean="0">
                <a:latin typeface="標楷體" panose="03000509000000000000" pitchFamily="65" charset="-120"/>
                <a:ea typeface="標楷體" panose="03000509000000000000" pitchFamily="65" charset="-120"/>
              </a:rPr>
              <a:t>學年</a:t>
            </a:r>
            <a:r>
              <a:rPr lang="zh-TW" altLang="en-US" dirty="0">
                <a:latin typeface="標楷體" panose="03000509000000000000" pitchFamily="65" charset="-120"/>
                <a:ea typeface="標楷體" panose="03000509000000000000" pitchFamily="65" charset="-120"/>
              </a:rPr>
              <a:t>度統一入學測驗集體報名資料下載操作說明</a:t>
            </a:r>
            <a:endParaRPr lang="en-US" altLang="zh-TW" dirty="0">
              <a:latin typeface="標楷體" panose="03000509000000000000" pitchFamily="65" charset="-120"/>
              <a:ea typeface="標楷體" panose="03000509000000000000" pitchFamily="65" charset="-120"/>
            </a:endParaRPr>
          </a:p>
        </p:txBody>
      </p:sp>
      <p:sp>
        <p:nvSpPr>
          <p:cNvPr id="3" name="文字方塊 2"/>
          <p:cNvSpPr txBox="1"/>
          <p:nvPr/>
        </p:nvSpPr>
        <p:spPr>
          <a:xfrm>
            <a:off x="5136509" y="2590527"/>
            <a:ext cx="6803720" cy="615553"/>
          </a:xfrm>
          <a:prstGeom prst="rect">
            <a:avLst/>
          </a:prstGeom>
          <a:noFill/>
        </p:spPr>
        <p:txBody>
          <a:bodyPr wrap="square" rtlCol="0">
            <a:spAutoFit/>
          </a:bodyPr>
          <a:lstStyle/>
          <a:p>
            <a:pPr marL="176213" indent="-176213"/>
            <a:r>
              <a:rPr lang="zh-TW" altLang="en-US" sz="1700" b="1" dirty="0">
                <a:solidFill>
                  <a:srgbClr val="0000FF"/>
                </a:solidFill>
                <a:latin typeface="標楷體" panose="03000509000000000000" pitchFamily="65" charset="-120"/>
                <a:ea typeface="標楷體" panose="03000509000000000000" pitchFamily="65" charset="-120"/>
              </a:rPr>
              <a:t>★檔名一定是含「</a:t>
            </a:r>
            <a:r>
              <a:rPr lang="en-US" altLang="zh-TW" sz="1700" b="1" dirty="0">
                <a:solidFill>
                  <a:srgbClr val="0000FF"/>
                </a:solidFill>
                <a:latin typeface="標楷體" panose="03000509000000000000" pitchFamily="65" charset="-120"/>
                <a:ea typeface="標楷體" panose="03000509000000000000" pitchFamily="65" charset="-120"/>
              </a:rPr>
              <a:t>A</a:t>
            </a:r>
            <a:r>
              <a:rPr lang="zh-TW" altLang="en-US" sz="1700" b="1" dirty="0">
                <a:solidFill>
                  <a:srgbClr val="0000FF"/>
                </a:solidFill>
                <a:latin typeface="標楷體" panose="03000509000000000000" pitchFamily="65" charset="-120"/>
                <a:ea typeface="標楷體" panose="03000509000000000000" pitchFamily="65" charset="-120"/>
              </a:rPr>
              <a:t>」之檔案</a:t>
            </a:r>
            <a:endParaRPr lang="en-US" altLang="zh-TW" sz="1700" b="1" dirty="0">
              <a:solidFill>
                <a:srgbClr val="0000FF"/>
              </a:solidFill>
              <a:latin typeface="標楷體" panose="03000509000000000000" pitchFamily="65" charset="-120"/>
              <a:ea typeface="標楷體" panose="03000509000000000000" pitchFamily="65" charset="-120"/>
            </a:endParaRPr>
          </a:p>
          <a:p>
            <a:pPr marL="182563" indent="-182563"/>
            <a:r>
              <a:rPr lang="zh-TW" altLang="en-US" sz="1700" b="1" dirty="0" smtClean="0">
                <a:solidFill>
                  <a:srgbClr val="0000FF"/>
                </a:solidFill>
                <a:latin typeface="標楷體" panose="03000509000000000000" pitchFamily="65" charset="-120"/>
                <a:ea typeface="標楷體" panose="03000509000000000000" pitchFamily="65" charset="-120"/>
              </a:rPr>
              <a:t>★准考證考生清冊匯入使用之學校代碼，需</a:t>
            </a:r>
            <a:r>
              <a:rPr lang="zh-TW" altLang="en-US" sz="1700" b="1" dirty="0">
                <a:solidFill>
                  <a:srgbClr val="0000FF"/>
                </a:solidFill>
                <a:latin typeface="標楷體" panose="03000509000000000000" pitchFamily="65" charset="-120"/>
                <a:ea typeface="標楷體" panose="03000509000000000000" pitchFamily="65" charset="-120"/>
              </a:rPr>
              <a:t>與統</a:t>
            </a:r>
            <a:r>
              <a:rPr lang="zh-TW" altLang="en-US" sz="1700" b="1" dirty="0" smtClean="0">
                <a:solidFill>
                  <a:srgbClr val="0000FF"/>
                </a:solidFill>
                <a:latin typeface="標楷體" panose="03000509000000000000" pitchFamily="65" charset="-120"/>
                <a:ea typeface="標楷體" panose="03000509000000000000" pitchFamily="65" charset="-120"/>
              </a:rPr>
              <a:t>測集體報名</a:t>
            </a:r>
            <a:r>
              <a:rPr lang="zh-TW" altLang="en-US" sz="1700" b="1" dirty="0">
                <a:solidFill>
                  <a:srgbClr val="0000FF"/>
                </a:solidFill>
                <a:latin typeface="標楷體" panose="03000509000000000000" pitchFamily="65" charset="-120"/>
                <a:ea typeface="標楷體" panose="03000509000000000000" pitchFamily="65" charset="-120"/>
              </a:rPr>
              <a:t>代碼一致</a:t>
            </a:r>
          </a:p>
        </p:txBody>
      </p:sp>
      <p:pic>
        <p:nvPicPr>
          <p:cNvPr id="4" name="圖片 3"/>
          <p:cNvPicPr>
            <a:picLocks noChangeAspect="1"/>
          </p:cNvPicPr>
          <p:nvPr/>
        </p:nvPicPr>
        <p:blipFill>
          <a:blip r:embed="rId3"/>
          <a:stretch>
            <a:fillRect/>
          </a:stretch>
        </p:blipFill>
        <p:spPr>
          <a:xfrm>
            <a:off x="983432" y="4077072"/>
            <a:ext cx="10956797" cy="2773288"/>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xmlns=""/>
              </a:ext>
            </a:extLst>
          </a:blip>
          <a:srcRect/>
          <a:stretch>
            <a:fillRect/>
          </a:stretch>
        </p:blipFill>
        <p:spPr bwMode="auto">
          <a:xfrm>
            <a:off x="983432" y="747002"/>
            <a:ext cx="4153077" cy="350013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stretch>
            <a:fillRect/>
          </a:stretch>
        </p:blipFill>
        <p:spPr>
          <a:xfrm>
            <a:off x="1559496" y="980728"/>
            <a:ext cx="9212075" cy="5740628"/>
          </a:xfrm>
          <a:prstGeom prst="rect">
            <a:avLst/>
          </a:prstGeom>
        </p:spPr>
      </p:pic>
      <p:sp>
        <p:nvSpPr>
          <p:cNvPr id="8" name="矩形 7"/>
          <p:cNvSpPr/>
          <p:nvPr/>
        </p:nvSpPr>
        <p:spPr>
          <a:xfrm>
            <a:off x="839416" y="128245"/>
            <a:ext cx="6353021" cy="492443"/>
          </a:xfrm>
          <a:prstGeom prst="rect">
            <a:avLst/>
          </a:prstGeom>
        </p:spPr>
        <p:txBody>
          <a:bodyPr wrap="none">
            <a:spAutoFit/>
          </a:bodyPr>
          <a:lstStyle/>
          <a:p>
            <a:r>
              <a:rPr lang="en-US" altLang="zh-TW" sz="2600" b="1" dirty="0" smtClean="0">
                <a:latin typeface="標楷體" panose="03000509000000000000" pitchFamily="65" charset="-120"/>
                <a:ea typeface="標楷體" panose="03000509000000000000" pitchFamily="65" charset="-120"/>
              </a:rPr>
              <a:t>【</a:t>
            </a:r>
            <a:r>
              <a:rPr lang="zh-TW" altLang="en-US" sz="2600" b="1" dirty="0">
                <a:latin typeface="標楷體" panose="03000509000000000000" pitchFamily="65" charset="-120"/>
                <a:ea typeface="標楷體" panose="03000509000000000000" pitchFamily="65" charset="-120"/>
              </a:rPr>
              <a:t>集體報名</a:t>
            </a:r>
            <a:r>
              <a:rPr lang="en-US" altLang="zh-TW" sz="2600" b="1" dirty="0">
                <a:latin typeface="標楷體" panose="03000509000000000000" pitchFamily="65" charset="-120"/>
                <a:ea typeface="標楷體" panose="03000509000000000000" pitchFamily="65" charset="-120"/>
              </a:rPr>
              <a:t>】</a:t>
            </a:r>
            <a:r>
              <a:rPr lang="zh-TW" altLang="en-US" sz="2600" b="1" dirty="0">
                <a:latin typeface="標楷體" panose="03000509000000000000" pitchFamily="65" charset="-120"/>
                <a:ea typeface="標楷體" panose="03000509000000000000" pitchFamily="65" charset="-120"/>
              </a:rPr>
              <a:t>資格審查登錄</a:t>
            </a:r>
            <a:r>
              <a:rPr lang="en-US" altLang="zh-TW" sz="2600" b="1" dirty="0">
                <a:latin typeface="標楷體" panose="03000509000000000000" pitchFamily="65" charset="-120"/>
                <a:ea typeface="標楷體" panose="03000509000000000000" pitchFamily="65" charset="-120"/>
              </a:rPr>
              <a:t>-</a:t>
            </a:r>
            <a:r>
              <a:rPr lang="zh-TW" altLang="en-US" sz="2600" b="1" dirty="0">
                <a:solidFill>
                  <a:srgbClr val="FF0000"/>
                </a:solidFill>
                <a:latin typeface="標楷體" panose="03000509000000000000" pitchFamily="65" charset="-120"/>
                <a:ea typeface="標楷體" panose="03000509000000000000" pitchFamily="65" charset="-120"/>
              </a:rPr>
              <a:t>班級資料維護</a:t>
            </a:r>
            <a:endParaRPr lang="zh-TW" altLang="en-US" sz="2600" dirty="0">
              <a:solidFill>
                <a:srgbClr val="FF0000"/>
              </a:solidFill>
              <a:latin typeface="標楷體" panose="03000509000000000000" pitchFamily="65" charset="-120"/>
              <a:ea typeface="標楷體" panose="03000509000000000000" pitchFamily="65" charset="-120"/>
            </a:endParaRPr>
          </a:p>
        </p:txBody>
      </p:sp>
      <p:sp>
        <p:nvSpPr>
          <p:cNvPr id="9" name="AutoShape 6">
            <a:extLst>
              <a:ext uri="{FF2B5EF4-FFF2-40B4-BE49-F238E27FC236}">
                <a16:creationId xmlns:a16="http://schemas.microsoft.com/office/drawing/2014/main" xmlns="" id="{41D68B3A-B537-47F3-A8AE-4A8A8AC09FFF}"/>
              </a:ext>
            </a:extLst>
          </p:cNvPr>
          <p:cNvSpPr>
            <a:spLocks noChangeArrowheads="1"/>
          </p:cNvSpPr>
          <p:nvPr/>
        </p:nvSpPr>
        <p:spPr bwMode="auto">
          <a:xfrm rot="10800000">
            <a:off x="5623819" y="4388599"/>
            <a:ext cx="2592288" cy="714375"/>
          </a:xfrm>
          <a:prstGeom prst="wedgeRoundRectCallout">
            <a:avLst>
              <a:gd name="adj1" fmla="val 71012"/>
              <a:gd name="adj2" fmla="val 58877"/>
              <a:gd name="adj3" fmla="val 16667"/>
            </a:avLst>
          </a:prstGeom>
          <a:solidFill>
            <a:srgbClr val="F25F5C"/>
          </a:solidFill>
          <a:ln w="9525" algn="ctr">
            <a:solidFill>
              <a:srgbClr val="C00000"/>
            </a:solidFill>
            <a:miter lim="800000"/>
            <a:headEnd/>
            <a:tailEnd/>
          </a:ln>
          <a:effectLst>
            <a:outerShdw dist="20000" dir="5400000" rotWithShape="0">
              <a:srgbClr val="000000">
                <a:alpha val="37999"/>
              </a:srgbClr>
            </a:outerShdw>
          </a:effectLst>
        </p:spPr>
        <p:txBody>
          <a:bodyPr rot="10800000" anchor="ctr" anchorCtr="1"/>
          <a:lstStyle/>
          <a:p>
            <a:pPr algn="ctr"/>
            <a:r>
              <a:rPr kumimoji="0" lang="zh-TW" altLang="en-US" b="1" dirty="0">
                <a:solidFill>
                  <a:schemeClr val="bg1"/>
                </a:solidFill>
                <a:latin typeface="標楷體" panose="03000509000000000000" pitchFamily="65" charset="-120"/>
                <a:ea typeface="標楷體" panose="03000509000000000000" pitchFamily="65" charset="-120"/>
              </a:rPr>
              <a:t>點按班級名稱欄位後，</a:t>
            </a:r>
            <a:endParaRPr kumimoji="0" lang="en-US" altLang="zh-TW" b="1" dirty="0">
              <a:solidFill>
                <a:schemeClr val="bg1"/>
              </a:solidFill>
              <a:latin typeface="標楷體" panose="03000509000000000000" pitchFamily="65" charset="-120"/>
              <a:ea typeface="標楷體" panose="03000509000000000000" pitchFamily="65" charset="-120"/>
            </a:endParaRPr>
          </a:p>
          <a:p>
            <a:pPr algn="ctr"/>
            <a:r>
              <a:rPr kumimoji="0" lang="zh-TW" altLang="en-US" b="1" dirty="0">
                <a:solidFill>
                  <a:schemeClr val="bg1"/>
                </a:solidFill>
                <a:latin typeface="標楷體" panose="03000509000000000000" pitchFamily="65" charset="-120"/>
                <a:ea typeface="標楷體" panose="03000509000000000000" pitchFamily="65" charset="-120"/>
              </a:rPr>
              <a:t>即可對名稱進行編輯</a:t>
            </a:r>
          </a:p>
        </p:txBody>
      </p:sp>
      <p:sp>
        <p:nvSpPr>
          <p:cNvPr id="10" name="Rectangle 4">
            <a:extLst>
              <a:ext uri="{FF2B5EF4-FFF2-40B4-BE49-F238E27FC236}">
                <a16:creationId xmlns:a16="http://schemas.microsoft.com/office/drawing/2014/main" xmlns="" id="{6186004F-7940-4518-AE7D-1FAD221CAB3A}"/>
              </a:ext>
            </a:extLst>
          </p:cNvPr>
          <p:cNvSpPr>
            <a:spLocks noChangeArrowheads="1"/>
          </p:cNvSpPr>
          <p:nvPr/>
        </p:nvSpPr>
        <p:spPr bwMode="auto">
          <a:xfrm>
            <a:off x="4713228" y="4183586"/>
            <a:ext cx="324598" cy="224512"/>
          </a:xfrm>
          <a:prstGeom prst="rect">
            <a:avLst/>
          </a:prstGeom>
          <a:noFill/>
          <a:ln w="38100" algn="ctr">
            <a:solidFill>
              <a:srgbClr val="FF0000"/>
            </a:solidFill>
            <a:prstDash val="sysDot"/>
            <a:miter lim="800000"/>
            <a:headEnd/>
            <a:tailEnd/>
          </a:ln>
        </p:spPr>
        <p:txBody>
          <a:bodyPr wrap="none" anchor="ctr"/>
          <a:lstStyle/>
          <a:p>
            <a:pPr algn="just">
              <a:buFontTx/>
              <a:buChar char="•"/>
            </a:pPr>
            <a:endParaRPr kumimoji="0" lang="zh-TW" altLang="en-US">
              <a:latin typeface="標楷體" panose="03000509000000000000" pitchFamily="65" charset="-120"/>
              <a:ea typeface="標楷體" panose="03000509000000000000" pitchFamily="65" charset="-12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p:cNvPicPr>
            <a:picLocks noChangeAspect="1"/>
          </p:cNvPicPr>
          <p:nvPr/>
        </p:nvPicPr>
        <p:blipFill>
          <a:blip r:embed="rId2"/>
          <a:stretch>
            <a:fillRect/>
          </a:stretch>
        </p:blipFill>
        <p:spPr>
          <a:xfrm>
            <a:off x="2034313" y="754719"/>
            <a:ext cx="7920880" cy="6086981"/>
          </a:xfrm>
          <a:prstGeom prst="rect">
            <a:avLst/>
          </a:prstGeom>
        </p:spPr>
      </p:pic>
      <p:sp>
        <p:nvSpPr>
          <p:cNvPr id="14" name="Rectangle 2">
            <a:extLst>
              <a:ext uri="{FF2B5EF4-FFF2-40B4-BE49-F238E27FC236}">
                <a16:creationId xmlns:a16="http://schemas.microsoft.com/office/drawing/2014/main" xmlns="" id="{45FFB986-1820-4FE3-95C5-518755964BA9}"/>
              </a:ext>
            </a:extLst>
          </p:cNvPr>
          <p:cNvSpPr txBox="1">
            <a:spLocks noChangeArrowheads="1"/>
          </p:cNvSpPr>
          <p:nvPr/>
        </p:nvSpPr>
        <p:spPr>
          <a:xfrm>
            <a:off x="623392" y="-27384"/>
            <a:ext cx="9853984" cy="912019"/>
          </a:xfrm>
          <a:prstGeom prst="rect">
            <a:avLst/>
          </a:prstGeom>
          <a:ln/>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lnSpc>
                <a:spcPts val="3200"/>
              </a:lnSpc>
              <a:spcAft>
                <a:spcPts val="0"/>
              </a:spcAft>
            </a:pPr>
            <a:r>
              <a:rPr lang="en-US" altLang="zh-TW" sz="2600" b="1" dirty="0" smtClean="0">
                <a:latin typeface="標楷體" panose="03000509000000000000" pitchFamily="65" charset="-120"/>
                <a:ea typeface="標楷體" panose="03000509000000000000" pitchFamily="65" charset="-120"/>
              </a:rPr>
              <a:t>【</a:t>
            </a:r>
            <a:r>
              <a:rPr lang="zh-TW" altLang="en-US" sz="2600" b="1" dirty="0">
                <a:latin typeface="標楷體" panose="03000509000000000000" pitchFamily="65" charset="-120"/>
                <a:ea typeface="標楷體" panose="03000509000000000000" pitchFamily="65" charset="-120"/>
              </a:rPr>
              <a:t>集體報名</a:t>
            </a:r>
            <a:r>
              <a:rPr lang="en-US" altLang="zh-TW" sz="2600" b="1" dirty="0">
                <a:latin typeface="標楷體" panose="03000509000000000000" pitchFamily="65" charset="-120"/>
                <a:ea typeface="標楷體" panose="03000509000000000000" pitchFamily="65" charset="-120"/>
              </a:rPr>
              <a:t>】</a:t>
            </a:r>
            <a:r>
              <a:rPr lang="zh-TW" altLang="en-US" sz="2600" b="1" dirty="0">
                <a:latin typeface="標楷體" panose="03000509000000000000" pitchFamily="65" charset="-120"/>
                <a:ea typeface="標楷體" panose="03000509000000000000" pitchFamily="65" charset="-120"/>
                <a:cs typeface="+mn-cs"/>
              </a:rPr>
              <a:t>資格審查登錄</a:t>
            </a:r>
            <a:r>
              <a:rPr lang="en-US" altLang="zh-TW" sz="2600" b="1" dirty="0" smtClean="0">
                <a:latin typeface="標楷體" panose="03000509000000000000" pitchFamily="65" charset="-120"/>
                <a:ea typeface="標楷體" panose="03000509000000000000" pitchFamily="65" charset="-120"/>
                <a:cs typeface="+mn-cs"/>
              </a:rPr>
              <a:t>-</a:t>
            </a:r>
            <a:r>
              <a:rPr lang="zh-TW" altLang="en-US" sz="2600" b="1" dirty="0" smtClean="0">
                <a:solidFill>
                  <a:srgbClr val="FF0000"/>
                </a:solidFill>
                <a:latin typeface="標楷體" panose="03000509000000000000" pitchFamily="65" charset="-120"/>
                <a:ea typeface="標楷體" panose="03000509000000000000" pitchFamily="65" charset="-120"/>
                <a:cs typeface="+mn-cs"/>
              </a:rPr>
              <a:t>考生</a:t>
            </a:r>
            <a:r>
              <a:rPr lang="zh-TW" altLang="en-US" sz="2600" b="1" dirty="0">
                <a:solidFill>
                  <a:srgbClr val="FF0000"/>
                </a:solidFill>
                <a:latin typeface="標楷體" panose="03000509000000000000" pitchFamily="65" charset="-120"/>
                <a:ea typeface="標楷體" panose="03000509000000000000" pitchFamily="65" charset="-120"/>
                <a:cs typeface="+mn-cs"/>
              </a:rPr>
              <a:t>在校</a:t>
            </a:r>
            <a:r>
              <a:rPr lang="zh-TW" altLang="en-US" sz="2600" b="1" dirty="0" smtClean="0">
                <a:solidFill>
                  <a:srgbClr val="FF0000"/>
                </a:solidFill>
                <a:latin typeface="標楷體" panose="03000509000000000000" pitchFamily="65" charset="-120"/>
                <a:ea typeface="標楷體" panose="03000509000000000000" pitchFamily="65" charset="-120"/>
                <a:cs typeface="+mn-cs"/>
              </a:rPr>
              <a:t>基本資料</a:t>
            </a:r>
            <a:r>
              <a:rPr lang="zh-TW" altLang="en-US" sz="2600" b="1" dirty="0" smtClean="0">
                <a:solidFill>
                  <a:srgbClr val="3333FF"/>
                </a:solidFill>
                <a:latin typeface="標楷體" panose="03000509000000000000" pitchFamily="65" charset="-120"/>
                <a:ea typeface="標楷體" panose="03000509000000000000" pitchFamily="65" charset="-120"/>
              </a:rPr>
              <a:t>整</a:t>
            </a:r>
            <a:r>
              <a:rPr lang="zh-TW" altLang="en-US" sz="2600" b="1" dirty="0">
                <a:solidFill>
                  <a:srgbClr val="3333FF"/>
                </a:solidFill>
                <a:latin typeface="標楷體" panose="03000509000000000000" pitchFamily="65" charset="-120"/>
                <a:ea typeface="標楷體" panose="03000509000000000000" pitchFamily="65" charset="-120"/>
              </a:rPr>
              <a:t>批作業</a:t>
            </a:r>
            <a:endParaRPr lang="en-US" altLang="zh-TW" sz="2600" b="1" dirty="0">
              <a:solidFill>
                <a:srgbClr val="3333FF"/>
              </a:solidFill>
              <a:latin typeface="標楷體" panose="03000509000000000000" pitchFamily="65" charset="-120"/>
              <a:ea typeface="標楷體" panose="03000509000000000000" pitchFamily="65" charset="-120"/>
            </a:endParaRPr>
          </a:p>
        </p:txBody>
      </p:sp>
      <p:sp>
        <p:nvSpPr>
          <p:cNvPr id="15" name="椭圆 76">
            <a:extLst>
              <a:ext uri="{FF2B5EF4-FFF2-40B4-BE49-F238E27FC236}">
                <a16:creationId xmlns:a16="http://schemas.microsoft.com/office/drawing/2014/main" xmlns="" id="{04CB6F2A-2966-40CC-B5DE-470CA50891E0}"/>
              </a:ext>
            </a:extLst>
          </p:cNvPr>
          <p:cNvSpPr/>
          <p:nvPr/>
        </p:nvSpPr>
        <p:spPr>
          <a:xfrm>
            <a:off x="4301473" y="5278355"/>
            <a:ext cx="745706" cy="749310"/>
          </a:xfrm>
          <a:prstGeom prst="ellipse">
            <a:avLst/>
          </a:prstGeom>
          <a:solidFill>
            <a:srgbClr val="00B050"/>
          </a:solidFill>
          <a:ln w="12700" cap="flat" cmpd="sng" algn="ctr">
            <a:noFill/>
            <a:prstDash val="solid"/>
            <a:miter lim="800000"/>
          </a:ln>
          <a:effectLst/>
        </p:spPr>
        <p:txBody>
          <a:bodyPr rtlCol="0" anchor="ctr"/>
          <a:lstStyle/>
          <a:p>
            <a:pPr algn="ctr" fontAlgn="auto">
              <a:spcBef>
                <a:spcPts val="0"/>
              </a:spcBef>
              <a:spcAft>
                <a:spcPts val="0"/>
              </a:spcAft>
              <a:defRPr/>
            </a:pPr>
            <a:r>
              <a:rPr kumimoji="0" lang="en-US" altLang="zh-CN" sz="3600" b="1" kern="0" dirty="0">
                <a:solidFill>
                  <a:prstClr val="white"/>
                </a:solidFill>
                <a:latin typeface="標楷體" panose="03000509000000000000" pitchFamily="65" charset="-120"/>
                <a:ea typeface="標楷體" panose="03000509000000000000" pitchFamily="65" charset="-120"/>
              </a:rPr>
              <a:t>1</a:t>
            </a:r>
            <a:endParaRPr kumimoji="0" lang="zh-CN" altLang="en-US" sz="3600" b="1" kern="0" dirty="0">
              <a:solidFill>
                <a:prstClr val="white"/>
              </a:solidFill>
              <a:latin typeface="標楷體" panose="03000509000000000000" pitchFamily="65" charset="-120"/>
              <a:ea typeface="標楷體" panose="03000509000000000000" pitchFamily="65" charset="-120"/>
            </a:endParaRPr>
          </a:p>
        </p:txBody>
      </p:sp>
      <p:sp>
        <p:nvSpPr>
          <p:cNvPr id="18" name="向右箭號 11">
            <a:extLst>
              <a:ext uri="{FF2B5EF4-FFF2-40B4-BE49-F238E27FC236}">
                <a16:creationId xmlns:a16="http://schemas.microsoft.com/office/drawing/2014/main" xmlns="" id="{32DD3D2A-58A0-427D-A78A-4A5D991C3F0E}"/>
              </a:ext>
            </a:extLst>
          </p:cNvPr>
          <p:cNvSpPr/>
          <p:nvPr/>
        </p:nvSpPr>
        <p:spPr>
          <a:xfrm>
            <a:off x="5669625" y="5511263"/>
            <a:ext cx="469144" cy="28349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椭圆 76">
            <a:extLst>
              <a:ext uri="{FF2B5EF4-FFF2-40B4-BE49-F238E27FC236}">
                <a16:creationId xmlns:a16="http://schemas.microsoft.com/office/drawing/2014/main" xmlns="" id="{21ED6FF7-7D89-4C0D-B513-ACA5B97262A7}"/>
              </a:ext>
            </a:extLst>
          </p:cNvPr>
          <p:cNvSpPr/>
          <p:nvPr/>
        </p:nvSpPr>
        <p:spPr>
          <a:xfrm>
            <a:off x="6816080" y="5301208"/>
            <a:ext cx="745706" cy="726457"/>
          </a:xfrm>
          <a:prstGeom prst="ellipse">
            <a:avLst/>
          </a:prstGeom>
          <a:solidFill>
            <a:srgbClr val="00B0F0"/>
          </a:solidFill>
          <a:ln w="12700" cap="flat" cmpd="sng" algn="ctr">
            <a:noFill/>
            <a:prstDash val="solid"/>
            <a:miter lim="800000"/>
          </a:ln>
          <a:effectLst/>
        </p:spPr>
        <p:txBody>
          <a:bodyPr rtlCol="0" anchor="ctr"/>
          <a:lstStyle/>
          <a:p>
            <a:pPr algn="ctr" fontAlgn="auto">
              <a:spcBef>
                <a:spcPts val="0"/>
              </a:spcBef>
              <a:spcAft>
                <a:spcPts val="0"/>
              </a:spcAft>
              <a:defRPr/>
            </a:pPr>
            <a:r>
              <a:rPr kumimoji="0" lang="en-US" altLang="zh-CN" sz="3600" b="1" kern="0" dirty="0">
                <a:solidFill>
                  <a:prstClr val="white"/>
                </a:solidFill>
                <a:latin typeface="標楷體" panose="03000509000000000000" pitchFamily="65" charset="-120"/>
                <a:ea typeface="標楷體" panose="03000509000000000000" pitchFamily="65" charset="-120"/>
              </a:rPr>
              <a:t>2</a:t>
            </a:r>
            <a:endParaRPr kumimoji="0" lang="zh-CN" altLang="en-US" sz="3600" b="1" kern="0" dirty="0">
              <a:solidFill>
                <a:prstClr val="white"/>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xmlns="" val="11700137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3"/>
          <a:stretch>
            <a:fillRect/>
          </a:stretch>
        </p:blipFill>
        <p:spPr>
          <a:xfrm>
            <a:off x="3333689" y="1187048"/>
            <a:ext cx="5356879" cy="5550322"/>
          </a:xfrm>
          <a:prstGeom prst="rect">
            <a:avLst/>
          </a:prstGeom>
        </p:spPr>
      </p:pic>
      <p:sp>
        <p:nvSpPr>
          <p:cNvPr id="6" name="Rectangle 4"/>
          <p:cNvSpPr>
            <a:spLocks noChangeArrowheads="1"/>
          </p:cNvSpPr>
          <p:nvPr/>
        </p:nvSpPr>
        <p:spPr bwMode="auto">
          <a:xfrm>
            <a:off x="3371924" y="4063046"/>
            <a:ext cx="5262113" cy="2199735"/>
          </a:xfrm>
          <a:prstGeom prst="rect">
            <a:avLst/>
          </a:prstGeom>
          <a:noFill/>
          <a:ln w="38100" algn="ctr">
            <a:solidFill>
              <a:srgbClr val="00B050"/>
            </a:solidFill>
            <a:prstDash val="sysDot"/>
            <a:miter lim="800000"/>
            <a:headEnd/>
            <a:tailEnd/>
          </a:ln>
        </p:spPr>
        <p:txBody>
          <a:bodyPr wrap="none" anchor="ctr"/>
          <a:lstStyle/>
          <a:p>
            <a:pPr algn="just" fontAlgn="auto">
              <a:spcBef>
                <a:spcPts val="0"/>
              </a:spcBef>
              <a:spcAft>
                <a:spcPts val="0"/>
              </a:spcAft>
              <a:buFontTx/>
              <a:buChar char="•"/>
            </a:pPr>
            <a:endParaRPr kumimoji="0" lang="zh-TW" altLang="en-US">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7" name="Rectangle 4"/>
          <p:cNvSpPr>
            <a:spLocks noChangeArrowheads="1"/>
          </p:cNvSpPr>
          <p:nvPr/>
        </p:nvSpPr>
        <p:spPr bwMode="auto">
          <a:xfrm>
            <a:off x="3323458" y="3713766"/>
            <a:ext cx="5310579" cy="306147"/>
          </a:xfrm>
          <a:prstGeom prst="rect">
            <a:avLst/>
          </a:prstGeom>
          <a:solidFill>
            <a:srgbClr val="00B050">
              <a:alpha val="30196"/>
            </a:srgbClr>
          </a:solidFill>
          <a:ln w="28575" algn="ctr">
            <a:solidFill>
              <a:srgbClr val="00B050"/>
            </a:solidFill>
            <a:prstDash val="sysDot"/>
            <a:miter lim="800000"/>
            <a:headEnd/>
            <a:tailEnd/>
          </a:ln>
        </p:spPr>
        <p:txBody>
          <a:bodyPr wrap="none" anchor="ctr"/>
          <a:lstStyle/>
          <a:p>
            <a:pPr algn="just" fontAlgn="auto">
              <a:spcBef>
                <a:spcPts val="0"/>
              </a:spcBef>
              <a:spcAft>
                <a:spcPts val="0"/>
              </a:spcAft>
              <a:buFontTx/>
              <a:buChar char="•"/>
            </a:pPr>
            <a:endParaRPr kumimoji="0" lang="zh-TW" altLang="en-US">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8" name="Rectangle 4"/>
          <p:cNvSpPr>
            <a:spLocks noChangeArrowheads="1"/>
          </p:cNvSpPr>
          <p:nvPr/>
        </p:nvSpPr>
        <p:spPr bwMode="auto">
          <a:xfrm>
            <a:off x="3322498" y="3250557"/>
            <a:ext cx="5311539" cy="456639"/>
          </a:xfrm>
          <a:prstGeom prst="rect">
            <a:avLst/>
          </a:prstGeom>
          <a:solidFill>
            <a:schemeClr val="accent5">
              <a:lumMod val="40000"/>
              <a:lumOff val="60000"/>
              <a:alpha val="30196"/>
            </a:schemeClr>
          </a:solidFill>
          <a:ln w="28575" algn="ctr">
            <a:solidFill>
              <a:schemeClr val="accent1"/>
            </a:solidFill>
            <a:prstDash val="sysDot"/>
            <a:miter lim="800000"/>
            <a:headEnd/>
            <a:tailEnd/>
          </a:ln>
        </p:spPr>
        <p:txBody>
          <a:bodyPr wrap="none" anchor="ctr"/>
          <a:lstStyle/>
          <a:p>
            <a:pPr algn="just" fontAlgn="auto">
              <a:spcBef>
                <a:spcPts val="0"/>
              </a:spcBef>
              <a:spcAft>
                <a:spcPts val="0"/>
              </a:spcAft>
              <a:buFontTx/>
              <a:buChar char="•"/>
            </a:pPr>
            <a:endParaRPr kumimoji="0" lang="zh-TW" altLang="en-US">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9" name="Rectangle 4"/>
          <p:cNvSpPr>
            <a:spLocks noChangeArrowheads="1"/>
          </p:cNvSpPr>
          <p:nvPr/>
        </p:nvSpPr>
        <p:spPr bwMode="auto">
          <a:xfrm>
            <a:off x="3363987" y="6296494"/>
            <a:ext cx="5270050" cy="438536"/>
          </a:xfrm>
          <a:prstGeom prst="rect">
            <a:avLst/>
          </a:prstGeom>
          <a:solidFill>
            <a:schemeClr val="accent5">
              <a:lumMod val="40000"/>
              <a:lumOff val="60000"/>
              <a:alpha val="30196"/>
            </a:schemeClr>
          </a:solidFill>
          <a:ln w="28575" algn="ctr">
            <a:solidFill>
              <a:schemeClr val="accent1"/>
            </a:solidFill>
            <a:prstDash val="sysDot"/>
            <a:miter lim="800000"/>
            <a:headEnd/>
            <a:tailEnd/>
          </a:ln>
        </p:spPr>
        <p:txBody>
          <a:bodyPr wrap="none" anchor="ctr"/>
          <a:lstStyle/>
          <a:p>
            <a:pPr algn="just" fontAlgn="auto">
              <a:spcBef>
                <a:spcPts val="0"/>
              </a:spcBef>
              <a:spcAft>
                <a:spcPts val="0"/>
              </a:spcAft>
              <a:buFontTx/>
              <a:buChar char="•"/>
            </a:pPr>
            <a:endParaRPr kumimoji="0" lang="zh-TW" altLang="en-US">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 name="矩形 2"/>
          <p:cNvSpPr/>
          <p:nvPr/>
        </p:nvSpPr>
        <p:spPr>
          <a:xfrm>
            <a:off x="3322498" y="834969"/>
            <a:ext cx="5354671" cy="369332"/>
          </a:xfrm>
          <a:prstGeom prst="rect">
            <a:avLst/>
          </a:prstGeom>
          <a:solidFill>
            <a:srgbClr val="FF0000"/>
          </a:solidFill>
        </p:spPr>
        <p:txBody>
          <a:bodyPr wrap="square">
            <a:spAutoFit/>
          </a:bodyPr>
          <a:lstStyle/>
          <a:p>
            <a:pPr algn="ctr" fontAlgn="auto">
              <a:spcBef>
                <a:spcPts val="0"/>
              </a:spcBef>
              <a:spcAft>
                <a:spcPts val="0"/>
              </a:spcAft>
            </a:pPr>
            <a:r>
              <a:rPr kumimoji="0" lang="zh-TW" altLang="en-US" b="1" dirty="0" smtClean="0">
                <a:solidFill>
                  <a:prstClr val="white"/>
                </a:solidFill>
                <a:latin typeface="Times New Roman" panose="02020603050405020304" pitchFamily="18" charset="0"/>
                <a:ea typeface="標楷體" panose="03000509000000000000" pitchFamily="65" charset="-120"/>
                <a:cs typeface="Times New Roman" panose="02020603050405020304" pitchFamily="18" charset="0"/>
              </a:rPr>
              <a:t>學生在校基本資</a:t>
            </a:r>
            <a:r>
              <a:rPr kumimoji="0" lang="zh-TW" altLang="en-US" b="1" dirty="0">
                <a:solidFill>
                  <a:prstClr val="white"/>
                </a:solidFill>
                <a:latin typeface="Times New Roman" panose="02020603050405020304" pitchFamily="18" charset="0"/>
                <a:ea typeface="標楷體" panose="03000509000000000000" pitchFamily="65" charset="-120"/>
                <a:cs typeface="Times New Roman" panose="02020603050405020304" pitchFamily="18" charset="0"/>
              </a:rPr>
              <a:t>料</a:t>
            </a:r>
            <a:r>
              <a:rPr kumimoji="0" lang="en-US" altLang="zh-TW" b="1" dirty="0" smtClean="0">
                <a:solidFill>
                  <a:prstClr val="white"/>
                </a:solidFill>
                <a:latin typeface="Times New Roman" panose="02020603050405020304" pitchFamily="18" charset="0"/>
                <a:ea typeface="標楷體" panose="03000509000000000000" pitchFamily="65" charset="-120"/>
                <a:cs typeface="Times New Roman" panose="02020603050405020304" pitchFamily="18" charset="0"/>
              </a:rPr>
              <a:t>CSV</a:t>
            </a:r>
            <a:r>
              <a:rPr kumimoji="0" lang="zh-TW" altLang="en-US" b="1" dirty="0">
                <a:solidFill>
                  <a:prstClr val="white"/>
                </a:solidFill>
                <a:latin typeface="Times New Roman" panose="02020603050405020304" pitchFamily="18" charset="0"/>
                <a:ea typeface="標楷體" panose="03000509000000000000" pitchFamily="65" charset="-120"/>
                <a:cs typeface="Times New Roman" panose="02020603050405020304" pitchFamily="18" charset="0"/>
              </a:rPr>
              <a:t>檔案匯入 </a:t>
            </a:r>
            <a:endParaRPr kumimoji="0" lang="zh-TW" altLang="en-US" dirty="0">
              <a:solidFill>
                <a:prstClr val="white"/>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3" name="矩形 12"/>
          <p:cNvSpPr/>
          <p:nvPr/>
        </p:nvSpPr>
        <p:spPr>
          <a:xfrm>
            <a:off x="8968638" y="4687450"/>
            <a:ext cx="3510813" cy="646331"/>
          </a:xfrm>
          <a:prstGeom prst="rect">
            <a:avLst/>
          </a:prstGeom>
        </p:spPr>
        <p:txBody>
          <a:bodyPr wrap="square">
            <a:spAutoFit/>
          </a:bodyPr>
          <a:lstStyle/>
          <a:p>
            <a:r>
              <a:rPr lang="zh-TW" altLang="en-US" b="1" dirty="0">
                <a:solidFill>
                  <a:srgbClr val="00B050"/>
                </a:solidFill>
                <a:latin typeface="Times New Roman" panose="02020603050405020304" pitchFamily="18" charset="0"/>
                <a:ea typeface="標楷體" panose="03000509000000000000" pitchFamily="65" charset="-120"/>
                <a:cs typeface="Times New Roman" panose="02020603050405020304" pitchFamily="18" charset="0"/>
              </a:rPr>
              <a:t>此６列，</a:t>
            </a:r>
            <a:endParaRPr lang="en-US" altLang="zh-TW" b="1" dirty="0">
              <a:solidFill>
                <a:srgbClr val="00B050"/>
              </a:solidFill>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b="1" dirty="0">
                <a:solidFill>
                  <a:srgbClr val="00B050"/>
                </a:solidFill>
                <a:latin typeface="Times New Roman" panose="02020603050405020304" pitchFamily="18" charset="0"/>
                <a:ea typeface="標楷體" panose="03000509000000000000" pitchFamily="65" charset="-120"/>
                <a:cs typeface="Times New Roman" panose="02020603050405020304" pitchFamily="18" charset="0"/>
              </a:rPr>
              <a:t>學制身分為</a:t>
            </a:r>
            <a:r>
              <a:rPr lang="en-US" altLang="zh-TW" b="1" dirty="0" smtClean="0">
                <a:solidFill>
                  <a:srgbClr val="00B050"/>
                </a:solidFill>
                <a:latin typeface="Times New Roman" panose="02020603050405020304" pitchFamily="18" charset="0"/>
                <a:ea typeface="標楷體" panose="03000509000000000000" pitchFamily="65" charset="-120"/>
                <a:cs typeface="Times New Roman" panose="02020603050405020304" pitchFamily="18" charset="0"/>
              </a:rPr>
              <a:t>2</a:t>
            </a:r>
            <a:r>
              <a:rPr lang="zh-TW" altLang="en-US" b="1" dirty="0" smtClean="0">
                <a:solidFill>
                  <a:srgbClr val="00B050"/>
                </a:solidFill>
                <a:latin typeface="Times New Roman" panose="02020603050405020304" pitchFamily="18" charset="0"/>
                <a:ea typeface="標楷體" panose="03000509000000000000" pitchFamily="65" charset="-120"/>
                <a:cs typeface="Times New Roman" panose="02020603050405020304" pitchFamily="18" charset="0"/>
              </a:rPr>
              <a:t> 綜</a:t>
            </a:r>
            <a:r>
              <a:rPr lang="zh-TW" altLang="en-US" b="1" dirty="0">
                <a:solidFill>
                  <a:srgbClr val="00B050"/>
                </a:solidFill>
                <a:latin typeface="Times New Roman" panose="02020603050405020304" pitchFamily="18" charset="0"/>
                <a:ea typeface="標楷體" panose="03000509000000000000" pitchFamily="65" charset="-120"/>
                <a:cs typeface="Times New Roman" panose="02020603050405020304" pitchFamily="18" charset="0"/>
              </a:rPr>
              <a:t>高</a:t>
            </a:r>
            <a:r>
              <a:rPr lang="zh-TW" altLang="en-US" b="1" dirty="0" smtClean="0">
                <a:solidFill>
                  <a:srgbClr val="00B050"/>
                </a:solidFill>
                <a:latin typeface="Times New Roman" panose="02020603050405020304" pitchFamily="18" charset="0"/>
                <a:ea typeface="標楷體" panose="03000509000000000000" pitchFamily="65" charset="-120"/>
                <a:cs typeface="Times New Roman" panose="02020603050405020304" pitchFamily="18" charset="0"/>
              </a:rPr>
              <a:t>生才</a:t>
            </a:r>
            <a:r>
              <a:rPr lang="zh-TW" altLang="en-US" b="1" dirty="0">
                <a:solidFill>
                  <a:srgbClr val="00B050"/>
                </a:solidFill>
                <a:latin typeface="Times New Roman" panose="02020603050405020304" pitchFamily="18" charset="0"/>
                <a:ea typeface="標楷體" panose="03000509000000000000" pitchFamily="65" charset="-120"/>
                <a:cs typeface="Times New Roman" panose="02020603050405020304" pitchFamily="18" charset="0"/>
              </a:rPr>
              <a:t>需輸入</a:t>
            </a:r>
          </a:p>
        </p:txBody>
      </p:sp>
      <p:sp>
        <p:nvSpPr>
          <p:cNvPr id="14" name="右大括弧 13"/>
          <p:cNvSpPr/>
          <p:nvPr/>
        </p:nvSpPr>
        <p:spPr>
          <a:xfrm>
            <a:off x="8689648" y="4045429"/>
            <a:ext cx="211672" cy="2225979"/>
          </a:xfrm>
          <a:prstGeom prst="rightBrace">
            <a:avLst/>
          </a:prstGeom>
          <a:ln w="2857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5" name="矩形 14"/>
          <p:cNvSpPr/>
          <p:nvPr/>
        </p:nvSpPr>
        <p:spPr>
          <a:xfrm>
            <a:off x="701963" y="2974078"/>
            <a:ext cx="2393694" cy="1523494"/>
          </a:xfrm>
          <a:prstGeom prst="rect">
            <a:avLst/>
          </a:prstGeom>
        </p:spPr>
        <p:txBody>
          <a:bodyPr wrap="square">
            <a:spAutoFit/>
          </a:bodyPr>
          <a:lstStyle/>
          <a:p>
            <a:r>
              <a:rPr lang="zh-TW" altLang="en-US" sz="1600"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預設</a:t>
            </a:r>
            <a:r>
              <a:rPr lang="en-US" altLang="zh-TW" sz="1600"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A</a:t>
            </a:r>
            <a:r>
              <a:rPr lang="zh-TW" altLang="en-US" sz="1600"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（一般生）</a:t>
            </a:r>
            <a:endParaRPr lang="en-US" altLang="zh-TW" sz="1600"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1600"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或</a:t>
            </a:r>
            <a:r>
              <a:rPr lang="en-US" altLang="zh-TW" sz="1600"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C~G</a:t>
            </a:r>
            <a:r>
              <a:rPr lang="zh-TW" altLang="en-US" sz="1600"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（離島生）</a:t>
            </a:r>
            <a:r>
              <a:rPr lang="en-US" altLang="zh-TW" sz="1600"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1600" b="1" dirty="0">
                <a:latin typeface="Times New Roman" panose="02020603050405020304" pitchFamily="18" charset="0"/>
                <a:ea typeface="標楷體" panose="03000509000000000000" pitchFamily="65" charset="-120"/>
                <a:cs typeface="Times New Roman" panose="02020603050405020304" pitchFamily="18" charset="0"/>
              </a:rPr>
              <a:t>已由本會完成審查自動帶入</a:t>
            </a:r>
            <a:endParaRPr lang="en-US" altLang="zh-TW" sz="1600" b="1"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16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考生如具原住民</a:t>
            </a:r>
            <a:r>
              <a:rPr lang="zh-TW" altLang="en-US" sz="160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身分</a:t>
            </a:r>
            <a:r>
              <a:rPr lang="en-US" altLang="zh-TW" sz="160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
            </a:r>
            <a:br>
              <a:rPr lang="en-US" altLang="zh-TW" sz="160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br>
            <a:r>
              <a:rPr lang="zh-TW" altLang="en-US" sz="160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請</a:t>
            </a:r>
            <a:r>
              <a:rPr lang="zh-TW" altLang="en-US" sz="16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輸入</a:t>
            </a:r>
            <a:r>
              <a:rPr lang="en-US" altLang="zh-TW" sz="16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B</a:t>
            </a:r>
            <a:r>
              <a:rPr lang="zh-TW" altLang="en-US" sz="16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6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16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原住民</a:t>
            </a:r>
            <a:r>
              <a:rPr lang="en-US" altLang="zh-TW" sz="16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p>
          <a:p>
            <a:endParaRPr lang="zh-TW" altLang="en-US" sz="1300"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6" name="右大括弧 15"/>
          <p:cNvSpPr/>
          <p:nvPr/>
        </p:nvSpPr>
        <p:spPr>
          <a:xfrm rot="10800000">
            <a:off x="3096138" y="3270697"/>
            <a:ext cx="211672" cy="416358"/>
          </a:xfrm>
          <a:prstGeom prst="rightBrace">
            <a:avLst/>
          </a:prstGeom>
          <a:ln w="285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9" name="矩形 18"/>
          <p:cNvSpPr/>
          <p:nvPr/>
        </p:nvSpPr>
        <p:spPr>
          <a:xfrm>
            <a:off x="8937912" y="3713766"/>
            <a:ext cx="2430016" cy="369332"/>
          </a:xfrm>
          <a:prstGeom prst="rect">
            <a:avLst/>
          </a:prstGeom>
        </p:spPr>
        <p:txBody>
          <a:bodyPr wrap="square">
            <a:spAutoFit/>
          </a:bodyPr>
          <a:lstStyle/>
          <a:p>
            <a:r>
              <a:rPr lang="zh-TW" altLang="en-US" b="1" dirty="0">
                <a:solidFill>
                  <a:srgbClr val="00B050"/>
                </a:solidFill>
                <a:latin typeface="Times New Roman" panose="02020603050405020304" pitchFamily="18" charset="0"/>
                <a:ea typeface="標楷體" panose="03000509000000000000" pitchFamily="65" charset="-120"/>
                <a:cs typeface="Times New Roman" panose="02020603050405020304" pitchFamily="18" charset="0"/>
              </a:rPr>
              <a:t>預設空值</a:t>
            </a:r>
          </a:p>
        </p:txBody>
      </p:sp>
      <p:sp>
        <p:nvSpPr>
          <p:cNvPr id="22" name="右大括弧 21"/>
          <p:cNvSpPr/>
          <p:nvPr/>
        </p:nvSpPr>
        <p:spPr>
          <a:xfrm rot="10800000">
            <a:off x="3118507" y="6318672"/>
            <a:ext cx="211672" cy="416358"/>
          </a:xfrm>
          <a:prstGeom prst="rightBrace">
            <a:avLst>
              <a:gd name="adj1" fmla="val 8333"/>
              <a:gd name="adj2" fmla="val 52072"/>
            </a:avLst>
          </a:prstGeom>
          <a:ln w="285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3" name="矩形 22"/>
          <p:cNvSpPr/>
          <p:nvPr/>
        </p:nvSpPr>
        <p:spPr>
          <a:xfrm>
            <a:off x="839417" y="6109731"/>
            <a:ext cx="2532508" cy="646331"/>
          </a:xfrm>
          <a:prstGeom prst="rect">
            <a:avLst/>
          </a:prstGeom>
        </p:spPr>
        <p:txBody>
          <a:bodyPr wrap="square">
            <a:spAutoFit/>
          </a:bodyPr>
          <a:lstStyle/>
          <a:p>
            <a:r>
              <a:rPr lang="zh-TW" altLang="en-US"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系統帶出統測</a:t>
            </a:r>
            <a:r>
              <a:rPr lang="zh-TW" altLang="en-US" b="1" dirty="0" smtClean="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繳費身分</a:t>
            </a:r>
            <a:endParaRPr lang="en-US" altLang="zh-TW" b="1" dirty="0" smtClean="0">
              <a:solidFill>
                <a:srgbClr val="0000FF"/>
              </a:solidFill>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b="1" dirty="0" smtClean="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審查</a:t>
            </a:r>
            <a:r>
              <a:rPr lang="zh-TW" altLang="en-US"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情形</a:t>
            </a:r>
            <a:endParaRPr lang="en-US" altLang="zh-TW"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6" name="Rectangle 2"/>
          <p:cNvSpPr txBox="1">
            <a:spLocks noChangeArrowheads="1"/>
          </p:cNvSpPr>
          <p:nvPr/>
        </p:nvSpPr>
        <p:spPr>
          <a:xfrm>
            <a:off x="767408" y="-45015"/>
            <a:ext cx="9421936" cy="912019"/>
          </a:xfrm>
          <a:prstGeom prst="rect">
            <a:avLst/>
          </a:prstGeom>
          <a:ln/>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lnSpc>
                <a:spcPts val="3200"/>
              </a:lnSpc>
              <a:spcAft>
                <a:spcPts val="0"/>
              </a:spcAft>
            </a:pPr>
            <a:r>
              <a:rPr lang="en-US" altLang="zh-TW" sz="2600" b="1"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600" b="1" dirty="0">
                <a:latin typeface="Times New Roman" panose="02020603050405020304" pitchFamily="18" charset="0"/>
                <a:ea typeface="標楷體" panose="03000509000000000000" pitchFamily="65" charset="-120"/>
                <a:cs typeface="Times New Roman" panose="02020603050405020304" pitchFamily="18" charset="0"/>
              </a:rPr>
              <a:t>集體報名</a:t>
            </a:r>
            <a:r>
              <a:rPr lang="en-US" altLang="zh-TW" sz="26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600" b="1" dirty="0">
                <a:latin typeface="Times New Roman" panose="02020603050405020304" pitchFamily="18" charset="0"/>
                <a:ea typeface="標楷體" panose="03000509000000000000" pitchFamily="65" charset="-120"/>
                <a:cs typeface="Times New Roman" panose="02020603050405020304" pitchFamily="18" charset="0"/>
              </a:rPr>
              <a:t>資格審查登錄</a:t>
            </a:r>
            <a:r>
              <a:rPr lang="en-US" altLang="zh-TW" sz="2600" b="1"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60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考生</a:t>
            </a:r>
            <a:r>
              <a:rPr lang="zh-TW" altLang="en-US" sz="26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在校</a:t>
            </a:r>
            <a:r>
              <a:rPr lang="zh-TW" altLang="en-US" sz="260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基本資料</a:t>
            </a:r>
            <a:r>
              <a:rPr lang="zh-TW" altLang="en-US" sz="2600" b="1" dirty="0" smtClean="0">
                <a:solidFill>
                  <a:srgbClr val="3333FF"/>
                </a:solidFill>
                <a:latin typeface="Times New Roman" panose="02020603050405020304" pitchFamily="18" charset="0"/>
                <a:ea typeface="標楷體" panose="03000509000000000000" pitchFamily="65" charset="-120"/>
                <a:cs typeface="Times New Roman" panose="02020603050405020304" pitchFamily="18" charset="0"/>
              </a:rPr>
              <a:t>整</a:t>
            </a:r>
            <a:r>
              <a:rPr lang="zh-TW" altLang="en-US" sz="2600" b="1" dirty="0">
                <a:solidFill>
                  <a:srgbClr val="3333FF"/>
                </a:solidFill>
                <a:latin typeface="Times New Roman" panose="02020603050405020304" pitchFamily="18" charset="0"/>
                <a:ea typeface="標楷體" panose="03000509000000000000" pitchFamily="65" charset="-120"/>
                <a:cs typeface="Times New Roman" panose="02020603050405020304" pitchFamily="18" charset="0"/>
              </a:rPr>
              <a:t>批作業</a:t>
            </a:r>
            <a:endParaRPr lang="en-US" altLang="zh-TW" sz="2600" b="1" dirty="0">
              <a:solidFill>
                <a:srgbClr val="3333FF"/>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0" name="右大括弧 19"/>
          <p:cNvSpPr/>
          <p:nvPr/>
        </p:nvSpPr>
        <p:spPr>
          <a:xfrm>
            <a:off x="8677169" y="3713766"/>
            <a:ext cx="211672" cy="340653"/>
          </a:xfrm>
          <a:prstGeom prst="rightBrace">
            <a:avLst/>
          </a:prstGeom>
          <a:noFill/>
          <a:ln w="2857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1" name="Rectangle 4"/>
          <p:cNvSpPr>
            <a:spLocks noChangeArrowheads="1"/>
          </p:cNvSpPr>
          <p:nvPr/>
        </p:nvSpPr>
        <p:spPr bwMode="auto">
          <a:xfrm>
            <a:off x="3336877" y="2592074"/>
            <a:ext cx="5305788" cy="634209"/>
          </a:xfrm>
          <a:prstGeom prst="rect">
            <a:avLst/>
          </a:prstGeom>
          <a:solidFill>
            <a:srgbClr val="FF0000">
              <a:alpha val="30196"/>
            </a:srgbClr>
          </a:solidFill>
          <a:ln w="28575" algn="ctr">
            <a:solidFill>
              <a:srgbClr val="FF0000"/>
            </a:solidFill>
            <a:prstDash val="sysDot"/>
            <a:miter lim="800000"/>
            <a:headEnd/>
            <a:tailEnd/>
          </a:ln>
        </p:spPr>
        <p:txBody>
          <a:bodyPr wrap="none" anchor="ctr"/>
          <a:lstStyle/>
          <a:p>
            <a:pPr algn="just" fontAlgn="auto">
              <a:spcBef>
                <a:spcPts val="0"/>
              </a:spcBef>
              <a:spcAft>
                <a:spcPts val="0"/>
              </a:spcAft>
              <a:buFontTx/>
              <a:buChar char="•"/>
            </a:pPr>
            <a:endParaRPr kumimoji="0" lang="zh-TW" altLang="en-US">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4" name="右大括弧 23"/>
          <p:cNvSpPr/>
          <p:nvPr/>
        </p:nvSpPr>
        <p:spPr>
          <a:xfrm>
            <a:off x="8687639" y="2620839"/>
            <a:ext cx="211672" cy="588059"/>
          </a:xfrm>
          <a:prstGeom prst="righ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5" name="矩形 24"/>
          <p:cNvSpPr/>
          <p:nvPr/>
        </p:nvSpPr>
        <p:spPr>
          <a:xfrm>
            <a:off x="8817822" y="2309013"/>
            <a:ext cx="3363809" cy="1200329"/>
          </a:xfrm>
          <a:prstGeom prst="rect">
            <a:avLst/>
          </a:prstGeom>
        </p:spPr>
        <p:txBody>
          <a:bodyPr wrap="square">
            <a:spAutoFit/>
          </a:bodyPr>
          <a:lstStyle/>
          <a:p>
            <a:r>
              <a:rPr lang="zh-TW" altLang="en-US"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是否具有中央資料庫學習歷程檔案；</a:t>
            </a:r>
            <a:endParaRPr lang="en-US" altLang="zh-TW"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是否同意釋出</a:t>
            </a:r>
            <a:r>
              <a:rPr lang="zh-TW" altLang="en-US"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中央資料庫學習歷程</a:t>
            </a:r>
            <a:r>
              <a:rPr lang="zh-TW" altLang="en-US"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檔案，請輸入同意 </a:t>
            </a:r>
            <a:r>
              <a:rPr lang="en-US" altLang="zh-TW"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 不同意</a:t>
            </a:r>
            <a:endParaRPr lang="zh-TW" altLang="en-US"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7" name="圓角矩形 26"/>
          <p:cNvSpPr/>
          <p:nvPr/>
        </p:nvSpPr>
        <p:spPr>
          <a:xfrm>
            <a:off x="8857560" y="1885622"/>
            <a:ext cx="1028691" cy="432916"/>
          </a:xfrm>
          <a:prstGeom prst="roundRect">
            <a:avLst>
              <a:gd name="adj" fmla="val 43898"/>
            </a:avLst>
          </a:prstGeom>
          <a:solidFill>
            <a:srgbClr val="FFE066"/>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dirty="0" smtClean="0">
                <a:solidFill>
                  <a:srgbClr val="F25F5C"/>
                </a:solidFill>
                <a:latin typeface="Arial Rounded MT Bold" panose="020F0704030504030204" pitchFamily="34" charset="0"/>
              </a:rPr>
              <a:t>NEW</a:t>
            </a:r>
            <a:endParaRPr lang="zh-TW" altLang="en-US" b="1" dirty="0">
              <a:solidFill>
                <a:srgbClr val="F25F5C"/>
              </a:solidFill>
              <a:latin typeface="Arial Rounded MT Bold" panose="020F0704030504030204" pitchFamily="34" charset="0"/>
            </a:endParaRPr>
          </a:p>
        </p:txBody>
      </p:sp>
    </p:spTree>
    <p:extLst>
      <p:ext uri="{BB962C8B-B14F-4D97-AF65-F5344CB8AC3E}">
        <p14:creationId xmlns:p14="http://schemas.microsoft.com/office/powerpoint/2010/main" xmlns="" val="25653194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標題 1"/>
          <p:cNvSpPr>
            <a:spLocks noGrp="1"/>
          </p:cNvSpPr>
          <p:nvPr>
            <p:ph type="title"/>
          </p:nvPr>
        </p:nvSpPr>
        <p:spPr>
          <a:xfrm>
            <a:off x="1051110" y="153022"/>
            <a:ext cx="8928992" cy="504203"/>
          </a:xfrm>
        </p:spPr>
        <p:txBody>
          <a:bodyPr>
            <a:normAutofit/>
          </a:bodyPr>
          <a:lstStyle/>
          <a:p>
            <a:pPr eaLnBrk="1" hangingPunct="1"/>
            <a:r>
              <a:rPr lang="en-US" altLang="zh-TW" sz="2800" b="1" spc="-75" dirty="0">
                <a:solidFill>
                  <a:prstClr val="black"/>
                </a:solidFill>
                <a:latin typeface="Book Antiqua" panose="02040602050305030304" pitchFamily="18" charset="0"/>
                <a:ea typeface="華康儷楷書" panose="03000509000000000000" pitchFamily="65" charset="-120"/>
              </a:rPr>
              <a:t>111</a:t>
            </a:r>
            <a:r>
              <a:rPr lang="zh-TW" altLang="en-US" sz="2800" b="1" spc="-75" dirty="0">
                <a:solidFill>
                  <a:prstClr val="black"/>
                </a:solidFill>
                <a:latin typeface="Book Antiqua" panose="02040602050305030304" pitchFamily="18" charset="0"/>
                <a:ea typeface="華康儷楷書" panose="03000509000000000000" pitchFamily="65" charset="-120"/>
              </a:rPr>
              <a:t>學年度重大變革事項</a:t>
            </a:r>
          </a:p>
        </p:txBody>
      </p:sp>
      <p:sp>
        <p:nvSpPr>
          <p:cNvPr id="27650" name="內容版面配置區 2"/>
          <p:cNvSpPr>
            <a:spLocks noGrp="1"/>
          </p:cNvSpPr>
          <p:nvPr>
            <p:ph idx="1"/>
          </p:nvPr>
        </p:nvSpPr>
        <p:spPr>
          <a:xfrm>
            <a:off x="782045" y="864470"/>
            <a:ext cx="11103383" cy="5365876"/>
          </a:xfrm>
          <a:solidFill>
            <a:srgbClr val="FFFFFF">
              <a:alpha val="50196"/>
            </a:srgbClr>
          </a:solidFill>
        </p:spPr>
        <p:txBody>
          <a:bodyPr>
            <a:normAutofit fontScale="92500"/>
          </a:bodyPr>
          <a:lstStyle/>
          <a:p>
            <a:pPr marL="268288" indent="-268288">
              <a:lnSpc>
                <a:spcPct val="150000"/>
              </a:lnSpc>
              <a:buFont typeface="+mj-lt"/>
              <a:buAutoNum type="arabicPeriod"/>
            </a:pPr>
            <a:r>
              <a:rPr lang="en-US" altLang="zh-TW" sz="2000" b="1" dirty="0">
                <a:latin typeface="華康儷楷書" panose="03000509000000000000" pitchFamily="65" charset="-120"/>
                <a:ea typeface="華康儷楷書" panose="03000509000000000000" pitchFamily="65" charset="-120"/>
              </a:rPr>
              <a:t>111</a:t>
            </a:r>
            <a:r>
              <a:rPr lang="zh-TW" altLang="zh-TW" sz="2000" b="1" dirty="0">
                <a:latin typeface="華康儷楷書" panose="03000509000000000000" pitchFamily="65" charset="-120"/>
                <a:ea typeface="華康儷楷書" panose="03000509000000000000" pitchFamily="65" charset="-120"/>
              </a:rPr>
              <a:t>學年度起</a:t>
            </a:r>
            <a:r>
              <a:rPr lang="zh-TW" altLang="en-US" sz="2000" b="1" dirty="0">
                <a:latin typeface="華康儷楷書" panose="03000509000000000000" pitchFamily="65" charset="-120"/>
                <a:ea typeface="華康儷楷書" panose="03000509000000000000" pitchFamily="65" charset="-120"/>
              </a:rPr>
              <a:t>，考生第一階段報名</a:t>
            </a:r>
            <a:r>
              <a:rPr lang="zh-TW" altLang="en-US" sz="2000" b="1" dirty="0">
                <a:solidFill>
                  <a:srgbClr val="FF0000"/>
                </a:solidFill>
                <a:latin typeface="華康儷楷書" panose="03000509000000000000" pitchFamily="65" charset="-120"/>
                <a:ea typeface="華康儷楷書" panose="03000509000000000000" pitchFamily="65" charset="-120"/>
              </a:rPr>
              <a:t>至多可申請 </a:t>
            </a:r>
            <a:r>
              <a:rPr lang="en-US" altLang="zh-TW" sz="2000" b="1" dirty="0">
                <a:solidFill>
                  <a:srgbClr val="FF0000"/>
                </a:solidFill>
                <a:latin typeface="華康儷楷書" panose="03000509000000000000" pitchFamily="65" charset="-120"/>
                <a:ea typeface="華康儷楷書" panose="03000509000000000000" pitchFamily="65" charset="-120"/>
              </a:rPr>
              <a:t>6</a:t>
            </a:r>
            <a:r>
              <a:rPr lang="zh-TW" altLang="en-US" sz="2000" b="1" dirty="0">
                <a:solidFill>
                  <a:srgbClr val="FF0000"/>
                </a:solidFill>
                <a:latin typeface="華康儷楷書" panose="03000509000000000000" pitchFamily="65" charset="-120"/>
                <a:ea typeface="華康儷楷書" panose="03000509000000000000" pitchFamily="65" charset="-120"/>
              </a:rPr>
              <a:t> 個校系科</a:t>
            </a:r>
            <a:r>
              <a:rPr lang="en-US" altLang="zh-TW" sz="2000" b="1" dirty="0">
                <a:solidFill>
                  <a:srgbClr val="FF0000"/>
                </a:solidFill>
                <a:latin typeface="華康儷楷書" panose="03000509000000000000" pitchFamily="65" charset="-120"/>
                <a:ea typeface="華康儷楷書" panose="03000509000000000000" pitchFamily="65" charset="-120"/>
              </a:rPr>
              <a:t>(</a:t>
            </a:r>
            <a:r>
              <a:rPr lang="zh-TW" altLang="en-US" sz="2000" b="1" dirty="0">
                <a:solidFill>
                  <a:srgbClr val="FF0000"/>
                </a:solidFill>
                <a:latin typeface="華康儷楷書" panose="03000509000000000000" pitchFamily="65" charset="-120"/>
                <a:ea typeface="華康儷楷書" panose="03000509000000000000" pitchFamily="65" charset="-120"/>
              </a:rPr>
              <a:t>組</a:t>
            </a:r>
            <a:r>
              <a:rPr lang="en-US" altLang="zh-TW" sz="2000" b="1" dirty="0">
                <a:solidFill>
                  <a:srgbClr val="FF0000"/>
                </a:solidFill>
                <a:latin typeface="華康儷楷書" panose="03000509000000000000" pitchFamily="65" charset="-120"/>
                <a:ea typeface="華康儷楷書" panose="03000509000000000000" pitchFamily="65" charset="-120"/>
              </a:rPr>
              <a:t>)</a:t>
            </a:r>
            <a:r>
              <a:rPr lang="zh-TW" altLang="en-US" sz="2000" b="1" dirty="0">
                <a:solidFill>
                  <a:srgbClr val="FF0000"/>
                </a:solidFill>
                <a:latin typeface="華康儷楷書" panose="03000509000000000000" pitchFamily="65" charset="-120"/>
                <a:ea typeface="華康儷楷書" panose="03000509000000000000" pitchFamily="65" charset="-120"/>
              </a:rPr>
              <a:t>、學程</a:t>
            </a:r>
            <a:r>
              <a:rPr lang="zh-TW" altLang="zh-TW" sz="2000" b="1" dirty="0">
                <a:latin typeface="華康儷楷書" panose="03000509000000000000" pitchFamily="65" charset="-120"/>
                <a:ea typeface="華康儷楷書" panose="03000509000000000000" pitchFamily="65" charset="-120"/>
              </a:rPr>
              <a:t>：</a:t>
            </a:r>
            <a:endParaRPr lang="en-US" altLang="zh-TW" sz="2000" b="1" dirty="0">
              <a:solidFill>
                <a:srgbClr val="FF0000"/>
              </a:solidFill>
              <a:latin typeface="華康儷楷書" panose="03000509000000000000" pitchFamily="65" charset="-120"/>
              <a:ea typeface="華康儷楷書" panose="03000509000000000000" pitchFamily="65" charset="-120"/>
            </a:endParaRPr>
          </a:p>
          <a:p>
            <a:pPr marL="0" indent="268288">
              <a:lnSpc>
                <a:spcPct val="150000"/>
              </a:lnSpc>
              <a:spcBef>
                <a:spcPts val="0"/>
              </a:spcBef>
              <a:buNone/>
            </a:pPr>
            <a:r>
              <a:rPr lang="zh-TW" altLang="zh-TW" sz="2000" dirty="0">
                <a:latin typeface="華康儷楷書" panose="03000509000000000000" pitchFamily="65" charset="-120"/>
                <a:ea typeface="華康儷楷書" panose="03000509000000000000" pitchFamily="65" charset="-120"/>
              </a:rPr>
              <a:t>報名費含</a:t>
            </a:r>
            <a:r>
              <a:rPr lang="zh-TW" altLang="zh-TW" sz="2000" b="1" dirty="0">
                <a:solidFill>
                  <a:srgbClr val="0000FF"/>
                </a:solidFill>
                <a:latin typeface="華康儷楷書" panose="03000509000000000000" pitchFamily="65" charset="-120"/>
                <a:ea typeface="華康儷楷書" panose="03000509000000000000" pitchFamily="65" charset="-120"/>
              </a:rPr>
              <a:t>報名資格與身分審查費</a:t>
            </a:r>
            <a:r>
              <a:rPr lang="zh-TW" altLang="zh-TW" sz="2000" dirty="0">
                <a:latin typeface="華康儷楷書" panose="03000509000000000000" pitchFamily="65" charset="-120"/>
                <a:ea typeface="華康儷楷書" panose="03000509000000000000" pitchFamily="65" charset="-120"/>
              </a:rPr>
              <a:t>新臺幣</a:t>
            </a:r>
            <a:r>
              <a:rPr lang="en-US" altLang="zh-TW" sz="2000" b="1" dirty="0">
                <a:solidFill>
                  <a:srgbClr val="A52AA5"/>
                </a:solidFill>
                <a:latin typeface="華康儷楷書" panose="03000509000000000000" pitchFamily="65" charset="-120"/>
                <a:ea typeface="華康儷楷書" panose="03000509000000000000" pitchFamily="65" charset="-120"/>
              </a:rPr>
              <a:t>200</a:t>
            </a:r>
            <a:r>
              <a:rPr lang="zh-TW" altLang="zh-TW" sz="2000" b="1" dirty="0">
                <a:solidFill>
                  <a:srgbClr val="A52AA5"/>
                </a:solidFill>
                <a:latin typeface="華康儷楷書" panose="03000509000000000000" pitchFamily="65" charset="-120"/>
                <a:ea typeface="華康儷楷書" panose="03000509000000000000" pitchFamily="65" charset="-120"/>
              </a:rPr>
              <a:t>元</a:t>
            </a:r>
            <a:endParaRPr lang="en-US" altLang="zh-TW" sz="2000" b="1" dirty="0">
              <a:solidFill>
                <a:srgbClr val="A52AA5"/>
              </a:solidFill>
              <a:latin typeface="華康儷楷書" panose="03000509000000000000" pitchFamily="65" charset="-120"/>
              <a:ea typeface="華康儷楷書" panose="03000509000000000000" pitchFamily="65" charset="-120"/>
            </a:endParaRPr>
          </a:p>
          <a:p>
            <a:pPr marL="268288" indent="0">
              <a:lnSpc>
                <a:spcPct val="150000"/>
              </a:lnSpc>
              <a:spcBef>
                <a:spcPts val="0"/>
              </a:spcBef>
              <a:buNone/>
            </a:pPr>
            <a:r>
              <a:rPr lang="zh-TW" altLang="zh-TW" sz="2000" dirty="0">
                <a:latin typeface="華康儷楷書" panose="03000509000000000000" pitchFamily="65" charset="-120"/>
                <a:ea typeface="華康儷楷書" panose="03000509000000000000" pitchFamily="65" charset="-120"/>
              </a:rPr>
              <a:t>及</a:t>
            </a:r>
            <a:r>
              <a:rPr lang="zh-TW" altLang="zh-TW" sz="2000" b="1" dirty="0">
                <a:solidFill>
                  <a:srgbClr val="0000FF"/>
                </a:solidFill>
                <a:latin typeface="華康儷楷書" panose="03000509000000000000" pitchFamily="65" charset="-120"/>
                <a:ea typeface="華康儷楷書" panose="03000509000000000000" pitchFamily="65" charset="-120"/>
              </a:rPr>
              <a:t>校系科</a:t>
            </a:r>
            <a:r>
              <a:rPr lang="en-US" altLang="zh-TW" sz="2000" b="1" dirty="0">
                <a:solidFill>
                  <a:srgbClr val="0000FF"/>
                </a:solidFill>
                <a:latin typeface="華康儷楷書" panose="03000509000000000000" pitchFamily="65" charset="-120"/>
                <a:ea typeface="華康儷楷書" panose="03000509000000000000" pitchFamily="65" charset="-120"/>
              </a:rPr>
              <a:t>(</a:t>
            </a:r>
            <a:r>
              <a:rPr lang="zh-TW" altLang="zh-TW" sz="2000" b="1" dirty="0">
                <a:solidFill>
                  <a:srgbClr val="0000FF"/>
                </a:solidFill>
                <a:latin typeface="華康儷楷書" panose="03000509000000000000" pitchFamily="65" charset="-120"/>
                <a:ea typeface="華康儷楷書" panose="03000509000000000000" pitchFamily="65" charset="-120"/>
              </a:rPr>
              <a:t>組</a:t>
            </a:r>
            <a:r>
              <a:rPr lang="en-US" altLang="zh-TW" sz="2000" b="1" dirty="0">
                <a:solidFill>
                  <a:srgbClr val="0000FF"/>
                </a:solidFill>
                <a:latin typeface="華康儷楷書" panose="03000509000000000000" pitchFamily="65" charset="-120"/>
                <a:ea typeface="華康儷楷書" panose="03000509000000000000" pitchFamily="65" charset="-120"/>
              </a:rPr>
              <a:t>)</a:t>
            </a:r>
            <a:r>
              <a:rPr lang="zh-TW" altLang="zh-TW" sz="2000" b="1" dirty="0">
                <a:solidFill>
                  <a:srgbClr val="0000FF"/>
                </a:solidFill>
                <a:latin typeface="華康儷楷書" panose="03000509000000000000" pitchFamily="65" charset="-120"/>
                <a:ea typeface="華康儷楷書" panose="03000509000000000000" pitchFamily="65" charset="-120"/>
              </a:rPr>
              <a:t>、學程申請費</a:t>
            </a:r>
            <a:r>
              <a:rPr lang="zh-TW" altLang="zh-TW" sz="2000" dirty="0">
                <a:latin typeface="華康儷楷書" panose="03000509000000000000" pitchFamily="65" charset="-120"/>
                <a:ea typeface="華康儷楷書" panose="03000509000000000000" pitchFamily="65" charset="-120"/>
              </a:rPr>
              <a:t>，</a:t>
            </a:r>
            <a:r>
              <a:rPr lang="zh-TW" altLang="zh-TW" sz="2000" b="1" dirty="0">
                <a:solidFill>
                  <a:srgbClr val="A52AA5"/>
                </a:solidFill>
                <a:latin typeface="華康儷楷書" panose="03000509000000000000" pitchFamily="65" charset="-120"/>
                <a:ea typeface="華康儷楷書" panose="03000509000000000000" pitchFamily="65" charset="-120"/>
              </a:rPr>
              <a:t>每</a:t>
            </a:r>
            <a:r>
              <a:rPr lang="en-US" altLang="zh-TW" sz="2000" b="1" dirty="0">
                <a:solidFill>
                  <a:srgbClr val="A52AA5"/>
                </a:solidFill>
                <a:latin typeface="華康儷楷書" panose="03000509000000000000" pitchFamily="65" charset="-120"/>
                <a:ea typeface="華康儷楷書" panose="03000509000000000000" pitchFamily="65" charset="-120"/>
              </a:rPr>
              <a:t>1</a:t>
            </a:r>
            <a:r>
              <a:rPr lang="zh-TW" altLang="zh-TW" sz="2000" b="1" dirty="0">
                <a:solidFill>
                  <a:srgbClr val="A52AA5"/>
                </a:solidFill>
                <a:latin typeface="華康儷楷書" panose="03000509000000000000" pitchFamily="65" charset="-120"/>
                <a:ea typeface="華康儷楷書" panose="03000509000000000000" pitchFamily="65" charset="-120"/>
              </a:rPr>
              <a:t>個校系科</a:t>
            </a:r>
            <a:r>
              <a:rPr lang="en-US" altLang="zh-TW" sz="2000" b="1" dirty="0">
                <a:solidFill>
                  <a:srgbClr val="A52AA5"/>
                </a:solidFill>
                <a:latin typeface="華康儷楷書" panose="03000509000000000000" pitchFamily="65" charset="-120"/>
                <a:ea typeface="華康儷楷書" panose="03000509000000000000" pitchFamily="65" charset="-120"/>
              </a:rPr>
              <a:t>(</a:t>
            </a:r>
            <a:r>
              <a:rPr lang="zh-TW" altLang="zh-TW" sz="2000" b="1" dirty="0">
                <a:solidFill>
                  <a:srgbClr val="A52AA5"/>
                </a:solidFill>
                <a:latin typeface="華康儷楷書" panose="03000509000000000000" pitchFamily="65" charset="-120"/>
                <a:ea typeface="華康儷楷書" panose="03000509000000000000" pitchFamily="65" charset="-120"/>
              </a:rPr>
              <a:t>組</a:t>
            </a:r>
            <a:r>
              <a:rPr lang="en-US" altLang="zh-TW" sz="2000" b="1" dirty="0">
                <a:solidFill>
                  <a:srgbClr val="A52AA5"/>
                </a:solidFill>
                <a:latin typeface="華康儷楷書" panose="03000509000000000000" pitchFamily="65" charset="-120"/>
                <a:ea typeface="華康儷楷書" panose="03000509000000000000" pitchFamily="65" charset="-120"/>
              </a:rPr>
              <a:t>)</a:t>
            </a:r>
            <a:r>
              <a:rPr lang="zh-TW" altLang="zh-TW" sz="2000" b="1" dirty="0">
                <a:solidFill>
                  <a:srgbClr val="A52AA5"/>
                </a:solidFill>
                <a:latin typeface="華康儷楷書" panose="03000509000000000000" pitchFamily="65" charset="-120"/>
                <a:ea typeface="華康儷楷書" panose="03000509000000000000" pitchFamily="65" charset="-120"/>
              </a:rPr>
              <a:t>、學程申請費</a:t>
            </a:r>
            <a:r>
              <a:rPr lang="zh-TW" altLang="zh-TW" sz="2000" dirty="0">
                <a:latin typeface="華康儷楷書" panose="03000509000000000000" pitchFamily="65" charset="-120"/>
                <a:ea typeface="華康儷楷書" panose="03000509000000000000" pitchFamily="65" charset="-120"/>
              </a:rPr>
              <a:t>為新臺幣</a:t>
            </a:r>
            <a:r>
              <a:rPr lang="en-US" altLang="zh-TW" sz="2000" b="1" dirty="0">
                <a:solidFill>
                  <a:srgbClr val="A52AA5"/>
                </a:solidFill>
                <a:latin typeface="華康儷楷書" panose="03000509000000000000" pitchFamily="65" charset="-120"/>
                <a:ea typeface="華康儷楷書" panose="03000509000000000000" pitchFamily="65" charset="-120"/>
              </a:rPr>
              <a:t>100</a:t>
            </a:r>
            <a:r>
              <a:rPr lang="zh-TW" altLang="zh-TW" sz="2000" b="1" dirty="0">
                <a:solidFill>
                  <a:srgbClr val="A52AA5"/>
                </a:solidFill>
                <a:latin typeface="華康儷楷書" panose="03000509000000000000" pitchFamily="65" charset="-120"/>
                <a:ea typeface="華康儷楷書" panose="03000509000000000000" pitchFamily="65" charset="-120"/>
              </a:rPr>
              <a:t>元</a:t>
            </a:r>
            <a:r>
              <a:rPr lang="en-US" altLang="zh-TW" sz="2000" dirty="0">
                <a:latin typeface="華康儷楷書" panose="03000509000000000000" pitchFamily="65" charset="-120"/>
                <a:ea typeface="華康儷楷書" panose="03000509000000000000" pitchFamily="65" charset="-120"/>
              </a:rPr>
              <a:t/>
            </a:r>
            <a:br>
              <a:rPr lang="en-US" altLang="zh-TW" sz="2000" dirty="0">
                <a:latin typeface="華康儷楷書" panose="03000509000000000000" pitchFamily="65" charset="-120"/>
                <a:ea typeface="華康儷楷書" panose="03000509000000000000" pitchFamily="65" charset="-120"/>
              </a:rPr>
            </a:br>
            <a:r>
              <a:rPr lang="zh-TW" altLang="zh-TW" sz="2000" dirty="0">
                <a:latin typeface="華康儷楷書" panose="03000509000000000000" pitchFamily="65" charset="-120"/>
                <a:ea typeface="華康儷楷書" panose="03000509000000000000" pitchFamily="65" charset="-120"/>
              </a:rPr>
              <a:t>低收入戶考生報名費全免；中低收入戶考生報名費減免</a:t>
            </a:r>
            <a:r>
              <a:rPr lang="en-US" altLang="zh-TW" sz="2000" dirty="0" smtClean="0">
                <a:latin typeface="華康儷楷書" panose="03000509000000000000" pitchFamily="65" charset="-120"/>
                <a:ea typeface="華康儷楷書" panose="03000509000000000000" pitchFamily="65" charset="-120"/>
              </a:rPr>
              <a:t>60%</a:t>
            </a:r>
            <a:endParaRPr lang="en-US" altLang="zh-TW" sz="2000" dirty="0">
              <a:latin typeface="華康儷楷書" panose="03000509000000000000" pitchFamily="65" charset="-120"/>
              <a:ea typeface="華康儷楷書" panose="03000509000000000000" pitchFamily="65" charset="-120"/>
            </a:endParaRPr>
          </a:p>
          <a:p>
            <a:pPr marL="268288" indent="-268288">
              <a:lnSpc>
                <a:spcPct val="150000"/>
              </a:lnSpc>
              <a:spcBef>
                <a:spcPts val="1200"/>
              </a:spcBef>
              <a:buFont typeface="+mj-lt"/>
              <a:buAutoNum type="arabicPeriod" startAt="2"/>
            </a:pPr>
            <a:r>
              <a:rPr lang="zh-TW" altLang="en-US" sz="2000" dirty="0">
                <a:latin typeface="華康儷楷書" panose="03000509000000000000" pitchFamily="65" charset="-120"/>
                <a:ea typeface="華康儷楷書" panose="03000509000000000000" pitchFamily="65" charset="-120"/>
              </a:rPr>
              <a:t>自</a:t>
            </a:r>
            <a:r>
              <a:rPr lang="en-US" altLang="zh-TW" sz="2000" dirty="0">
                <a:latin typeface="華康儷楷書" panose="03000509000000000000" pitchFamily="65" charset="-120"/>
                <a:ea typeface="華康儷楷書" panose="03000509000000000000" pitchFamily="65" charset="-120"/>
              </a:rPr>
              <a:t>108</a:t>
            </a:r>
            <a:r>
              <a:rPr lang="zh-TW" altLang="en-US" sz="2000" dirty="0">
                <a:latin typeface="華康儷楷書" panose="03000509000000000000" pitchFamily="65" charset="-120"/>
                <a:ea typeface="華康儷楷書" panose="03000509000000000000" pitchFamily="65" charset="-120"/>
              </a:rPr>
              <a:t>學年度起入學之高級中等學校學生，須依就讀學校每學年規定時間內，上傳就學期間之學習歷程檔案資料至學習歷程學校平臺，</a:t>
            </a:r>
            <a:r>
              <a:rPr lang="zh-TW" altLang="en-US" sz="2000" b="1" u="sng" dirty="0">
                <a:solidFill>
                  <a:srgbClr val="FF0000"/>
                </a:solidFill>
                <a:latin typeface="華康儷楷書" panose="03000509000000000000" pitchFamily="65" charset="-120"/>
                <a:ea typeface="華康儷楷書" panose="03000509000000000000" pitchFamily="65" charset="-120"/>
              </a:rPr>
              <a:t>本招生自</a:t>
            </a:r>
            <a:r>
              <a:rPr lang="en-US" altLang="zh-TW" sz="2000" b="1" u="sng" dirty="0">
                <a:solidFill>
                  <a:srgbClr val="FF0000"/>
                </a:solidFill>
                <a:latin typeface="華康儷楷書" panose="03000509000000000000" pitchFamily="65" charset="-120"/>
                <a:ea typeface="華康儷楷書" panose="03000509000000000000" pitchFamily="65" charset="-120"/>
              </a:rPr>
              <a:t>111</a:t>
            </a:r>
            <a:r>
              <a:rPr lang="zh-TW" altLang="en-US" sz="2000" b="1" u="sng" dirty="0">
                <a:solidFill>
                  <a:srgbClr val="FF0000"/>
                </a:solidFill>
                <a:latin typeface="華康儷楷書" panose="03000509000000000000" pitchFamily="65" charset="-120"/>
                <a:ea typeface="華康儷楷書" panose="03000509000000000000" pitchFamily="65" charset="-120"/>
              </a:rPr>
              <a:t>學年度起，參採考生就讀高級中等學校教育階段之學習歷程資料，作為指定項目甄試之備審資料審查</a:t>
            </a:r>
            <a:r>
              <a:rPr lang="en-US" altLang="zh-TW" sz="2000" b="1" u="sng" dirty="0">
                <a:solidFill>
                  <a:srgbClr val="FF0000"/>
                </a:solidFill>
                <a:latin typeface="華康儷楷書" panose="03000509000000000000" pitchFamily="65" charset="-120"/>
                <a:ea typeface="華康儷楷書" panose="03000509000000000000" pitchFamily="65" charset="-120"/>
              </a:rPr>
              <a:t>(</a:t>
            </a:r>
            <a:r>
              <a:rPr lang="zh-TW" altLang="en-US" sz="2000" b="1" u="sng" dirty="0">
                <a:solidFill>
                  <a:srgbClr val="FF0000"/>
                </a:solidFill>
                <a:latin typeface="華康儷楷書" panose="03000509000000000000" pitchFamily="65" charset="-120"/>
                <a:ea typeface="華康儷楷書" panose="03000509000000000000" pitchFamily="65" charset="-120"/>
              </a:rPr>
              <a:t>學習歷程備審資料</a:t>
            </a:r>
            <a:r>
              <a:rPr lang="en-US" altLang="zh-TW" sz="2000" b="1" u="sng" dirty="0">
                <a:solidFill>
                  <a:srgbClr val="FF0000"/>
                </a:solidFill>
                <a:latin typeface="華康儷楷書" panose="03000509000000000000" pitchFamily="65" charset="-120"/>
                <a:ea typeface="華康儷楷書" panose="03000509000000000000" pitchFamily="65" charset="-120"/>
              </a:rPr>
              <a:t>)</a:t>
            </a:r>
          </a:p>
          <a:p>
            <a:pPr marL="268288" indent="-268288">
              <a:lnSpc>
                <a:spcPct val="150000"/>
              </a:lnSpc>
              <a:spcBef>
                <a:spcPts val="1200"/>
              </a:spcBef>
              <a:buFont typeface="+mj-lt"/>
              <a:buAutoNum type="arabicPeriod" startAt="2"/>
            </a:pPr>
            <a:r>
              <a:rPr lang="zh-TW" altLang="en-US" sz="2000" dirty="0">
                <a:latin typeface="華康儷楷書" panose="03000509000000000000" pitchFamily="65" charset="-120"/>
                <a:ea typeface="華康儷楷書" panose="03000509000000000000" pitchFamily="65" charset="-120"/>
              </a:rPr>
              <a:t>學習歷程備審資料包含「</a:t>
            </a:r>
            <a:r>
              <a:rPr lang="zh-TW" altLang="en-US" sz="2000" dirty="0">
                <a:solidFill>
                  <a:srgbClr val="0000FF"/>
                </a:solidFill>
                <a:latin typeface="華康儷楷書" panose="03000509000000000000" pitchFamily="65" charset="-120"/>
                <a:ea typeface="華康儷楷書" panose="03000509000000000000" pitchFamily="65" charset="-120"/>
              </a:rPr>
              <a:t>修課紀錄</a:t>
            </a:r>
            <a:r>
              <a:rPr lang="zh-TW" altLang="en-US" sz="2000" dirty="0">
                <a:latin typeface="華康儷楷書" panose="03000509000000000000" pitchFamily="65" charset="-120"/>
                <a:ea typeface="華康儷楷書" panose="03000509000000000000" pitchFamily="65" charset="-120"/>
              </a:rPr>
              <a:t>」、「</a:t>
            </a:r>
            <a:r>
              <a:rPr lang="zh-TW" altLang="en-US" sz="2000" dirty="0">
                <a:solidFill>
                  <a:srgbClr val="0000FF"/>
                </a:solidFill>
                <a:latin typeface="華康儷楷書" panose="03000509000000000000" pitchFamily="65" charset="-120"/>
                <a:ea typeface="華康儷楷書" panose="03000509000000000000" pitchFamily="65" charset="-120"/>
              </a:rPr>
              <a:t>課程學習成果</a:t>
            </a:r>
            <a:r>
              <a:rPr lang="zh-TW" altLang="en-US" sz="2000" dirty="0">
                <a:latin typeface="華康儷楷書" panose="03000509000000000000" pitchFamily="65" charset="-120"/>
                <a:ea typeface="華康儷楷書" panose="03000509000000000000" pitchFamily="65" charset="-120"/>
              </a:rPr>
              <a:t>」、「</a:t>
            </a:r>
            <a:r>
              <a:rPr lang="zh-TW" altLang="en-US" sz="2000" dirty="0">
                <a:solidFill>
                  <a:srgbClr val="0000FF"/>
                </a:solidFill>
                <a:latin typeface="華康儷楷書" panose="03000509000000000000" pitchFamily="65" charset="-120"/>
                <a:ea typeface="華康儷楷書" panose="03000509000000000000" pitchFamily="65" charset="-120"/>
              </a:rPr>
              <a:t>多元表現</a:t>
            </a:r>
            <a:r>
              <a:rPr lang="zh-TW" altLang="en-US" sz="2000" dirty="0">
                <a:latin typeface="華康儷楷書" panose="03000509000000000000" pitchFamily="65" charset="-120"/>
                <a:ea typeface="華康儷楷書" panose="03000509000000000000" pitchFamily="65" charset="-120"/>
              </a:rPr>
              <a:t>」及「</a:t>
            </a:r>
            <a:r>
              <a:rPr lang="zh-TW" altLang="en-US" sz="2000" dirty="0">
                <a:solidFill>
                  <a:srgbClr val="0000FF"/>
                </a:solidFill>
                <a:latin typeface="華康儷楷書" panose="03000509000000000000" pitchFamily="65" charset="-120"/>
                <a:ea typeface="華康儷楷書" panose="03000509000000000000" pitchFamily="65" charset="-120"/>
              </a:rPr>
              <a:t>自行撰寫及上傳資料</a:t>
            </a:r>
            <a:r>
              <a:rPr lang="zh-TW" altLang="en-US" sz="2000" dirty="0">
                <a:latin typeface="華康儷楷書" panose="03000509000000000000" pitchFamily="65" charset="-120"/>
                <a:ea typeface="華康儷楷書" panose="03000509000000000000" pitchFamily="65" charset="-120"/>
              </a:rPr>
              <a:t>」，於第二階段報名時以網路上傳</a:t>
            </a:r>
            <a:r>
              <a:rPr lang="en-US" altLang="zh-TW" sz="2000" dirty="0">
                <a:latin typeface="華康儷楷書" panose="03000509000000000000" pitchFamily="65" charset="-120"/>
                <a:ea typeface="華康儷楷書" panose="03000509000000000000" pitchFamily="65" charset="-120"/>
              </a:rPr>
              <a:t>(</a:t>
            </a:r>
            <a:r>
              <a:rPr lang="zh-TW" altLang="en-US" sz="2000" dirty="0">
                <a:latin typeface="華康儷楷書" panose="03000509000000000000" pitchFamily="65" charset="-120"/>
                <a:ea typeface="華康儷楷書" panose="03000509000000000000" pitchFamily="65" charset="-120"/>
              </a:rPr>
              <a:t>或勾選</a:t>
            </a:r>
            <a:r>
              <a:rPr lang="en-US" altLang="zh-TW" sz="2000" dirty="0">
                <a:latin typeface="華康儷楷書" panose="03000509000000000000" pitchFamily="65" charset="-120"/>
                <a:ea typeface="華康儷楷書" panose="03000509000000000000" pitchFamily="65" charset="-120"/>
              </a:rPr>
              <a:t>)</a:t>
            </a:r>
            <a:r>
              <a:rPr lang="zh-TW" altLang="en-US" sz="2000" dirty="0">
                <a:latin typeface="華康儷楷書" panose="03000509000000000000" pitchFamily="65" charset="-120"/>
                <a:ea typeface="華康儷楷書" panose="03000509000000000000" pitchFamily="65" charset="-120"/>
              </a:rPr>
              <a:t>學習歷程備審資料，至所報名之校系科</a:t>
            </a:r>
            <a:r>
              <a:rPr lang="en-US" altLang="zh-TW" sz="2000" dirty="0">
                <a:latin typeface="華康儷楷書" panose="03000509000000000000" pitchFamily="65" charset="-120"/>
                <a:ea typeface="華康儷楷書" panose="03000509000000000000" pitchFamily="65" charset="-120"/>
              </a:rPr>
              <a:t>(</a:t>
            </a:r>
            <a:r>
              <a:rPr lang="zh-TW" altLang="en-US" sz="2000" dirty="0">
                <a:latin typeface="華康儷楷書" panose="03000509000000000000" pitchFamily="65" charset="-120"/>
                <a:ea typeface="華康儷楷書" panose="03000509000000000000" pitchFamily="65" charset="-120"/>
              </a:rPr>
              <a:t>組</a:t>
            </a:r>
            <a:r>
              <a:rPr lang="en-US" altLang="zh-TW" sz="2000" dirty="0">
                <a:latin typeface="華康儷楷書" panose="03000509000000000000" pitchFamily="65" charset="-120"/>
                <a:ea typeface="華康儷楷書" panose="03000509000000000000" pitchFamily="65" charset="-120"/>
              </a:rPr>
              <a:t>)</a:t>
            </a:r>
            <a:r>
              <a:rPr lang="zh-TW" altLang="en-US" sz="2000" dirty="0">
                <a:latin typeface="華康儷楷書" panose="03000509000000000000" pitchFamily="65" charset="-120"/>
                <a:ea typeface="華康儷楷書" panose="03000509000000000000" pitchFamily="65" charset="-120"/>
              </a:rPr>
              <a:t>、學程審查。其中「</a:t>
            </a:r>
            <a:r>
              <a:rPr lang="zh-TW" altLang="en-US" sz="2000" b="1" dirty="0">
                <a:solidFill>
                  <a:srgbClr val="FF0000"/>
                </a:solidFill>
                <a:latin typeface="華康儷楷書" panose="03000509000000000000" pitchFamily="65" charset="-120"/>
                <a:ea typeface="華康儷楷書" panose="03000509000000000000" pitchFamily="65" charset="-120"/>
              </a:rPr>
              <a:t>課程學習成果</a:t>
            </a:r>
            <a:r>
              <a:rPr lang="zh-TW" altLang="en-US" sz="2000" dirty="0">
                <a:latin typeface="華康儷楷書" panose="03000509000000000000" pitchFamily="65" charset="-120"/>
                <a:ea typeface="華康儷楷書" panose="03000509000000000000" pitchFamily="65" charset="-120"/>
              </a:rPr>
              <a:t>」及「</a:t>
            </a:r>
            <a:r>
              <a:rPr lang="zh-TW" altLang="en-US" sz="2000" b="1" dirty="0">
                <a:solidFill>
                  <a:srgbClr val="FF0000"/>
                </a:solidFill>
                <a:latin typeface="華康儷楷書" panose="03000509000000000000" pitchFamily="65" charset="-120"/>
                <a:ea typeface="華康儷楷書" panose="03000509000000000000" pitchFamily="65" charset="-120"/>
              </a:rPr>
              <a:t>多元表現</a:t>
            </a:r>
            <a:r>
              <a:rPr lang="zh-TW" altLang="en-US" sz="2000" dirty="0">
                <a:latin typeface="華康儷楷書" panose="03000509000000000000" pitchFamily="65" charset="-120"/>
                <a:ea typeface="華康儷楷書" panose="03000509000000000000" pitchFamily="65" charset="-120"/>
              </a:rPr>
              <a:t>」，</a:t>
            </a:r>
            <a:r>
              <a:rPr lang="zh-TW" altLang="en-US" sz="2000" b="1" u="sng" dirty="0">
                <a:latin typeface="華康儷楷書" panose="03000509000000000000" pitchFamily="65" charset="-120"/>
                <a:ea typeface="華康儷楷書" panose="03000509000000000000" pitchFamily="65" charset="-120"/>
              </a:rPr>
              <a:t>可經由考生同意及勾選後</a:t>
            </a:r>
            <a:r>
              <a:rPr lang="zh-TW" altLang="en-US" sz="2000" dirty="0">
                <a:latin typeface="華康儷楷書" panose="03000509000000000000" pitchFamily="65" charset="-120"/>
                <a:ea typeface="華康儷楷書" panose="03000509000000000000" pitchFamily="65" charset="-120"/>
              </a:rPr>
              <a:t>，由「學習歷程中央資料庫」釋出考生之中央資料庫學習歷程檔案</a:t>
            </a:r>
            <a:r>
              <a:rPr lang="en-US" altLang="zh-TW" sz="2000" dirty="0">
                <a:latin typeface="華康儷楷書" panose="03000509000000000000" pitchFamily="65" charset="-120"/>
                <a:ea typeface="華康儷楷書" panose="03000509000000000000" pitchFamily="65" charset="-120"/>
              </a:rPr>
              <a:t>(</a:t>
            </a:r>
            <a:r>
              <a:rPr lang="zh-TW" altLang="en-US" sz="2000" b="1" dirty="0">
                <a:solidFill>
                  <a:srgbClr val="FF0000"/>
                </a:solidFill>
                <a:latin typeface="華康儷楷書" panose="03000509000000000000" pitchFamily="65" charset="-120"/>
                <a:ea typeface="華康儷楷書" panose="03000509000000000000" pitchFamily="65" charset="-120"/>
              </a:rPr>
              <a:t>以下簡稱</a:t>
            </a:r>
            <a:r>
              <a:rPr lang="en-US" altLang="zh-TW" sz="2000" b="1" dirty="0">
                <a:solidFill>
                  <a:srgbClr val="FF0000"/>
                </a:solidFill>
                <a:latin typeface="Times New Roman" panose="02020603050405020304" pitchFamily="18" charset="0"/>
                <a:ea typeface="華康儷楷書" panose="03000509000000000000" pitchFamily="65" charset="-120"/>
                <a:cs typeface="Times New Roman" panose="02020603050405020304" pitchFamily="18" charset="0"/>
              </a:rPr>
              <a:t>EP</a:t>
            </a:r>
            <a:r>
              <a:rPr lang="en-US" altLang="zh-TW" sz="2000" dirty="0">
                <a:latin typeface="華康儷楷書" panose="03000509000000000000" pitchFamily="65" charset="-120"/>
                <a:ea typeface="華康儷楷書" panose="03000509000000000000" pitchFamily="65" charset="-120"/>
              </a:rPr>
              <a:t>)</a:t>
            </a:r>
            <a:r>
              <a:rPr lang="zh-TW" altLang="en-US" sz="2000" dirty="0">
                <a:latin typeface="華康儷楷書" panose="03000509000000000000" pitchFamily="65" charset="-120"/>
                <a:ea typeface="華康儷楷書" panose="03000509000000000000" pitchFamily="65" charset="-120"/>
              </a:rPr>
              <a:t>至本委員會，</a:t>
            </a:r>
            <a:r>
              <a:rPr lang="zh-TW" altLang="en-US" sz="2000" b="1" u="sng" dirty="0">
                <a:latin typeface="華康儷楷書" panose="03000509000000000000" pitchFamily="65" charset="-120"/>
                <a:ea typeface="華康儷楷書" panose="03000509000000000000" pitchFamily="65" charset="-120"/>
              </a:rPr>
              <a:t>提供至申請之校系科</a:t>
            </a:r>
            <a:r>
              <a:rPr lang="en-US" altLang="zh-TW" sz="2000" b="1" u="sng" dirty="0">
                <a:latin typeface="華康儷楷書" panose="03000509000000000000" pitchFamily="65" charset="-120"/>
                <a:ea typeface="華康儷楷書" panose="03000509000000000000" pitchFamily="65" charset="-120"/>
              </a:rPr>
              <a:t>(</a:t>
            </a:r>
            <a:r>
              <a:rPr lang="zh-TW" altLang="en-US" sz="2000" b="1" u="sng" dirty="0">
                <a:latin typeface="華康儷楷書" panose="03000509000000000000" pitchFamily="65" charset="-120"/>
                <a:ea typeface="華康儷楷書" panose="03000509000000000000" pitchFamily="65" charset="-120"/>
              </a:rPr>
              <a:t>組</a:t>
            </a:r>
            <a:r>
              <a:rPr lang="en-US" altLang="zh-TW" sz="2000" b="1" u="sng" dirty="0">
                <a:latin typeface="華康儷楷書" panose="03000509000000000000" pitchFamily="65" charset="-120"/>
                <a:ea typeface="華康儷楷書" panose="03000509000000000000" pitchFamily="65" charset="-120"/>
              </a:rPr>
              <a:t>)</a:t>
            </a:r>
            <a:r>
              <a:rPr lang="zh-TW" altLang="en-US" sz="2000" b="1" u="sng" dirty="0">
                <a:latin typeface="華康儷楷書" panose="03000509000000000000" pitchFamily="65" charset="-120"/>
                <a:ea typeface="華康儷楷書" panose="03000509000000000000" pitchFamily="65" charset="-120"/>
              </a:rPr>
              <a:t>、學程審查</a:t>
            </a:r>
            <a:endParaRPr lang="en-US" altLang="zh-TW" sz="2000" b="1" u="sng" dirty="0">
              <a:latin typeface="華康儷楷書" panose="03000509000000000000" pitchFamily="65" charset="-120"/>
              <a:ea typeface="華康儷楷書" panose="03000509000000000000" pitchFamily="65" charset="-120"/>
            </a:endParaRPr>
          </a:p>
        </p:txBody>
      </p:sp>
      <p:sp>
        <p:nvSpPr>
          <p:cNvPr id="2" name="投影片編號版面配置區 1"/>
          <p:cNvSpPr>
            <a:spLocks noGrp="1"/>
          </p:cNvSpPr>
          <p:nvPr>
            <p:ph type="sldNum" sz="quarter" idx="12"/>
          </p:nvPr>
        </p:nvSpPr>
        <p:spPr/>
        <p:txBody>
          <a:bodyPr/>
          <a:lstStyle/>
          <a:p>
            <a:fld id="{BFD9D296-0923-4B30-8558-81C121D8C7E7}" type="slidenum">
              <a:rPr lang="zh-TW" altLang="en-US" smtClean="0"/>
              <a:pPr/>
              <a:t>2</a:t>
            </a:fld>
            <a:endParaRPr lang="zh-TW" altLang="en-US" dirty="0"/>
          </a:p>
        </p:txBody>
      </p:sp>
    </p:spTree>
    <p:extLst>
      <p:ext uri="{BB962C8B-B14F-4D97-AF65-F5344CB8AC3E}">
        <p14:creationId xmlns:p14="http://schemas.microsoft.com/office/powerpoint/2010/main" xmlns="" val="123663734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rotWithShape="1">
          <a:blip r:embed="rId3"/>
          <a:srcRect t="29722"/>
          <a:stretch/>
        </p:blipFill>
        <p:spPr>
          <a:xfrm>
            <a:off x="1338692" y="736314"/>
            <a:ext cx="9619048" cy="5240739"/>
          </a:xfrm>
          <a:prstGeom prst="rect">
            <a:avLst/>
          </a:prstGeom>
        </p:spPr>
      </p:pic>
      <p:pic>
        <p:nvPicPr>
          <p:cNvPr id="12" name="圖片 11"/>
          <p:cNvPicPr>
            <a:picLocks noChangeAspect="1"/>
          </p:cNvPicPr>
          <p:nvPr/>
        </p:nvPicPr>
        <p:blipFill rotWithShape="1">
          <a:blip r:embed="rId4"/>
          <a:srcRect l="25597" t="11448" r="24833" b="65060"/>
          <a:stretch/>
        </p:blipFill>
        <p:spPr>
          <a:xfrm>
            <a:off x="1339627" y="5287576"/>
            <a:ext cx="4415039" cy="1493600"/>
          </a:xfrm>
          <a:prstGeom prst="rect">
            <a:avLst/>
          </a:prstGeom>
        </p:spPr>
      </p:pic>
      <p:sp>
        <p:nvSpPr>
          <p:cNvPr id="16" name="圓角矩形 15"/>
          <p:cNvSpPr/>
          <p:nvPr/>
        </p:nvSpPr>
        <p:spPr>
          <a:xfrm>
            <a:off x="2622076" y="4749200"/>
            <a:ext cx="2070616" cy="510778"/>
          </a:xfrm>
          <a:prstGeom prst="roundRect">
            <a:avLst/>
          </a:prstGeom>
          <a:solidFill>
            <a:schemeClr val="accent4">
              <a:lumMod val="40000"/>
              <a:lumOff val="60000"/>
            </a:schemeClr>
          </a:solidFill>
        </p:spPr>
        <p:txBody>
          <a:bodyPr wrap="none">
            <a:spAutoFit/>
          </a:bodyPr>
          <a:lstStyle/>
          <a:p>
            <a:r>
              <a:rPr kumimoji="0" lang="zh-TW" altLang="en-US" sz="2400" dirty="0">
                <a:solidFill>
                  <a:srgbClr val="3333FF"/>
                </a:solidFill>
                <a:latin typeface="標楷體" panose="03000509000000000000" pitchFamily="65" charset="-120"/>
                <a:ea typeface="標楷體" panose="03000509000000000000" pitchFamily="65" charset="-120"/>
              </a:rPr>
              <a:t>匯入錯誤訊息</a:t>
            </a:r>
          </a:p>
        </p:txBody>
      </p:sp>
      <p:sp>
        <p:nvSpPr>
          <p:cNvPr id="24" name="Rectangle 2"/>
          <p:cNvSpPr txBox="1">
            <a:spLocks noChangeArrowheads="1"/>
          </p:cNvSpPr>
          <p:nvPr/>
        </p:nvSpPr>
        <p:spPr>
          <a:xfrm>
            <a:off x="839416" y="-67809"/>
            <a:ext cx="8940800" cy="893160"/>
          </a:xfrm>
          <a:prstGeom prst="rect">
            <a:avLst/>
          </a:prstGeom>
          <a:ln/>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lnSpc>
                <a:spcPct val="120000"/>
              </a:lnSpc>
              <a:spcAft>
                <a:spcPts val="0"/>
              </a:spcAft>
            </a:pPr>
            <a:r>
              <a:rPr lang="en-US" altLang="zh-TW" sz="2600" b="1" dirty="0" smtClean="0">
                <a:latin typeface="標楷體" panose="03000509000000000000" pitchFamily="65" charset="-120"/>
                <a:ea typeface="標楷體" panose="03000509000000000000" pitchFamily="65" charset="-120"/>
              </a:rPr>
              <a:t>【</a:t>
            </a:r>
            <a:r>
              <a:rPr lang="zh-TW" altLang="en-US" sz="2600" b="1" dirty="0">
                <a:latin typeface="標楷體" panose="03000509000000000000" pitchFamily="65" charset="-120"/>
                <a:ea typeface="標楷體" panose="03000509000000000000" pitchFamily="65" charset="-120"/>
              </a:rPr>
              <a:t>集體報名</a:t>
            </a:r>
            <a:r>
              <a:rPr lang="en-US" altLang="zh-TW" sz="2600" b="1" dirty="0">
                <a:latin typeface="標楷體" panose="03000509000000000000" pitchFamily="65" charset="-120"/>
                <a:ea typeface="標楷體" panose="03000509000000000000" pitchFamily="65" charset="-120"/>
              </a:rPr>
              <a:t>】</a:t>
            </a:r>
            <a:r>
              <a:rPr lang="zh-TW" altLang="en-US" sz="2600" b="1" dirty="0">
                <a:latin typeface="標楷體" panose="03000509000000000000" pitchFamily="65" charset="-120"/>
                <a:ea typeface="標楷體" panose="03000509000000000000" pitchFamily="65" charset="-120"/>
                <a:cs typeface="+mn-cs"/>
              </a:rPr>
              <a:t>資格審查登錄</a:t>
            </a:r>
            <a:r>
              <a:rPr lang="en-US" altLang="zh-TW" sz="2600" b="1" dirty="0" smtClean="0">
                <a:latin typeface="標楷體" panose="03000509000000000000" pitchFamily="65" charset="-120"/>
                <a:ea typeface="標楷體" panose="03000509000000000000" pitchFamily="65" charset="-120"/>
                <a:cs typeface="+mn-cs"/>
              </a:rPr>
              <a:t>-</a:t>
            </a:r>
            <a:r>
              <a:rPr lang="zh-TW" altLang="en-US" sz="2600" b="1" dirty="0" smtClean="0">
                <a:solidFill>
                  <a:srgbClr val="FF0000"/>
                </a:solidFill>
                <a:latin typeface="標楷體" panose="03000509000000000000" pitchFamily="65" charset="-120"/>
                <a:ea typeface="標楷體" panose="03000509000000000000" pitchFamily="65" charset="-120"/>
                <a:cs typeface="+mn-cs"/>
              </a:rPr>
              <a:t>考生</a:t>
            </a:r>
            <a:r>
              <a:rPr lang="zh-TW" altLang="en-US" sz="2600" b="1" dirty="0">
                <a:solidFill>
                  <a:srgbClr val="FF0000"/>
                </a:solidFill>
                <a:latin typeface="標楷體" panose="03000509000000000000" pitchFamily="65" charset="-120"/>
                <a:ea typeface="標楷體" panose="03000509000000000000" pitchFamily="65" charset="-120"/>
                <a:cs typeface="+mn-cs"/>
              </a:rPr>
              <a:t>在校</a:t>
            </a:r>
            <a:r>
              <a:rPr lang="zh-TW" altLang="en-US" sz="2600" b="1" dirty="0" smtClean="0">
                <a:solidFill>
                  <a:srgbClr val="FF0000"/>
                </a:solidFill>
                <a:latin typeface="標楷體" panose="03000509000000000000" pitchFamily="65" charset="-120"/>
                <a:ea typeface="標楷體" panose="03000509000000000000" pitchFamily="65" charset="-120"/>
                <a:cs typeface="+mn-cs"/>
              </a:rPr>
              <a:t>基本資料</a:t>
            </a:r>
            <a:r>
              <a:rPr lang="zh-TW" altLang="en-US" sz="2600" b="1" dirty="0" smtClean="0">
                <a:solidFill>
                  <a:srgbClr val="3333FF"/>
                </a:solidFill>
                <a:latin typeface="標楷體" panose="03000509000000000000" pitchFamily="65" charset="-120"/>
                <a:ea typeface="標楷體" panose="03000509000000000000" pitchFamily="65" charset="-120"/>
                <a:cs typeface="+mn-cs"/>
              </a:rPr>
              <a:t>整</a:t>
            </a:r>
            <a:r>
              <a:rPr lang="zh-TW" altLang="en-US" sz="2600" b="1" dirty="0">
                <a:solidFill>
                  <a:srgbClr val="3333FF"/>
                </a:solidFill>
                <a:latin typeface="標楷體" panose="03000509000000000000" pitchFamily="65" charset="-120"/>
                <a:ea typeface="標楷體" panose="03000509000000000000" pitchFamily="65" charset="-120"/>
                <a:cs typeface="+mn-cs"/>
              </a:rPr>
              <a:t>批作業</a:t>
            </a:r>
            <a:endParaRPr lang="en-US" altLang="zh-TW" sz="2600" b="1" dirty="0">
              <a:solidFill>
                <a:srgbClr val="3333FF"/>
              </a:solidFill>
              <a:latin typeface="標楷體" panose="03000509000000000000" pitchFamily="65" charset="-120"/>
              <a:ea typeface="標楷體" panose="03000509000000000000" pitchFamily="65" charset="-120"/>
              <a:cs typeface="+mn-cs"/>
            </a:endParaRPr>
          </a:p>
        </p:txBody>
      </p:sp>
      <p:sp>
        <p:nvSpPr>
          <p:cNvPr id="22" name="Rectangle 5"/>
          <p:cNvSpPr>
            <a:spLocks noChangeArrowheads="1"/>
          </p:cNvSpPr>
          <p:nvPr/>
        </p:nvSpPr>
        <p:spPr bwMode="auto">
          <a:xfrm>
            <a:off x="1841082" y="1171084"/>
            <a:ext cx="8752155" cy="3409541"/>
          </a:xfrm>
          <a:prstGeom prst="rect">
            <a:avLst/>
          </a:prstGeom>
          <a:noFill/>
          <a:ln w="38100">
            <a:solidFill>
              <a:srgbClr val="FF0000"/>
            </a:solidFill>
            <a:prstDash val="sysDot"/>
            <a:miter lim="800000"/>
            <a:headEnd/>
            <a:tailEnd/>
          </a:ln>
        </p:spPr>
        <p:txBody>
          <a:bodyPr wrap="none" anchor="ctr"/>
          <a:lstStyle/>
          <a:p>
            <a:pPr algn="just">
              <a:buFontTx/>
              <a:buChar char="•"/>
            </a:pPr>
            <a:endParaRPr kumimoji="0" lang="zh-TW" altLang="en-US">
              <a:latin typeface="標楷體" panose="03000509000000000000" pitchFamily="65" charset="-120"/>
              <a:ea typeface="標楷體" panose="03000509000000000000" pitchFamily="65" charset="-120"/>
            </a:endParaRPr>
          </a:p>
        </p:txBody>
      </p:sp>
      <p:sp>
        <p:nvSpPr>
          <p:cNvPr id="23" name="AutoShape 6"/>
          <p:cNvSpPr>
            <a:spLocks noChangeArrowheads="1"/>
          </p:cNvSpPr>
          <p:nvPr/>
        </p:nvSpPr>
        <p:spPr bwMode="auto">
          <a:xfrm rot="10800000">
            <a:off x="686471" y="3918908"/>
            <a:ext cx="3607131" cy="769092"/>
          </a:xfrm>
          <a:prstGeom prst="wedgeRoundRectCallout">
            <a:avLst>
              <a:gd name="adj1" fmla="val -25377"/>
              <a:gd name="adj2" fmla="val 89544"/>
              <a:gd name="adj3" fmla="val 16667"/>
            </a:avLst>
          </a:prstGeom>
          <a:solidFill>
            <a:srgbClr val="F25F5C"/>
          </a:solidFill>
          <a:ln w="9525" algn="ctr">
            <a:solidFill>
              <a:srgbClr val="C00000"/>
            </a:solidFill>
            <a:miter lim="800000"/>
            <a:headEnd/>
            <a:tailEnd/>
          </a:ln>
          <a:effectLst>
            <a:outerShdw dist="20000" dir="5400000" rotWithShape="0">
              <a:srgbClr val="000000">
                <a:alpha val="37999"/>
              </a:srgbClr>
            </a:outerShdw>
          </a:effectLst>
        </p:spPr>
        <p:txBody>
          <a:bodyPr rot="10800000" anchor="ctr" anchorCtr="1"/>
          <a:lstStyle/>
          <a:p>
            <a:r>
              <a:rPr kumimoji="0" lang="zh-TW" altLang="en-US" sz="1600" b="1" dirty="0">
                <a:solidFill>
                  <a:schemeClr val="bg1"/>
                </a:solidFill>
                <a:latin typeface="標楷體" panose="03000509000000000000" pitchFamily="65" charset="-120"/>
                <a:ea typeface="標楷體" panose="03000509000000000000" pitchFamily="65" charset="-120"/>
              </a:rPr>
              <a:t>檔案名稱格式： 　　</a:t>
            </a:r>
          </a:p>
          <a:p>
            <a:r>
              <a:rPr kumimoji="0" lang="zh-TW" altLang="en-US" sz="1600" b="1" dirty="0">
                <a:solidFill>
                  <a:schemeClr val="bg1"/>
                </a:solidFill>
                <a:latin typeface="標楷體" panose="03000509000000000000" pitchFamily="65" charset="-120"/>
                <a:ea typeface="標楷體" panose="03000509000000000000" pitchFamily="65" charset="-120"/>
              </a:rPr>
              <a:t>匯出全部為學校代碼</a:t>
            </a:r>
            <a:r>
              <a:rPr kumimoji="0" lang="en-US" altLang="zh-TW" sz="1600" b="1" dirty="0">
                <a:solidFill>
                  <a:schemeClr val="bg1"/>
                </a:solidFill>
                <a:latin typeface="標楷體" panose="03000509000000000000" pitchFamily="65" charset="-120"/>
                <a:ea typeface="標楷體" panose="03000509000000000000" pitchFamily="65" charset="-120"/>
              </a:rPr>
              <a:t>+Stud.XLS</a:t>
            </a:r>
            <a:r>
              <a:rPr kumimoji="0" lang="zh-TW" altLang="en-US" sz="1600" b="1" dirty="0">
                <a:solidFill>
                  <a:schemeClr val="bg1"/>
                </a:solidFill>
                <a:latin typeface="標楷體" panose="03000509000000000000" pitchFamily="65" charset="-120"/>
                <a:ea typeface="標楷體" panose="03000509000000000000" pitchFamily="65" charset="-120"/>
              </a:rPr>
              <a:t>　　</a:t>
            </a:r>
          </a:p>
          <a:p>
            <a:r>
              <a:rPr kumimoji="0" lang="zh-TW" altLang="en-US" sz="1600" b="1" dirty="0">
                <a:solidFill>
                  <a:schemeClr val="bg1"/>
                </a:solidFill>
                <a:latin typeface="標楷體" panose="03000509000000000000" pitchFamily="65" charset="-120"/>
                <a:ea typeface="標楷體" panose="03000509000000000000" pitchFamily="65" charset="-120"/>
              </a:rPr>
              <a:t>匯出單一班級為班級代碼</a:t>
            </a:r>
            <a:r>
              <a:rPr kumimoji="0" lang="en-US" altLang="zh-TW" sz="1600" b="1" dirty="0">
                <a:solidFill>
                  <a:schemeClr val="bg1"/>
                </a:solidFill>
                <a:latin typeface="標楷體" panose="03000509000000000000" pitchFamily="65" charset="-120"/>
                <a:ea typeface="標楷體" panose="03000509000000000000" pitchFamily="65" charset="-120"/>
              </a:rPr>
              <a:t>+Class.XLS</a:t>
            </a:r>
            <a:endParaRPr kumimoji="0" lang="zh-TW" altLang="en-US" sz="1600" b="1" dirty="0">
              <a:solidFill>
                <a:schemeClr val="bg1"/>
              </a:solidFill>
              <a:latin typeface="標楷體" panose="03000509000000000000" pitchFamily="65" charset="-120"/>
              <a:ea typeface="標楷體" panose="03000509000000000000" pitchFamily="65" charset="-120"/>
            </a:endParaRPr>
          </a:p>
        </p:txBody>
      </p:sp>
      <p:sp>
        <p:nvSpPr>
          <p:cNvPr id="320517" name="Rectangle 4"/>
          <p:cNvSpPr>
            <a:spLocks noChangeArrowheads="1"/>
          </p:cNvSpPr>
          <p:nvPr/>
        </p:nvSpPr>
        <p:spPr bwMode="auto">
          <a:xfrm>
            <a:off x="7179139" y="2700660"/>
            <a:ext cx="2120135" cy="577378"/>
          </a:xfrm>
          <a:prstGeom prst="rect">
            <a:avLst/>
          </a:prstGeom>
          <a:noFill/>
          <a:ln w="38100" algn="ctr">
            <a:solidFill>
              <a:srgbClr val="FF0000"/>
            </a:solidFill>
            <a:prstDash val="sysDot"/>
            <a:miter lim="800000"/>
            <a:headEnd/>
            <a:tailEnd/>
          </a:ln>
        </p:spPr>
        <p:txBody>
          <a:bodyPr wrap="none" anchor="ctr"/>
          <a:lstStyle/>
          <a:p>
            <a:pPr algn="just">
              <a:buFontTx/>
              <a:buChar char="•"/>
            </a:pPr>
            <a:endParaRPr kumimoji="0" lang="zh-TW" altLang="en-US">
              <a:latin typeface="標楷體" panose="03000509000000000000" pitchFamily="65" charset="-120"/>
              <a:ea typeface="標楷體" panose="03000509000000000000" pitchFamily="65" charset="-120"/>
            </a:endParaRPr>
          </a:p>
        </p:txBody>
      </p:sp>
      <p:pic>
        <p:nvPicPr>
          <p:cNvPr id="3" name="圖片 2"/>
          <p:cNvPicPr>
            <a:picLocks noChangeAspect="1"/>
          </p:cNvPicPr>
          <p:nvPr/>
        </p:nvPicPr>
        <p:blipFill rotWithShape="1">
          <a:blip r:embed="rId5"/>
          <a:srcRect r="52278" b="14057"/>
          <a:stretch/>
        </p:blipFill>
        <p:spPr>
          <a:xfrm>
            <a:off x="4943872" y="3325278"/>
            <a:ext cx="1088573" cy="1147940"/>
          </a:xfrm>
          <a:prstGeom prst="rect">
            <a:avLst/>
          </a:prstGeom>
        </p:spPr>
      </p:pic>
      <p:sp>
        <p:nvSpPr>
          <p:cNvPr id="11" name="AutoShape 6"/>
          <p:cNvSpPr>
            <a:spLocks noChangeArrowheads="1"/>
          </p:cNvSpPr>
          <p:nvPr/>
        </p:nvSpPr>
        <p:spPr bwMode="auto">
          <a:xfrm rot="10800000">
            <a:off x="4863590" y="2567965"/>
            <a:ext cx="1520718" cy="433387"/>
          </a:xfrm>
          <a:prstGeom prst="wedgeRoundRectCallout">
            <a:avLst>
              <a:gd name="adj1" fmla="val 4126"/>
              <a:gd name="adj2" fmla="val -116642"/>
              <a:gd name="adj3" fmla="val 16667"/>
            </a:avLst>
          </a:prstGeom>
          <a:solidFill>
            <a:schemeClr val="accent4">
              <a:lumMod val="40000"/>
              <a:lumOff val="60000"/>
            </a:schemeClr>
          </a:solidFill>
          <a:ln w="9525" algn="ctr">
            <a:solidFill>
              <a:srgbClr val="FFFF00"/>
            </a:solidFill>
            <a:miter lim="800000"/>
            <a:headEnd/>
            <a:tailEnd/>
          </a:ln>
          <a:effectLst>
            <a:outerShdw dist="20000" dir="5400000" rotWithShape="0">
              <a:srgbClr val="000000">
                <a:alpha val="37999"/>
              </a:srgbClr>
            </a:outerShdw>
          </a:effectLst>
        </p:spPr>
        <p:txBody>
          <a:bodyPr rot="10800000" anchor="ctr" anchorCtr="1"/>
          <a:lstStyle/>
          <a:p>
            <a:r>
              <a:rPr kumimoji="0" lang="en-US" altLang="zh-TW" sz="1600" b="1" dirty="0">
                <a:latin typeface="標楷體" panose="03000509000000000000" pitchFamily="65" charset="-120"/>
                <a:ea typeface="標楷體" panose="03000509000000000000" pitchFamily="65" charset="-120"/>
              </a:rPr>
              <a:t>CSV</a:t>
            </a:r>
            <a:r>
              <a:rPr kumimoji="0" lang="zh-TW" altLang="en-US" sz="1600" b="1" dirty="0">
                <a:latin typeface="標楷體" panose="03000509000000000000" pitchFamily="65" charset="-120"/>
                <a:ea typeface="標楷體" panose="03000509000000000000" pitchFamily="65" charset="-120"/>
              </a:rPr>
              <a:t>檔案圖示</a:t>
            </a:r>
            <a:endParaRPr kumimoji="0" lang="en-US" altLang="zh-TW" sz="1600" b="1" dirty="0">
              <a:latin typeface="標楷體" panose="03000509000000000000" pitchFamily="65" charset="-120"/>
              <a:ea typeface="標楷體" panose="03000509000000000000" pitchFamily="65" charset="-120"/>
            </a:endParaRPr>
          </a:p>
        </p:txBody>
      </p:sp>
      <p:sp>
        <p:nvSpPr>
          <p:cNvPr id="18" name="圓角矩形 17"/>
          <p:cNvSpPr/>
          <p:nvPr/>
        </p:nvSpPr>
        <p:spPr>
          <a:xfrm>
            <a:off x="7098184" y="4749200"/>
            <a:ext cx="2070616" cy="510778"/>
          </a:xfrm>
          <a:prstGeom prst="roundRect">
            <a:avLst/>
          </a:prstGeom>
          <a:solidFill>
            <a:schemeClr val="accent4">
              <a:lumMod val="40000"/>
              <a:lumOff val="60000"/>
            </a:schemeClr>
          </a:solidFill>
        </p:spPr>
        <p:txBody>
          <a:bodyPr wrap="none">
            <a:spAutoFit/>
          </a:bodyPr>
          <a:lstStyle/>
          <a:p>
            <a:r>
              <a:rPr kumimoji="0" lang="zh-TW" altLang="en-US" sz="2400" dirty="0">
                <a:solidFill>
                  <a:srgbClr val="FF0000"/>
                </a:solidFill>
                <a:latin typeface="標楷體" panose="03000509000000000000" pitchFamily="65" charset="-120"/>
                <a:ea typeface="標楷體" panose="03000509000000000000" pitchFamily="65" charset="-120"/>
              </a:rPr>
              <a:t>匯入正確訊息</a:t>
            </a:r>
          </a:p>
        </p:txBody>
      </p:sp>
      <p:pic>
        <p:nvPicPr>
          <p:cNvPr id="6" name="圖片 5"/>
          <p:cNvPicPr>
            <a:picLocks noChangeAspect="1"/>
          </p:cNvPicPr>
          <p:nvPr/>
        </p:nvPicPr>
        <p:blipFill rotWithShape="1">
          <a:blip r:embed="rId6">
            <a:extLst>
              <a:ext uri="{28A0092B-C50C-407E-A947-70E740481C1C}">
                <a14:useLocalDpi xmlns:a14="http://schemas.microsoft.com/office/drawing/2010/main" xmlns="" val="0"/>
              </a:ext>
            </a:extLst>
          </a:blip>
          <a:srcRect l="21974" t="12193" r="28380" b="73119"/>
          <a:stretch/>
        </p:blipFill>
        <p:spPr>
          <a:xfrm>
            <a:off x="5764614" y="5303842"/>
            <a:ext cx="5223039" cy="1211009"/>
          </a:xfrm>
          <a:prstGeom prst="rect">
            <a:avLst/>
          </a:prstGeom>
        </p:spPr>
      </p:pic>
      <p:sp>
        <p:nvSpPr>
          <p:cNvPr id="324615" name="AutoShape 7"/>
          <p:cNvSpPr>
            <a:spLocks noChangeArrowheads="1"/>
          </p:cNvSpPr>
          <p:nvPr/>
        </p:nvSpPr>
        <p:spPr bwMode="auto">
          <a:xfrm rot="10800000">
            <a:off x="9368218" y="2997936"/>
            <a:ext cx="2403883" cy="1690064"/>
          </a:xfrm>
          <a:prstGeom prst="wedgeRoundRectCallout">
            <a:avLst/>
          </a:prstGeom>
          <a:solidFill>
            <a:srgbClr val="F25F5C"/>
          </a:solidFill>
          <a:ln w="9525" algn="ctr">
            <a:solidFill>
              <a:srgbClr val="C00000"/>
            </a:solidFill>
            <a:miter lim="800000"/>
            <a:headEnd/>
            <a:tailEnd/>
          </a:ln>
          <a:effectLst>
            <a:outerShdw dist="20000" dir="5400000" rotWithShape="0">
              <a:srgbClr val="000000">
                <a:alpha val="37999"/>
              </a:srgbClr>
            </a:outerShdw>
          </a:effectLst>
        </p:spPr>
        <p:txBody>
          <a:bodyPr rot="10800000" anchor="ctr" anchorCtr="1"/>
          <a:lstStyle/>
          <a:p>
            <a:r>
              <a:rPr kumimoji="0" lang="zh-TW" altLang="en-US" b="1" dirty="0">
                <a:solidFill>
                  <a:schemeClr val="bg1"/>
                </a:solidFill>
                <a:latin typeface="標楷體" panose="03000509000000000000" pitchFamily="65" charset="-120"/>
                <a:ea typeface="標楷體" panose="03000509000000000000" pitchFamily="65" charset="-120"/>
              </a:rPr>
              <a:t>將編輯完之考生資料匯入</a:t>
            </a:r>
            <a:r>
              <a:rPr kumimoji="0" lang="en-US" altLang="zh-TW" b="1" dirty="0">
                <a:solidFill>
                  <a:schemeClr val="bg1"/>
                </a:solidFill>
                <a:latin typeface="標楷體" panose="03000509000000000000" pitchFamily="65" charset="-120"/>
                <a:ea typeface="標楷體" panose="03000509000000000000" pitchFamily="65" charset="-120"/>
              </a:rPr>
              <a:t>(CSV</a:t>
            </a:r>
            <a:r>
              <a:rPr kumimoji="0" lang="zh-TW" altLang="en-US" b="1" dirty="0">
                <a:solidFill>
                  <a:schemeClr val="bg1"/>
                </a:solidFill>
                <a:latin typeface="標楷體" panose="03000509000000000000" pitchFamily="65" charset="-120"/>
                <a:ea typeface="標楷體" panose="03000509000000000000" pitchFamily="65" charset="-120"/>
              </a:rPr>
              <a:t>格式</a:t>
            </a:r>
            <a:r>
              <a:rPr kumimoji="0" lang="en-US" altLang="zh-TW" b="1" dirty="0">
                <a:solidFill>
                  <a:schemeClr val="bg1"/>
                </a:solidFill>
                <a:latin typeface="標楷體" panose="03000509000000000000" pitchFamily="65" charset="-120"/>
                <a:ea typeface="標楷體" panose="03000509000000000000" pitchFamily="65" charset="-120"/>
              </a:rPr>
              <a:t>)</a:t>
            </a:r>
          </a:p>
          <a:p>
            <a:r>
              <a:rPr kumimoji="0" lang="zh-TW" altLang="en-US" b="1" dirty="0">
                <a:solidFill>
                  <a:schemeClr val="bg1"/>
                </a:solidFill>
                <a:latin typeface="標楷體" panose="03000509000000000000" pitchFamily="65" charset="-120"/>
                <a:ea typeface="標楷體" panose="03000509000000000000" pitchFamily="65" charset="-120"/>
              </a:rPr>
              <a:t>檔案名稱格式：</a:t>
            </a:r>
            <a:endParaRPr kumimoji="0" lang="en-US" altLang="zh-TW" b="1" dirty="0">
              <a:solidFill>
                <a:schemeClr val="bg1"/>
              </a:solidFill>
              <a:latin typeface="標楷體" panose="03000509000000000000" pitchFamily="65" charset="-120"/>
              <a:ea typeface="標楷體" panose="03000509000000000000" pitchFamily="65" charset="-120"/>
            </a:endParaRPr>
          </a:p>
          <a:p>
            <a:r>
              <a:rPr kumimoji="0" lang="zh-TW" altLang="en-US" b="1" dirty="0">
                <a:solidFill>
                  <a:schemeClr val="bg1"/>
                </a:solidFill>
                <a:latin typeface="標楷體" panose="03000509000000000000" pitchFamily="65" charset="-120"/>
                <a:ea typeface="標楷體" panose="03000509000000000000" pitchFamily="65" charset="-120"/>
              </a:rPr>
              <a:t>學校代碼</a:t>
            </a:r>
            <a:r>
              <a:rPr kumimoji="0" lang="en-US" altLang="zh-TW" b="1" dirty="0">
                <a:solidFill>
                  <a:schemeClr val="bg1"/>
                </a:solidFill>
                <a:latin typeface="標楷體" panose="03000509000000000000" pitchFamily="65" charset="-120"/>
                <a:ea typeface="標楷體" panose="03000509000000000000" pitchFamily="65" charset="-120"/>
              </a:rPr>
              <a:t>+Stud.csv</a:t>
            </a:r>
          </a:p>
          <a:p>
            <a:r>
              <a:rPr kumimoji="0" lang="zh-TW" altLang="en-US" b="1" dirty="0">
                <a:solidFill>
                  <a:schemeClr val="bg1"/>
                </a:solidFill>
                <a:latin typeface="標楷體" panose="03000509000000000000" pitchFamily="65" charset="-120"/>
                <a:ea typeface="標楷體" panose="03000509000000000000" pitchFamily="65" charset="-120"/>
              </a:rPr>
              <a:t>班級代碼</a:t>
            </a:r>
            <a:r>
              <a:rPr kumimoji="0" lang="en-US" altLang="zh-TW" b="1" dirty="0">
                <a:solidFill>
                  <a:schemeClr val="bg1"/>
                </a:solidFill>
                <a:latin typeface="標楷體" panose="03000509000000000000" pitchFamily="65" charset="-120"/>
                <a:ea typeface="標楷體" panose="03000509000000000000" pitchFamily="65" charset="-120"/>
              </a:rPr>
              <a:t>+Class.csv</a:t>
            </a:r>
          </a:p>
        </p:txBody>
      </p:sp>
      <p:pic>
        <p:nvPicPr>
          <p:cNvPr id="19" name="圖片 18"/>
          <p:cNvPicPr>
            <a:picLocks noChangeAspect="1"/>
          </p:cNvPicPr>
          <p:nvPr/>
        </p:nvPicPr>
        <p:blipFill rotWithShape="1">
          <a:blip r:embed="rId5"/>
          <a:srcRect l="51868" b="14057"/>
          <a:stretch/>
        </p:blipFill>
        <p:spPr>
          <a:xfrm>
            <a:off x="6143327" y="3356992"/>
            <a:ext cx="1068768" cy="1117450"/>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圖片 30"/>
          <p:cNvPicPr>
            <a:picLocks noChangeAspect="1"/>
          </p:cNvPicPr>
          <p:nvPr/>
        </p:nvPicPr>
        <p:blipFill>
          <a:blip r:embed="rId3"/>
          <a:stretch>
            <a:fillRect/>
          </a:stretch>
        </p:blipFill>
        <p:spPr>
          <a:xfrm>
            <a:off x="548368" y="1584578"/>
            <a:ext cx="8530942" cy="5112568"/>
          </a:xfrm>
          <a:prstGeom prst="rect">
            <a:avLst/>
          </a:prstGeom>
        </p:spPr>
      </p:pic>
      <p:sp>
        <p:nvSpPr>
          <p:cNvPr id="11" name="手繪多邊形 10"/>
          <p:cNvSpPr/>
          <p:nvPr/>
        </p:nvSpPr>
        <p:spPr>
          <a:xfrm>
            <a:off x="3027871" y="4792418"/>
            <a:ext cx="5625339" cy="1099110"/>
          </a:xfrm>
          <a:custGeom>
            <a:avLst/>
            <a:gdLst>
              <a:gd name="connsiteX0" fmla="*/ 0 w 6267450"/>
              <a:gd name="connsiteY0" fmla="*/ 1657350 h 1666875"/>
              <a:gd name="connsiteX1" fmla="*/ 0 w 6267450"/>
              <a:gd name="connsiteY1" fmla="*/ 419100 h 1666875"/>
              <a:gd name="connsiteX2" fmla="*/ 2095500 w 6267450"/>
              <a:gd name="connsiteY2" fmla="*/ 419100 h 1666875"/>
              <a:gd name="connsiteX3" fmla="*/ 2095500 w 6267450"/>
              <a:gd name="connsiteY3" fmla="*/ 0 h 1666875"/>
              <a:gd name="connsiteX4" fmla="*/ 6267450 w 6267450"/>
              <a:gd name="connsiteY4" fmla="*/ 0 h 1666875"/>
              <a:gd name="connsiteX5" fmla="*/ 6267450 w 6267450"/>
              <a:gd name="connsiteY5" fmla="*/ 1666875 h 1666875"/>
              <a:gd name="connsiteX6" fmla="*/ 0 w 6267450"/>
              <a:gd name="connsiteY6" fmla="*/ 1657350 h 1666875"/>
              <a:gd name="connsiteX0" fmla="*/ 0 w 6267450"/>
              <a:gd name="connsiteY0" fmla="*/ 1667147 h 1676672"/>
              <a:gd name="connsiteX1" fmla="*/ 0 w 6267450"/>
              <a:gd name="connsiteY1" fmla="*/ 428897 h 1676672"/>
              <a:gd name="connsiteX2" fmla="*/ 15971 w 6267450"/>
              <a:gd name="connsiteY2" fmla="*/ 0 h 1676672"/>
              <a:gd name="connsiteX3" fmla="*/ 2095500 w 6267450"/>
              <a:gd name="connsiteY3" fmla="*/ 9797 h 1676672"/>
              <a:gd name="connsiteX4" fmla="*/ 6267450 w 6267450"/>
              <a:gd name="connsiteY4" fmla="*/ 9797 h 1676672"/>
              <a:gd name="connsiteX5" fmla="*/ 6267450 w 6267450"/>
              <a:gd name="connsiteY5" fmla="*/ 1676672 h 1676672"/>
              <a:gd name="connsiteX6" fmla="*/ 0 w 6267450"/>
              <a:gd name="connsiteY6" fmla="*/ 1667147 h 1676672"/>
              <a:gd name="connsiteX0" fmla="*/ 5676 w 6273126"/>
              <a:gd name="connsiteY0" fmla="*/ 1667147 h 1676672"/>
              <a:gd name="connsiteX1" fmla="*/ 5676 w 6273126"/>
              <a:gd name="connsiteY1" fmla="*/ 428897 h 1676672"/>
              <a:gd name="connsiteX2" fmla="*/ 21647 w 6273126"/>
              <a:gd name="connsiteY2" fmla="*/ 0 h 1676672"/>
              <a:gd name="connsiteX3" fmla="*/ 2101176 w 6273126"/>
              <a:gd name="connsiteY3" fmla="*/ 9797 h 1676672"/>
              <a:gd name="connsiteX4" fmla="*/ 6273126 w 6273126"/>
              <a:gd name="connsiteY4" fmla="*/ 9797 h 1676672"/>
              <a:gd name="connsiteX5" fmla="*/ 6273126 w 6273126"/>
              <a:gd name="connsiteY5" fmla="*/ 1676672 h 1676672"/>
              <a:gd name="connsiteX6" fmla="*/ 5676 w 6273126"/>
              <a:gd name="connsiteY6" fmla="*/ 1667147 h 1676672"/>
              <a:gd name="connsiteX0" fmla="*/ 0 w 6267450"/>
              <a:gd name="connsiteY0" fmla="*/ 1657350 h 1666875"/>
              <a:gd name="connsiteX1" fmla="*/ 0 w 6267450"/>
              <a:gd name="connsiteY1" fmla="*/ 419100 h 1666875"/>
              <a:gd name="connsiteX2" fmla="*/ 2095500 w 6267450"/>
              <a:gd name="connsiteY2" fmla="*/ 0 h 1666875"/>
              <a:gd name="connsiteX3" fmla="*/ 6267450 w 6267450"/>
              <a:gd name="connsiteY3" fmla="*/ 0 h 1666875"/>
              <a:gd name="connsiteX4" fmla="*/ 6267450 w 6267450"/>
              <a:gd name="connsiteY4" fmla="*/ 1666875 h 1666875"/>
              <a:gd name="connsiteX5" fmla="*/ 0 w 6267450"/>
              <a:gd name="connsiteY5" fmla="*/ 1657350 h 1666875"/>
              <a:gd name="connsiteX0" fmla="*/ 0 w 6267450"/>
              <a:gd name="connsiteY0" fmla="*/ 1679543 h 1689068"/>
              <a:gd name="connsiteX1" fmla="*/ 35247 w 6267450"/>
              <a:gd name="connsiteY1" fmla="*/ 141065 h 1689068"/>
              <a:gd name="connsiteX2" fmla="*/ 2095500 w 6267450"/>
              <a:gd name="connsiteY2" fmla="*/ 22193 h 1689068"/>
              <a:gd name="connsiteX3" fmla="*/ 6267450 w 6267450"/>
              <a:gd name="connsiteY3" fmla="*/ 22193 h 1689068"/>
              <a:gd name="connsiteX4" fmla="*/ 6267450 w 6267450"/>
              <a:gd name="connsiteY4" fmla="*/ 1689068 h 1689068"/>
              <a:gd name="connsiteX5" fmla="*/ 0 w 6267450"/>
              <a:gd name="connsiteY5" fmla="*/ 1679543 h 1689068"/>
              <a:gd name="connsiteX0" fmla="*/ 0 w 6267450"/>
              <a:gd name="connsiteY0" fmla="*/ 1657350 h 1666875"/>
              <a:gd name="connsiteX1" fmla="*/ 2095500 w 6267450"/>
              <a:gd name="connsiteY1" fmla="*/ 0 h 1666875"/>
              <a:gd name="connsiteX2" fmla="*/ 6267450 w 6267450"/>
              <a:gd name="connsiteY2" fmla="*/ 0 h 1666875"/>
              <a:gd name="connsiteX3" fmla="*/ 6267450 w 6267450"/>
              <a:gd name="connsiteY3" fmla="*/ 1666875 h 1666875"/>
              <a:gd name="connsiteX4" fmla="*/ 0 w 6267450"/>
              <a:gd name="connsiteY4" fmla="*/ 1657350 h 1666875"/>
              <a:gd name="connsiteX0" fmla="*/ 0 w 6267450"/>
              <a:gd name="connsiteY0" fmla="*/ 1665928 h 1675453"/>
              <a:gd name="connsiteX1" fmla="*/ 7158 w 6267450"/>
              <a:gd name="connsiteY1" fmla="*/ 0 h 1675453"/>
              <a:gd name="connsiteX2" fmla="*/ 6267450 w 6267450"/>
              <a:gd name="connsiteY2" fmla="*/ 8578 h 1675453"/>
              <a:gd name="connsiteX3" fmla="*/ 6267450 w 6267450"/>
              <a:gd name="connsiteY3" fmla="*/ 1675453 h 1675453"/>
              <a:gd name="connsiteX4" fmla="*/ 0 w 6267450"/>
              <a:gd name="connsiteY4" fmla="*/ 1665928 h 1675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67450" h="1675453">
                <a:moveTo>
                  <a:pt x="0" y="1665928"/>
                </a:moveTo>
                <a:lnTo>
                  <a:pt x="7158" y="0"/>
                </a:lnTo>
                <a:lnTo>
                  <a:pt x="6267450" y="8578"/>
                </a:lnTo>
                <a:lnTo>
                  <a:pt x="6267450" y="1675453"/>
                </a:lnTo>
                <a:lnTo>
                  <a:pt x="0" y="1665928"/>
                </a:lnTo>
                <a:close/>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TW" altLang="en-US">
              <a:solidFill>
                <a:srgbClr val="FFFFFF"/>
              </a:solidFill>
              <a:latin typeface="標楷體" panose="03000509000000000000" pitchFamily="65" charset="-120"/>
              <a:ea typeface="標楷體" panose="03000509000000000000" pitchFamily="65" charset="-120"/>
            </a:endParaRPr>
          </a:p>
        </p:txBody>
      </p:sp>
      <p:sp>
        <p:nvSpPr>
          <p:cNvPr id="17" name="向下箭號 16"/>
          <p:cNvSpPr/>
          <p:nvPr/>
        </p:nvSpPr>
        <p:spPr>
          <a:xfrm rot="10800000">
            <a:off x="8479315" y="1591007"/>
            <a:ext cx="193948" cy="1050670"/>
          </a:xfrm>
          <a:prstGeom prst="downArrow">
            <a:avLst/>
          </a:prstGeom>
          <a:solidFill>
            <a:srgbClr val="3333FF"/>
          </a:solid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TW" altLang="en-US">
              <a:solidFill>
                <a:srgbClr val="FFFFFF"/>
              </a:solidFill>
              <a:latin typeface="標楷體" panose="03000509000000000000" pitchFamily="65" charset="-120"/>
              <a:ea typeface="標楷體" panose="03000509000000000000" pitchFamily="65" charset="-120"/>
            </a:endParaRPr>
          </a:p>
        </p:txBody>
      </p:sp>
      <p:sp>
        <p:nvSpPr>
          <p:cNvPr id="18" name="文字方塊 17"/>
          <p:cNvSpPr txBox="1"/>
          <p:nvPr/>
        </p:nvSpPr>
        <p:spPr>
          <a:xfrm>
            <a:off x="7093707" y="760010"/>
            <a:ext cx="4619562" cy="919401"/>
          </a:xfrm>
          <a:prstGeom prst="roundRect">
            <a:avLst/>
          </a:prstGeom>
          <a:solidFill>
            <a:schemeClr val="accent4">
              <a:lumMod val="40000"/>
              <a:lumOff val="60000"/>
            </a:schemeClr>
          </a:solidFill>
        </p:spPr>
        <p:txBody>
          <a:bodyPr wrap="square" rtlCol="0">
            <a:spAutoFit/>
          </a:bodyPr>
          <a:lstStyle/>
          <a:p>
            <a:pPr>
              <a:defRPr/>
            </a:pPr>
            <a:r>
              <a:rPr lang="zh-TW" altLang="en-US" sz="1600" b="1" dirty="0">
                <a:latin typeface="標楷體" panose="03000509000000000000" pitchFamily="65" charset="-120"/>
                <a:ea typeface="標楷體" panose="03000509000000000000" pitchFamily="65" charset="-120"/>
              </a:rPr>
              <a:t>變更考生身分證號作法：</a:t>
            </a:r>
            <a:endParaRPr lang="en-US" altLang="zh-TW" sz="1600" b="1" dirty="0">
              <a:latin typeface="標楷體" panose="03000509000000000000" pitchFamily="65" charset="-120"/>
              <a:ea typeface="標楷體" panose="03000509000000000000" pitchFamily="65" charset="-120"/>
            </a:endParaRPr>
          </a:p>
          <a:p>
            <a:pPr>
              <a:defRPr/>
            </a:pP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於</a:t>
            </a:r>
            <a:r>
              <a:rPr lang="en-US" altLang="zh-TW" sz="1600" dirty="0" smtClean="0">
                <a:latin typeface="Times New Roman" panose="02020603050405020304" pitchFamily="18" charset="0"/>
                <a:ea typeface="標楷體" panose="03000509000000000000" pitchFamily="65" charset="-120"/>
                <a:cs typeface="Times New Roman" panose="02020603050405020304" pitchFamily="18" charset="0"/>
              </a:rPr>
              <a:t>111</a:t>
            </a:r>
            <a:r>
              <a:rPr lang="zh-TW" altLang="en-US" sz="1600" dirty="0" smtClean="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5</a:t>
            </a:r>
            <a:r>
              <a:rPr lang="zh-TW" altLang="en-US" sz="1600" dirty="0" smtClean="0">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1600" dirty="0" smtClean="0">
                <a:latin typeface="Times New Roman" panose="02020603050405020304" pitchFamily="18" charset="0"/>
                <a:ea typeface="標楷體" panose="03000509000000000000" pitchFamily="65" charset="-120"/>
                <a:cs typeface="Times New Roman" panose="02020603050405020304" pitchFamily="18" charset="0"/>
              </a:rPr>
              <a:t>4</a:t>
            </a:r>
            <a:r>
              <a:rPr lang="zh-TW" altLang="en-US" sz="1600" dirty="0" smtClean="0">
                <a:latin typeface="Times New Roman" panose="02020603050405020304" pitchFamily="18" charset="0"/>
                <a:ea typeface="標楷體" panose="03000509000000000000" pitchFamily="65" charset="-120"/>
                <a:cs typeface="Times New Roman" panose="02020603050405020304" pitchFamily="18" charset="0"/>
              </a:rPr>
              <a:t>日</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含</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600" dirty="0" smtClean="0">
                <a:latin typeface="Times New Roman" panose="02020603050405020304" pitchFamily="18" charset="0"/>
                <a:ea typeface="標楷體" panose="03000509000000000000" pitchFamily="65" charset="-120"/>
                <a:cs typeface="Times New Roman" panose="02020603050405020304" pitchFamily="18" charset="0"/>
              </a:rPr>
              <a:t>前將</a:t>
            </a:r>
            <a:r>
              <a:rPr lang="zh-TW" altLang="en-US" sz="1600" b="1" dirty="0">
                <a:latin typeface="Times New Roman" panose="02020603050405020304" pitchFamily="18" charset="0"/>
                <a:ea typeface="標楷體" panose="03000509000000000000" pitchFamily="65" charset="-120"/>
                <a:cs typeface="Times New Roman" panose="02020603050405020304" pitchFamily="18" charset="0"/>
              </a:rPr>
              <a:t>學生基本資料修正表</a:t>
            </a:r>
            <a:r>
              <a:rPr lang="en-US" altLang="zh-TW" sz="1600" b="1" dirty="0">
                <a:latin typeface="Times New Roman" panose="02020603050405020304" pitchFamily="18" charset="0"/>
                <a:ea typeface="標楷體" panose="03000509000000000000" pitchFamily="65" charset="-120"/>
                <a:cs typeface="Times New Roman" panose="02020603050405020304" pitchFamily="18" charset="0"/>
              </a:rPr>
              <a:t>(A0)</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及</a:t>
            </a:r>
            <a:r>
              <a:rPr lang="zh-TW" altLang="en-US" sz="1600" b="1" dirty="0">
                <a:latin typeface="Times New Roman" panose="02020603050405020304" pitchFamily="18" charset="0"/>
                <a:ea typeface="標楷體" panose="03000509000000000000" pitchFamily="65" charset="-120"/>
                <a:cs typeface="Times New Roman" panose="02020603050405020304" pitchFamily="18" charset="0"/>
              </a:rPr>
              <a:t>身分證影本</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傳真或郵寄本會</a:t>
            </a:r>
          </a:p>
        </p:txBody>
      </p:sp>
      <p:sp>
        <p:nvSpPr>
          <p:cNvPr id="20" name="Rectangle 2"/>
          <p:cNvSpPr txBox="1">
            <a:spLocks noChangeArrowheads="1"/>
          </p:cNvSpPr>
          <p:nvPr/>
        </p:nvSpPr>
        <p:spPr>
          <a:xfrm>
            <a:off x="701414" y="105800"/>
            <a:ext cx="9564695" cy="610213"/>
          </a:xfrm>
          <a:prstGeom prst="rect">
            <a:avLst/>
          </a:prstGeom>
          <a:ln/>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804863" indent="-804863" fontAlgn="auto">
              <a:lnSpc>
                <a:spcPts val="3500"/>
              </a:lnSpc>
              <a:spcAft>
                <a:spcPts val="0"/>
              </a:spcAft>
              <a:defRPr/>
            </a:pPr>
            <a:r>
              <a:rPr lang="en-US" altLang="zh-TW" sz="2600" b="1" dirty="0" smtClean="0">
                <a:solidFill>
                  <a:srgbClr val="000000"/>
                </a:solidFill>
                <a:latin typeface="標楷體" panose="03000509000000000000" pitchFamily="65" charset="-120"/>
                <a:ea typeface="標楷體" panose="03000509000000000000" pitchFamily="65" charset="-120"/>
              </a:rPr>
              <a:t>【</a:t>
            </a:r>
            <a:r>
              <a:rPr lang="zh-TW" altLang="en-US" sz="2600" b="1" dirty="0">
                <a:solidFill>
                  <a:srgbClr val="000000"/>
                </a:solidFill>
                <a:latin typeface="標楷體" panose="03000509000000000000" pitchFamily="65" charset="-120"/>
                <a:ea typeface="標楷體" panose="03000509000000000000" pitchFamily="65" charset="-120"/>
              </a:rPr>
              <a:t>集體報名</a:t>
            </a:r>
            <a:r>
              <a:rPr lang="en-US" altLang="zh-TW" sz="2600" b="1" dirty="0">
                <a:solidFill>
                  <a:srgbClr val="000000"/>
                </a:solidFill>
                <a:latin typeface="標楷體" panose="03000509000000000000" pitchFamily="65" charset="-120"/>
                <a:ea typeface="標楷體" panose="03000509000000000000" pitchFamily="65" charset="-120"/>
              </a:rPr>
              <a:t>】</a:t>
            </a:r>
            <a:r>
              <a:rPr lang="zh-TW" altLang="en-US" sz="2600" b="1" dirty="0">
                <a:solidFill>
                  <a:srgbClr val="000000"/>
                </a:solidFill>
                <a:latin typeface="標楷體" panose="03000509000000000000" pitchFamily="65" charset="-120"/>
                <a:ea typeface="標楷體" panose="03000509000000000000" pitchFamily="65" charset="-120"/>
              </a:rPr>
              <a:t>資格審查登錄</a:t>
            </a:r>
            <a:r>
              <a:rPr lang="en-US" altLang="zh-TW" sz="2600" b="1" dirty="0" smtClean="0">
                <a:solidFill>
                  <a:srgbClr val="000000"/>
                </a:solidFill>
                <a:latin typeface="標楷體" panose="03000509000000000000" pitchFamily="65" charset="-120"/>
                <a:ea typeface="標楷體" panose="03000509000000000000" pitchFamily="65" charset="-120"/>
              </a:rPr>
              <a:t>-</a:t>
            </a:r>
            <a:r>
              <a:rPr lang="zh-TW" altLang="en-US" sz="2600" b="1" dirty="0" smtClean="0">
                <a:solidFill>
                  <a:srgbClr val="FF0000"/>
                </a:solidFill>
                <a:latin typeface="標楷體" panose="03000509000000000000" pitchFamily="65" charset="-120"/>
                <a:ea typeface="標楷體" panose="03000509000000000000" pitchFamily="65" charset="-120"/>
              </a:rPr>
              <a:t>考生</a:t>
            </a:r>
            <a:r>
              <a:rPr lang="zh-TW" altLang="en-US" sz="2600" b="1" dirty="0">
                <a:solidFill>
                  <a:srgbClr val="FF0000"/>
                </a:solidFill>
                <a:latin typeface="標楷體" panose="03000509000000000000" pitchFamily="65" charset="-120"/>
                <a:ea typeface="標楷體" panose="03000509000000000000" pitchFamily="65" charset="-120"/>
              </a:rPr>
              <a:t>在校</a:t>
            </a:r>
            <a:r>
              <a:rPr lang="zh-TW" altLang="en-US" sz="2600" b="1" dirty="0" smtClean="0">
                <a:solidFill>
                  <a:srgbClr val="FF0000"/>
                </a:solidFill>
                <a:latin typeface="標楷體" panose="03000509000000000000" pitchFamily="65" charset="-120"/>
                <a:ea typeface="標楷體" panose="03000509000000000000" pitchFamily="65" charset="-120"/>
              </a:rPr>
              <a:t>基本資料</a:t>
            </a:r>
            <a:r>
              <a:rPr lang="zh-TW" altLang="en-US" sz="2600" b="1" dirty="0" smtClean="0">
                <a:solidFill>
                  <a:srgbClr val="3333FF"/>
                </a:solidFill>
                <a:latin typeface="標楷體" panose="03000509000000000000" pitchFamily="65" charset="-120"/>
                <a:ea typeface="標楷體" panose="03000509000000000000" pitchFamily="65" charset="-120"/>
              </a:rPr>
              <a:t>單</a:t>
            </a:r>
            <a:r>
              <a:rPr lang="zh-TW" altLang="en-US" sz="2600" b="1" dirty="0">
                <a:solidFill>
                  <a:srgbClr val="3333FF"/>
                </a:solidFill>
                <a:latin typeface="標楷體" panose="03000509000000000000" pitchFamily="65" charset="-120"/>
                <a:ea typeface="標楷體" panose="03000509000000000000" pitchFamily="65" charset="-120"/>
              </a:rPr>
              <a:t>筆編輯</a:t>
            </a:r>
            <a:endParaRPr lang="en-US" altLang="zh-TW" sz="2600" b="1" dirty="0">
              <a:solidFill>
                <a:srgbClr val="3333FF"/>
              </a:solidFill>
              <a:latin typeface="標楷體" panose="03000509000000000000" pitchFamily="65" charset="-120"/>
              <a:ea typeface="標楷體" panose="03000509000000000000" pitchFamily="65" charset="-120"/>
            </a:endParaRPr>
          </a:p>
        </p:txBody>
      </p:sp>
      <p:sp>
        <p:nvSpPr>
          <p:cNvPr id="24" name="AutoShape 5"/>
          <p:cNvSpPr>
            <a:spLocks noChangeArrowheads="1"/>
          </p:cNvSpPr>
          <p:nvPr/>
        </p:nvSpPr>
        <p:spPr bwMode="auto">
          <a:xfrm>
            <a:off x="8861934" y="3629084"/>
            <a:ext cx="3286715" cy="1322780"/>
          </a:xfrm>
          <a:prstGeom prst="roundRect">
            <a:avLst/>
          </a:prstGeom>
          <a:solidFill>
            <a:schemeClr val="accent6">
              <a:lumMod val="40000"/>
              <a:lumOff val="60000"/>
            </a:schemeClr>
          </a:solidFill>
          <a:ln w="9525" algn="ctr">
            <a:noFill/>
            <a:miter lim="800000"/>
            <a:headEnd/>
            <a:tailEnd/>
          </a:ln>
          <a:effectLst>
            <a:outerShdw dist="20000" dir="5400000" rotWithShape="0">
              <a:srgbClr val="000000">
                <a:alpha val="37999"/>
              </a:srgbClr>
            </a:outerShdw>
          </a:effectLst>
        </p:spPr>
        <p:txBody>
          <a:bodyPr/>
          <a:lstStyle/>
          <a:p>
            <a:pPr>
              <a:defRPr/>
            </a:pPr>
            <a:r>
              <a:rPr kumimoji="0" lang="zh-TW" altLang="en-US" dirty="0">
                <a:latin typeface="標楷體" panose="03000509000000000000" pitchFamily="65" charset="-120"/>
                <a:ea typeface="標楷體" panose="03000509000000000000" pitchFamily="65" charset="-120"/>
              </a:rPr>
              <a:t>個別新增考生</a:t>
            </a:r>
            <a:endParaRPr kumimoji="0" lang="en-US" altLang="zh-TW" dirty="0">
              <a:latin typeface="標楷體" panose="03000509000000000000" pitchFamily="65" charset="-120"/>
              <a:ea typeface="標楷體" panose="03000509000000000000" pitchFamily="65" charset="-120"/>
            </a:endParaRPr>
          </a:p>
          <a:p>
            <a:pPr marL="228600" indent="-228600">
              <a:defRPr/>
            </a:pPr>
            <a:r>
              <a:rPr kumimoji="0" lang="en-US" altLang="zh-TW" dirty="0">
                <a:latin typeface="Times New Roman" panose="02020603050405020304" pitchFamily="18" charset="0"/>
                <a:ea typeface="標楷體" panose="03000509000000000000" pitchFamily="65" charset="-120"/>
                <a:cs typeface="Times New Roman" panose="02020603050405020304" pitchFamily="18" charset="0"/>
              </a:rPr>
              <a:t>1.</a:t>
            </a:r>
            <a:r>
              <a:rPr kumimoji="0" lang="zh-TW" altLang="en-US" dirty="0">
                <a:latin typeface="Times New Roman" panose="02020603050405020304" pitchFamily="18" charset="0"/>
                <a:ea typeface="標楷體" panose="03000509000000000000" pitchFamily="65" charset="-120"/>
                <a:cs typeface="Times New Roman" panose="02020603050405020304" pitchFamily="18" charset="0"/>
              </a:rPr>
              <a:t>統測個報之應屆畢業生由各校新增</a:t>
            </a:r>
            <a:endParaRPr kumimoji="0"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marL="228600" indent="-228600">
              <a:defRPr/>
            </a:pPr>
            <a:r>
              <a:rPr kumimoji="0" lang="en-US" altLang="zh-TW" dirty="0">
                <a:latin typeface="Times New Roman" panose="02020603050405020304" pitchFamily="18" charset="0"/>
                <a:ea typeface="標楷體" panose="03000509000000000000" pitchFamily="65" charset="-120"/>
                <a:cs typeface="Times New Roman" panose="02020603050405020304" pitchFamily="18" charset="0"/>
              </a:rPr>
              <a:t>2.</a:t>
            </a:r>
            <a:r>
              <a:rPr kumimoji="0" lang="zh-TW" altLang="en-US" dirty="0">
                <a:latin typeface="Times New Roman" panose="02020603050405020304" pitchFamily="18" charset="0"/>
                <a:ea typeface="標楷體" panose="03000509000000000000" pitchFamily="65" charset="-120"/>
                <a:cs typeface="Times New Roman" panose="02020603050405020304" pitchFamily="18" charset="0"/>
              </a:rPr>
              <a:t>轉學生統一由轉入單位辦理</a:t>
            </a:r>
            <a:endParaRPr kumimoji="0" lang="en-US" altLang="zh-TW" dirty="0">
              <a:latin typeface="Times New Roman" panose="02020603050405020304" pitchFamily="18" charset="0"/>
              <a:ea typeface="標楷體" panose="03000509000000000000" pitchFamily="65" charset="-120"/>
              <a:cs typeface="Times New Roman" panose="02020603050405020304" pitchFamily="18" charset="0"/>
            </a:endParaRPr>
          </a:p>
        </p:txBody>
      </p:sp>
      <p:cxnSp>
        <p:nvCxnSpPr>
          <p:cNvPr id="6" name="直線單箭頭接點 5"/>
          <p:cNvCxnSpPr/>
          <p:nvPr/>
        </p:nvCxnSpPr>
        <p:spPr>
          <a:xfrm flipV="1">
            <a:off x="7938577" y="2348880"/>
            <a:ext cx="893727" cy="24"/>
          </a:xfrm>
          <a:prstGeom prst="straightConnector1">
            <a:avLst/>
          </a:prstGeom>
          <a:ln w="5715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27" name="手繪多邊形 26"/>
          <p:cNvSpPr/>
          <p:nvPr/>
        </p:nvSpPr>
        <p:spPr>
          <a:xfrm>
            <a:off x="3030670" y="4064574"/>
            <a:ext cx="5625339" cy="697207"/>
          </a:xfrm>
          <a:custGeom>
            <a:avLst/>
            <a:gdLst>
              <a:gd name="connsiteX0" fmla="*/ 0 w 6267450"/>
              <a:gd name="connsiteY0" fmla="*/ 1657350 h 1666875"/>
              <a:gd name="connsiteX1" fmla="*/ 0 w 6267450"/>
              <a:gd name="connsiteY1" fmla="*/ 419100 h 1666875"/>
              <a:gd name="connsiteX2" fmla="*/ 2095500 w 6267450"/>
              <a:gd name="connsiteY2" fmla="*/ 419100 h 1666875"/>
              <a:gd name="connsiteX3" fmla="*/ 2095500 w 6267450"/>
              <a:gd name="connsiteY3" fmla="*/ 0 h 1666875"/>
              <a:gd name="connsiteX4" fmla="*/ 6267450 w 6267450"/>
              <a:gd name="connsiteY4" fmla="*/ 0 h 1666875"/>
              <a:gd name="connsiteX5" fmla="*/ 6267450 w 6267450"/>
              <a:gd name="connsiteY5" fmla="*/ 1666875 h 1666875"/>
              <a:gd name="connsiteX6" fmla="*/ 0 w 6267450"/>
              <a:gd name="connsiteY6" fmla="*/ 1657350 h 1666875"/>
              <a:gd name="connsiteX0" fmla="*/ 0 w 6267450"/>
              <a:gd name="connsiteY0" fmla="*/ 1667147 h 1676672"/>
              <a:gd name="connsiteX1" fmla="*/ 0 w 6267450"/>
              <a:gd name="connsiteY1" fmla="*/ 428897 h 1676672"/>
              <a:gd name="connsiteX2" fmla="*/ 15971 w 6267450"/>
              <a:gd name="connsiteY2" fmla="*/ 0 h 1676672"/>
              <a:gd name="connsiteX3" fmla="*/ 2095500 w 6267450"/>
              <a:gd name="connsiteY3" fmla="*/ 9797 h 1676672"/>
              <a:gd name="connsiteX4" fmla="*/ 6267450 w 6267450"/>
              <a:gd name="connsiteY4" fmla="*/ 9797 h 1676672"/>
              <a:gd name="connsiteX5" fmla="*/ 6267450 w 6267450"/>
              <a:gd name="connsiteY5" fmla="*/ 1676672 h 1676672"/>
              <a:gd name="connsiteX6" fmla="*/ 0 w 6267450"/>
              <a:gd name="connsiteY6" fmla="*/ 1667147 h 1676672"/>
              <a:gd name="connsiteX0" fmla="*/ 5676 w 6273126"/>
              <a:gd name="connsiteY0" fmla="*/ 1667147 h 1676672"/>
              <a:gd name="connsiteX1" fmla="*/ 5676 w 6273126"/>
              <a:gd name="connsiteY1" fmla="*/ 428897 h 1676672"/>
              <a:gd name="connsiteX2" fmla="*/ 21647 w 6273126"/>
              <a:gd name="connsiteY2" fmla="*/ 0 h 1676672"/>
              <a:gd name="connsiteX3" fmla="*/ 2101176 w 6273126"/>
              <a:gd name="connsiteY3" fmla="*/ 9797 h 1676672"/>
              <a:gd name="connsiteX4" fmla="*/ 6273126 w 6273126"/>
              <a:gd name="connsiteY4" fmla="*/ 9797 h 1676672"/>
              <a:gd name="connsiteX5" fmla="*/ 6273126 w 6273126"/>
              <a:gd name="connsiteY5" fmla="*/ 1676672 h 1676672"/>
              <a:gd name="connsiteX6" fmla="*/ 5676 w 6273126"/>
              <a:gd name="connsiteY6" fmla="*/ 1667147 h 1676672"/>
              <a:gd name="connsiteX0" fmla="*/ 0 w 6267450"/>
              <a:gd name="connsiteY0" fmla="*/ 1657350 h 1666875"/>
              <a:gd name="connsiteX1" fmla="*/ 0 w 6267450"/>
              <a:gd name="connsiteY1" fmla="*/ 419100 h 1666875"/>
              <a:gd name="connsiteX2" fmla="*/ 2095500 w 6267450"/>
              <a:gd name="connsiteY2" fmla="*/ 0 h 1666875"/>
              <a:gd name="connsiteX3" fmla="*/ 6267450 w 6267450"/>
              <a:gd name="connsiteY3" fmla="*/ 0 h 1666875"/>
              <a:gd name="connsiteX4" fmla="*/ 6267450 w 6267450"/>
              <a:gd name="connsiteY4" fmla="*/ 1666875 h 1666875"/>
              <a:gd name="connsiteX5" fmla="*/ 0 w 6267450"/>
              <a:gd name="connsiteY5" fmla="*/ 1657350 h 1666875"/>
              <a:gd name="connsiteX0" fmla="*/ 0 w 6267450"/>
              <a:gd name="connsiteY0" fmla="*/ 1679543 h 1689068"/>
              <a:gd name="connsiteX1" fmla="*/ 35247 w 6267450"/>
              <a:gd name="connsiteY1" fmla="*/ 141065 h 1689068"/>
              <a:gd name="connsiteX2" fmla="*/ 2095500 w 6267450"/>
              <a:gd name="connsiteY2" fmla="*/ 22193 h 1689068"/>
              <a:gd name="connsiteX3" fmla="*/ 6267450 w 6267450"/>
              <a:gd name="connsiteY3" fmla="*/ 22193 h 1689068"/>
              <a:gd name="connsiteX4" fmla="*/ 6267450 w 6267450"/>
              <a:gd name="connsiteY4" fmla="*/ 1689068 h 1689068"/>
              <a:gd name="connsiteX5" fmla="*/ 0 w 6267450"/>
              <a:gd name="connsiteY5" fmla="*/ 1679543 h 1689068"/>
              <a:gd name="connsiteX0" fmla="*/ 0 w 6267450"/>
              <a:gd name="connsiteY0" fmla="*/ 1657350 h 1666875"/>
              <a:gd name="connsiteX1" fmla="*/ 2095500 w 6267450"/>
              <a:gd name="connsiteY1" fmla="*/ 0 h 1666875"/>
              <a:gd name="connsiteX2" fmla="*/ 6267450 w 6267450"/>
              <a:gd name="connsiteY2" fmla="*/ 0 h 1666875"/>
              <a:gd name="connsiteX3" fmla="*/ 6267450 w 6267450"/>
              <a:gd name="connsiteY3" fmla="*/ 1666875 h 1666875"/>
              <a:gd name="connsiteX4" fmla="*/ 0 w 6267450"/>
              <a:gd name="connsiteY4" fmla="*/ 1657350 h 1666875"/>
              <a:gd name="connsiteX0" fmla="*/ 0 w 6267450"/>
              <a:gd name="connsiteY0" fmla="*/ 1665928 h 1675453"/>
              <a:gd name="connsiteX1" fmla="*/ 7158 w 6267450"/>
              <a:gd name="connsiteY1" fmla="*/ 0 h 1675453"/>
              <a:gd name="connsiteX2" fmla="*/ 6267450 w 6267450"/>
              <a:gd name="connsiteY2" fmla="*/ 8578 h 1675453"/>
              <a:gd name="connsiteX3" fmla="*/ 6267450 w 6267450"/>
              <a:gd name="connsiteY3" fmla="*/ 1675453 h 1675453"/>
              <a:gd name="connsiteX4" fmla="*/ 0 w 6267450"/>
              <a:gd name="connsiteY4" fmla="*/ 1665928 h 1675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67450" h="1675453">
                <a:moveTo>
                  <a:pt x="0" y="1665928"/>
                </a:moveTo>
                <a:lnTo>
                  <a:pt x="7158" y="0"/>
                </a:lnTo>
                <a:lnTo>
                  <a:pt x="6267450" y="8578"/>
                </a:lnTo>
                <a:lnTo>
                  <a:pt x="6267450" y="1675453"/>
                </a:lnTo>
                <a:lnTo>
                  <a:pt x="0" y="1665928"/>
                </a:ln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TW" altLang="en-US">
              <a:solidFill>
                <a:srgbClr val="FFFFFF"/>
              </a:solidFill>
              <a:latin typeface="標楷體" panose="03000509000000000000" pitchFamily="65" charset="-120"/>
              <a:ea typeface="標楷體" panose="03000509000000000000" pitchFamily="65" charset="-120"/>
            </a:endParaRPr>
          </a:p>
        </p:txBody>
      </p:sp>
      <p:pic>
        <p:nvPicPr>
          <p:cNvPr id="7" name="圖片 6"/>
          <p:cNvPicPr>
            <a:picLocks noChangeAspect="1"/>
          </p:cNvPicPr>
          <p:nvPr/>
        </p:nvPicPr>
        <p:blipFill rotWithShape="1">
          <a:blip r:embed="rId4"/>
          <a:srcRect l="824" r="1140"/>
          <a:stretch/>
        </p:blipFill>
        <p:spPr>
          <a:xfrm>
            <a:off x="8861935" y="1794381"/>
            <a:ext cx="3286714" cy="1816221"/>
          </a:xfrm>
          <a:prstGeom prst="rect">
            <a:avLst/>
          </a:prstGeom>
          <a:ln w="38100">
            <a:solidFill>
              <a:srgbClr val="92D050"/>
            </a:solidFill>
          </a:ln>
        </p:spPr>
      </p:pic>
      <p:sp>
        <p:nvSpPr>
          <p:cNvPr id="12" name="矩形 11"/>
          <p:cNvSpPr/>
          <p:nvPr/>
        </p:nvSpPr>
        <p:spPr>
          <a:xfrm>
            <a:off x="7058072" y="2645898"/>
            <a:ext cx="1592143" cy="213653"/>
          </a:xfrm>
          <a:prstGeom prst="rect">
            <a:avLst/>
          </a:prstGeom>
          <a:noFill/>
          <a:ln w="28575">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TW" altLang="en-US">
              <a:solidFill>
                <a:srgbClr val="FFFFFF"/>
              </a:solidFill>
              <a:latin typeface="標楷體" panose="03000509000000000000" pitchFamily="65" charset="-120"/>
              <a:ea typeface="標楷體" panose="03000509000000000000" pitchFamily="65" charset="-120"/>
            </a:endParaRPr>
          </a:p>
        </p:txBody>
      </p:sp>
      <p:sp>
        <p:nvSpPr>
          <p:cNvPr id="28" name="矩形 27"/>
          <p:cNvSpPr/>
          <p:nvPr/>
        </p:nvSpPr>
        <p:spPr>
          <a:xfrm>
            <a:off x="7289321" y="2320506"/>
            <a:ext cx="650045" cy="244398"/>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TW" altLang="en-US">
              <a:solidFill>
                <a:srgbClr val="FFFFFF"/>
              </a:solidFill>
              <a:latin typeface="標楷體" panose="03000509000000000000" pitchFamily="65" charset="-120"/>
              <a:ea typeface="標楷體" panose="03000509000000000000" pitchFamily="65" charset="-120"/>
            </a:endParaRPr>
          </a:p>
        </p:txBody>
      </p:sp>
      <p:sp>
        <p:nvSpPr>
          <p:cNvPr id="9" name="AutoShape 5"/>
          <p:cNvSpPr>
            <a:spLocks noChangeArrowheads="1"/>
          </p:cNvSpPr>
          <p:nvPr/>
        </p:nvSpPr>
        <p:spPr bwMode="auto">
          <a:xfrm>
            <a:off x="5797414" y="1670397"/>
            <a:ext cx="3081319" cy="375478"/>
          </a:xfrm>
          <a:prstGeom prst="wedgeRoundRectCallout">
            <a:avLst>
              <a:gd name="adj1" fmla="val -20833"/>
              <a:gd name="adj2" fmla="val 122234"/>
              <a:gd name="adj3" fmla="val 16667"/>
            </a:avLst>
          </a:prstGeom>
          <a:solidFill>
            <a:schemeClr val="accent6">
              <a:lumMod val="40000"/>
              <a:lumOff val="60000"/>
            </a:schemeClr>
          </a:solidFill>
          <a:ln w="9525" algn="ctr">
            <a:noFill/>
            <a:miter lim="800000"/>
            <a:headEnd/>
            <a:tailEnd/>
          </a:ln>
          <a:effectLst>
            <a:outerShdw dist="20000" dir="5400000" rotWithShape="0">
              <a:srgbClr val="000000">
                <a:alpha val="37999"/>
              </a:srgbClr>
            </a:outerShdw>
          </a:effectLst>
        </p:spPr>
        <p:txBody>
          <a:bodyPr/>
          <a:lstStyle/>
          <a:p>
            <a:pPr>
              <a:defRPr/>
            </a:pPr>
            <a:r>
              <a:rPr kumimoji="0" lang="zh-TW" altLang="en-US" b="1" dirty="0">
                <a:latin typeface="標楷體" panose="03000509000000000000" pitchFamily="65" charset="-120"/>
                <a:ea typeface="標楷體" panose="03000509000000000000" pitchFamily="65" charset="-120"/>
              </a:rPr>
              <a:t>編輯完成請按「儲存」按鈕</a:t>
            </a:r>
          </a:p>
        </p:txBody>
      </p:sp>
      <p:sp>
        <p:nvSpPr>
          <p:cNvPr id="33" name="AutoShape 5"/>
          <p:cNvSpPr>
            <a:spLocks noChangeArrowheads="1"/>
          </p:cNvSpPr>
          <p:nvPr/>
        </p:nvSpPr>
        <p:spPr bwMode="auto">
          <a:xfrm>
            <a:off x="1991544" y="2408264"/>
            <a:ext cx="4201165" cy="981780"/>
          </a:xfrm>
          <a:prstGeom prst="wedgeRoundRectCallout">
            <a:avLst>
              <a:gd name="adj1" fmla="val 1166"/>
              <a:gd name="adj2" fmla="val 116962"/>
              <a:gd name="adj3" fmla="val 16667"/>
            </a:avLst>
          </a:prstGeom>
          <a:solidFill>
            <a:srgbClr val="F25F5C"/>
          </a:solidFill>
          <a:ln w="9525" algn="ctr">
            <a:noFill/>
            <a:miter lim="800000"/>
            <a:headEnd/>
            <a:tailEnd/>
          </a:ln>
          <a:effectLst>
            <a:outerShdw dist="20000" dir="5400000" rotWithShape="0">
              <a:srgbClr val="000000">
                <a:alpha val="37999"/>
              </a:srgbClr>
            </a:outerShdw>
          </a:effectLst>
        </p:spPr>
        <p:txBody>
          <a:bodyPr/>
          <a:lstStyle/>
          <a:p>
            <a:pPr algn="ctr">
              <a:defRPr/>
            </a:pPr>
            <a:r>
              <a:rPr kumimoji="0" lang="zh-TW" altLang="en-US" b="1" dirty="0" smtClean="0">
                <a:solidFill>
                  <a:schemeClr val="bg1"/>
                </a:solidFill>
                <a:latin typeface="標楷體" panose="03000509000000000000" pitchFamily="65" charset="-120"/>
                <a:ea typeface="標楷體" panose="03000509000000000000" pitchFamily="65" charset="-120"/>
              </a:rPr>
              <a:t>變革欄位：</a:t>
            </a:r>
            <a:endParaRPr kumimoji="0" lang="en-US" altLang="zh-TW" b="1" dirty="0" smtClean="0">
              <a:solidFill>
                <a:schemeClr val="bg1"/>
              </a:solidFill>
              <a:latin typeface="標楷體" panose="03000509000000000000" pitchFamily="65" charset="-120"/>
              <a:ea typeface="標楷體" panose="03000509000000000000" pitchFamily="65" charset="-120"/>
            </a:endParaRPr>
          </a:p>
          <a:p>
            <a:pPr algn="ctr">
              <a:defRPr/>
            </a:pPr>
            <a:r>
              <a:rPr kumimoji="0" lang="zh-TW" altLang="en-US" b="1" dirty="0" smtClean="0">
                <a:solidFill>
                  <a:schemeClr val="bg1"/>
                </a:solidFill>
                <a:latin typeface="標楷體" panose="03000509000000000000" pitchFamily="65" charset="-120"/>
                <a:ea typeface="標楷體" panose="03000509000000000000" pitchFamily="65" charset="-120"/>
              </a:rPr>
              <a:t>考生是否具有中央資料庫學習歷程檔案以及是否同意釋出至本委員會</a:t>
            </a:r>
            <a:endParaRPr kumimoji="0" lang="zh-TW" altLang="en-US" b="1" dirty="0">
              <a:solidFill>
                <a:schemeClr val="bg1"/>
              </a:solidFill>
              <a:latin typeface="標楷體" panose="03000509000000000000" pitchFamily="65" charset="-120"/>
              <a:ea typeface="標楷體" panose="03000509000000000000" pitchFamily="65" charset="-120"/>
            </a:endParaRPr>
          </a:p>
        </p:txBody>
      </p:sp>
      <p:sp>
        <p:nvSpPr>
          <p:cNvPr id="32" name="圓角矩形 31"/>
          <p:cNvSpPr/>
          <p:nvPr/>
        </p:nvSpPr>
        <p:spPr>
          <a:xfrm>
            <a:off x="3027871" y="3610602"/>
            <a:ext cx="1028691" cy="432916"/>
          </a:xfrm>
          <a:prstGeom prst="roundRect">
            <a:avLst>
              <a:gd name="adj" fmla="val 43898"/>
            </a:avLst>
          </a:prstGeom>
          <a:solidFill>
            <a:srgbClr val="FFE066"/>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dirty="0" smtClean="0">
                <a:solidFill>
                  <a:srgbClr val="F25F5C"/>
                </a:solidFill>
                <a:latin typeface="Arial Rounded MT Bold" panose="020F0704030504030204" pitchFamily="34" charset="0"/>
              </a:rPr>
              <a:t>NEW</a:t>
            </a:r>
            <a:endParaRPr lang="zh-TW" altLang="en-US" b="1" dirty="0">
              <a:solidFill>
                <a:srgbClr val="F25F5C"/>
              </a:solidFill>
              <a:latin typeface="Arial Rounded MT Bold" panose="020F0704030504030204" pitchFamily="34" charset="0"/>
            </a:endParaRPr>
          </a:p>
        </p:txBody>
      </p:sp>
      <p:pic>
        <p:nvPicPr>
          <p:cNvPr id="35" name="圖片 34"/>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2385926" y="1698361"/>
            <a:ext cx="709903" cy="709903"/>
          </a:xfrm>
          <a:prstGeom prst="rect">
            <a:avLst/>
          </a:prstGeom>
        </p:spPr>
      </p:pic>
    </p:spTree>
    <p:extLst>
      <p:ext uri="{BB962C8B-B14F-4D97-AF65-F5344CB8AC3E}">
        <p14:creationId xmlns:p14="http://schemas.microsoft.com/office/powerpoint/2010/main" xmlns="" val="33295760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p:cNvPicPr>
            <a:picLocks noChangeAspect="1"/>
          </p:cNvPicPr>
          <p:nvPr/>
        </p:nvPicPr>
        <p:blipFill>
          <a:blip r:embed="rId3"/>
          <a:stretch>
            <a:fillRect/>
          </a:stretch>
        </p:blipFill>
        <p:spPr>
          <a:xfrm>
            <a:off x="7480875" y="1174394"/>
            <a:ext cx="3849688" cy="5422912"/>
          </a:xfrm>
          <a:prstGeom prst="rect">
            <a:avLst/>
          </a:prstGeom>
        </p:spPr>
      </p:pic>
      <p:pic>
        <p:nvPicPr>
          <p:cNvPr id="3" name="圖片 2"/>
          <p:cNvPicPr>
            <a:picLocks noChangeAspect="1"/>
          </p:cNvPicPr>
          <p:nvPr/>
        </p:nvPicPr>
        <p:blipFill rotWithShape="1">
          <a:blip r:embed="rId4" cstate="print">
            <a:extLst>
              <a:ext uri="{28A0092B-C50C-407E-A947-70E740481C1C}">
                <a14:useLocalDpi xmlns:a14="http://schemas.microsoft.com/office/drawing/2010/main" xmlns="" val="0"/>
              </a:ext>
            </a:extLst>
          </a:blip>
          <a:srcRect r="8301" b="33607"/>
          <a:stretch/>
        </p:blipFill>
        <p:spPr>
          <a:xfrm>
            <a:off x="1343472" y="3933056"/>
            <a:ext cx="6105438" cy="2736641"/>
          </a:xfrm>
          <a:prstGeom prst="rect">
            <a:avLst/>
          </a:prstGeom>
        </p:spPr>
      </p:pic>
      <p:sp>
        <p:nvSpPr>
          <p:cNvPr id="12" name="Rectangle 2"/>
          <p:cNvSpPr txBox="1">
            <a:spLocks noChangeArrowheads="1"/>
          </p:cNvSpPr>
          <p:nvPr/>
        </p:nvSpPr>
        <p:spPr>
          <a:xfrm>
            <a:off x="767408" y="-236336"/>
            <a:ext cx="8940800" cy="1224971"/>
          </a:xfrm>
          <a:prstGeom prst="rect">
            <a:avLst/>
          </a:prstGeom>
          <a:ln/>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896938" indent="-896938" fontAlgn="auto">
              <a:lnSpc>
                <a:spcPts val="3500"/>
              </a:lnSpc>
              <a:spcAft>
                <a:spcPts val="0"/>
              </a:spcAft>
            </a:pPr>
            <a:r>
              <a:rPr lang="en-US" altLang="zh-TW" sz="2500" b="1" dirty="0" smtClean="0">
                <a:latin typeface="標楷體" panose="03000509000000000000" pitchFamily="65" charset="-120"/>
                <a:ea typeface="標楷體" panose="03000509000000000000" pitchFamily="65" charset="-120"/>
              </a:rPr>
              <a:t>【</a:t>
            </a:r>
            <a:r>
              <a:rPr lang="zh-TW" altLang="en-US" sz="2500" b="1" dirty="0">
                <a:latin typeface="標楷體" panose="03000509000000000000" pitchFamily="65" charset="-120"/>
                <a:ea typeface="標楷體" panose="03000509000000000000" pitchFamily="65" charset="-120"/>
              </a:rPr>
              <a:t>集體報名</a:t>
            </a:r>
            <a:r>
              <a:rPr lang="en-US" altLang="zh-TW" sz="2500" b="1" dirty="0">
                <a:latin typeface="標楷體" panose="03000509000000000000" pitchFamily="65" charset="-120"/>
                <a:ea typeface="標楷體" panose="03000509000000000000" pitchFamily="65" charset="-120"/>
              </a:rPr>
              <a:t>】</a:t>
            </a:r>
            <a:r>
              <a:rPr lang="zh-TW" altLang="en-US" sz="2500" b="1" dirty="0">
                <a:latin typeface="標楷體" panose="03000509000000000000" pitchFamily="65" charset="-120"/>
                <a:ea typeface="標楷體" panose="03000509000000000000" pitchFamily="65" charset="-120"/>
                <a:cs typeface="+mn-cs"/>
              </a:rPr>
              <a:t>資格審查登錄</a:t>
            </a:r>
            <a:r>
              <a:rPr lang="en-US" altLang="zh-TW" sz="2500" b="1" dirty="0">
                <a:solidFill>
                  <a:srgbClr val="FF0000"/>
                </a:solidFill>
                <a:latin typeface="標楷體" panose="03000509000000000000" pitchFamily="65" charset="-120"/>
                <a:ea typeface="標楷體" panose="03000509000000000000" pitchFamily="65" charset="-120"/>
                <a:cs typeface="+mn-cs"/>
              </a:rPr>
              <a:t>-</a:t>
            </a:r>
            <a:r>
              <a:rPr lang="zh-TW" altLang="en-US" sz="2500" b="1" dirty="0">
                <a:solidFill>
                  <a:srgbClr val="FF0000"/>
                </a:solidFill>
                <a:latin typeface="標楷體" panose="03000509000000000000" pitchFamily="65" charset="-120"/>
                <a:ea typeface="標楷體" panose="03000509000000000000" pitchFamily="65" charset="-120"/>
                <a:cs typeface="+mn-cs"/>
              </a:rPr>
              <a:t>列印學生基本資料修正表</a:t>
            </a:r>
            <a:r>
              <a:rPr lang="en-US" altLang="zh-TW" sz="2500" b="1" dirty="0">
                <a:solidFill>
                  <a:srgbClr val="FF0000"/>
                </a:solidFill>
                <a:latin typeface="標楷體" panose="03000509000000000000" pitchFamily="65" charset="-120"/>
                <a:ea typeface="標楷體" panose="03000509000000000000" pitchFamily="65" charset="-120"/>
                <a:cs typeface="+mn-cs"/>
              </a:rPr>
              <a:t>(</a:t>
            </a:r>
            <a:r>
              <a:rPr lang="en-US" altLang="zh-TW" sz="25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A0</a:t>
            </a:r>
            <a:r>
              <a:rPr lang="en-US" altLang="zh-TW" sz="2500" b="1" dirty="0">
                <a:solidFill>
                  <a:srgbClr val="FF0000"/>
                </a:solidFill>
                <a:latin typeface="標楷體" panose="03000509000000000000" pitchFamily="65" charset="-120"/>
                <a:ea typeface="標楷體" panose="03000509000000000000" pitchFamily="65" charset="-120"/>
                <a:cs typeface="+mn-cs"/>
              </a:rPr>
              <a:t>)</a:t>
            </a:r>
          </a:p>
        </p:txBody>
      </p:sp>
      <p:pic>
        <p:nvPicPr>
          <p:cNvPr id="2" name="圖片 1"/>
          <p:cNvPicPr>
            <a:picLocks noChangeAspect="1"/>
          </p:cNvPicPr>
          <p:nvPr/>
        </p:nvPicPr>
        <p:blipFill rotWithShape="1">
          <a:blip r:embed="rId5">
            <a:extLst>
              <a:ext uri="{28A0092B-C50C-407E-A947-70E740481C1C}">
                <a14:useLocalDpi xmlns:a14="http://schemas.microsoft.com/office/drawing/2010/main" xmlns="" val="0"/>
              </a:ext>
            </a:extLst>
          </a:blip>
          <a:srcRect l="27951" t="39782" r="24800" b="7668"/>
          <a:stretch/>
        </p:blipFill>
        <p:spPr>
          <a:xfrm>
            <a:off x="1779816" y="1063706"/>
            <a:ext cx="4803125" cy="2881876"/>
          </a:xfrm>
          <a:prstGeom prst="rect">
            <a:avLst/>
          </a:prstGeom>
        </p:spPr>
      </p:pic>
      <p:sp>
        <p:nvSpPr>
          <p:cNvPr id="21" name="圓角矩形 20"/>
          <p:cNvSpPr/>
          <p:nvPr/>
        </p:nvSpPr>
        <p:spPr>
          <a:xfrm>
            <a:off x="4583586" y="5140950"/>
            <a:ext cx="4057854" cy="1464231"/>
          </a:xfrm>
          <a:prstGeom prst="roundRect">
            <a:avLst/>
          </a:prstGeom>
          <a:solidFill>
            <a:schemeClr val="accent4">
              <a:lumMod val="40000"/>
              <a:lumOff val="60000"/>
            </a:schemeClr>
          </a:solidFill>
          <a:ln>
            <a:noFill/>
          </a:ln>
        </p:spPr>
        <p:txBody>
          <a:bodyPr wrap="square">
            <a:spAutoFit/>
          </a:bodyPr>
          <a:lstStyle/>
          <a:p>
            <a:pPr algn="ctr"/>
            <a:r>
              <a:rPr kumimoji="0" lang="zh-TW" altLang="en-US" sz="2000" b="1" dirty="0">
                <a:latin typeface="標楷體" panose="03000509000000000000" pitchFamily="65" charset="-120"/>
                <a:ea typeface="標楷體" panose="03000509000000000000" pitchFamily="65" charset="-120"/>
              </a:rPr>
              <a:t>考生基本資料建置完成後，</a:t>
            </a:r>
            <a:endParaRPr kumimoji="0" lang="en-US" altLang="zh-TW" sz="2000" b="1" dirty="0">
              <a:latin typeface="標楷體" panose="03000509000000000000" pitchFamily="65" charset="-120"/>
              <a:ea typeface="標楷體" panose="03000509000000000000" pitchFamily="65" charset="-120"/>
            </a:endParaRPr>
          </a:p>
          <a:p>
            <a:pPr algn="ctr"/>
            <a:r>
              <a:rPr kumimoji="0" lang="zh-TW" altLang="en-US" sz="2000" b="1" dirty="0">
                <a:latin typeface="標楷體" panose="03000509000000000000" pitchFamily="65" charset="-120"/>
                <a:ea typeface="標楷體" panose="03000509000000000000" pitchFamily="65" charset="-120"/>
              </a:rPr>
              <a:t>依承辦作業</a:t>
            </a:r>
            <a:r>
              <a:rPr kumimoji="0" lang="zh-TW" altLang="en-US" sz="2000" b="1" dirty="0" smtClean="0">
                <a:latin typeface="標楷體" panose="03000509000000000000" pitchFamily="65" charset="-120"/>
                <a:ea typeface="標楷體" panose="03000509000000000000" pitchFamily="65" charset="-120"/>
              </a:rPr>
              <a:t>需要可</a:t>
            </a:r>
            <a:endParaRPr kumimoji="0" lang="en-US" altLang="zh-TW" sz="2000" b="1" dirty="0" smtClean="0">
              <a:latin typeface="標楷體" panose="03000509000000000000" pitchFamily="65" charset="-120"/>
              <a:ea typeface="標楷體" panose="03000509000000000000" pitchFamily="65" charset="-120"/>
            </a:endParaRPr>
          </a:p>
          <a:p>
            <a:pPr algn="ctr"/>
            <a:r>
              <a:rPr kumimoji="0" lang="zh-TW" altLang="en-US" sz="2000" b="1" dirty="0" smtClean="0">
                <a:solidFill>
                  <a:srgbClr val="0000FF"/>
                </a:solidFill>
                <a:latin typeface="標楷體" panose="03000509000000000000" pitchFamily="65" charset="-120"/>
                <a:ea typeface="標楷體" panose="03000509000000000000" pitchFamily="65" charset="-120"/>
              </a:rPr>
              <a:t>班級</a:t>
            </a:r>
            <a:r>
              <a:rPr kumimoji="0" lang="zh-TW" altLang="en-US" sz="2000" b="1" dirty="0">
                <a:solidFill>
                  <a:srgbClr val="0000FF"/>
                </a:solidFill>
                <a:latin typeface="標楷體" panose="03000509000000000000" pitchFamily="65" charset="-120"/>
                <a:ea typeface="標楷體" panose="03000509000000000000" pitchFamily="65" charset="-120"/>
              </a:rPr>
              <a:t>列印</a:t>
            </a:r>
            <a:r>
              <a:rPr kumimoji="0" lang="zh-TW" altLang="en-US" sz="2000" b="1" dirty="0">
                <a:latin typeface="標楷體" panose="03000509000000000000" pitchFamily="65" charset="-120"/>
                <a:ea typeface="標楷體" panose="03000509000000000000" pitchFamily="65" charset="-120"/>
              </a:rPr>
              <a:t>或</a:t>
            </a:r>
            <a:r>
              <a:rPr kumimoji="0" lang="zh-TW" altLang="en-US" sz="2000" b="1" dirty="0">
                <a:solidFill>
                  <a:srgbClr val="0000FF"/>
                </a:solidFill>
                <a:latin typeface="標楷體" panose="03000509000000000000" pitchFamily="65" charset="-120"/>
                <a:ea typeface="標楷體" panose="03000509000000000000" pitchFamily="65" charset="-120"/>
              </a:rPr>
              <a:t>個別列印</a:t>
            </a:r>
            <a:r>
              <a:rPr kumimoji="0" lang="zh-TW" altLang="en-US" sz="2000" b="1" dirty="0">
                <a:latin typeface="標楷體" panose="03000509000000000000" pitchFamily="65" charset="-120"/>
                <a:ea typeface="標楷體" panose="03000509000000000000" pitchFamily="65" charset="-120"/>
              </a:rPr>
              <a:t>考生</a:t>
            </a:r>
            <a:endParaRPr kumimoji="0" lang="en-US" altLang="zh-TW" sz="2000" b="1" dirty="0">
              <a:latin typeface="標楷體" panose="03000509000000000000" pitchFamily="65" charset="-120"/>
              <a:ea typeface="標楷體" panose="03000509000000000000" pitchFamily="65" charset="-120"/>
            </a:endParaRPr>
          </a:p>
          <a:p>
            <a:pPr algn="ctr"/>
            <a:r>
              <a:rPr kumimoji="0" lang="zh-TW" altLang="en-US" sz="2000" b="1" dirty="0" smtClean="0">
                <a:solidFill>
                  <a:srgbClr val="FF0000"/>
                </a:solidFill>
                <a:latin typeface="標楷體" panose="03000509000000000000" pitchFamily="65" charset="-120"/>
                <a:ea typeface="標楷體" panose="03000509000000000000" pitchFamily="65" charset="-120"/>
              </a:rPr>
              <a:t>基本資料修正表</a:t>
            </a:r>
            <a:r>
              <a:rPr kumimoji="0" lang="en-US" altLang="zh-TW" sz="2000" b="1" dirty="0" smtClean="0">
                <a:solidFill>
                  <a:srgbClr val="FF0000"/>
                </a:solidFill>
                <a:latin typeface="標楷體" panose="03000509000000000000" pitchFamily="65" charset="-120"/>
                <a:ea typeface="標楷體" panose="03000509000000000000" pitchFamily="65" charset="-120"/>
              </a:rPr>
              <a:t>(A0)</a:t>
            </a:r>
            <a:r>
              <a:rPr kumimoji="0" lang="zh-TW" altLang="en-US" sz="2000" b="1" dirty="0" smtClean="0">
                <a:latin typeface="標楷體" panose="03000509000000000000" pitchFamily="65" charset="-120"/>
                <a:ea typeface="標楷體" panose="03000509000000000000" pitchFamily="65" charset="-120"/>
              </a:rPr>
              <a:t>供</a:t>
            </a:r>
            <a:r>
              <a:rPr kumimoji="0" lang="zh-TW" altLang="en-US" sz="2000" b="1" dirty="0">
                <a:latin typeface="標楷體" panose="03000509000000000000" pitchFamily="65" charset="-120"/>
                <a:ea typeface="標楷體" panose="03000509000000000000" pitchFamily="65" charset="-120"/>
              </a:rPr>
              <a:t>考生核對</a:t>
            </a:r>
          </a:p>
        </p:txBody>
      </p:sp>
      <p:sp>
        <p:nvSpPr>
          <p:cNvPr id="4" name="矩形 3"/>
          <p:cNvSpPr/>
          <p:nvPr/>
        </p:nvSpPr>
        <p:spPr>
          <a:xfrm>
            <a:off x="1763296" y="1425640"/>
            <a:ext cx="2299064" cy="3600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p:nvSpPr>
        <p:spPr>
          <a:xfrm>
            <a:off x="4569485" y="4233292"/>
            <a:ext cx="2477863" cy="22451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文字方塊 21"/>
          <p:cNvSpPr txBox="1"/>
          <p:nvPr/>
        </p:nvSpPr>
        <p:spPr>
          <a:xfrm>
            <a:off x="913847" y="733246"/>
            <a:ext cx="1567084" cy="510778"/>
          </a:xfrm>
          <a:prstGeom prst="roundRect">
            <a:avLst/>
          </a:prstGeom>
          <a:solidFill>
            <a:schemeClr val="accent4">
              <a:lumMod val="40000"/>
              <a:lumOff val="60000"/>
            </a:schemeClr>
          </a:solidFill>
        </p:spPr>
        <p:txBody>
          <a:bodyPr wrap="square" rtlCol="0">
            <a:spAutoFit/>
          </a:bodyPr>
          <a:lstStyle/>
          <a:p>
            <a:pPr algn="ctr"/>
            <a:r>
              <a:rPr lang="zh-TW" altLang="en-US" sz="2400" b="1" dirty="0">
                <a:latin typeface="標楷體" panose="03000509000000000000" pitchFamily="65" charset="-120"/>
                <a:ea typeface="標楷體" panose="03000509000000000000" pitchFamily="65" charset="-120"/>
              </a:rPr>
              <a:t>班級列印</a:t>
            </a:r>
          </a:p>
        </p:txBody>
      </p:sp>
      <p:sp>
        <p:nvSpPr>
          <p:cNvPr id="19" name="文字方塊 18"/>
          <p:cNvSpPr txBox="1"/>
          <p:nvPr/>
        </p:nvSpPr>
        <p:spPr>
          <a:xfrm>
            <a:off x="913847" y="3602596"/>
            <a:ext cx="1640758" cy="510778"/>
          </a:xfrm>
          <a:prstGeom prst="roundRect">
            <a:avLst/>
          </a:prstGeom>
          <a:solidFill>
            <a:schemeClr val="accent4">
              <a:lumMod val="40000"/>
              <a:lumOff val="60000"/>
            </a:schemeClr>
          </a:solidFill>
        </p:spPr>
        <p:txBody>
          <a:bodyPr wrap="square" rtlCol="0">
            <a:spAutoFit/>
          </a:bodyPr>
          <a:lstStyle/>
          <a:p>
            <a:pPr algn="ctr"/>
            <a:r>
              <a:rPr lang="zh-TW" altLang="en-US" sz="2400" b="1" dirty="0">
                <a:latin typeface="標楷體" panose="03000509000000000000" pitchFamily="65" charset="-120"/>
                <a:ea typeface="標楷體" panose="03000509000000000000" pitchFamily="65" charset="-120"/>
              </a:rPr>
              <a:t>個人列印</a:t>
            </a:r>
          </a:p>
        </p:txBody>
      </p:sp>
      <p:sp>
        <p:nvSpPr>
          <p:cNvPr id="13" name="文字方塊 12"/>
          <p:cNvSpPr txBox="1"/>
          <p:nvPr/>
        </p:nvSpPr>
        <p:spPr>
          <a:xfrm>
            <a:off x="7534835" y="728317"/>
            <a:ext cx="3741767" cy="442674"/>
          </a:xfrm>
          <a:prstGeom prst="roundRect">
            <a:avLst/>
          </a:prstGeom>
          <a:solidFill>
            <a:schemeClr val="accent4">
              <a:lumMod val="40000"/>
              <a:lumOff val="60000"/>
            </a:schemeClr>
          </a:solidFill>
        </p:spPr>
        <p:txBody>
          <a:bodyPr wrap="square" rtlCol="0">
            <a:spAutoFit/>
          </a:bodyPr>
          <a:lstStyle/>
          <a:p>
            <a:pPr algn="ctr"/>
            <a:r>
              <a:rPr lang="zh-TW" altLang="en-US" sz="2000" b="1" dirty="0">
                <a:latin typeface="標楷體" panose="03000509000000000000" pitchFamily="65" charset="-120"/>
                <a:ea typeface="標楷體" panose="03000509000000000000" pitchFamily="65" charset="-120"/>
              </a:rPr>
              <a:t>學生基本資料修正表</a:t>
            </a:r>
            <a:r>
              <a:rPr lang="en-US" altLang="zh-TW" sz="2000" b="1" dirty="0">
                <a:latin typeface="標楷體" panose="03000509000000000000" pitchFamily="65" charset="-120"/>
                <a:ea typeface="標楷體" panose="03000509000000000000" pitchFamily="65" charset="-120"/>
              </a:rPr>
              <a:t>(A0</a:t>
            </a:r>
            <a:r>
              <a:rPr lang="en-US" altLang="zh-TW" sz="2000" b="1" dirty="0" smtClean="0">
                <a:latin typeface="標楷體" panose="03000509000000000000" pitchFamily="65" charset="-120"/>
                <a:ea typeface="標楷體" panose="03000509000000000000" pitchFamily="65" charset="-120"/>
              </a:rPr>
              <a:t>)</a:t>
            </a:r>
            <a:r>
              <a:rPr lang="zh-TW" altLang="en-US" sz="2000" b="1" dirty="0" smtClean="0">
                <a:latin typeface="標楷體" panose="03000509000000000000" pitchFamily="65" charset="-120"/>
                <a:ea typeface="標楷體" panose="03000509000000000000" pitchFamily="65" charset="-120"/>
              </a:rPr>
              <a:t>樣張</a:t>
            </a:r>
            <a:endParaRPr lang="zh-TW" altLang="en-US" sz="2000" b="1" dirty="0">
              <a:latin typeface="標楷體" panose="03000509000000000000" pitchFamily="65" charset="-120"/>
              <a:ea typeface="標楷體" panose="03000509000000000000" pitchFamily="65" charset="-120"/>
            </a:endParaRPr>
          </a:p>
        </p:txBody>
      </p:sp>
      <p:sp>
        <p:nvSpPr>
          <p:cNvPr id="14" name="矩形 13"/>
          <p:cNvSpPr/>
          <p:nvPr/>
        </p:nvSpPr>
        <p:spPr>
          <a:xfrm>
            <a:off x="7680176" y="2797632"/>
            <a:ext cx="3456384" cy="30751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圖片 18"/>
          <p:cNvPicPr>
            <a:picLocks noChangeAspect="1"/>
          </p:cNvPicPr>
          <p:nvPr/>
        </p:nvPicPr>
        <p:blipFill>
          <a:blip r:embed="rId3"/>
          <a:stretch>
            <a:fillRect/>
          </a:stretch>
        </p:blipFill>
        <p:spPr>
          <a:xfrm>
            <a:off x="1144212" y="776211"/>
            <a:ext cx="9620606" cy="5816023"/>
          </a:xfrm>
          <a:prstGeom prst="rect">
            <a:avLst/>
          </a:prstGeom>
        </p:spPr>
      </p:pic>
      <p:sp>
        <p:nvSpPr>
          <p:cNvPr id="12" name="Rectangle 2"/>
          <p:cNvSpPr txBox="1">
            <a:spLocks noChangeArrowheads="1"/>
          </p:cNvSpPr>
          <p:nvPr/>
        </p:nvSpPr>
        <p:spPr>
          <a:xfrm>
            <a:off x="582023" y="-243408"/>
            <a:ext cx="8940800" cy="1224971"/>
          </a:xfrm>
          <a:prstGeom prst="rect">
            <a:avLst/>
          </a:prstGeom>
          <a:ln/>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lnSpc>
                <a:spcPts val="3500"/>
              </a:lnSpc>
              <a:spcAft>
                <a:spcPts val="0"/>
              </a:spcAft>
            </a:pPr>
            <a:r>
              <a:rPr lang="en-US" altLang="zh-TW" sz="2600" b="1" dirty="0" smtClean="0">
                <a:latin typeface="標楷體" panose="03000509000000000000" pitchFamily="65" charset="-120"/>
                <a:ea typeface="標楷體" panose="03000509000000000000" pitchFamily="65" charset="-120"/>
              </a:rPr>
              <a:t>【</a:t>
            </a:r>
            <a:r>
              <a:rPr lang="zh-TW" altLang="en-US" sz="2600" b="1" dirty="0">
                <a:latin typeface="標楷體" panose="03000509000000000000" pitchFamily="65" charset="-120"/>
                <a:ea typeface="標楷體" panose="03000509000000000000" pitchFamily="65" charset="-120"/>
              </a:rPr>
              <a:t>集體報名</a:t>
            </a:r>
            <a:r>
              <a:rPr lang="en-US" altLang="zh-TW" sz="2600" b="1" dirty="0">
                <a:latin typeface="標楷體" panose="03000509000000000000" pitchFamily="65" charset="-120"/>
                <a:ea typeface="標楷體" panose="03000509000000000000" pitchFamily="65" charset="-120"/>
              </a:rPr>
              <a:t>】</a:t>
            </a:r>
            <a:r>
              <a:rPr lang="zh-TW" altLang="en-US" sz="2600" b="1" dirty="0">
                <a:latin typeface="標楷體" panose="03000509000000000000" pitchFamily="65" charset="-120"/>
                <a:ea typeface="標楷體" panose="03000509000000000000" pitchFamily="65" charset="-120"/>
                <a:cs typeface="+mn-cs"/>
              </a:rPr>
              <a:t>資格審查登錄</a:t>
            </a:r>
            <a:r>
              <a:rPr lang="en-US" altLang="zh-TW" sz="2600" b="1" dirty="0">
                <a:solidFill>
                  <a:srgbClr val="FF0000"/>
                </a:solidFill>
                <a:latin typeface="標楷體" panose="03000509000000000000" pitchFamily="65" charset="-120"/>
                <a:ea typeface="標楷體" panose="03000509000000000000" pitchFamily="65" charset="-120"/>
                <a:cs typeface="+mn-cs"/>
              </a:rPr>
              <a:t>-</a:t>
            </a:r>
            <a:r>
              <a:rPr lang="zh-TW" altLang="en-US" sz="2600" b="1" dirty="0" smtClean="0">
                <a:solidFill>
                  <a:srgbClr val="FF0000"/>
                </a:solidFill>
                <a:latin typeface="標楷體" panose="03000509000000000000" pitchFamily="65" charset="-120"/>
                <a:ea typeface="標楷體" panose="03000509000000000000" pitchFamily="65" charset="-120"/>
                <a:cs typeface="+mn-cs"/>
              </a:rPr>
              <a:t>匯出身分</a:t>
            </a:r>
            <a:r>
              <a:rPr lang="zh-TW" altLang="en-US" sz="2600" b="1" dirty="0">
                <a:solidFill>
                  <a:srgbClr val="FF0000"/>
                </a:solidFill>
                <a:latin typeface="標楷體" panose="03000509000000000000" pitchFamily="65" charset="-120"/>
                <a:ea typeface="標楷體" panose="03000509000000000000" pitchFamily="65" charset="-120"/>
                <a:cs typeface="+mn-cs"/>
              </a:rPr>
              <a:t>審核名單</a:t>
            </a:r>
            <a:endParaRPr lang="en-US" altLang="zh-TW" sz="2600" b="1" dirty="0">
              <a:solidFill>
                <a:srgbClr val="FF0000"/>
              </a:solidFill>
              <a:latin typeface="標楷體" panose="03000509000000000000" pitchFamily="65" charset="-120"/>
              <a:ea typeface="標楷體" panose="03000509000000000000" pitchFamily="65" charset="-120"/>
              <a:cs typeface="+mn-cs"/>
            </a:endParaRPr>
          </a:p>
        </p:txBody>
      </p:sp>
      <p:sp>
        <p:nvSpPr>
          <p:cNvPr id="11" name="AutoShape 14">
            <a:extLst>
              <a:ext uri="{FF2B5EF4-FFF2-40B4-BE49-F238E27FC236}">
                <a16:creationId xmlns:a16="http://schemas.microsoft.com/office/drawing/2014/main" xmlns="" id="{BE605422-D136-4940-BC68-A9FBAF41FA76}"/>
              </a:ext>
            </a:extLst>
          </p:cNvPr>
          <p:cNvSpPr>
            <a:spLocks noChangeArrowheads="1"/>
          </p:cNvSpPr>
          <p:nvPr/>
        </p:nvSpPr>
        <p:spPr bwMode="auto">
          <a:xfrm>
            <a:off x="1231231" y="5167409"/>
            <a:ext cx="3384376" cy="936103"/>
          </a:xfrm>
          <a:prstGeom prst="wedgeRoundRectCallout">
            <a:avLst>
              <a:gd name="adj1" fmla="val 59457"/>
              <a:gd name="adj2" fmla="val 21031"/>
              <a:gd name="adj3" fmla="val 16667"/>
            </a:avLst>
          </a:prstGeom>
          <a:solidFill>
            <a:schemeClr val="accent4">
              <a:lumMod val="40000"/>
              <a:lumOff val="60000"/>
            </a:schemeClr>
          </a:solidFill>
          <a:ln w="9525" algn="ctr">
            <a:noFill/>
            <a:miter lim="800000"/>
            <a:headEnd/>
            <a:tailEnd/>
          </a:ln>
          <a:effectLst>
            <a:outerShdw blurRad="50800" dist="38100" dir="2700000" algn="tl" rotWithShape="0">
              <a:prstClr val="black">
                <a:alpha val="40000"/>
              </a:prstClr>
            </a:outerShdw>
          </a:effectLst>
        </p:spPr>
        <p:txBody>
          <a:bodyPr/>
          <a:lstStyle/>
          <a:p>
            <a:pPr algn="ctr"/>
            <a:r>
              <a:rPr kumimoji="0" lang="zh-TW" altLang="en-US" b="1" dirty="0">
                <a:solidFill>
                  <a:srgbClr val="FF0000"/>
                </a:solidFill>
                <a:latin typeface="標楷體" panose="03000509000000000000" pitchFamily="65" charset="-120"/>
                <a:ea typeface="標楷體" panose="03000509000000000000" pitchFamily="65" charset="-120"/>
              </a:rPr>
              <a:t>確定送出前</a:t>
            </a:r>
            <a:r>
              <a:rPr kumimoji="0" lang="zh-TW" altLang="en-US" dirty="0">
                <a:latin typeface="標楷體" panose="03000509000000000000" pitchFamily="65" charset="-120"/>
                <a:ea typeface="標楷體" panose="03000509000000000000" pitchFamily="65" charset="-120"/>
              </a:rPr>
              <a:t>，匯出</a:t>
            </a:r>
            <a:r>
              <a:rPr kumimoji="0" lang="en-US" altLang="zh-TW" dirty="0">
                <a:latin typeface="標楷體" panose="03000509000000000000" pitchFamily="65" charset="-120"/>
                <a:ea typeface="標楷體" panose="03000509000000000000" pitchFamily="65" charset="-120"/>
              </a:rPr>
              <a:t>Excel</a:t>
            </a:r>
            <a:r>
              <a:rPr kumimoji="0" lang="zh-TW" altLang="en-US" dirty="0">
                <a:latin typeface="標楷體" panose="03000509000000000000" pitchFamily="65" charset="-120"/>
                <a:ea typeface="標楷體" panose="03000509000000000000" pitchFamily="65" charset="-120"/>
              </a:rPr>
              <a:t>檔案，查驗需繳證明文件之考生名單是否正確</a:t>
            </a:r>
          </a:p>
        </p:txBody>
      </p:sp>
      <p:sp>
        <p:nvSpPr>
          <p:cNvPr id="15" name="AutoShape 14">
            <a:extLst>
              <a:ext uri="{FF2B5EF4-FFF2-40B4-BE49-F238E27FC236}">
                <a16:creationId xmlns:a16="http://schemas.microsoft.com/office/drawing/2014/main" xmlns="" id="{E7B93094-4554-4816-8831-6E0BC6165421}"/>
              </a:ext>
            </a:extLst>
          </p:cNvPr>
          <p:cNvSpPr>
            <a:spLocks noChangeArrowheads="1"/>
          </p:cNvSpPr>
          <p:nvPr/>
        </p:nvSpPr>
        <p:spPr bwMode="auto">
          <a:xfrm>
            <a:off x="7830970" y="5208703"/>
            <a:ext cx="3383706" cy="1027010"/>
          </a:xfrm>
          <a:prstGeom prst="wedgeRoundRectCallout">
            <a:avLst>
              <a:gd name="adj1" fmla="val -83038"/>
              <a:gd name="adj2" fmla="val 3157"/>
              <a:gd name="adj3" fmla="val 16667"/>
            </a:avLst>
          </a:prstGeom>
          <a:solidFill>
            <a:schemeClr val="accent4">
              <a:lumMod val="40000"/>
              <a:lumOff val="60000"/>
            </a:schemeClr>
          </a:solidFill>
          <a:ln w="9525" algn="ctr">
            <a:noFill/>
            <a:miter lim="800000"/>
            <a:headEnd/>
            <a:tailEnd/>
          </a:ln>
          <a:effectLst>
            <a:outerShdw blurRad="50800" dist="38100" dir="2700000" algn="tl" rotWithShape="0">
              <a:prstClr val="black">
                <a:alpha val="40000"/>
              </a:prstClr>
            </a:outerShdw>
          </a:effectLst>
        </p:spPr>
        <p:txBody>
          <a:bodyPr/>
          <a:lstStyle/>
          <a:p>
            <a:pPr algn="ctr"/>
            <a:r>
              <a:rPr kumimoji="0" lang="zh-TW" altLang="en-US"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確定送出</a:t>
            </a:r>
            <a:r>
              <a:rPr kumimoji="0" lang="zh-TW" altLang="en-US"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後</a:t>
            </a:r>
            <a:r>
              <a:rPr kumimoji="0" lang="zh-TW" altLang="en-US" b="1" dirty="0" smtClean="0">
                <a:latin typeface="Times New Roman" panose="02020603050405020304" pitchFamily="18" charset="0"/>
                <a:ea typeface="標楷體" panose="03000509000000000000" pitchFamily="65" charset="-120"/>
                <a:cs typeface="Times New Roman" panose="02020603050405020304" pitchFamily="18" charset="0"/>
              </a:rPr>
              <a:t>，可列印</a:t>
            </a:r>
            <a:r>
              <a:rPr kumimoji="0" lang="zh-TW" altLang="en-US" b="1" dirty="0">
                <a:latin typeface="Times New Roman" panose="02020603050405020304" pitchFamily="18" charset="0"/>
                <a:ea typeface="標楷體" panose="03000509000000000000" pitchFamily="65" charset="-120"/>
                <a:cs typeface="Times New Roman" panose="02020603050405020304" pitchFamily="18" charset="0"/>
              </a:rPr>
              <a:t>名單，</a:t>
            </a:r>
            <a:endParaRPr kumimoji="0" lang="en-US" altLang="zh-TW" b="1" dirty="0">
              <a:latin typeface="Times New Roman" panose="02020603050405020304" pitchFamily="18" charset="0"/>
              <a:ea typeface="標楷體" panose="03000509000000000000" pitchFamily="65" charset="-120"/>
              <a:cs typeface="Times New Roman" panose="02020603050405020304" pitchFamily="18" charset="0"/>
            </a:endParaRPr>
          </a:p>
          <a:p>
            <a:pPr algn="ctr"/>
            <a:r>
              <a:rPr kumimoji="0" lang="zh-TW" altLang="en-US" b="1" dirty="0">
                <a:latin typeface="Times New Roman" panose="02020603050405020304" pitchFamily="18" charset="0"/>
                <a:ea typeface="標楷體" panose="03000509000000000000" pitchFamily="65" charset="-120"/>
                <a:cs typeface="Times New Roman" panose="02020603050405020304" pitchFamily="18" charset="0"/>
              </a:rPr>
              <a:t>於</a:t>
            </a:r>
            <a:r>
              <a:rPr kumimoji="0" lang="en-US" altLang="zh-TW" b="1" dirty="0" smtClean="0">
                <a:latin typeface="Times New Roman" panose="02020603050405020304" pitchFamily="18" charset="0"/>
                <a:ea typeface="標楷體" panose="03000509000000000000" pitchFamily="65" charset="-120"/>
                <a:cs typeface="Times New Roman" panose="02020603050405020304" pitchFamily="18" charset="0"/>
              </a:rPr>
              <a:t>111</a:t>
            </a:r>
            <a:r>
              <a:rPr kumimoji="0" lang="zh-TW" altLang="en-US" b="1" dirty="0" smtClean="0">
                <a:latin typeface="Times New Roman" panose="02020603050405020304" pitchFamily="18" charset="0"/>
                <a:ea typeface="標楷體" panose="03000509000000000000" pitchFamily="65" charset="-120"/>
                <a:cs typeface="Times New Roman" panose="02020603050405020304" pitchFamily="18" charset="0"/>
              </a:rPr>
              <a:t>年</a:t>
            </a:r>
            <a:r>
              <a:rPr kumimoji="0" lang="en-US" altLang="zh-TW" b="1" dirty="0">
                <a:latin typeface="Times New Roman" panose="02020603050405020304" pitchFamily="18" charset="0"/>
                <a:ea typeface="標楷體" panose="03000509000000000000" pitchFamily="65" charset="-120"/>
                <a:cs typeface="Times New Roman" panose="02020603050405020304" pitchFamily="18" charset="0"/>
              </a:rPr>
              <a:t>5</a:t>
            </a:r>
            <a:r>
              <a:rPr kumimoji="0" lang="zh-TW" altLang="en-US" b="1" dirty="0" smtClean="0">
                <a:latin typeface="Times New Roman" panose="02020603050405020304" pitchFamily="18" charset="0"/>
                <a:ea typeface="標楷體" panose="03000509000000000000" pitchFamily="65" charset="-120"/>
                <a:cs typeface="Times New Roman" panose="02020603050405020304" pitchFamily="18" charset="0"/>
              </a:rPr>
              <a:t>月</a:t>
            </a:r>
            <a:r>
              <a:rPr kumimoji="0" lang="en-US" altLang="zh-TW" b="1" dirty="0" smtClean="0">
                <a:latin typeface="Times New Roman" panose="02020603050405020304" pitchFamily="18" charset="0"/>
                <a:ea typeface="標楷體" panose="03000509000000000000" pitchFamily="65" charset="-120"/>
                <a:cs typeface="Times New Roman" panose="02020603050405020304" pitchFamily="18" charset="0"/>
              </a:rPr>
              <a:t>4</a:t>
            </a:r>
            <a:r>
              <a:rPr kumimoji="0" lang="zh-TW" altLang="en-US" b="1" dirty="0" smtClean="0">
                <a:latin typeface="Times New Roman" panose="02020603050405020304" pitchFamily="18" charset="0"/>
                <a:ea typeface="標楷體" panose="03000509000000000000" pitchFamily="65" charset="-120"/>
                <a:cs typeface="Times New Roman" panose="02020603050405020304" pitchFamily="18" charset="0"/>
              </a:rPr>
              <a:t>日前</a:t>
            </a:r>
            <a:r>
              <a:rPr kumimoji="0" lang="zh-TW" altLang="en-US" b="1" dirty="0">
                <a:latin typeface="Times New Roman" panose="02020603050405020304" pitchFamily="18" charset="0"/>
                <a:ea typeface="標楷體" panose="03000509000000000000" pitchFamily="65" charset="-120"/>
                <a:cs typeface="Times New Roman" panose="02020603050405020304" pitchFamily="18" charset="0"/>
              </a:rPr>
              <a:t>郵寄</a:t>
            </a:r>
            <a:endParaRPr kumimoji="0" lang="en-US" altLang="zh-TW" b="1" dirty="0">
              <a:latin typeface="Times New Roman" panose="02020603050405020304" pitchFamily="18" charset="0"/>
              <a:ea typeface="標楷體" panose="03000509000000000000" pitchFamily="65" charset="-120"/>
              <a:cs typeface="Times New Roman" panose="02020603050405020304" pitchFamily="18" charset="0"/>
            </a:endParaRPr>
          </a:p>
          <a:p>
            <a:pPr algn="ctr"/>
            <a:r>
              <a:rPr kumimoji="0" lang="zh-TW" altLang="en-US" b="1" dirty="0">
                <a:latin typeface="Times New Roman" panose="02020603050405020304" pitchFamily="18" charset="0"/>
                <a:ea typeface="標楷體" panose="03000509000000000000" pitchFamily="65" charset="-120"/>
                <a:cs typeface="Times New Roman" panose="02020603050405020304" pitchFamily="18" charset="0"/>
              </a:rPr>
              <a:t>至本委員會審查</a:t>
            </a:r>
            <a:r>
              <a:rPr kumimoji="0" lang="en-US" altLang="zh-TW" b="1" dirty="0">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b="1" dirty="0">
                <a:latin typeface="Times New Roman" panose="02020603050405020304" pitchFamily="18" charset="0"/>
                <a:ea typeface="標楷體" panose="03000509000000000000" pitchFamily="65" charset="-120"/>
                <a:cs typeface="Times New Roman" panose="02020603050405020304" pitchFamily="18" charset="0"/>
              </a:rPr>
              <a:t>郵戳為憑</a:t>
            </a:r>
            <a:r>
              <a:rPr kumimoji="0" lang="en-US" altLang="zh-TW" b="1" dirty="0">
                <a:latin typeface="Times New Roman" panose="02020603050405020304" pitchFamily="18" charset="0"/>
                <a:ea typeface="標楷體" panose="03000509000000000000" pitchFamily="65" charset="-120"/>
                <a:cs typeface="Times New Roman" panose="02020603050405020304" pitchFamily="18" charset="0"/>
              </a:rPr>
              <a:t>)</a:t>
            </a:r>
            <a:endParaRPr kumimoji="0" lang="zh-TW" altLang="en-US" b="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8" name="AutoShape 20">
            <a:extLst>
              <a:ext uri="{FF2B5EF4-FFF2-40B4-BE49-F238E27FC236}">
                <a16:creationId xmlns:a16="http://schemas.microsoft.com/office/drawing/2014/main" xmlns="" id="{48FBD53C-3547-4E48-ABE3-22CCAC26AD09}"/>
              </a:ext>
            </a:extLst>
          </p:cNvPr>
          <p:cNvSpPr>
            <a:spLocks noChangeArrowheads="1"/>
          </p:cNvSpPr>
          <p:nvPr/>
        </p:nvSpPr>
        <p:spPr bwMode="auto">
          <a:xfrm>
            <a:off x="1055439" y="2213952"/>
            <a:ext cx="1867979" cy="746660"/>
          </a:xfrm>
          <a:prstGeom prst="wedgeRoundRectCallout">
            <a:avLst>
              <a:gd name="adj1" fmla="val 20750"/>
              <a:gd name="adj2" fmla="val 114716"/>
              <a:gd name="adj3" fmla="val 16667"/>
            </a:avLst>
          </a:prstGeom>
          <a:solidFill>
            <a:schemeClr val="accent4">
              <a:lumMod val="40000"/>
              <a:lumOff val="60000"/>
            </a:schemeClr>
          </a:solidFill>
          <a:ln w="9525" algn="ctr">
            <a:noFill/>
            <a:miter lim="800000"/>
            <a:headEnd/>
            <a:tailEnd/>
          </a:ln>
          <a:effectLst>
            <a:outerShdw blurRad="50800" dist="38100" dir="2700000" algn="tl" rotWithShape="0">
              <a:prstClr val="black">
                <a:alpha val="40000"/>
              </a:prstClr>
            </a:outerShdw>
          </a:effectLst>
        </p:spPr>
        <p:txBody>
          <a:bodyPr/>
          <a:lstStyle/>
          <a:p>
            <a:pPr algn="ctr"/>
            <a:r>
              <a:rPr kumimoji="0" lang="zh-TW" altLang="en-US" dirty="0">
                <a:latin typeface="標楷體" panose="03000509000000000000" pitchFamily="65" charset="-120"/>
                <a:ea typeface="標楷體" panose="03000509000000000000" pitchFamily="65" charset="-120"/>
              </a:rPr>
              <a:t>顯示</a:t>
            </a:r>
            <a:r>
              <a:rPr kumimoji="0" lang="zh-TW" altLang="en-US" b="1" dirty="0" smtClean="0">
                <a:latin typeface="標楷體" panose="03000509000000000000" pitchFamily="65" charset="-120"/>
                <a:ea typeface="標楷體" panose="03000509000000000000" pitchFamily="65" charset="-120"/>
              </a:rPr>
              <a:t>所有原住民</a:t>
            </a:r>
            <a:r>
              <a:rPr kumimoji="0" lang="zh-TW" altLang="en-US" b="1" dirty="0">
                <a:latin typeface="標楷體" panose="03000509000000000000" pitchFamily="65" charset="-120"/>
                <a:ea typeface="標楷體" panose="03000509000000000000" pitchFamily="65" charset="-120"/>
              </a:rPr>
              <a:t>考生名單</a:t>
            </a:r>
          </a:p>
        </p:txBody>
      </p:sp>
      <p:sp>
        <p:nvSpPr>
          <p:cNvPr id="9" name="AutoShape 20">
            <a:extLst>
              <a:ext uri="{FF2B5EF4-FFF2-40B4-BE49-F238E27FC236}">
                <a16:creationId xmlns:a16="http://schemas.microsoft.com/office/drawing/2014/main" xmlns="" id="{FAB0E9D5-3D33-43FC-A56A-0A08AC40CAB1}"/>
              </a:ext>
            </a:extLst>
          </p:cNvPr>
          <p:cNvSpPr>
            <a:spLocks noChangeArrowheads="1"/>
          </p:cNvSpPr>
          <p:nvPr/>
        </p:nvSpPr>
        <p:spPr bwMode="auto">
          <a:xfrm>
            <a:off x="1146258" y="3956819"/>
            <a:ext cx="4212394" cy="985839"/>
          </a:xfrm>
          <a:prstGeom prst="wedgeRoundRectCallout">
            <a:avLst>
              <a:gd name="adj1" fmla="val -7"/>
              <a:gd name="adj2" fmla="val -75755"/>
              <a:gd name="adj3" fmla="val 16667"/>
            </a:avLst>
          </a:prstGeom>
          <a:solidFill>
            <a:schemeClr val="accent4">
              <a:lumMod val="40000"/>
              <a:lumOff val="60000"/>
            </a:schemeClr>
          </a:solidFill>
          <a:ln w="9525" algn="ctr">
            <a:noFill/>
            <a:miter lim="800000"/>
            <a:headEnd/>
            <a:tailEnd/>
          </a:ln>
          <a:effectLst>
            <a:outerShdw blurRad="50800" dist="38100" dir="2700000" algn="tl" rotWithShape="0">
              <a:prstClr val="black">
                <a:alpha val="40000"/>
              </a:prstClr>
            </a:outerShdw>
          </a:effectLst>
        </p:spPr>
        <p:txBody>
          <a:bodyPr/>
          <a:lstStyle/>
          <a:p>
            <a:pPr algn="ctr"/>
            <a:r>
              <a:rPr kumimoji="0" lang="en-US" altLang="zh-TW" b="1" dirty="0">
                <a:latin typeface="標楷體" panose="03000509000000000000" pitchFamily="65" charset="-120"/>
                <a:ea typeface="標楷體" panose="03000509000000000000" pitchFamily="65" charset="-120"/>
              </a:rPr>
              <a:t>【</a:t>
            </a:r>
            <a:r>
              <a:rPr kumimoji="0" lang="zh-TW" altLang="en-US" b="1" dirty="0">
                <a:latin typeface="標楷體" panose="03000509000000000000" pitchFamily="65" charset="-120"/>
                <a:ea typeface="標楷體" panose="03000509000000000000" pitchFamily="65" charset="-120"/>
              </a:rPr>
              <a:t>系統</a:t>
            </a:r>
            <a:r>
              <a:rPr kumimoji="0" lang="en-US" altLang="zh-TW" b="1" dirty="0">
                <a:latin typeface="標楷體" panose="03000509000000000000" pitchFamily="65" charset="-120"/>
                <a:ea typeface="標楷體" panose="03000509000000000000" pitchFamily="65" charset="-120"/>
              </a:rPr>
              <a:t>】</a:t>
            </a:r>
            <a:r>
              <a:rPr kumimoji="0" lang="zh-TW" altLang="en-US" dirty="0" smtClean="0">
                <a:latin typeface="標楷體" panose="03000509000000000000" pitchFamily="65" charset="-120"/>
                <a:ea typeface="標楷體" panose="03000509000000000000" pitchFamily="65" charset="-120"/>
              </a:rPr>
              <a:t>顯示所有</a:t>
            </a:r>
            <a:r>
              <a:rPr kumimoji="0" lang="zh-TW" altLang="en-US" dirty="0">
                <a:latin typeface="標楷體" panose="03000509000000000000" pitchFamily="65" charset="-120"/>
                <a:ea typeface="標楷體" panose="03000509000000000000" pitchFamily="65" charset="-120"/>
              </a:rPr>
              <a:t>低</a:t>
            </a:r>
            <a:r>
              <a:rPr kumimoji="0" lang="en-US" altLang="zh-TW" dirty="0">
                <a:latin typeface="標楷體" panose="03000509000000000000" pitchFamily="65" charset="-120"/>
                <a:ea typeface="標楷體" panose="03000509000000000000" pitchFamily="65" charset="-120"/>
              </a:rPr>
              <a:t>(</a:t>
            </a:r>
            <a:r>
              <a:rPr kumimoji="0" lang="zh-TW" altLang="en-US" dirty="0">
                <a:latin typeface="標楷體" panose="03000509000000000000" pitchFamily="65" charset="-120"/>
                <a:ea typeface="標楷體" panose="03000509000000000000" pitchFamily="65" charset="-120"/>
              </a:rPr>
              <a:t>中低</a:t>
            </a:r>
            <a:r>
              <a:rPr kumimoji="0" lang="en-US" altLang="zh-TW" dirty="0">
                <a:latin typeface="標楷體" panose="03000509000000000000" pitchFamily="65" charset="-120"/>
                <a:ea typeface="標楷體" panose="03000509000000000000" pitchFamily="65" charset="-120"/>
              </a:rPr>
              <a:t>)</a:t>
            </a:r>
            <a:r>
              <a:rPr kumimoji="0" lang="zh-TW" altLang="en-US" dirty="0">
                <a:latin typeface="標楷體" panose="03000509000000000000" pitchFamily="65" charset="-120"/>
                <a:ea typeface="標楷體" panose="03000509000000000000" pitchFamily="65" charset="-120"/>
              </a:rPr>
              <a:t>收入戶名單</a:t>
            </a:r>
            <a:endParaRPr kumimoji="0" lang="en-US" altLang="zh-TW" dirty="0">
              <a:latin typeface="標楷體" panose="03000509000000000000" pitchFamily="65" charset="-120"/>
              <a:ea typeface="標楷體" panose="03000509000000000000" pitchFamily="65" charset="-120"/>
            </a:endParaRPr>
          </a:p>
          <a:p>
            <a:pPr algn="ctr"/>
            <a:r>
              <a:rPr kumimoji="0" lang="en-US" altLang="zh-TW" b="1" dirty="0">
                <a:latin typeface="標楷體" panose="03000509000000000000" pitchFamily="65" charset="-120"/>
                <a:ea typeface="標楷體" panose="03000509000000000000" pitchFamily="65" charset="-120"/>
              </a:rPr>
              <a:t>【</a:t>
            </a:r>
            <a:r>
              <a:rPr kumimoji="0" lang="zh-TW" altLang="en-US" b="1" dirty="0">
                <a:latin typeface="標楷體" panose="03000509000000000000" pitchFamily="65" charset="-120"/>
                <a:ea typeface="標楷體" panose="03000509000000000000" pitchFamily="65" charset="-120"/>
              </a:rPr>
              <a:t>報表</a:t>
            </a:r>
            <a:r>
              <a:rPr kumimoji="0" lang="en-US" altLang="zh-TW" b="1" dirty="0">
                <a:latin typeface="標楷體" panose="03000509000000000000" pitchFamily="65" charset="-120"/>
                <a:ea typeface="標楷體" panose="03000509000000000000" pitchFamily="65" charset="-120"/>
              </a:rPr>
              <a:t>(</a:t>
            </a:r>
            <a:r>
              <a:rPr kumimoji="0" lang="zh-TW" altLang="en-US" b="1" dirty="0">
                <a:latin typeface="標楷體" panose="03000509000000000000" pitchFamily="65" charset="-120"/>
                <a:ea typeface="標楷體" panose="03000509000000000000" pitchFamily="65" charset="-120"/>
              </a:rPr>
              <a:t>下方</a:t>
            </a:r>
            <a:r>
              <a:rPr kumimoji="0" lang="en-US" altLang="zh-TW" b="1" dirty="0">
                <a:latin typeface="標楷體" panose="03000509000000000000" pitchFamily="65" charset="-120"/>
                <a:ea typeface="標楷體" panose="03000509000000000000" pitchFamily="65" charset="-120"/>
              </a:rPr>
              <a:t>XLS</a:t>
            </a:r>
            <a:r>
              <a:rPr kumimoji="0" lang="zh-TW" altLang="en-US" b="1" dirty="0">
                <a:latin typeface="標楷體" panose="03000509000000000000" pitchFamily="65" charset="-120"/>
                <a:ea typeface="標楷體" panose="03000509000000000000" pitchFamily="65" charset="-120"/>
              </a:rPr>
              <a:t>檔匯出</a:t>
            </a:r>
            <a:r>
              <a:rPr kumimoji="0" lang="en-US" altLang="zh-TW" b="1" dirty="0">
                <a:latin typeface="標楷體" panose="03000509000000000000" pitchFamily="65" charset="-120"/>
                <a:ea typeface="標楷體" panose="03000509000000000000" pitchFamily="65" charset="-120"/>
              </a:rPr>
              <a:t>)】</a:t>
            </a:r>
            <a:r>
              <a:rPr kumimoji="0" lang="zh-TW" altLang="en-US" dirty="0">
                <a:latin typeface="標楷體" panose="03000509000000000000" pitchFamily="65" charset="-120"/>
                <a:ea typeface="標楷體" panose="03000509000000000000" pitchFamily="65" charset="-120"/>
              </a:rPr>
              <a:t>顯示低</a:t>
            </a:r>
            <a:r>
              <a:rPr kumimoji="0" lang="en-US" altLang="zh-TW" dirty="0">
                <a:latin typeface="標楷體" panose="03000509000000000000" pitchFamily="65" charset="-120"/>
                <a:ea typeface="標楷體" panose="03000509000000000000" pitchFamily="65" charset="-120"/>
              </a:rPr>
              <a:t>(</a:t>
            </a:r>
            <a:r>
              <a:rPr kumimoji="0" lang="zh-TW" altLang="en-US" dirty="0">
                <a:latin typeface="標楷體" panose="03000509000000000000" pitchFamily="65" charset="-120"/>
                <a:ea typeface="標楷體" panose="03000509000000000000" pitchFamily="65" charset="-120"/>
              </a:rPr>
              <a:t>中低</a:t>
            </a:r>
            <a:r>
              <a:rPr kumimoji="0" lang="en-US" altLang="zh-TW" dirty="0">
                <a:latin typeface="標楷體" panose="03000509000000000000" pitchFamily="65" charset="-120"/>
                <a:ea typeface="標楷體" panose="03000509000000000000" pitchFamily="65" charset="-120"/>
              </a:rPr>
              <a:t>)</a:t>
            </a:r>
            <a:r>
              <a:rPr kumimoji="0" lang="zh-TW" altLang="en-US" dirty="0">
                <a:latin typeface="標楷體" panose="03000509000000000000" pitchFamily="65" charset="-120"/>
                <a:ea typeface="標楷體" panose="03000509000000000000" pitchFamily="65" charset="-120"/>
              </a:rPr>
              <a:t>收入戶</a:t>
            </a:r>
            <a:r>
              <a:rPr kumimoji="0" lang="zh-TW" altLang="en-US" b="1" dirty="0">
                <a:latin typeface="標楷體" panose="03000509000000000000" pitchFamily="65" charset="-120"/>
                <a:ea typeface="標楷體" panose="03000509000000000000" pitchFamily="65" charset="-120"/>
              </a:rPr>
              <a:t>異動</a:t>
            </a:r>
            <a:r>
              <a:rPr kumimoji="0" lang="zh-TW" altLang="en-US" dirty="0">
                <a:latin typeface="標楷體" panose="03000509000000000000" pitchFamily="65" charset="-120"/>
                <a:ea typeface="標楷體" panose="03000509000000000000" pitchFamily="65" charset="-120"/>
              </a:rPr>
              <a:t>名單</a:t>
            </a:r>
          </a:p>
        </p:txBody>
      </p:sp>
      <p:sp>
        <p:nvSpPr>
          <p:cNvPr id="13" name="AutoShape 20">
            <a:extLst>
              <a:ext uri="{FF2B5EF4-FFF2-40B4-BE49-F238E27FC236}">
                <a16:creationId xmlns:a16="http://schemas.microsoft.com/office/drawing/2014/main" xmlns="" id="{531E0C5A-05F0-49DC-A997-5A4903DBB915}"/>
              </a:ext>
            </a:extLst>
          </p:cNvPr>
          <p:cNvSpPr>
            <a:spLocks noChangeArrowheads="1"/>
          </p:cNvSpPr>
          <p:nvPr/>
        </p:nvSpPr>
        <p:spPr bwMode="auto">
          <a:xfrm>
            <a:off x="4537618" y="2366241"/>
            <a:ext cx="2754916" cy="442083"/>
          </a:xfrm>
          <a:prstGeom prst="wedgeRoundRectCallout">
            <a:avLst>
              <a:gd name="adj1" fmla="val -22613"/>
              <a:gd name="adj2" fmla="val 197544"/>
              <a:gd name="adj3" fmla="val 16667"/>
            </a:avLst>
          </a:prstGeom>
          <a:solidFill>
            <a:schemeClr val="accent4">
              <a:lumMod val="40000"/>
              <a:lumOff val="60000"/>
            </a:schemeClr>
          </a:solidFill>
          <a:ln w="9525" algn="ctr">
            <a:noFill/>
            <a:miter lim="800000"/>
            <a:headEnd/>
            <a:tailEnd/>
          </a:ln>
          <a:effectLst>
            <a:outerShdw blurRad="50800" dist="38100" dir="2700000" algn="tl" rotWithShape="0">
              <a:prstClr val="black">
                <a:alpha val="40000"/>
              </a:prstClr>
            </a:outerShdw>
          </a:effectLst>
        </p:spPr>
        <p:txBody>
          <a:bodyPr/>
          <a:lstStyle/>
          <a:p>
            <a:pPr algn="ctr"/>
            <a:r>
              <a:rPr kumimoji="0" lang="zh-TW" altLang="en-US" dirty="0">
                <a:latin typeface="標楷體" panose="03000509000000000000" pitchFamily="65" charset="-120"/>
                <a:ea typeface="標楷體" panose="03000509000000000000" pitchFamily="65" charset="-120"/>
              </a:rPr>
              <a:t>顯示</a:t>
            </a:r>
            <a:r>
              <a:rPr kumimoji="0" lang="zh-TW" altLang="en-US" b="1" dirty="0" smtClean="0">
                <a:latin typeface="標楷體" panose="03000509000000000000" pitchFamily="65" charset="-120"/>
                <a:ea typeface="標楷體" panose="03000509000000000000" pitchFamily="65" charset="-120"/>
              </a:rPr>
              <a:t>全體</a:t>
            </a:r>
            <a:r>
              <a:rPr kumimoji="0" lang="zh-TW" altLang="en-US" b="1" dirty="0">
                <a:latin typeface="標楷體" panose="03000509000000000000" pitchFamily="65" charset="-120"/>
                <a:ea typeface="標楷體" panose="03000509000000000000" pitchFamily="65" charset="-120"/>
              </a:rPr>
              <a:t>綜合高中生名單</a:t>
            </a:r>
          </a:p>
        </p:txBody>
      </p:sp>
      <p:sp>
        <p:nvSpPr>
          <p:cNvPr id="14" name="AutoShape 20">
            <a:extLst>
              <a:ext uri="{FF2B5EF4-FFF2-40B4-BE49-F238E27FC236}">
                <a16:creationId xmlns:a16="http://schemas.microsoft.com/office/drawing/2014/main" xmlns="" id="{531E0C5A-05F0-49DC-A997-5A4903DBB915}"/>
              </a:ext>
            </a:extLst>
          </p:cNvPr>
          <p:cNvSpPr>
            <a:spLocks noChangeArrowheads="1"/>
          </p:cNvSpPr>
          <p:nvPr/>
        </p:nvSpPr>
        <p:spPr bwMode="auto">
          <a:xfrm>
            <a:off x="6083886" y="4023511"/>
            <a:ext cx="2760532" cy="747113"/>
          </a:xfrm>
          <a:prstGeom prst="wedgeRoundRectCallout">
            <a:avLst>
              <a:gd name="adj1" fmla="val -20164"/>
              <a:gd name="adj2" fmla="val -95154"/>
              <a:gd name="adj3" fmla="val 16667"/>
            </a:avLst>
          </a:prstGeom>
          <a:solidFill>
            <a:schemeClr val="accent4">
              <a:lumMod val="40000"/>
              <a:lumOff val="60000"/>
            </a:schemeClr>
          </a:solidFill>
          <a:ln w="9525" algn="ctr">
            <a:noFill/>
            <a:miter lim="800000"/>
            <a:headEnd/>
            <a:tailEnd/>
          </a:ln>
          <a:effectLst>
            <a:outerShdw blurRad="50800" dist="38100" dir="2700000" algn="tl" rotWithShape="0">
              <a:prstClr val="black">
                <a:alpha val="40000"/>
              </a:prstClr>
            </a:outerShdw>
          </a:effectLst>
        </p:spPr>
        <p:txBody>
          <a:bodyPr/>
          <a:lstStyle/>
          <a:p>
            <a:pPr algn="ctr"/>
            <a:r>
              <a:rPr kumimoji="0" lang="zh-TW" altLang="en-US" b="1" dirty="0">
                <a:latin typeface="標楷體" panose="03000509000000000000" pitchFamily="65" charset="-120"/>
                <a:ea typeface="標楷體" panose="03000509000000000000" pitchFamily="65" charset="-120"/>
              </a:rPr>
              <a:t>系統</a:t>
            </a:r>
            <a:r>
              <a:rPr kumimoji="0" lang="zh-TW" altLang="en-US" b="1" dirty="0" smtClean="0">
                <a:latin typeface="標楷體" panose="03000509000000000000" pitchFamily="65" charset="-120"/>
                <a:ea typeface="標楷體" panose="03000509000000000000" pitchFamily="65" charset="-120"/>
              </a:rPr>
              <a:t>顯示畢業年月異動為應屆畢業生名單</a:t>
            </a:r>
            <a:endParaRPr kumimoji="0" lang="zh-TW" altLang="en-US" b="1" dirty="0">
              <a:latin typeface="標楷體" panose="03000509000000000000" pitchFamily="65" charset="-120"/>
              <a:ea typeface="標楷體" panose="03000509000000000000" pitchFamily="65" charset="-120"/>
            </a:endParaRPr>
          </a:p>
        </p:txBody>
      </p:sp>
      <p:sp>
        <p:nvSpPr>
          <p:cNvPr id="16" name="AutoShape 20">
            <a:extLst>
              <a:ext uri="{FF2B5EF4-FFF2-40B4-BE49-F238E27FC236}">
                <a16:creationId xmlns:a16="http://schemas.microsoft.com/office/drawing/2014/main" xmlns="" id="{531E0C5A-05F0-49DC-A997-5A4903DBB915}"/>
              </a:ext>
            </a:extLst>
          </p:cNvPr>
          <p:cNvSpPr>
            <a:spLocks noChangeArrowheads="1"/>
          </p:cNvSpPr>
          <p:nvPr/>
        </p:nvSpPr>
        <p:spPr bwMode="auto">
          <a:xfrm>
            <a:off x="8400256" y="2440915"/>
            <a:ext cx="2732376" cy="664547"/>
          </a:xfrm>
          <a:prstGeom prst="wedgeRoundRectCallout">
            <a:avLst>
              <a:gd name="adj1" fmla="val -28729"/>
              <a:gd name="adj2" fmla="val 103016"/>
              <a:gd name="adj3" fmla="val 16667"/>
            </a:avLst>
          </a:prstGeom>
          <a:solidFill>
            <a:schemeClr val="accent4">
              <a:lumMod val="40000"/>
              <a:lumOff val="60000"/>
            </a:schemeClr>
          </a:solidFill>
          <a:ln w="9525" algn="ctr">
            <a:noFill/>
            <a:miter lim="800000"/>
            <a:headEnd/>
            <a:tailEnd/>
          </a:ln>
          <a:effectLst>
            <a:outerShdw blurRad="50800" dist="38100" dir="2700000" algn="tl" rotWithShape="0">
              <a:prstClr val="black">
                <a:alpha val="40000"/>
              </a:prstClr>
            </a:outerShdw>
          </a:effectLst>
        </p:spPr>
        <p:txBody>
          <a:bodyPr/>
          <a:lstStyle/>
          <a:p>
            <a:pPr algn="ctr"/>
            <a:r>
              <a:rPr kumimoji="0" lang="zh-TW" altLang="en-US" dirty="0">
                <a:latin typeface="標楷體" panose="03000509000000000000" pitchFamily="65" charset="-120"/>
                <a:ea typeface="標楷體" panose="03000509000000000000" pitchFamily="65" charset="-120"/>
              </a:rPr>
              <a:t>顯示</a:t>
            </a:r>
            <a:r>
              <a:rPr kumimoji="0" lang="zh-TW" altLang="en-US" b="1" dirty="0" smtClean="0">
                <a:latin typeface="標楷體" panose="03000509000000000000" pitchFamily="65" charset="-120"/>
                <a:ea typeface="標楷體" panose="03000509000000000000" pitchFamily="65" charset="-120"/>
              </a:rPr>
              <a:t>未具備中央資料庫學習歷程檔案名單</a:t>
            </a:r>
            <a:endParaRPr kumimoji="0" lang="zh-TW" altLang="en-US" b="1" dirty="0">
              <a:latin typeface="標楷體" panose="03000509000000000000" pitchFamily="65" charset="-120"/>
              <a:ea typeface="標楷體" panose="03000509000000000000" pitchFamily="65" charset="-120"/>
            </a:endParaRPr>
          </a:p>
        </p:txBody>
      </p:sp>
      <p:sp>
        <p:nvSpPr>
          <p:cNvPr id="5" name="圓角矩形 4"/>
          <p:cNvSpPr/>
          <p:nvPr/>
        </p:nvSpPr>
        <p:spPr>
          <a:xfrm>
            <a:off x="8360968" y="2099742"/>
            <a:ext cx="1028691" cy="432916"/>
          </a:xfrm>
          <a:prstGeom prst="roundRect">
            <a:avLst>
              <a:gd name="adj" fmla="val 43898"/>
            </a:avLst>
          </a:prstGeom>
          <a:solidFill>
            <a:srgbClr val="FFE066"/>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dirty="0" smtClean="0">
                <a:solidFill>
                  <a:srgbClr val="F25F5C"/>
                </a:solidFill>
                <a:latin typeface="Arial Rounded MT Bold" panose="020F0704030504030204" pitchFamily="34" charset="0"/>
              </a:rPr>
              <a:t>NEW</a:t>
            </a:r>
            <a:endParaRPr lang="zh-TW" altLang="en-US" b="1" dirty="0">
              <a:solidFill>
                <a:srgbClr val="F25F5C"/>
              </a:solidFill>
              <a:latin typeface="Arial Rounded MT Bold" panose="020F0704030504030204" pitchFamily="34"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2"/>
          <p:cNvSpPr/>
          <p:nvPr/>
        </p:nvSpPr>
        <p:spPr>
          <a:xfrm>
            <a:off x="8133275" y="764705"/>
            <a:ext cx="3665867" cy="59674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schemeClr val="tx1"/>
                </a:solidFill>
                <a:latin typeface="標楷體" panose="03000509000000000000" pitchFamily="65" charset="-120"/>
                <a:ea typeface="標楷體" panose="03000509000000000000" pitchFamily="65" charset="-120"/>
              </a:rPr>
              <a:t>未</a:t>
            </a:r>
            <a:r>
              <a:rPr lang="zh-TW" altLang="en-US" dirty="0" smtClean="0">
                <a:solidFill>
                  <a:schemeClr val="tx1"/>
                </a:solidFill>
                <a:latin typeface="標楷體" panose="03000509000000000000" pitchFamily="65" charset="-120"/>
                <a:ea typeface="標楷體" panose="03000509000000000000" pitchFamily="65" charset="-120"/>
              </a:rPr>
              <a:t>具備</a:t>
            </a:r>
            <a:endParaRPr lang="en-US" altLang="zh-TW" dirty="0" smtClean="0">
              <a:solidFill>
                <a:schemeClr val="tx1"/>
              </a:solidFill>
              <a:latin typeface="標楷體" panose="03000509000000000000" pitchFamily="65" charset="-120"/>
              <a:ea typeface="標楷體" panose="03000509000000000000" pitchFamily="65" charset="-120"/>
            </a:endParaRPr>
          </a:p>
          <a:p>
            <a:pPr algn="ctr"/>
            <a:r>
              <a:rPr lang="zh-TW" altLang="en-US" dirty="0" smtClean="0">
                <a:solidFill>
                  <a:schemeClr val="tx1"/>
                </a:solidFill>
                <a:latin typeface="標楷體" panose="03000509000000000000" pitchFamily="65" charset="-120"/>
                <a:ea typeface="標楷體" panose="03000509000000000000" pitchFamily="65" charset="-120"/>
              </a:rPr>
              <a:t>中央</a:t>
            </a:r>
            <a:r>
              <a:rPr lang="zh-TW" altLang="en-US" dirty="0">
                <a:solidFill>
                  <a:schemeClr val="tx1"/>
                </a:solidFill>
                <a:latin typeface="標楷體" panose="03000509000000000000" pitchFamily="65" charset="-120"/>
                <a:ea typeface="標楷體" panose="03000509000000000000" pitchFamily="65" charset="-120"/>
              </a:rPr>
              <a:t>資料庫學習歷程檔案</a:t>
            </a:r>
            <a:r>
              <a:rPr lang="zh-TW" altLang="en-US" dirty="0" smtClean="0">
                <a:solidFill>
                  <a:schemeClr val="tx1"/>
                </a:solidFill>
                <a:latin typeface="標楷體" panose="03000509000000000000" pitchFamily="65" charset="-120"/>
                <a:ea typeface="標楷體" panose="03000509000000000000" pitchFamily="65" charset="-120"/>
              </a:rPr>
              <a:t>名單</a:t>
            </a:r>
            <a:endParaRPr lang="zh-TW" altLang="en-US" dirty="0">
              <a:solidFill>
                <a:schemeClr val="tx1"/>
              </a:solidFill>
              <a:latin typeface="標楷體" panose="03000509000000000000" pitchFamily="65" charset="-120"/>
              <a:ea typeface="標楷體" panose="03000509000000000000" pitchFamily="65" charset="-120"/>
            </a:endParaRPr>
          </a:p>
        </p:txBody>
      </p:sp>
      <p:sp>
        <p:nvSpPr>
          <p:cNvPr id="24" name="矩形 23"/>
          <p:cNvSpPr/>
          <p:nvPr/>
        </p:nvSpPr>
        <p:spPr>
          <a:xfrm>
            <a:off x="8117597" y="3934267"/>
            <a:ext cx="3665867" cy="60610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schemeClr val="tx1"/>
                </a:solidFill>
                <a:latin typeface="標楷體" panose="03000509000000000000" pitchFamily="65" charset="-120"/>
                <a:ea typeface="標楷體" panose="03000509000000000000" pitchFamily="65" charset="-120"/>
              </a:rPr>
              <a:t>信封封面</a:t>
            </a:r>
          </a:p>
        </p:txBody>
      </p:sp>
      <p:sp>
        <p:nvSpPr>
          <p:cNvPr id="29" name="矩形 28"/>
          <p:cNvSpPr/>
          <p:nvPr/>
        </p:nvSpPr>
        <p:spPr>
          <a:xfrm>
            <a:off x="676997" y="764704"/>
            <a:ext cx="3665867" cy="59674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schemeClr val="tx1"/>
                </a:solidFill>
                <a:latin typeface="標楷體" panose="03000509000000000000" pitchFamily="65" charset="-120"/>
                <a:ea typeface="標楷體" panose="03000509000000000000" pitchFamily="65" charset="-120"/>
              </a:rPr>
              <a:t>原住民名冊</a:t>
            </a:r>
          </a:p>
        </p:txBody>
      </p:sp>
      <p:sp>
        <p:nvSpPr>
          <p:cNvPr id="31" name="矩形 30"/>
          <p:cNvSpPr/>
          <p:nvPr/>
        </p:nvSpPr>
        <p:spPr>
          <a:xfrm>
            <a:off x="676996" y="3943629"/>
            <a:ext cx="3665867" cy="59674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rgbClr val="3333FF"/>
                </a:solidFill>
                <a:latin typeface="標楷體" panose="03000509000000000000" pitchFamily="65" charset="-120"/>
                <a:ea typeface="標楷體" panose="03000509000000000000" pitchFamily="65" charset="-120"/>
              </a:rPr>
              <a:t>統測後</a:t>
            </a:r>
            <a:r>
              <a:rPr lang="zh-TW" altLang="en-US" dirty="0">
                <a:solidFill>
                  <a:schemeClr val="tx1"/>
                </a:solidFill>
                <a:latin typeface="標楷體" panose="03000509000000000000" pitchFamily="65" charset="-120"/>
                <a:ea typeface="標楷體" panose="03000509000000000000" pitchFamily="65" charset="-120"/>
              </a:rPr>
              <a:t>異動之低（中低）收入戶</a:t>
            </a:r>
            <a:r>
              <a:rPr lang="zh-TW" altLang="en-US" dirty="0" smtClean="0">
                <a:solidFill>
                  <a:schemeClr val="tx1"/>
                </a:solidFill>
                <a:latin typeface="標楷體" panose="03000509000000000000" pitchFamily="65" charset="-120"/>
                <a:ea typeface="標楷體" panose="03000509000000000000" pitchFamily="65" charset="-120"/>
              </a:rPr>
              <a:t>名冊</a:t>
            </a:r>
            <a:r>
              <a:rPr lang="en-US" altLang="zh-TW" dirty="0" smtClean="0">
                <a:solidFill>
                  <a:schemeClr val="tx1"/>
                </a:solidFill>
                <a:latin typeface="標楷體" panose="03000509000000000000" pitchFamily="65" charset="-120"/>
                <a:ea typeface="標楷體" panose="03000509000000000000" pitchFamily="65" charset="-120"/>
              </a:rPr>
              <a:t>+</a:t>
            </a:r>
            <a:r>
              <a:rPr lang="zh-TW" altLang="en-US" dirty="0">
                <a:solidFill>
                  <a:schemeClr val="tx1"/>
                </a:solidFill>
                <a:latin typeface="標楷體" panose="03000509000000000000" pitchFamily="65" charset="-120"/>
                <a:ea typeface="標楷體" panose="03000509000000000000" pitchFamily="65" charset="-120"/>
              </a:rPr>
              <a:t>低（中低）收入戶證明文件</a:t>
            </a:r>
          </a:p>
        </p:txBody>
      </p:sp>
      <p:sp>
        <p:nvSpPr>
          <p:cNvPr id="32" name="矩形 31"/>
          <p:cNvSpPr/>
          <p:nvPr/>
        </p:nvSpPr>
        <p:spPr>
          <a:xfrm>
            <a:off x="4382604" y="764705"/>
            <a:ext cx="3665867" cy="59674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schemeClr val="tx1"/>
                </a:solidFill>
                <a:latin typeface="標楷體" panose="03000509000000000000" pitchFamily="65" charset="-120"/>
                <a:ea typeface="標楷體" panose="03000509000000000000" pitchFamily="65" charset="-120"/>
              </a:rPr>
              <a:t>畢業年月異動名冊</a:t>
            </a:r>
            <a:endParaRPr lang="en-US" altLang="zh-TW" dirty="0">
              <a:solidFill>
                <a:schemeClr val="tx1"/>
              </a:solidFill>
              <a:latin typeface="標楷體" panose="03000509000000000000" pitchFamily="65" charset="-120"/>
              <a:ea typeface="標楷體" panose="03000509000000000000" pitchFamily="65" charset="-120"/>
            </a:endParaRPr>
          </a:p>
          <a:p>
            <a:pPr algn="ctr"/>
            <a:r>
              <a:rPr lang="en-US" altLang="zh-TW" dirty="0">
                <a:solidFill>
                  <a:schemeClr val="tx1"/>
                </a:solidFill>
                <a:latin typeface="標楷體" panose="03000509000000000000" pitchFamily="65" charset="-120"/>
                <a:ea typeface="標楷體" panose="03000509000000000000" pitchFamily="65" charset="-120"/>
              </a:rPr>
              <a:t>+</a:t>
            </a:r>
            <a:r>
              <a:rPr lang="zh-TW" altLang="en-US" dirty="0">
                <a:solidFill>
                  <a:schemeClr val="tx1"/>
                </a:solidFill>
                <a:latin typeface="標楷體" panose="03000509000000000000" pitchFamily="65" charset="-120"/>
                <a:ea typeface="標楷體" panose="03000509000000000000" pitchFamily="65" charset="-120"/>
              </a:rPr>
              <a:t>學生證正反面影本或歷年成績單</a:t>
            </a:r>
          </a:p>
        </p:txBody>
      </p:sp>
      <p:sp>
        <p:nvSpPr>
          <p:cNvPr id="17" name="Rectangle 2"/>
          <p:cNvSpPr txBox="1">
            <a:spLocks noChangeArrowheads="1"/>
          </p:cNvSpPr>
          <p:nvPr/>
        </p:nvSpPr>
        <p:spPr>
          <a:xfrm>
            <a:off x="676997" y="-223340"/>
            <a:ext cx="8940800" cy="1224971"/>
          </a:xfrm>
          <a:prstGeom prst="rect">
            <a:avLst/>
          </a:prstGeom>
          <a:ln/>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lnSpc>
                <a:spcPts val="3500"/>
              </a:lnSpc>
              <a:spcAft>
                <a:spcPts val="0"/>
              </a:spcAft>
            </a:pPr>
            <a:r>
              <a:rPr lang="en-US" altLang="zh-TW" sz="2500" b="1" dirty="0" smtClean="0">
                <a:latin typeface="標楷體" panose="03000509000000000000" pitchFamily="65" charset="-120"/>
                <a:ea typeface="標楷體" panose="03000509000000000000" pitchFamily="65" charset="-120"/>
              </a:rPr>
              <a:t>【</a:t>
            </a:r>
            <a:r>
              <a:rPr lang="zh-TW" altLang="en-US" sz="2500" b="1" dirty="0">
                <a:latin typeface="標楷體" panose="03000509000000000000" pitchFamily="65" charset="-120"/>
                <a:ea typeface="標楷體" panose="03000509000000000000" pitchFamily="65" charset="-120"/>
              </a:rPr>
              <a:t>集體報名</a:t>
            </a:r>
            <a:r>
              <a:rPr lang="en-US" altLang="zh-TW" sz="2500" b="1" dirty="0">
                <a:latin typeface="標楷體" panose="03000509000000000000" pitchFamily="65" charset="-120"/>
                <a:ea typeface="標楷體" panose="03000509000000000000" pitchFamily="65" charset="-120"/>
              </a:rPr>
              <a:t>】</a:t>
            </a:r>
            <a:r>
              <a:rPr lang="zh-TW" altLang="en-US" sz="2500" b="1" dirty="0">
                <a:latin typeface="標楷體" panose="03000509000000000000" pitchFamily="65" charset="-120"/>
                <a:ea typeface="標楷體" panose="03000509000000000000" pitchFamily="65" charset="-120"/>
                <a:cs typeface="+mn-cs"/>
              </a:rPr>
              <a:t>資格審查登錄</a:t>
            </a:r>
            <a:r>
              <a:rPr lang="en-US" altLang="zh-TW" sz="2500" b="1" dirty="0">
                <a:solidFill>
                  <a:srgbClr val="FF0000"/>
                </a:solidFill>
                <a:latin typeface="標楷體" panose="03000509000000000000" pitchFamily="65" charset="-120"/>
                <a:ea typeface="標楷體" panose="03000509000000000000" pitchFamily="65" charset="-120"/>
                <a:cs typeface="+mn-cs"/>
              </a:rPr>
              <a:t>-</a:t>
            </a:r>
            <a:r>
              <a:rPr lang="zh-TW" altLang="en-US" sz="2500" b="1" dirty="0">
                <a:solidFill>
                  <a:srgbClr val="FF0000"/>
                </a:solidFill>
                <a:latin typeface="標楷體" panose="03000509000000000000" pitchFamily="65" charset="-120"/>
                <a:ea typeface="標楷體" panose="03000509000000000000" pitchFamily="65" charset="-120"/>
                <a:cs typeface="+mn-cs"/>
              </a:rPr>
              <a:t>郵寄本委員會資料</a:t>
            </a:r>
            <a:endParaRPr lang="en-US" altLang="zh-TW" sz="2500" b="1" dirty="0">
              <a:solidFill>
                <a:srgbClr val="FF0000"/>
              </a:solidFill>
              <a:latin typeface="標楷體" panose="03000509000000000000" pitchFamily="65" charset="-120"/>
              <a:ea typeface="標楷體" panose="03000509000000000000" pitchFamily="65" charset="-120"/>
              <a:cs typeface="+mn-cs"/>
            </a:endParaRPr>
          </a:p>
        </p:txBody>
      </p:sp>
      <p:sp>
        <p:nvSpPr>
          <p:cNvPr id="30" name="矩形 29"/>
          <p:cNvSpPr/>
          <p:nvPr/>
        </p:nvSpPr>
        <p:spPr>
          <a:xfrm>
            <a:off x="4366926" y="3934267"/>
            <a:ext cx="3665867" cy="61185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schemeClr val="tx1"/>
                </a:solidFill>
                <a:latin typeface="標楷體" panose="03000509000000000000" pitchFamily="65" charset="-120"/>
                <a:ea typeface="標楷體" panose="03000509000000000000" pitchFamily="65" charset="-120"/>
              </a:rPr>
              <a:t>綜合</a:t>
            </a:r>
            <a:r>
              <a:rPr lang="zh-TW" altLang="en-US" dirty="0" smtClean="0">
                <a:solidFill>
                  <a:schemeClr val="tx1"/>
                </a:solidFill>
                <a:latin typeface="標楷體" panose="03000509000000000000" pitchFamily="65" charset="-120"/>
                <a:ea typeface="標楷體" panose="03000509000000000000" pitchFamily="65" charset="-120"/>
              </a:rPr>
              <a:t>高中生考生名冊</a:t>
            </a:r>
            <a:endParaRPr lang="zh-TW" altLang="en-US" dirty="0">
              <a:solidFill>
                <a:schemeClr val="tx1"/>
              </a:solidFill>
              <a:latin typeface="標楷體" panose="03000509000000000000" pitchFamily="65" charset="-120"/>
              <a:ea typeface="標楷體" panose="03000509000000000000" pitchFamily="65" charset="-120"/>
            </a:endParaRPr>
          </a:p>
        </p:txBody>
      </p:sp>
      <p:sp>
        <p:nvSpPr>
          <p:cNvPr id="13" name="矩形 12"/>
          <p:cNvSpPr/>
          <p:nvPr/>
        </p:nvSpPr>
        <p:spPr>
          <a:xfrm>
            <a:off x="856219" y="5993922"/>
            <a:ext cx="3227766" cy="3887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FFFF"/>
              </a:solidFill>
            </a:endParaRPr>
          </a:p>
        </p:txBody>
      </p:sp>
      <p:pic>
        <p:nvPicPr>
          <p:cNvPr id="8" name="圖片 7"/>
          <p:cNvPicPr>
            <a:picLocks noChangeAspect="1"/>
          </p:cNvPicPr>
          <p:nvPr/>
        </p:nvPicPr>
        <p:blipFill rotWithShape="1">
          <a:blip r:embed="rId2"/>
          <a:srcRect l="1691" t="1545" r="1874" b="56237"/>
          <a:stretch/>
        </p:blipFill>
        <p:spPr>
          <a:xfrm>
            <a:off x="772535" y="4597018"/>
            <a:ext cx="3474788" cy="2138485"/>
          </a:xfrm>
          <a:prstGeom prst="rect">
            <a:avLst/>
          </a:prstGeom>
          <a:ln>
            <a:solidFill>
              <a:schemeClr val="tx1"/>
            </a:solidFill>
          </a:ln>
        </p:spPr>
      </p:pic>
      <p:pic>
        <p:nvPicPr>
          <p:cNvPr id="10" name="圖片 9"/>
          <p:cNvPicPr>
            <a:picLocks noChangeAspect="1"/>
          </p:cNvPicPr>
          <p:nvPr/>
        </p:nvPicPr>
        <p:blipFill>
          <a:blip r:embed="rId3" cstate="print"/>
          <a:stretch>
            <a:fillRect/>
          </a:stretch>
        </p:blipFill>
        <p:spPr>
          <a:xfrm>
            <a:off x="4655840" y="4597018"/>
            <a:ext cx="3029521" cy="2138485"/>
          </a:xfrm>
          <a:prstGeom prst="rect">
            <a:avLst/>
          </a:prstGeom>
          <a:ln>
            <a:solidFill>
              <a:schemeClr val="tx1"/>
            </a:solidFill>
          </a:ln>
        </p:spPr>
      </p:pic>
      <p:pic>
        <p:nvPicPr>
          <p:cNvPr id="14" name="圖片 13"/>
          <p:cNvPicPr>
            <a:picLocks noChangeAspect="1"/>
          </p:cNvPicPr>
          <p:nvPr/>
        </p:nvPicPr>
        <p:blipFill rotWithShape="1">
          <a:blip r:embed="rId4"/>
          <a:srcRect b="30186"/>
          <a:stretch/>
        </p:blipFill>
        <p:spPr>
          <a:xfrm>
            <a:off x="713011" y="1442024"/>
            <a:ext cx="3593835" cy="2421025"/>
          </a:xfrm>
          <a:prstGeom prst="rect">
            <a:avLst/>
          </a:prstGeom>
          <a:ln>
            <a:solidFill>
              <a:schemeClr val="tx1"/>
            </a:solidFill>
          </a:ln>
        </p:spPr>
      </p:pic>
      <p:pic>
        <p:nvPicPr>
          <p:cNvPr id="15" name="圖片 14"/>
          <p:cNvPicPr>
            <a:picLocks noChangeAspect="1"/>
          </p:cNvPicPr>
          <p:nvPr/>
        </p:nvPicPr>
        <p:blipFill rotWithShape="1">
          <a:blip r:embed="rId5" cstate="print"/>
          <a:srcRect t="12135" b="14004"/>
          <a:stretch/>
        </p:blipFill>
        <p:spPr>
          <a:xfrm>
            <a:off x="8400256" y="4597018"/>
            <a:ext cx="3185514" cy="1656184"/>
          </a:xfrm>
          <a:prstGeom prst="rect">
            <a:avLst/>
          </a:prstGeom>
          <a:ln>
            <a:solidFill>
              <a:schemeClr val="tx1"/>
            </a:solidFill>
          </a:ln>
        </p:spPr>
      </p:pic>
      <p:pic>
        <p:nvPicPr>
          <p:cNvPr id="16" name="圖片 15"/>
          <p:cNvPicPr>
            <a:picLocks noChangeAspect="1"/>
          </p:cNvPicPr>
          <p:nvPr/>
        </p:nvPicPr>
        <p:blipFill rotWithShape="1">
          <a:blip r:embed="rId6"/>
          <a:srcRect b="8909"/>
          <a:stretch/>
        </p:blipFill>
        <p:spPr>
          <a:xfrm>
            <a:off x="4784098" y="1430067"/>
            <a:ext cx="2880320" cy="2470604"/>
          </a:xfrm>
          <a:prstGeom prst="rect">
            <a:avLst/>
          </a:prstGeom>
          <a:ln>
            <a:solidFill>
              <a:schemeClr val="tx1"/>
            </a:solidFill>
          </a:ln>
        </p:spPr>
      </p:pic>
      <p:pic>
        <p:nvPicPr>
          <p:cNvPr id="2" name="圖片 1"/>
          <p:cNvPicPr>
            <a:picLocks noChangeAspect="1"/>
          </p:cNvPicPr>
          <p:nvPr/>
        </p:nvPicPr>
        <p:blipFill>
          <a:blip r:embed="rId7"/>
          <a:stretch>
            <a:fillRect/>
          </a:stretch>
        </p:blipFill>
        <p:spPr>
          <a:xfrm>
            <a:off x="8074885" y="1484784"/>
            <a:ext cx="3747725" cy="2214957"/>
          </a:xfrm>
          <a:prstGeom prst="rect">
            <a:avLst/>
          </a:prstGeom>
          <a:ln>
            <a:solidFill>
              <a:schemeClr val="tx1"/>
            </a:solidFill>
          </a:ln>
        </p:spPr>
      </p:pic>
      <p:sp>
        <p:nvSpPr>
          <p:cNvPr id="18" name="圓角矩形 17"/>
          <p:cNvSpPr/>
          <p:nvPr/>
        </p:nvSpPr>
        <p:spPr>
          <a:xfrm>
            <a:off x="8133275" y="625363"/>
            <a:ext cx="1028691" cy="432916"/>
          </a:xfrm>
          <a:prstGeom prst="roundRect">
            <a:avLst>
              <a:gd name="adj" fmla="val 43898"/>
            </a:avLst>
          </a:prstGeom>
          <a:solidFill>
            <a:srgbClr val="FFE066"/>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dirty="0" smtClean="0">
                <a:solidFill>
                  <a:srgbClr val="F25F5C"/>
                </a:solidFill>
                <a:latin typeface="Arial Rounded MT Bold" panose="020F0704030504030204" pitchFamily="34" charset="0"/>
              </a:rPr>
              <a:t>NEW</a:t>
            </a:r>
            <a:endParaRPr lang="zh-TW" altLang="en-US" b="1" dirty="0">
              <a:solidFill>
                <a:srgbClr val="F25F5C"/>
              </a:solidFill>
              <a:latin typeface="Arial Rounded MT Bold" panose="020F0704030504030204" pitchFamily="34" charset="0"/>
            </a:endParaRPr>
          </a:p>
        </p:txBody>
      </p:sp>
    </p:spTree>
    <p:extLst>
      <p:ext uri="{BB962C8B-B14F-4D97-AF65-F5344CB8AC3E}">
        <p14:creationId xmlns:p14="http://schemas.microsoft.com/office/powerpoint/2010/main" xmlns="" val="307897967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p:cNvPicPr>
            <a:picLocks noChangeAspect="1"/>
          </p:cNvPicPr>
          <p:nvPr/>
        </p:nvPicPr>
        <p:blipFill>
          <a:blip r:embed="rId3"/>
          <a:stretch>
            <a:fillRect/>
          </a:stretch>
        </p:blipFill>
        <p:spPr>
          <a:xfrm>
            <a:off x="887015" y="853780"/>
            <a:ext cx="11123809" cy="4600000"/>
          </a:xfrm>
          <a:prstGeom prst="rect">
            <a:avLst/>
          </a:prstGeom>
        </p:spPr>
      </p:pic>
      <p:pic>
        <p:nvPicPr>
          <p:cNvPr id="7" name="圖片 6"/>
          <p:cNvPicPr>
            <a:picLocks noChangeAspect="1"/>
          </p:cNvPicPr>
          <p:nvPr/>
        </p:nvPicPr>
        <p:blipFill>
          <a:blip r:embed="rId4"/>
          <a:stretch>
            <a:fillRect/>
          </a:stretch>
        </p:blipFill>
        <p:spPr>
          <a:xfrm>
            <a:off x="7118451" y="2261613"/>
            <a:ext cx="4884629" cy="1482051"/>
          </a:xfrm>
          <a:prstGeom prst="rect">
            <a:avLst/>
          </a:prstGeom>
        </p:spPr>
      </p:pic>
      <p:sp>
        <p:nvSpPr>
          <p:cNvPr id="6" name="Rectangle 2"/>
          <p:cNvSpPr txBox="1">
            <a:spLocks noChangeArrowheads="1"/>
          </p:cNvSpPr>
          <p:nvPr/>
        </p:nvSpPr>
        <p:spPr>
          <a:xfrm>
            <a:off x="619966" y="-244563"/>
            <a:ext cx="8940800" cy="1224971"/>
          </a:xfrm>
          <a:prstGeom prst="rect">
            <a:avLst/>
          </a:prstGeom>
          <a:ln/>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lnSpc>
                <a:spcPts val="3500"/>
              </a:lnSpc>
              <a:spcAft>
                <a:spcPts val="0"/>
              </a:spcAft>
            </a:pPr>
            <a:r>
              <a:rPr lang="en-US" altLang="zh-TW" sz="2500" b="1" dirty="0" smtClean="0">
                <a:latin typeface="標楷體" panose="03000509000000000000" pitchFamily="65" charset="-120"/>
                <a:ea typeface="標楷體" panose="03000509000000000000" pitchFamily="65" charset="-120"/>
              </a:rPr>
              <a:t>【</a:t>
            </a:r>
            <a:r>
              <a:rPr lang="zh-TW" altLang="en-US" sz="2500" b="1" dirty="0">
                <a:latin typeface="標楷體" panose="03000509000000000000" pitchFamily="65" charset="-120"/>
                <a:ea typeface="標楷體" panose="03000509000000000000" pitchFamily="65" charset="-120"/>
              </a:rPr>
              <a:t>集體報名</a:t>
            </a:r>
            <a:r>
              <a:rPr lang="en-US" altLang="zh-TW" sz="2500" b="1" dirty="0">
                <a:latin typeface="標楷體" panose="03000509000000000000" pitchFamily="65" charset="-120"/>
                <a:ea typeface="標楷體" panose="03000509000000000000" pitchFamily="65" charset="-120"/>
              </a:rPr>
              <a:t>】</a:t>
            </a:r>
            <a:r>
              <a:rPr lang="zh-TW" altLang="en-US" sz="2500" b="1" dirty="0">
                <a:latin typeface="標楷體" panose="03000509000000000000" pitchFamily="65" charset="-120"/>
                <a:ea typeface="標楷體" panose="03000509000000000000" pitchFamily="65" charset="-120"/>
                <a:cs typeface="+mn-cs"/>
              </a:rPr>
              <a:t>資格審查登錄</a:t>
            </a:r>
            <a:r>
              <a:rPr lang="en-US" altLang="zh-TW" sz="2500" b="1" dirty="0">
                <a:solidFill>
                  <a:srgbClr val="FF0000"/>
                </a:solidFill>
                <a:latin typeface="標楷體" panose="03000509000000000000" pitchFamily="65" charset="-120"/>
                <a:ea typeface="標楷體" panose="03000509000000000000" pitchFamily="65" charset="-120"/>
                <a:cs typeface="+mn-cs"/>
              </a:rPr>
              <a:t>-</a:t>
            </a:r>
            <a:r>
              <a:rPr lang="zh-TW" altLang="en-US" sz="2500" b="1" dirty="0">
                <a:solidFill>
                  <a:srgbClr val="FF0000"/>
                </a:solidFill>
                <a:latin typeface="標楷體" panose="03000509000000000000" pitchFamily="65" charset="-120"/>
                <a:ea typeface="標楷體" panose="03000509000000000000" pitchFamily="65" charset="-120"/>
                <a:cs typeface="+mn-cs"/>
              </a:rPr>
              <a:t>確定送出作業</a:t>
            </a:r>
            <a:endParaRPr lang="en-US" altLang="zh-TW" sz="2500" b="1" dirty="0">
              <a:solidFill>
                <a:srgbClr val="FF0000"/>
              </a:solidFill>
              <a:latin typeface="標楷體" panose="03000509000000000000" pitchFamily="65" charset="-120"/>
              <a:ea typeface="標楷體" panose="03000509000000000000" pitchFamily="65" charset="-120"/>
              <a:cs typeface="+mn-cs"/>
            </a:endParaRPr>
          </a:p>
        </p:txBody>
      </p:sp>
      <p:sp>
        <p:nvSpPr>
          <p:cNvPr id="2" name="矩形 1"/>
          <p:cNvSpPr/>
          <p:nvPr/>
        </p:nvSpPr>
        <p:spPr>
          <a:xfrm>
            <a:off x="3391898" y="4513427"/>
            <a:ext cx="2413679" cy="30011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
        <p:nvSpPr>
          <p:cNvPr id="8" name="矩形 7"/>
          <p:cNvSpPr/>
          <p:nvPr/>
        </p:nvSpPr>
        <p:spPr>
          <a:xfrm>
            <a:off x="8994188" y="3295579"/>
            <a:ext cx="525780" cy="331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
        <p:nvSpPr>
          <p:cNvPr id="3" name="文字方塊 2"/>
          <p:cNvSpPr txBox="1"/>
          <p:nvPr/>
        </p:nvSpPr>
        <p:spPr>
          <a:xfrm>
            <a:off x="2228901" y="5641606"/>
            <a:ext cx="7353198" cy="1123712"/>
          </a:xfrm>
          <a:prstGeom prst="roundRect">
            <a:avLst/>
          </a:prstGeom>
          <a:solidFill>
            <a:srgbClr val="F25F5C"/>
          </a:solidFill>
        </p:spPr>
        <p:txBody>
          <a:bodyPr wrap="square" rtlCol="0">
            <a:spAutoFit/>
          </a:bodyPr>
          <a:lstStyle/>
          <a:p>
            <a:pPr algn="ctr"/>
            <a:r>
              <a:rPr lang="zh-TW" altLang="en-US" sz="2000" b="1" dirty="0" smtClean="0">
                <a:solidFill>
                  <a:schemeClr val="bg1"/>
                </a:solidFill>
                <a:latin typeface="標楷體" panose="03000509000000000000" pitchFamily="65" charset="-120"/>
                <a:ea typeface="標楷體" panose="03000509000000000000" pitchFamily="65" charset="-120"/>
              </a:rPr>
              <a:t>再次</a:t>
            </a:r>
            <a:r>
              <a:rPr lang="zh-TW" altLang="en-US" sz="2000" b="1" dirty="0">
                <a:solidFill>
                  <a:schemeClr val="bg1"/>
                </a:solidFill>
                <a:latin typeface="標楷體" panose="03000509000000000000" pitchFamily="65" charset="-120"/>
                <a:ea typeface="標楷體" panose="03000509000000000000" pitchFamily="65" charset="-120"/>
              </a:rPr>
              <a:t>提醒各高中職學校務必請考生</a:t>
            </a:r>
            <a:r>
              <a:rPr lang="zh-TW" altLang="en-US" sz="2000" b="1" dirty="0" smtClean="0">
                <a:solidFill>
                  <a:schemeClr val="bg1"/>
                </a:solidFill>
                <a:latin typeface="標楷體" panose="03000509000000000000" pitchFamily="65" charset="-120"/>
                <a:ea typeface="標楷體" panose="03000509000000000000" pitchFamily="65" charset="-120"/>
              </a:rPr>
              <a:t>確認</a:t>
            </a:r>
            <a:r>
              <a:rPr lang="zh-TW" altLang="en-US" sz="2000" b="1" dirty="0">
                <a:solidFill>
                  <a:schemeClr val="bg1"/>
                </a:solidFill>
                <a:latin typeface="標楷體" panose="03000509000000000000" pitchFamily="65" charset="-120"/>
                <a:ea typeface="標楷體" panose="03000509000000000000" pitchFamily="65" charset="-120"/>
              </a:rPr>
              <a:t>並</a:t>
            </a:r>
            <a:r>
              <a:rPr lang="zh-TW" altLang="en-US" sz="2000" b="1" dirty="0" smtClean="0">
                <a:solidFill>
                  <a:schemeClr val="bg1"/>
                </a:solidFill>
                <a:latin typeface="標楷體" panose="03000509000000000000" pitchFamily="65" charset="-120"/>
                <a:ea typeface="標楷體" panose="03000509000000000000" pitchFamily="65" charset="-120"/>
              </a:rPr>
              <a:t>檢視基本資料</a:t>
            </a:r>
            <a:r>
              <a:rPr lang="zh-TW" altLang="en-US" sz="2000" b="1" dirty="0">
                <a:solidFill>
                  <a:schemeClr val="bg1"/>
                </a:solidFill>
                <a:latin typeface="標楷體" panose="03000509000000000000" pitchFamily="65" charset="-120"/>
                <a:ea typeface="標楷體" panose="03000509000000000000" pitchFamily="65" charset="-120"/>
              </a:rPr>
              <a:t>是否正確，再進行「資格審查確定送出」作業。</a:t>
            </a:r>
            <a:endParaRPr lang="en-US" altLang="zh-TW" sz="2000" b="1" dirty="0">
              <a:solidFill>
                <a:schemeClr val="bg1"/>
              </a:solidFill>
              <a:latin typeface="標楷體" panose="03000509000000000000" pitchFamily="65" charset="-120"/>
              <a:ea typeface="標楷體" panose="03000509000000000000" pitchFamily="65" charset="-120"/>
            </a:endParaRPr>
          </a:p>
          <a:p>
            <a:pPr algn="ctr"/>
            <a:r>
              <a:rPr lang="zh-TW" altLang="en-US" sz="2000" b="1" dirty="0">
                <a:solidFill>
                  <a:schemeClr val="bg1"/>
                </a:solidFill>
                <a:latin typeface="標楷體" panose="03000509000000000000" pitchFamily="65" charset="-120"/>
                <a:ea typeface="標楷體" panose="03000509000000000000" pitchFamily="65" charset="-120"/>
              </a:rPr>
              <a:t>一旦確定送出，即不得修改，請謹慎處理。</a:t>
            </a:r>
          </a:p>
        </p:txBody>
      </p:sp>
      <p:pic>
        <p:nvPicPr>
          <p:cNvPr id="9" name="圖片 8"/>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2272711" y="4825319"/>
            <a:ext cx="816287" cy="816287"/>
          </a:xfrm>
          <a:prstGeom prst="rect">
            <a:avLst/>
          </a:prstGeom>
        </p:spPr>
      </p:pic>
    </p:spTree>
    <p:extLst>
      <p:ext uri="{BB962C8B-B14F-4D97-AF65-F5344CB8AC3E}">
        <p14:creationId xmlns:p14="http://schemas.microsoft.com/office/powerpoint/2010/main" xmlns="" val="176812747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631834" y="-232620"/>
            <a:ext cx="8940800" cy="1224971"/>
          </a:xfrm>
          <a:prstGeom prst="rect">
            <a:avLst/>
          </a:prstGeom>
          <a:ln/>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lnSpc>
                <a:spcPts val="3500"/>
              </a:lnSpc>
              <a:spcAft>
                <a:spcPts val="0"/>
              </a:spcAft>
            </a:pPr>
            <a:r>
              <a:rPr lang="en-US" altLang="zh-TW" sz="2500" b="1" dirty="0" smtClean="0">
                <a:latin typeface="標楷體" panose="03000509000000000000" pitchFamily="65" charset="-120"/>
                <a:ea typeface="標楷體" panose="03000509000000000000" pitchFamily="65" charset="-120"/>
              </a:rPr>
              <a:t>【</a:t>
            </a:r>
            <a:r>
              <a:rPr lang="zh-TW" altLang="en-US" sz="2500" b="1" dirty="0">
                <a:latin typeface="標楷體" panose="03000509000000000000" pitchFamily="65" charset="-120"/>
                <a:ea typeface="標楷體" panose="03000509000000000000" pitchFamily="65" charset="-120"/>
              </a:rPr>
              <a:t>集體報名</a:t>
            </a:r>
            <a:r>
              <a:rPr lang="en-US" altLang="zh-TW" sz="2500" b="1" dirty="0">
                <a:latin typeface="標楷體" panose="03000509000000000000" pitchFamily="65" charset="-120"/>
                <a:ea typeface="標楷體" panose="03000509000000000000" pitchFamily="65" charset="-120"/>
              </a:rPr>
              <a:t>】</a:t>
            </a:r>
            <a:r>
              <a:rPr lang="zh-TW" altLang="en-US" sz="2500" b="1" dirty="0">
                <a:latin typeface="標楷體" panose="03000509000000000000" pitchFamily="65" charset="-120"/>
                <a:ea typeface="標楷體" panose="03000509000000000000" pitchFamily="65" charset="-120"/>
                <a:cs typeface="+mn-cs"/>
              </a:rPr>
              <a:t>資格審查登錄</a:t>
            </a:r>
            <a:r>
              <a:rPr lang="en-US" altLang="zh-TW" sz="2500" b="1" dirty="0">
                <a:solidFill>
                  <a:srgbClr val="FF0000"/>
                </a:solidFill>
                <a:latin typeface="標楷體" panose="03000509000000000000" pitchFamily="65" charset="-120"/>
                <a:ea typeface="標楷體" panose="03000509000000000000" pitchFamily="65" charset="-120"/>
                <a:cs typeface="+mn-cs"/>
              </a:rPr>
              <a:t>-</a:t>
            </a:r>
            <a:r>
              <a:rPr lang="zh-TW" altLang="en-US" sz="2500" b="1" dirty="0">
                <a:solidFill>
                  <a:srgbClr val="FF0000"/>
                </a:solidFill>
                <a:latin typeface="標楷體" panose="03000509000000000000" pitchFamily="65" charset="-120"/>
                <a:ea typeface="標楷體" panose="03000509000000000000" pitchFamily="65" charset="-120"/>
                <a:cs typeface="+mn-cs"/>
              </a:rPr>
              <a:t>確定送出作業完成</a:t>
            </a:r>
            <a:endParaRPr lang="en-US" altLang="zh-TW" sz="2500" b="1" dirty="0">
              <a:solidFill>
                <a:srgbClr val="FF0000"/>
              </a:solidFill>
              <a:latin typeface="標楷體" panose="03000509000000000000" pitchFamily="65" charset="-120"/>
              <a:ea typeface="標楷體" panose="03000509000000000000" pitchFamily="65" charset="-120"/>
              <a:cs typeface="+mn-cs"/>
            </a:endParaRPr>
          </a:p>
        </p:txBody>
      </p:sp>
      <p:pic>
        <p:nvPicPr>
          <p:cNvPr id="9" name="圖片 8"/>
          <p:cNvPicPr>
            <a:picLocks noChangeAspect="1"/>
          </p:cNvPicPr>
          <p:nvPr/>
        </p:nvPicPr>
        <p:blipFill>
          <a:blip r:embed="rId2"/>
          <a:stretch>
            <a:fillRect/>
          </a:stretch>
        </p:blipFill>
        <p:spPr>
          <a:xfrm>
            <a:off x="2351584" y="692696"/>
            <a:ext cx="7150690" cy="6048672"/>
          </a:xfrm>
          <a:prstGeom prst="rect">
            <a:avLst/>
          </a:prstGeom>
        </p:spPr>
      </p:pic>
    </p:spTree>
    <p:extLst>
      <p:ext uri="{BB962C8B-B14F-4D97-AF65-F5344CB8AC3E}">
        <p14:creationId xmlns:p14="http://schemas.microsoft.com/office/powerpoint/2010/main" xmlns="" val="235257425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圖片 12"/>
          <p:cNvPicPr>
            <a:picLocks noChangeAspect="1"/>
          </p:cNvPicPr>
          <p:nvPr/>
        </p:nvPicPr>
        <p:blipFill>
          <a:blip r:embed="rId3"/>
          <a:stretch>
            <a:fillRect/>
          </a:stretch>
        </p:blipFill>
        <p:spPr>
          <a:xfrm>
            <a:off x="1703512" y="836712"/>
            <a:ext cx="9657669" cy="5484230"/>
          </a:xfrm>
          <a:prstGeom prst="rect">
            <a:avLst/>
          </a:prstGeom>
        </p:spPr>
      </p:pic>
      <p:sp>
        <p:nvSpPr>
          <p:cNvPr id="279556" name="Rectangle 2"/>
          <p:cNvSpPr>
            <a:spLocks noGrp="1" noChangeArrowheads="1"/>
          </p:cNvSpPr>
          <p:nvPr>
            <p:ph type="title" idx="4294967295"/>
          </p:nvPr>
        </p:nvSpPr>
        <p:spPr>
          <a:xfrm>
            <a:off x="1847528" y="908720"/>
            <a:ext cx="4248472" cy="814214"/>
          </a:xfrm>
        </p:spPr>
        <p:txBody>
          <a:bodyPr>
            <a:normAutofit fontScale="90000"/>
          </a:bodyPr>
          <a:lstStyle/>
          <a:p>
            <a:pPr algn="ctr" eaLnBrk="1" hangingPunct="1">
              <a:lnSpc>
                <a:spcPts val="3500"/>
              </a:lnSpc>
            </a:pPr>
            <a:r>
              <a:rPr lang="zh-TW" altLang="en-US" sz="2500" b="1" dirty="0" smtClean="0">
                <a:solidFill>
                  <a:srgbClr val="FF3300"/>
                </a:solidFill>
                <a:latin typeface="標楷體" panose="03000509000000000000" pitchFamily="65" charset="-120"/>
                <a:ea typeface="標楷體" panose="03000509000000000000" pitchFamily="65" charset="-120"/>
              </a:rPr>
              <a:t>開放</a:t>
            </a:r>
            <a:r>
              <a:rPr lang="zh-TW" altLang="en-US" sz="2500" b="1" dirty="0">
                <a:solidFill>
                  <a:srgbClr val="FF3300"/>
                </a:solidFill>
                <a:latin typeface="標楷體" panose="03000509000000000000" pitchFamily="65" charset="-120"/>
                <a:ea typeface="標楷體" panose="03000509000000000000" pitchFamily="65" charset="-120"/>
              </a:rPr>
              <a:t>日期</a:t>
            </a:r>
            <a:r>
              <a:rPr lang="zh-TW" altLang="en-US" sz="2500" b="1" dirty="0" smtClean="0">
                <a:solidFill>
                  <a:srgbClr val="FF3300"/>
                </a:solidFill>
                <a:latin typeface="標楷體" panose="03000509000000000000" pitchFamily="65" charset="-120"/>
                <a:ea typeface="標楷體" panose="03000509000000000000" pitchFamily="65" charset="-120"/>
              </a:rPr>
              <a:t>：</a:t>
            </a:r>
            <a:r>
              <a:rPr lang="en-US" altLang="zh-TW" sz="2500" b="1" dirty="0" smtClean="0">
                <a:solidFill>
                  <a:srgbClr val="FF3300"/>
                </a:solidFill>
                <a:latin typeface="標楷體" panose="03000509000000000000" pitchFamily="65" charset="-120"/>
                <a:ea typeface="標楷體" panose="03000509000000000000" pitchFamily="65" charset="-120"/>
              </a:rPr>
              <a:t/>
            </a:r>
            <a:br>
              <a:rPr lang="en-US" altLang="zh-TW" sz="2500" b="1" dirty="0" smtClean="0">
                <a:solidFill>
                  <a:srgbClr val="FF3300"/>
                </a:solidFill>
                <a:latin typeface="標楷體" panose="03000509000000000000" pitchFamily="65" charset="-120"/>
                <a:ea typeface="標楷體" panose="03000509000000000000" pitchFamily="65" charset="-120"/>
              </a:rPr>
            </a:br>
            <a:r>
              <a:rPr lang="en-US" altLang="zh-TW" sz="2500" b="1" dirty="0" smtClean="0">
                <a:solidFill>
                  <a:srgbClr val="FF3300"/>
                </a:solidFill>
                <a:latin typeface="標楷體" panose="03000509000000000000" pitchFamily="65" charset="-120"/>
                <a:ea typeface="標楷體" panose="03000509000000000000" pitchFamily="65" charset="-120"/>
                <a:cs typeface="Times New Roman" panose="02020603050405020304" pitchFamily="18" charset="0"/>
              </a:rPr>
              <a:t>111/5/16(</a:t>
            </a:r>
            <a:r>
              <a:rPr lang="zh-TW" altLang="en-US" sz="2500" b="1" dirty="0">
                <a:solidFill>
                  <a:srgbClr val="FF3300"/>
                </a:solidFill>
                <a:latin typeface="標楷體" panose="03000509000000000000" pitchFamily="65" charset="-120"/>
                <a:ea typeface="標楷體" panose="03000509000000000000" pitchFamily="65" charset="-120"/>
                <a:cs typeface="Times New Roman" panose="02020603050405020304" pitchFamily="18" charset="0"/>
              </a:rPr>
              <a:t>一</a:t>
            </a:r>
            <a:r>
              <a:rPr lang="en-US" altLang="zh-TW" sz="2500" b="1" dirty="0" smtClean="0">
                <a:solidFill>
                  <a:srgbClr val="FF3300"/>
                </a:solidFill>
                <a:latin typeface="標楷體" panose="03000509000000000000" pitchFamily="65" charset="-120"/>
                <a:ea typeface="標楷體" panose="03000509000000000000" pitchFamily="65" charset="-120"/>
                <a:cs typeface="Times New Roman" panose="02020603050405020304" pitchFamily="18" charset="0"/>
              </a:rPr>
              <a:t>)</a:t>
            </a:r>
            <a:r>
              <a:rPr lang="en-US" altLang="zh-TW" sz="2500" b="1" dirty="0">
                <a:solidFill>
                  <a:srgbClr val="FF3300"/>
                </a:solidFill>
                <a:latin typeface="標楷體" panose="03000509000000000000" pitchFamily="65" charset="-120"/>
                <a:ea typeface="標楷體" panose="03000509000000000000" pitchFamily="65" charset="-120"/>
                <a:cs typeface="Times New Roman" panose="02020603050405020304" pitchFamily="18" charset="0"/>
              </a:rPr>
              <a:t>10:00</a:t>
            </a:r>
            <a:r>
              <a:rPr lang="zh-TW" altLang="en-US" sz="2500" b="1" dirty="0">
                <a:solidFill>
                  <a:srgbClr val="FF3300"/>
                </a:solidFill>
                <a:latin typeface="標楷體" panose="03000509000000000000" pitchFamily="65" charset="-120"/>
                <a:ea typeface="標楷體" panose="03000509000000000000" pitchFamily="65" charset="-120"/>
                <a:cs typeface="Times New Roman" panose="02020603050405020304" pitchFamily="18" charset="0"/>
              </a:rPr>
              <a:t>起</a:t>
            </a:r>
            <a:endParaRPr kumimoji="0" lang="en-US" altLang="zh-TW" sz="2500" b="1" kern="1200" dirty="0">
              <a:solidFill>
                <a:schemeClr val="tx1"/>
              </a:solidFill>
              <a:latin typeface="標楷體" panose="03000509000000000000" pitchFamily="65" charset="-120"/>
              <a:ea typeface="標楷體" panose="03000509000000000000" pitchFamily="65" charset="-120"/>
              <a:cs typeface="Times New Roman" panose="02020603050405020304" pitchFamily="18" charset="0"/>
            </a:endParaRPr>
          </a:p>
        </p:txBody>
      </p:sp>
      <p:sp>
        <p:nvSpPr>
          <p:cNvPr id="11" name="Rectangle 2"/>
          <p:cNvSpPr txBox="1">
            <a:spLocks noChangeArrowheads="1"/>
          </p:cNvSpPr>
          <p:nvPr/>
        </p:nvSpPr>
        <p:spPr>
          <a:xfrm>
            <a:off x="686607" y="108286"/>
            <a:ext cx="8940800" cy="576064"/>
          </a:xfrm>
          <a:prstGeom prst="rect">
            <a:avLst/>
          </a:prstGeom>
          <a:ln/>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lnSpc>
                <a:spcPts val="3500"/>
              </a:lnSpc>
              <a:spcAft>
                <a:spcPts val="0"/>
              </a:spcAft>
            </a:pPr>
            <a:r>
              <a:rPr lang="en-US" altLang="zh-TW" sz="2500" b="1" dirty="0" smtClean="0">
                <a:latin typeface="標楷體" panose="03000509000000000000" pitchFamily="65" charset="-120"/>
                <a:ea typeface="標楷體" panose="03000509000000000000" pitchFamily="65" charset="-120"/>
              </a:rPr>
              <a:t>【</a:t>
            </a:r>
            <a:r>
              <a:rPr lang="zh-TW" altLang="en-US" sz="2500" b="1" dirty="0">
                <a:latin typeface="標楷體" panose="03000509000000000000" pitchFamily="65" charset="-120"/>
                <a:ea typeface="標楷體" panose="03000509000000000000" pitchFamily="65" charset="-120"/>
              </a:rPr>
              <a:t>集體報名</a:t>
            </a:r>
            <a:r>
              <a:rPr lang="en-US" altLang="zh-TW" sz="2500" b="1" dirty="0">
                <a:latin typeface="標楷體" panose="03000509000000000000" pitchFamily="65" charset="-120"/>
                <a:ea typeface="標楷體" panose="03000509000000000000" pitchFamily="65" charset="-120"/>
              </a:rPr>
              <a:t>】</a:t>
            </a:r>
            <a:r>
              <a:rPr lang="zh-TW" altLang="en-US" sz="2500" b="1" dirty="0">
                <a:latin typeface="標楷體" panose="03000509000000000000" pitchFamily="65" charset="-120"/>
                <a:ea typeface="標楷體" panose="03000509000000000000" pitchFamily="65" charset="-120"/>
                <a:cs typeface="+mn-cs"/>
              </a:rPr>
              <a:t>資格</a:t>
            </a:r>
            <a:r>
              <a:rPr lang="zh-TW" altLang="en-US" sz="2500" b="1" dirty="0" smtClean="0">
                <a:latin typeface="標楷體" panose="03000509000000000000" pitchFamily="65" charset="-120"/>
                <a:ea typeface="標楷體" panose="03000509000000000000" pitchFamily="65" charset="-120"/>
                <a:cs typeface="+mn-cs"/>
              </a:rPr>
              <a:t>審查結果查詢</a:t>
            </a:r>
            <a:endParaRPr lang="en-US" altLang="zh-TW" sz="2500" b="1" dirty="0">
              <a:solidFill>
                <a:srgbClr val="FF0000"/>
              </a:solidFill>
              <a:latin typeface="標楷體" panose="03000509000000000000" pitchFamily="65" charset="-120"/>
              <a:ea typeface="標楷體" panose="03000509000000000000" pitchFamily="65" charset="-120"/>
              <a:cs typeface="+mn-cs"/>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群組 17"/>
          <p:cNvGrpSpPr/>
          <p:nvPr/>
        </p:nvGrpSpPr>
        <p:grpSpPr>
          <a:xfrm>
            <a:off x="2523295" y="1143790"/>
            <a:ext cx="7412124" cy="5256411"/>
            <a:chOff x="809297" y="1268760"/>
            <a:chExt cx="7412124" cy="5256411"/>
          </a:xfrm>
        </p:grpSpPr>
        <p:pic>
          <p:nvPicPr>
            <p:cNvPr id="2" name="图片 14"/>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809297" y="3897825"/>
              <a:ext cx="7369455" cy="1304436"/>
            </a:xfrm>
            <a:prstGeom prst="rect">
              <a:avLst/>
            </a:prstGeom>
          </p:spPr>
        </p:pic>
        <p:pic>
          <p:nvPicPr>
            <p:cNvPr id="3" name="图片 15"/>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09297" y="5220735"/>
              <a:ext cx="7412124" cy="1304436"/>
            </a:xfrm>
            <a:prstGeom prst="rect">
              <a:avLst/>
            </a:prstGeom>
          </p:spPr>
        </p:pic>
        <p:pic>
          <p:nvPicPr>
            <p:cNvPr id="4" name="图片 16"/>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827584" y="1268760"/>
              <a:ext cx="7369455" cy="1304436"/>
            </a:xfrm>
            <a:prstGeom prst="rect">
              <a:avLst/>
            </a:prstGeom>
          </p:spPr>
        </p:pic>
        <p:pic>
          <p:nvPicPr>
            <p:cNvPr id="5" name="图片 17"/>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809297" y="2574914"/>
              <a:ext cx="7387742" cy="1304436"/>
            </a:xfrm>
            <a:prstGeom prst="rect">
              <a:avLst/>
            </a:prstGeom>
          </p:spPr>
        </p:pic>
        <p:sp>
          <p:nvSpPr>
            <p:cNvPr id="6" name="TextBox 19"/>
            <p:cNvSpPr txBox="1"/>
            <p:nvPr/>
          </p:nvSpPr>
          <p:spPr>
            <a:xfrm flipH="1">
              <a:off x="2486133" y="1721529"/>
              <a:ext cx="5274183" cy="338554"/>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fontAlgn="auto">
                <a:spcBef>
                  <a:spcPts val="0"/>
                </a:spcBef>
                <a:spcAft>
                  <a:spcPts val="0"/>
                </a:spcAft>
                <a:defRPr/>
              </a:pPr>
              <a:r>
                <a:rPr kumimoji="0" lang="zh-TW" altLang="en-US" sz="2000" dirty="0">
                  <a:solidFill>
                    <a:srgbClr val="ED1E79"/>
                  </a:solidFill>
                  <a:latin typeface="Times New Roman" panose="02020603050405020304" pitchFamily="18" charset="0"/>
                  <a:ea typeface="標楷體" panose="03000509000000000000" pitchFamily="65" charset="-120"/>
                  <a:cs typeface="Times New Roman" panose="02020603050405020304" pitchFamily="18" charset="0"/>
                </a:rPr>
                <a:t>資格審查登錄</a:t>
              </a:r>
              <a:r>
                <a:rPr kumimoji="0" lang="en-US" altLang="zh-TW" sz="2000" dirty="0">
                  <a:solidFill>
                    <a:srgbClr val="ED1E79"/>
                  </a:solidFill>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2000" dirty="0">
                  <a:solidFill>
                    <a:srgbClr val="ED1E79"/>
                  </a:solidFill>
                  <a:latin typeface="Times New Roman" panose="02020603050405020304" pitchFamily="18" charset="0"/>
                  <a:ea typeface="標楷體" panose="03000509000000000000" pitchFamily="65" charset="-120"/>
                  <a:cs typeface="Times New Roman" panose="02020603050405020304" pitchFamily="18" charset="0"/>
                </a:rPr>
                <a:t>考生基本資料建置</a:t>
              </a:r>
              <a:r>
                <a:rPr kumimoji="0" lang="en-US" altLang="zh-TW" sz="2000" dirty="0">
                  <a:solidFill>
                    <a:srgbClr val="ED1E79"/>
                  </a:solidFill>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2000" dirty="0">
                  <a:solidFill>
                    <a:srgbClr val="ED1E79"/>
                  </a:solidFill>
                  <a:latin typeface="Times New Roman" panose="02020603050405020304" pitchFamily="18" charset="0"/>
                  <a:ea typeface="標楷體" panose="03000509000000000000" pitchFamily="65" charset="-120"/>
                  <a:cs typeface="Times New Roman" panose="02020603050405020304" pitchFamily="18" charset="0"/>
                </a:rPr>
                <a:t>學校端</a:t>
              </a:r>
              <a:r>
                <a:rPr kumimoji="0" lang="en-US" altLang="zh-TW" sz="2000" dirty="0">
                  <a:solidFill>
                    <a:srgbClr val="ED1E79"/>
                  </a:solidFill>
                  <a:latin typeface="Times New Roman" panose="02020603050405020304" pitchFamily="18" charset="0"/>
                  <a:ea typeface="標楷體" panose="03000509000000000000" pitchFamily="65" charset="-120"/>
                  <a:cs typeface="Times New Roman" panose="02020603050405020304" pitchFamily="18" charset="0"/>
                </a:rPr>
                <a:t>)</a:t>
              </a:r>
              <a:endParaRPr kumimoji="0" lang="zh-CN" altLang="en-US" sz="2000" dirty="0">
                <a:solidFill>
                  <a:srgbClr val="ED1E79"/>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8" name="TextBox 21"/>
            <p:cNvSpPr txBox="1"/>
            <p:nvPr/>
          </p:nvSpPr>
          <p:spPr>
            <a:xfrm flipH="1">
              <a:off x="2359716" y="4362292"/>
              <a:ext cx="5400600" cy="338554"/>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fontAlgn="auto">
                <a:spcBef>
                  <a:spcPts val="0"/>
                </a:spcBef>
                <a:spcAft>
                  <a:spcPts val="0"/>
                </a:spcAft>
                <a:defRPr/>
              </a:pPr>
              <a:r>
                <a:rPr kumimoji="0" lang="zh-TW" altLang="en-US" sz="2000" dirty="0" smtClean="0">
                  <a:solidFill>
                    <a:srgbClr val="829B4D"/>
                  </a:solidFill>
                  <a:latin typeface="Times New Roman" panose="02020603050405020304" pitchFamily="18" charset="0"/>
                  <a:ea typeface="標楷體" panose="03000509000000000000" pitchFamily="65" charset="-120"/>
                  <a:cs typeface="Times New Roman" panose="02020603050405020304" pitchFamily="18" charset="0"/>
                </a:rPr>
                <a:t>應屆畢業生第六學期修課紀錄查詢</a:t>
              </a:r>
              <a:r>
                <a:rPr kumimoji="0" lang="zh-TW" altLang="en-US" sz="2000" dirty="0">
                  <a:solidFill>
                    <a:srgbClr val="829B4D"/>
                  </a:solidFill>
                  <a:latin typeface="Times New Roman" panose="02020603050405020304" pitchFamily="18" charset="0"/>
                  <a:ea typeface="標楷體" panose="03000509000000000000" pitchFamily="65" charset="-120"/>
                  <a:cs typeface="Times New Roman" panose="02020603050405020304" pitchFamily="18" charset="0"/>
                </a:rPr>
                <a:t>系統</a:t>
              </a:r>
              <a:r>
                <a:rPr kumimoji="0" lang="en-US" altLang="zh-TW" sz="2000" dirty="0">
                  <a:solidFill>
                    <a:srgbClr val="829B4D"/>
                  </a:solidFill>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2000" dirty="0">
                  <a:solidFill>
                    <a:srgbClr val="829B4D"/>
                  </a:solidFill>
                  <a:latin typeface="Times New Roman" panose="02020603050405020304" pitchFamily="18" charset="0"/>
                  <a:ea typeface="標楷體" panose="03000509000000000000" pitchFamily="65" charset="-120"/>
                  <a:cs typeface="Times New Roman" panose="02020603050405020304" pitchFamily="18" charset="0"/>
                </a:rPr>
                <a:t>考生端</a:t>
              </a:r>
              <a:r>
                <a:rPr kumimoji="0" lang="en-US" altLang="zh-TW" sz="2000" dirty="0">
                  <a:solidFill>
                    <a:srgbClr val="829B4D"/>
                  </a:solidFill>
                  <a:latin typeface="Times New Roman" panose="02020603050405020304" pitchFamily="18" charset="0"/>
                  <a:ea typeface="標楷體" panose="03000509000000000000" pitchFamily="65" charset="-120"/>
                  <a:cs typeface="Times New Roman" panose="02020603050405020304" pitchFamily="18" charset="0"/>
                </a:rPr>
                <a:t>)</a:t>
              </a:r>
              <a:endParaRPr kumimoji="0" lang="zh-CN" altLang="en-US" sz="2000" dirty="0">
                <a:solidFill>
                  <a:srgbClr val="829B4D"/>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0" name="TextBox 23"/>
            <p:cNvSpPr txBox="1"/>
            <p:nvPr/>
          </p:nvSpPr>
          <p:spPr>
            <a:xfrm flipH="1">
              <a:off x="2429971" y="3057856"/>
              <a:ext cx="5490207" cy="338554"/>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fontAlgn="auto">
                <a:spcBef>
                  <a:spcPts val="0"/>
                </a:spcBef>
                <a:spcAft>
                  <a:spcPts val="0"/>
                </a:spcAft>
                <a:defRPr/>
              </a:pPr>
              <a:r>
                <a:rPr kumimoji="0" lang="zh-TW" altLang="en-US" sz="2000" dirty="0" smtClean="0">
                  <a:solidFill>
                    <a:srgbClr val="DAA600"/>
                  </a:solidFill>
                  <a:latin typeface="Times New Roman" panose="02020603050405020304" pitchFamily="18" charset="0"/>
                  <a:ea typeface="標楷體" panose="03000509000000000000" pitchFamily="65" charset="-120"/>
                  <a:cs typeface="Times New Roman" panose="02020603050405020304" pitchFamily="18" charset="0"/>
                </a:rPr>
                <a:t>第一</a:t>
              </a:r>
              <a:r>
                <a:rPr kumimoji="0" lang="zh-TW" altLang="en-US" sz="2000" dirty="0">
                  <a:solidFill>
                    <a:srgbClr val="DAA600"/>
                  </a:solidFill>
                  <a:latin typeface="Times New Roman" panose="02020603050405020304" pitchFamily="18" charset="0"/>
                  <a:ea typeface="標楷體" panose="03000509000000000000" pitchFamily="65" charset="-120"/>
                  <a:cs typeface="Times New Roman" panose="02020603050405020304" pitchFamily="18" charset="0"/>
                </a:rPr>
                <a:t>階段集體報名及繳費系統</a:t>
              </a:r>
              <a:r>
                <a:rPr kumimoji="0" lang="en-US" altLang="zh-TW" sz="2000" dirty="0">
                  <a:solidFill>
                    <a:srgbClr val="DAA600"/>
                  </a:solidFill>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2000" dirty="0">
                  <a:solidFill>
                    <a:srgbClr val="DAA600"/>
                  </a:solidFill>
                  <a:latin typeface="Times New Roman" panose="02020603050405020304" pitchFamily="18" charset="0"/>
                  <a:ea typeface="標楷體" panose="03000509000000000000" pitchFamily="65" charset="-120"/>
                  <a:cs typeface="Times New Roman" panose="02020603050405020304" pitchFamily="18" charset="0"/>
                </a:rPr>
                <a:t>學校端</a:t>
              </a:r>
              <a:r>
                <a:rPr kumimoji="0" lang="en-US" altLang="zh-TW" sz="2000" dirty="0">
                  <a:solidFill>
                    <a:srgbClr val="DAA600"/>
                  </a:solidFill>
                  <a:latin typeface="Times New Roman" panose="02020603050405020304" pitchFamily="18" charset="0"/>
                  <a:ea typeface="標楷體" panose="03000509000000000000" pitchFamily="65" charset="-120"/>
                  <a:cs typeface="Times New Roman" panose="02020603050405020304" pitchFamily="18" charset="0"/>
                </a:rPr>
                <a:t>)</a:t>
              </a:r>
              <a:endParaRPr kumimoji="0" lang="zh-CN" altLang="en-US" sz="2000" dirty="0">
                <a:solidFill>
                  <a:srgbClr val="DAA6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2" name="TextBox 25"/>
            <p:cNvSpPr txBox="1"/>
            <p:nvPr/>
          </p:nvSpPr>
          <p:spPr>
            <a:xfrm flipH="1">
              <a:off x="2357963" y="5447817"/>
              <a:ext cx="5562215" cy="861774"/>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fontAlgn="auto">
                <a:lnSpc>
                  <a:spcPts val="3000"/>
                </a:lnSpc>
                <a:spcBef>
                  <a:spcPts val="0"/>
                </a:spcBef>
                <a:spcAft>
                  <a:spcPts val="0"/>
                </a:spcAft>
                <a:defRPr/>
              </a:pPr>
              <a:r>
                <a:rPr kumimoji="0" lang="zh-TW" altLang="en-US" sz="2000" dirty="0">
                  <a:solidFill>
                    <a:srgbClr val="4BACC6">
                      <a:lumMod val="75000"/>
                    </a:srgbClr>
                  </a:solidFill>
                  <a:latin typeface="Times New Roman" panose="02020603050405020304" pitchFamily="18" charset="0"/>
                  <a:ea typeface="標楷體" panose="03000509000000000000" pitchFamily="65" charset="-120"/>
                  <a:cs typeface="Times New Roman" panose="02020603050405020304" pitchFamily="18" charset="0"/>
                </a:rPr>
                <a:t>第二階段考生報名</a:t>
              </a:r>
              <a:r>
                <a:rPr kumimoji="0" lang="zh-TW" altLang="en-US" sz="2000" dirty="0" smtClean="0">
                  <a:solidFill>
                    <a:srgbClr val="4BACC6">
                      <a:lumMod val="75000"/>
                    </a:srgbClr>
                  </a:solidFill>
                  <a:latin typeface="Times New Roman" panose="02020603050405020304" pitchFamily="18" charset="0"/>
                  <a:ea typeface="標楷體" panose="03000509000000000000" pitchFamily="65" charset="-120"/>
                  <a:cs typeface="Times New Roman" panose="02020603050405020304" pitchFamily="18" charset="0"/>
                </a:rPr>
                <a:t>及</a:t>
              </a:r>
              <a:r>
                <a:rPr kumimoji="0" lang="zh-TW" altLang="en-US" sz="2000" dirty="0">
                  <a:solidFill>
                    <a:srgbClr val="4BACC6">
                      <a:lumMod val="75000"/>
                    </a:srgbClr>
                  </a:solidFill>
                  <a:latin typeface="Times New Roman" panose="02020603050405020304" pitchFamily="18" charset="0"/>
                  <a:ea typeface="標楷體" panose="03000509000000000000" pitchFamily="65" charset="-120"/>
                  <a:cs typeface="Times New Roman" panose="02020603050405020304" pitchFamily="18" charset="0"/>
                </a:rPr>
                <a:t>學習歷程</a:t>
              </a:r>
              <a:r>
                <a:rPr kumimoji="0" lang="zh-TW" altLang="en-US" sz="2000" dirty="0" smtClean="0">
                  <a:solidFill>
                    <a:srgbClr val="4BACC6">
                      <a:lumMod val="75000"/>
                    </a:srgbClr>
                  </a:solidFill>
                  <a:latin typeface="Times New Roman" panose="02020603050405020304" pitchFamily="18" charset="0"/>
                  <a:ea typeface="標楷體" panose="03000509000000000000" pitchFamily="65" charset="-120"/>
                  <a:cs typeface="Times New Roman" panose="02020603050405020304" pitchFamily="18" charset="0"/>
                </a:rPr>
                <a:t>備</a:t>
              </a:r>
              <a:r>
                <a:rPr kumimoji="0" lang="zh-TW" altLang="en-US" sz="2000" dirty="0">
                  <a:solidFill>
                    <a:srgbClr val="4BACC6">
                      <a:lumMod val="75000"/>
                    </a:srgbClr>
                  </a:solidFill>
                  <a:latin typeface="Times New Roman" panose="02020603050405020304" pitchFamily="18" charset="0"/>
                  <a:ea typeface="標楷體" panose="03000509000000000000" pitchFamily="65" charset="-120"/>
                  <a:cs typeface="Times New Roman" panose="02020603050405020304" pitchFamily="18" charset="0"/>
                </a:rPr>
                <a:t>審資料上傳狀態查詢系統</a:t>
              </a:r>
              <a:r>
                <a:rPr kumimoji="0" lang="en-US" altLang="zh-TW" sz="2000" dirty="0">
                  <a:solidFill>
                    <a:srgbClr val="4BACC6">
                      <a:lumMod val="75000"/>
                    </a:srgbClr>
                  </a:solidFill>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2000" dirty="0">
                  <a:solidFill>
                    <a:srgbClr val="4BACC6">
                      <a:lumMod val="75000"/>
                    </a:srgbClr>
                  </a:solidFill>
                  <a:latin typeface="Times New Roman" panose="02020603050405020304" pitchFamily="18" charset="0"/>
                  <a:ea typeface="標楷體" panose="03000509000000000000" pitchFamily="65" charset="-120"/>
                  <a:cs typeface="Times New Roman" panose="02020603050405020304" pitchFamily="18" charset="0"/>
                </a:rPr>
                <a:t>學校端</a:t>
              </a:r>
              <a:r>
                <a:rPr kumimoji="0" lang="en-US" altLang="zh-TW" sz="2000" dirty="0">
                  <a:solidFill>
                    <a:srgbClr val="4BACC6">
                      <a:lumMod val="75000"/>
                    </a:srgbClr>
                  </a:solidFill>
                  <a:latin typeface="Times New Roman" panose="02020603050405020304" pitchFamily="18" charset="0"/>
                  <a:ea typeface="標楷體" panose="03000509000000000000" pitchFamily="65" charset="-120"/>
                  <a:cs typeface="Times New Roman" panose="02020603050405020304" pitchFamily="18" charset="0"/>
                </a:rPr>
                <a:t>)</a:t>
              </a:r>
              <a:endParaRPr kumimoji="0" lang="zh-CN" altLang="en-US" sz="2000" dirty="0">
                <a:solidFill>
                  <a:srgbClr val="4BACC6">
                    <a:lumMod val="75000"/>
                  </a:srgbClr>
                </a:solidFill>
                <a:latin typeface="Times New Roman" panose="02020603050405020304" pitchFamily="18" charset="0"/>
                <a:ea typeface="標楷體" panose="03000509000000000000" pitchFamily="65" charset="-120"/>
                <a:cs typeface="Times New Roman" panose="02020603050405020304" pitchFamily="18" charset="0"/>
              </a:endParaRPr>
            </a:p>
          </p:txBody>
        </p:sp>
      </p:grpSp>
      <p:sp>
        <p:nvSpPr>
          <p:cNvPr id="17" name="Rectangle 2"/>
          <p:cNvSpPr txBox="1">
            <a:spLocks noChangeArrowheads="1"/>
          </p:cNvSpPr>
          <p:nvPr/>
        </p:nvSpPr>
        <p:spPr bwMode="auto">
          <a:xfrm>
            <a:off x="634862" y="-40004"/>
            <a:ext cx="8928992" cy="84030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r>
              <a:rPr lang="zh-TW" altLang="en-US" sz="2800" b="1" kern="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kern="0" dirty="0">
                <a:latin typeface="Times New Roman" panose="02020603050405020304" pitchFamily="18" charset="0"/>
                <a:ea typeface="標楷體" panose="03000509000000000000" pitchFamily="65" charset="-120"/>
                <a:cs typeface="Times New Roman" panose="02020603050405020304" pitchFamily="18" charset="0"/>
              </a:rPr>
              <a:t>集體報名」系統操作說明</a:t>
            </a:r>
          </a:p>
        </p:txBody>
      </p:sp>
      <p:sp>
        <p:nvSpPr>
          <p:cNvPr id="13" name="矩形 12"/>
          <p:cNvSpPr/>
          <p:nvPr/>
        </p:nvSpPr>
        <p:spPr>
          <a:xfrm>
            <a:off x="3919584" y="2513867"/>
            <a:ext cx="5866968" cy="1113904"/>
          </a:xfrm>
          <a:prstGeom prst="rect">
            <a:avLst/>
          </a:prstGeom>
          <a:solidFill>
            <a:srgbClr val="FF00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xmlns="" val="144184888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914778" y="128550"/>
            <a:ext cx="7494359" cy="507831"/>
          </a:xfrm>
          <a:prstGeom prst="rect">
            <a:avLst/>
          </a:prstGeom>
        </p:spPr>
        <p:txBody>
          <a:bodyPr wrap="none">
            <a:spAutoFit/>
          </a:bodyPr>
          <a:lstStyle/>
          <a:p>
            <a:pPr fontAlgn="auto">
              <a:lnSpc>
                <a:spcPct val="90000"/>
              </a:lnSpc>
              <a:spcAft>
                <a:spcPts val="0"/>
              </a:spcAft>
            </a:pPr>
            <a:r>
              <a:rPr kumimoji="0" lang="en-US" altLang="zh-TW" sz="3000" b="1"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3000" b="1"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集體報名</a:t>
            </a:r>
            <a:r>
              <a:rPr kumimoji="0" lang="en-US" altLang="zh-TW" sz="3000" b="1"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3000" b="1"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第一階段報名及繳費系統作業</a:t>
            </a:r>
            <a:endParaRPr kumimoji="0" lang="en-US" altLang="zh-TW" sz="3000" b="1"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 name="矩形 1"/>
          <p:cNvSpPr/>
          <p:nvPr/>
        </p:nvSpPr>
        <p:spPr>
          <a:xfrm>
            <a:off x="3122906" y="880037"/>
            <a:ext cx="5758756" cy="1118255"/>
          </a:xfrm>
          <a:prstGeom prst="rect">
            <a:avLst/>
          </a:prstGeom>
        </p:spPr>
        <p:txBody>
          <a:bodyPr wrap="none">
            <a:spAutoFit/>
          </a:bodyPr>
          <a:lstStyle/>
          <a:p>
            <a:pPr algn="ctr">
              <a:lnSpc>
                <a:spcPts val="4000"/>
              </a:lnSpc>
            </a:pPr>
            <a:r>
              <a:rPr lang="zh-TW" altLang="en-US" sz="2800" b="1" dirty="0">
                <a:solidFill>
                  <a:srgbClr val="FF3300"/>
                </a:solidFill>
                <a:latin typeface="Times New Roman" panose="02020603050405020304" pitchFamily="18" charset="0"/>
                <a:ea typeface="標楷體" panose="03000509000000000000" pitchFamily="65" charset="-120"/>
                <a:cs typeface="Times New Roman" panose="02020603050405020304" pitchFamily="18" charset="0"/>
              </a:rPr>
              <a:t>第一階段學校集體報名及繳費時程</a:t>
            </a:r>
            <a:endParaRPr lang="en-US" altLang="zh-TW" sz="2800" b="1" dirty="0">
              <a:solidFill>
                <a:srgbClr val="FF3300"/>
              </a:solidFill>
              <a:latin typeface="Times New Roman" panose="02020603050405020304" pitchFamily="18" charset="0"/>
              <a:ea typeface="標楷體" panose="03000509000000000000" pitchFamily="65" charset="-120"/>
              <a:cs typeface="Times New Roman" panose="02020603050405020304" pitchFamily="18" charset="0"/>
            </a:endParaRPr>
          </a:p>
          <a:p>
            <a:pPr algn="ctr">
              <a:lnSpc>
                <a:spcPts val="4000"/>
              </a:lnSpc>
            </a:pPr>
            <a:r>
              <a:rPr lang="en-US" altLang="zh-TW" sz="2800" b="1" dirty="0" smtClean="0">
                <a:solidFill>
                  <a:srgbClr val="FF3300"/>
                </a:solidFill>
                <a:latin typeface="Times New Roman" panose="02020603050405020304" pitchFamily="18" charset="0"/>
                <a:ea typeface="標楷體" panose="03000509000000000000" pitchFamily="65" charset="-120"/>
                <a:cs typeface="Times New Roman" panose="02020603050405020304" pitchFamily="18" charset="0"/>
              </a:rPr>
              <a:t>111/5/20(</a:t>
            </a:r>
            <a:r>
              <a:rPr lang="zh-TW" altLang="en-US" sz="2800" b="1" dirty="0">
                <a:solidFill>
                  <a:srgbClr val="FF3300"/>
                </a:solidFill>
                <a:latin typeface="Times New Roman" panose="02020603050405020304" pitchFamily="18" charset="0"/>
                <a:ea typeface="標楷體" panose="03000509000000000000" pitchFamily="65" charset="-120"/>
                <a:cs typeface="Times New Roman" panose="02020603050405020304" pitchFamily="18" charset="0"/>
              </a:rPr>
              <a:t>五</a:t>
            </a:r>
            <a:r>
              <a:rPr lang="en-US" altLang="zh-TW" sz="2800" b="1" dirty="0">
                <a:solidFill>
                  <a:srgbClr val="FF3300"/>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sz="2800" b="1" dirty="0" smtClean="0">
                <a:solidFill>
                  <a:srgbClr val="FF3300"/>
                </a:solidFill>
                <a:latin typeface="Times New Roman" panose="02020603050405020304" pitchFamily="18" charset="0"/>
                <a:ea typeface="標楷體" panose="03000509000000000000" pitchFamily="65" charset="-120"/>
                <a:cs typeface="Times New Roman" panose="02020603050405020304" pitchFamily="18" charset="0"/>
              </a:rPr>
              <a:t>10:00~111/5/26(</a:t>
            </a:r>
            <a:r>
              <a:rPr lang="zh-TW" altLang="en-US" sz="2800" b="1" dirty="0">
                <a:solidFill>
                  <a:srgbClr val="FF3300"/>
                </a:solidFill>
                <a:latin typeface="Times New Roman" panose="02020603050405020304" pitchFamily="18" charset="0"/>
                <a:ea typeface="標楷體" panose="03000509000000000000" pitchFamily="65" charset="-120"/>
                <a:cs typeface="Times New Roman" panose="02020603050405020304" pitchFamily="18" charset="0"/>
              </a:rPr>
              <a:t>四</a:t>
            </a:r>
            <a:r>
              <a:rPr lang="en-US" altLang="zh-TW" sz="2800" b="1" dirty="0">
                <a:solidFill>
                  <a:srgbClr val="FF3300"/>
                </a:solidFill>
                <a:latin typeface="Times New Roman" panose="02020603050405020304" pitchFamily="18" charset="0"/>
                <a:ea typeface="標楷體" panose="03000509000000000000" pitchFamily="65" charset="-120"/>
                <a:cs typeface="Times New Roman" panose="02020603050405020304" pitchFamily="18" charset="0"/>
              </a:rPr>
              <a:t>)17:00</a:t>
            </a:r>
          </a:p>
        </p:txBody>
      </p:sp>
      <p:grpSp>
        <p:nvGrpSpPr>
          <p:cNvPr id="4" name="群組 3"/>
          <p:cNvGrpSpPr/>
          <p:nvPr/>
        </p:nvGrpSpPr>
        <p:grpSpPr>
          <a:xfrm>
            <a:off x="1410511" y="2122186"/>
            <a:ext cx="9726049" cy="4408143"/>
            <a:chOff x="-105188" y="2452287"/>
            <a:chExt cx="9726049" cy="4408143"/>
          </a:xfrm>
        </p:grpSpPr>
        <p:grpSp>
          <p:nvGrpSpPr>
            <p:cNvPr id="5" name="群組 4"/>
            <p:cNvGrpSpPr/>
            <p:nvPr/>
          </p:nvGrpSpPr>
          <p:grpSpPr>
            <a:xfrm>
              <a:off x="-105188" y="2642803"/>
              <a:ext cx="9266700" cy="4217627"/>
              <a:chOff x="1524001" y="2060916"/>
              <a:chExt cx="9266700" cy="4217627"/>
            </a:xfrm>
          </p:grpSpPr>
          <p:pic>
            <p:nvPicPr>
              <p:cNvPr id="6" name="图片 1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106498" y="2708921"/>
                <a:ext cx="8241763" cy="2512195"/>
              </a:xfrm>
              <a:prstGeom prst="rect">
                <a:avLst/>
              </a:prstGeom>
            </p:spPr>
          </p:pic>
          <p:sp>
            <p:nvSpPr>
              <p:cNvPr id="7" name="TextBox 15"/>
              <p:cNvSpPr txBox="1"/>
              <p:nvPr/>
            </p:nvSpPr>
            <p:spPr>
              <a:xfrm>
                <a:off x="3631140" y="3068961"/>
                <a:ext cx="1170960" cy="904863"/>
              </a:xfrm>
              <a:prstGeom prst="rect">
                <a:avLst/>
              </a:prstGeom>
              <a:noFill/>
            </p:spPr>
            <p:txBody>
              <a:bodyPr wrap="square" rtlCol="0">
                <a:spAutoFit/>
              </a:bodyPr>
              <a:lstStyle/>
              <a:p>
                <a:pPr fontAlgn="auto">
                  <a:lnSpc>
                    <a:spcPct val="80000"/>
                  </a:lnSpc>
                  <a:spcBef>
                    <a:spcPts val="0"/>
                  </a:spcBef>
                  <a:spcAft>
                    <a:spcPts val="0"/>
                  </a:spcAft>
                  <a:defRPr/>
                </a:pPr>
                <a:r>
                  <a:rPr kumimoji="0" lang="en-US" altLang="zh-CN" sz="6600" b="1" kern="0" dirty="0">
                    <a:solidFill>
                      <a:sysClr val="window" lastClr="FFFFFF"/>
                    </a:solidFill>
                    <a:effectLst>
                      <a:innerShdw blurRad="63500" dist="50800" dir="16200000">
                        <a:srgbClr val="C00000">
                          <a:alpha val="50000"/>
                        </a:srgbClr>
                      </a:innerShdw>
                    </a:effectLst>
                    <a:latin typeface="Times New Roman" panose="02020603050405020304" pitchFamily="18" charset="0"/>
                    <a:ea typeface="標楷體" panose="03000509000000000000" pitchFamily="65" charset="-120"/>
                    <a:cs typeface="Times New Roman" panose="02020603050405020304" pitchFamily="18" charset="0"/>
                  </a:rPr>
                  <a:t>01</a:t>
                </a:r>
                <a:endParaRPr kumimoji="0" lang="zh-CN" altLang="en-US" sz="6600" b="1" kern="0" dirty="0">
                  <a:solidFill>
                    <a:sysClr val="window" lastClr="FFFFFF"/>
                  </a:solidFill>
                  <a:effectLst>
                    <a:innerShdw blurRad="63500" dist="50800" dir="16200000">
                      <a:srgbClr val="C00000">
                        <a:alpha val="50000"/>
                      </a:srgbClr>
                    </a:innerShdw>
                  </a:effectLst>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8" name="TextBox 16"/>
              <p:cNvSpPr txBox="1"/>
              <p:nvPr/>
            </p:nvSpPr>
            <p:spPr>
              <a:xfrm>
                <a:off x="5663952" y="3913515"/>
                <a:ext cx="1170960" cy="904863"/>
              </a:xfrm>
              <a:prstGeom prst="rect">
                <a:avLst/>
              </a:prstGeom>
              <a:noFill/>
            </p:spPr>
            <p:txBody>
              <a:bodyPr wrap="square" rtlCol="0">
                <a:spAutoFit/>
              </a:bodyPr>
              <a:lstStyle/>
              <a:p>
                <a:pPr fontAlgn="auto">
                  <a:lnSpc>
                    <a:spcPct val="80000"/>
                  </a:lnSpc>
                  <a:spcBef>
                    <a:spcPts val="0"/>
                  </a:spcBef>
                  <a:spcAft>
                    <a:spcPts val="0"/>
                  </a:spcAft>
                  <a:defRPr/>
                </a:pPr>
                <a:r>
                  <a:rPr kumimoji="0" lang="en-US" altLang="zh-CN" sz="6600" b="1" kern="0" dirty="0">
                    <a:solidFill>
                      <a:sysClr val="window" lastClr="FFFFFF"/>
                    </a:solidFill>
                    <a:effectLst>
                      <a:innerShdw blurRad="63500" dist="50800" dir="16200000">
                        <a:sysClr val="windowText" lastClr="000000">
                          <a:lumMod val="85000"/>
                          <a:lumOff val="15000"/>
                          <a:alpha val="50000"/>
                        </a:sysClr>
                      </a:innerShdw>
                    </a:effectLst>
                    <a:latin typeface="Times New Roman" panose="02020603050405020304" pitchFamily="18" charset="0"/>
                    <a:ea typeface="標楷體" panose="03000509000000000000" pitchFamily="65" charset="-120"/>
                    <a:cs typeface="Times New Roman" panose="02020603050405020304" pitchFamily="18" charset="0"/>
                  </a:rPr>
                  <a:t>02</a:t>
                </a:r>
                <a:endParaRPr kumimoji="0" lang="zh-CN" altLang="en-US" sz="6600" b="1" kern="0" dirty="0">
                  <a:solidFill>
                    <a:sysClr val="window" lastClr="FFFFFF"/>
                  </a:solidFill>
                  <a:effectLst>
                    <a:innerShdw blurRad="63500" dist="50800" dir="16200000">
                      <a:sysClr val="windowText" lastClr="000000">
                        <a:lumMod val="85000"/>
                        <a:lumOff val="15000"/>
                        <a:alpha val="50000"/>
                      </a:sysClr>
                    </a:innerShdw>
                  </a:effectLst>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9" name="TextBox 17"/>
              <p:cNvSpPr txBox="1"/>
              <p:nvPr/>
            </p:nvSpPr>
            <p:spPr>
              <a:xfrm>
                <a:off x="7824192" y="3068961"/>
                <a:ext cx="1170960" cy="904863"/>
              </a:xfrm>
              <a:prstGeom prst="rect">
                <a:avLst/>
              </a:prstGeom>
              <a:noFill/>
            </p:spPr>
            <p:txBody>
              <a:bodyPr wrap="square" rtlCol="0">
                <a:spAutoFit/>
              </a:bodyPr>
              <a:lstStyle/>
              <a:p>
                <a:pPr fontAlgn="auto">
                  <a:lnSpc>
                    <a:spcPct val="80000"/>
                  </a:lnSpc>
                  <a:spcBef>
                    <a:spcPts val="0"/>
                  </a:spcBef>
                  <a:spcAft>
                    <a:spcPts val="0"/>
                  </a:spcAft>
                  <a:defRPr/>
                </a:pPr>
                <a:r>
                  <a:rPr kumimoji="0" lang="en-US" altLang="zh-CN" sz="6600" b="1" kern="0" dirty="0">
                    <a:solidFill>
                      <a:sysClr val="window" lastClr="FFFFFF"/>
                    </a:solidFill>
                    <a:effectLst>
                      <a:innerShdw blurRad="63500" dist="50800" dir="16200000">
                        <a:srgbClr val="4BACC6">
                          <a:lumMod val="75000"/>
                          <a:alpha val="72000"/>
                        </a:srgbClr>
                      </a:innerShdw>
                    </a:effectLst>
                    <a:latin typeface="Times New Roman" panose="02020603050405020304" pitchFamily="18" charset="0"/>
                    <a:ea typeface="標楷體" panose="03000509000000000000" pitchFamily="65" charset="-120"/>
                    <a:cs typeface="Times New Roman" panose="02020603050405020304" pitchFamily="18" charset="0"/>
                  </a:rPr>
                  <a:t>03</a:t>
                </a:r>
                <a:endParaRPr kumimoji="0" lang="zh-CN" altLang="en-US" sz="6600" b="1" kern="0" dirty="0">
                  <a:solidFill>
                    <a:sysClr val="window" lastClr="FFFFFF"/>
                  </a:solidFill>
                  <a:effectLst>
                    <a:innerShdw blurRad="63500" dist="50800" dir="16200000">
                      <a:srgbClr val="4BACC6">
                        <a:lumMod val="75000"/>
                        <a:alpha val="72000"/>
                      </a:srgbClr>
                    </a:innerShdw>
                  </a:effectLst>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0" name="TextBox 18"/>
              <p:cNvSpPr txBox="1"/>
              <p:nvPr/>
            </p:nvSpPr>
            <p:spPr>
              <a:xfrm>
                <a:off x="2783632" y="2060916"/>
                <a:ext cx="2880320" cy="646331"/>
              </a:xfrm>
              <a:prstGeom prst="rect">
                <a:avLst/>
              </a:prstGeom>
              <a:noFill/>
            </p:spPr>
            <p:txBody>
              <a:bodyPr wrap="square" rtlCol="0">
                <a:spAutoFit/>
              </a:bodyPr>
              <a:lstStyle/>
              <a:p>
                <a:pPr algn="ctr" fontAlgn="auto">
                  <a:spcBef>
                    <a:spcPts val="0"/>
                  </a:spcBef>
                  <a:spcAft>
                    <a:spcPts val="0"/>
                  </a:spcAft>
                  <a:defRPr/>
                </a:pPr>
                <a:r>
                  <a:rPr kumimoji="0" lang="zh-TW" altLang="en-US" kern="0" dirty="0">
                    <a:solidFill>
                      <a:srgbClr val="3333FF"/>
                    </a:solidFill>
                    <a:latin typeface="Times New Roman" panose="02020603050405020304" pitchFamily="18" charset="0"/>
                    <a:ea typeface="標楷體" panose="03000509000000000000" pitchFamily="65" charset="-120"/>
                    <a:cs typeface="Times New Roman" panose="02020603050405020304" pitchFamily="18" charset="0"/>
                  </a:rPr>
                  <a:t>考生向就讀學校報名</a:t>
                </a:r>
                <a:endParaRPr kumimoji="0" lang="en-US" altLang="zh-TW" kern="0" dirty="0">
                  <a:solidFill>
                    <a:srgbClr val="3333FF"/>
                  </a:solidFill>
                  <a:latin typeface="Times New Roman" panose="02020603050405020304" pitchFamily="18" charset="0"/>
                  <a:ea typeface="標楷體" panose="03000509000000000000" pitchFamily="65" charset="-120"/>
                  <a:cs typeface="Times New Roman" panose="02020603050405020304" pitchFamily="18" charset="0"/>
                </a:endParaRPr>
              </a:p>
              <a:p>
                <a:pPr algn="ctr" fontAlgn="auto">
                  <a:spcBef>
                    <a:spcPts val="0"/>
                  </a:spcBef>
                  <a:spcAft>
                    <a:spcPts val="0"/>
                  </a:spcAft>
                  <a:defRPr/>
                </a:pPr>
                <a:r>
                  <a:rPr kumimoji="0" lang="en-US" altLang="zh-CN" kern="0" dirty="0" smtClean="0">
                    <a:solidFill>
                      <a:srgbClr val="3333FF"/>
                    </a:solidFill>
                    <a:latin typeface="Times New Roman" panose="02020603050405020304" pitchFamily="18" charset="0"/>
                    <a:ea typeface="標楷體" panose="03000509000000000000" pitchFamily="65" charset="-120"/>
                    <a:cs typeface="Times New Roman" panose="02020603050405020304" pitchFamily="18" charset="0"/>
                  </a:rPr>
                  <a:t>1</a:t>
                </a:r>
                <a:r>
                  <a:rPr kumimoji="0" lang="en-US" altLang="zh-TW" kern="0" dirty="0" smtClean="0">
                    <a:solidFill>
                      <a:srgbClr val="3333FF"/>
                    </a:solidFill>
                    <a:latin typeface="Times New Roman" panose="02020603050405020304" pitchFamily="18" charset="0"/>
                    <a:ea typeface="標楷體" panose="03000509000000000000" pitchFamily="65" charset="-120"/>
                    <a:cs typeface="Times New Roman" panose="02020603050405020304" pitchFamily="18" charset="0"/>
                  </a:rPr>
                  <a:t>11</a:t>
                </a:r>
                <a:r>
                  <a:rPr kumimoji="0" lang="zh-TW" altLang="en-US" kern="0" dirty="0" smtClean="0">
                    <a:solidFill>
                      <a:srgbClr val="3333FF"/>
                    </a:solidFill>
                    <a:latin typeface="Times New Roman" panose="02020603050405020304" pitchFamily="18" charset="0"/>
                    <a:ea typeface="標楷體" panose="03000509000000000000" pitchFamily="65" charset="-120"/>
                    <a:cs typeface="Times New Roman" panose="02020603050405020304" pitchFamily="18" charset="0"/>
                  </a:rPr>
                  <a:t>年</a:t>
                </a:r>
                <a:r>
                  <a:rPr kumimoji="0" lang="en-US" altLang="zh-TW" kern="0" dirty="0">
                    <a:solidFill>
                      <a:srgbClr val="3333FF"/>
                    </a:solidFill>
                    <a:latin typeface="Times New Roman" panose="02020603050405020304" pitchFamily="18" charset="0"/>
                    <a:ea typeface="標楷體" panose="03000509000000000000" pitchFamily="65" charset="-120"/>
                    <a:cs typeface="Times New Roman" panose="02020603050405020304" pitchFamily="18" charset="0"/>
                  </a:rPr>
                  <a:t>5</a:t>
                </a:r>
                <a:r>
                  <a:rPr kumimoji="0" lang="zh-TW" altLang="en-US" kern="0" dirty="0">
                    <a:solidFill>
                      <a:srgbClr val="3333FF"/>
                    </a:solidFill>
                    <a:latin typeface="Times New Roman" panose="02020603050405020304" pitchFamily="18" charset="0"/>
                    <a:ea typeface="標楷體" panose="03000509000000000000" pitchFamily="65" charset="-120"/>
                    <a:cs typeface="Times New Roman" panose="02020603050405020304" pitchFamily="18" charset="0"/>
                  </a:rPr>
                  <a:t>月</a:t>
                </a:r>
                <a:r>
                  <a:rPr kumimoji="0" lang="en-US" altLang="zh-TW" kern="0" dirty="0" smtClean="0">
                    <a:solidFill>
                      <a:srgbClr val="3333FF"/>
                    </a:solidFill>
                    <a:latin typeface="Times New Roman" panose="02020603050405020304" pitchFamily="18" charset="0"/>
                    <a:ea typeface="標楷體" panose="03000509000000000000" pitchFamily="65" charset="-120"/>
                    <a:cs typeface="Times New Roman" panose="02020603050405020304" pitchFamily="18" charset="0"/>
                  </a:rPr>
                  <a:t>26</a:t>
                </a:r>
                <a:r>
                  <a:rPr kumimoji="0" lang="zh-TW" altLang="en-US" kern="0" dirty="0" smtClean="0">
                    <a:solidFill>
                      <a:srgbClr val="3333FF"/>
                    </a:solidFill>
                    <a:latin typeface="Times New Roman" panose="02020603050405020304" pitchFamily="18" charset="0"/>
                    <a:ea typeface="標楷體" panose="03000509000000000000" pitchFamily="65" charset="-120"/>
                    <a:cs typeface="Times New Roman" panose="02020603050405020304" pitchFamily="18" charset="0"/>
                  </a:rPr>
                  <a:t>日</a:t>
                </a:r>
                <a:r>
                  <a:rPr kumimoji="0" lang="en-US" altLang="zh-TW" kern="0" dirty="0">
                    <a:solidFill>
                      <a:srgbClr val="3333FF"/>
                    </a:solidFill>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kern="0" dirty="0">
                    <a:solidFill>
                      <a:srgbClr val="3333FF"/>
                    </a:solidFill>
                    <a:latin typeface="Times New Roman" panose="02020603050405020304" pitchFamily="18" charset="0"/>
                    <a:ea typeface="標楷體" panose="03000509000000000000" pitchFamily="65" charset="-120"/>
                    <a:cs typeface="Times New Roman" panose="02020603050405020304" pitchFamily="18" charset="0"/>
                  </a:rPr>
                  <a:t>四</a:t>
                </a:r>
                <a:r>
                  <a:rPr kumimoji="0" lang="en-US" altLang="zh-TW" kern="0" dirty="0">
                    <a:solidFill>
                      <a:srgbClr val="3333FF"/>
                    </a:solidFill>
                    <a:latin typeface="Times New Roman" panose="02020603050405020304" pitchFamily="18" charset="0"/>
                    <a:ea typeface="標楷體" panose="03000509000000000000" pitchFamily="65" charset="-120"/>
                    <a:cs typeface="Times New Roman" panose="02020603050405020304" pitchFamily="18" charset="0"/>
                  </a:rPr>
                  <a:t>)17:00</a:t>
                </a:r>
                <a:r>
                  <a:rPr kumimoji="0" lang="zh-TW" altLang="en-US" kern="0" dirty="0">
                    <a:solidFill>
                      <a:srgbClr val="3333FF"/>
                    </a:solidFill>
                    <a:latin typeface="Times New Roman" panose="02020603050405020304" pitchFamily="18" charset="0"/>
                    <a:ea typeface="標楷體" panose="03000509000000000000" pitchFamily="65" charset="-120"/>
                    <a:cs typeface="Times New Roman" panose="02020603050405020304" pitchFamily="18" charset="0"/>
                  </a:rPr>
                  <a:t>前</a:t>
                </a:r>
                <a:endParaRPr kumimoji="0" lang="en-US" altLang="zh-CN" kern="0" dirty="0">
                  <a:solidFill>
                    <a:srgbClr val="3333FF"/>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1" name="TextBox 19"/>
              <p:cNvSpPr txBox="1"/>
              <p:nvPr/>
            </p:nvSpPr>
            <p:spPr>
              <a:xfrm>
                <a:off x="4332313" y="5355213"/>
                <a:ext cx="3960439" cy="923330"/>
              </a:xfrm>
              <a:prstGeom prst="rect">
                <a:avLst/>
              </a:prstGeom>
              <a:noFill/>
            </p:spPr>
            <p:txBody>
              <a:bodyPr wrap="square" rtlCol="0">
                <a:spAutoFit/>
              </a:bodyPr>
              <a:lstStyle/>
              <a:p>
                <a:pPr algn="ctr" fontAlgn="auto">
                  <a:spcBef>
                    <a:spcPts val="0"/>
                  </a:spcBef>
                  <a:spcAft>
                    <a:spcPts val="0"/>
                  </a:spcAft>
                  <a:defRPr/>
                </a:pPr>
                <a:r>
                  <a:rPr kumimoji="0" lang="zh-TW" altLang="en-US" kern="0" dirty="0">
                    <a:solidFill>
                      <a:srgbClr val="3333FF"/>
                    </a:solidFill>
                    <a:latin typeface="Times New Roman" panose="02020603050405020304" pitchFamily="18" charset="0"/>
                    <a:ea typeface="標楷體" panose="03000509000000000000" pitchFamily="65" charset="-120"/>
                    <a:cs typeface="Times New Roman" panose="02020603050405020304" pitchFamily="18" charset="0"/>
                  </a:rPr>
                  <a:t>高中職學校完成並確認考生報名</a:t>
                </a:r>
                <a:r>
                  <a:rPr kumimoji="0" lang="zh-TW" altLang="en-US" kern="0" dirty="0" smtClean="0">
                    <a:solidFill>
                      <a:srgbClr val="3333FF"/>
                    </a:solidFill>
                    <a:latin typeface="Times New Roman" panose="02020603050405020304" pitchFamily="18" charset="0"/>
                    <a:ea typeface="標楷體" panose="03000509000000000000" pitchFamily="65" charset="-120"/>
                    <a:cs typeface="Times New Roman" panose="02020603050405020304" pitchFamily="18" charset="0"/>
                  </a:rPr>
                  <a:t>資料</a:t>
                </a:r>
                <a:r>
                  <a:rPr kumimoji="0" lang="en-US" altLang="zh-TW" kern="0" dirty="0" smtClean="0">
                    <a:solidFill>
                      <a:srgbClr val="3333FF"/>
                    </a:solidFill>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kern="0" dirty="0" smtClean="0">
                    <a:solidFill>
                      <a:srgbClr val="3333FF"/>
                    </a:solidFill>
                    <a:latin typeface="Times New Roman" panose="02020603050405020304" pitchFamily="18" charset="0"/>
                    <a:ea typeface="標楷體" panose="03000509000000000000" pitchFamily="65" charset="-120"/>
                    <a:cs typeface="Times New Roman" panose="02020603050405020304" pitchFamily="18" charset="0"/>
                  </a:rPr>
                  <a:t>請以報表</a:t>
                </a:r>
                <a:r>
                  <a:rPr kumimoji="0" lang="en-US" altLang="zh-TW" kern="0" dirty="0" smtClean="0">
                    <a:solidFill>
                      <a:srgbClr val="3333FF"/>
                    </a:solidFill>
                    <a:latin typeface="Times New Roman" panose="02020603050405020304" pitchFamily="18" charset="0"/>
                    <a:ea typeface="標楷體" panose="03000509000000000000" pitchFamily="65" charset="-120"/>
                    <a:cs typeface="Times New Roman" panose="02020603050405020304" pitchFamily="18" charset="0"/>
                  </a:rPr>
                  <a:t>A2</a:t>
                </a:r>
                <a:r>
                  <a:rPr kumimoji="0" lang="zh-TW" altLang="en-US" kern="0" dirty="0" smtClean="0">
                    <a:solidFill>
                      <a:srgbClr val="3333FF"/>
                    </a:solidFill>
                    <a:latin typeface="Times New Roman" panose="02020603050405020304" pitchFamily="18" charset="0"/>
                    <a:ea typeface="標楷體" panose="03000509000000000000" pitchFamily="65" charset="-120"/>
                    <a:cs typeface="Times New Roman" panose="02020603050405020304" pitchFamily="18" charset="0"/>
                  </a:rPr>
                  <a:t>與考生確認報名資料</a:t>
                </a:r>
                <a:r>
                  <a:rPr kumimoji="0" lang="en-US" altLang="zh-TW" kern="0" dirty="0">
                    <a:solidFill>
                      <a:srgbClr val="3333FF"/>
                    </a:solidFill>
                    <a:latin typeface="Times New Roman" panose="02020603050405020304" pitchFamily="18" charset="0"/>
                    <a:ea typeface="標楷體" panose="03000509000000000000" pitchFamily="65" charset="-120"/>
                    <a:cs typeface="Times New Roman" panose="02020603050405020304" pitchFamily="18" charset="0"/>
                  </a:rPr>
                  <a:t>)</a:t>
                </a:r>
              </a:p>
              <a:p>
                <a:pPr algn="ctr" fontAlgn="auto">
                  <a:spcBef>
                    <a:spcPts val="0"/>
                  </a:spcBef>
                  <a:spcAft>
                    <a:spcPts val="0"/>
                  </a:spcAft>
                  <a:defRPr/>
                </a:pPr>
                <a:r>
                  <a:rPr kumimoji="0" lang="en-US" altLang="zh-CN" kern="0" dirty="0" smtClean="0">
                    <a:solidFill>
                      <a:srgbClr val="3333FF"/>
                    </a:solidFill>
                    <a:latin typeface="Times New Roman" panose="02020603050405020304" pitchFamily="18" charset="0"/>
                    <a:ea typeface="標楷體" panose="03000509000000000000" pitchFamily="65" charset="-120"/>
                    <a:cs typeface="Times New Roman" panose="02020603050405020304" pitchFamily="18" charset="0"/>
                  </a:rPr>
                  <a:t>1</a:t>
                </a:r>
                <a:r>
                  <a:rPr kumimoji="0" lang="en-US" altLang="zh-TW" kern="0" dirty="0" smtClean="0">
                    <a:solidFill>
                      <a:srgbClr val="3333FF"/>
                    </a:solidFill>
                    <a:latin typeface="Times New Roman" panose="02020603050405020304" pitchFamily="18" charset="0"/>
                    <a:ea typeface="標楷體" panose="03000509000000000000" pitchFamily="65" charset="-120"/>
                    <a:cs typeface="Times New Roman" panose="02020603050405020304" pitchFamily="18" charset="0"/>
                  </a:rPr>
                  <a:t>11</a:t>
                </a:r>
                <a:r>
                  <a:rPr kumimoji="0" lang="zh-TW" altLang="en-US" kern="0" dirty="0" smtClean="0">
                    <a:solidFill>
                      <a:srgbClr val="3333FF"/>
                    </a:solidFill>
                    <a:latin typeface="Times New Roman" panose="02020603050405020304" pitchFamily="18" charset="0"/>
                    <a:ea typeface="標楷體" panose="03000509000000000000" pitchFamily="65" charset="-120"/>
                    <a:cs typeface="Times New Roman" panose="02020603050405020304" pitchFamily="18" charset="0"/>
                  </a:rPr>
                  <a:t>年</a:t>
                </a:r>
                <a:r>
                  <a:rPr kumimoji="0" lang="en-US" altLang="zh-TW" kern="0" dirty="0">
                    <a:solidFill>
                      <a:srgbClr val="3333FF"/>
                    </a:solidFill>
                    <a:latin typeface="Times New Roman" panose="02020603050405020304" pitchFamily="18" charset="0"/>
                    <a:ea typeface="標楷體" panose="03000509000000000000" pitchFamily="65" charset="-120"/>
                    <a:cs typeface="Times New Roman" panose="02020603050405020304" pitchFamily="18" charset="0"/>
                  </a:rPr>
                  <a:t>5</a:t>
                </a:r>
                <a:r>
                  <a:rPr kumimoji="0" lang="zh-TW" altLang="en-US" kern="0" dirty="0">
                    <a:solidFill>
                      <a:srgbClr val="3333FF"/>
                    </a:solidFill>
                    <a:latin typeface="Times New Roman" panose="02020603050405020304" pitchFamily="18" charset="0"/>
                    <a:ea typeface="標楷體" panose="03000509000000000000" pitchFamily="65" charset="-120"/>
                    <a:cs typeface="Times New Roman" panose="02020603050405020304" pitchFamily="18" charset="0"/>
                  </a:rPr>
                  <a:t>月</a:t>
                </a:r>
                <a:r>
                  <a:rPr kumimoji="0" lang="en-US" altLang="zh-TW" kern="0" dirty="0" smtClean="0">
                    <a:solidFill>
                      <a:srgbClr val="3333FF"/>
                    </a:solidFill>
                    <a:latin typeface="Times New Roman" panose="02020603050405020304" pitchFamily="18" charset="0"/>
                    <a:ea typeface="標楷體" panose="03000509000000000000" pitchFamily="65" charset="-120"/>
                    <a:cs typeface="Times New Roman" panose="02020603050405020304" pitchFamily="18" charset="0"/>
                  </a:rPr>
                  <a:t>26</a:t>
                </a:r>
                <a:r>
                  <a:rPr kumimoji="0" lang="zh-TW" altLang="en-US" kern="0" dirty="0" smtClean="0">
                    <a:solidFill>
                      <a:srgbClr val="3333FF"/>
                    </a:solidFill>
                    <a:latin typeface="Times New Roman" panose="02020603050405020304" pitchFamily="18" charset="0"/>
                    <a:ea typeface="標楷體" panose="03000509000000000000" pitchFamily="65" charset="-120"/>
                    <a:cs typeface="Times New Roman" panose="02020603050405020304" pitchFamily="18" charset="0"/>
                  </a:rPr>
                  <a:t>日</a:t>
                </a:r>
                <a:r>
                  <a:rPr kumimoji="0" lang="en-US" altLang="zh-TW" kern="0" dirty="0">
                    <a:solidFill>
                      <a:srgbClr val="3333FF"/>
                    </a:solidFill>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kern="0" dirty="0">
                    <a:solidFill>
                      <a:srgbClr val="3333FF"/>
                    </a:solidFill>
                    <a:latin typeface="Times New Roman" panose="02020603050405020304" pitchFamily="18" charset="0"/>
                    <a:ea typeface="標楷體" panose="03000509000000000000" pitchFamily="65" charset="-120"/>
                    <a:cs typeface="Times New Roman" panose="02020603050405020304" pitchFamily="18" charset="0"/>
                  </a:rPr>
                  <a:t>四</a:t>
                </a:r>
                <a:r>
                  <a:rPr kumimoji="0" lang="en-US" altLang="zh-TW" kern="0" dirty="0">
                    <a:solidFill>
                      <a:srgbClr val="3333FF"/>
                    </a:solidFill>
                    <a:latin typeface="Times New Roman" panose="02020603050405020304" pitchFamily="18" charset="0"/>
                    <a:ea typeface="標楷體" panose="03000509000000000000" pitchFamily="65" charset="-120"/>
                    <a:cs typeface="Times New Roman" panose="02020603050405020304" pitchFamily="18" charset="0"/>
                  </a:rPr>
                  <a:t>)17:00</a:t>
                </a:r>
                <a:r>
                  <a:rPr kumimoji="0" lang="zh-TW" altLang="en-US" kern="0" dirty="0">
                    <a:solidFill>
                      <a:srgbClr val="3333FF"/>
                    </a:solidFill>
                    <a:latin typeface="Times New Roman" panose="02020603050405020304" pitchFamily="18" charset="0"/>
                    <a:ea typeface="標楷體" panose="03000509000000000000" pitchFamily="65" charset="-120"/>
                    <a:cs typeface="Times New Roman" panose="02020603050405020304" pitchFamily="18" charset="0"/>
                  </a:rPr>
                  <a:t>前</a:t>
                </a:r>
                <a:endParaRPr kumimoji="0" lang="en-US" altLang="zh-CN" kern="0" dirty="0">
                  <a:solidFill>
                    <a:srgbClr val="3333FF"/>
                  </a:solidFill>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3" name="Picture 3"/>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2767" r="7205" b="57679"/>
              <a:stretch/>
            </p:blipFill>
            <p:spPr bwMode="auto">
              <a:xfrm rot="10800000" flipH="1">
                <a:off x="1524001" y="5022206"/>
                <a:ext cx="2323901" cy="6297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4" name="Picture 3"/>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2767" r="7205" b="57679"/>
              <a:stretch/>
            </p:blipFill>
            <p:spPr bwMode="auto">
              <a:xfrm rot="10800000" flipH="1">
                <a:off x="8466800" y="5033929"/>
                <a:ext cx="2323901" cy="6297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15" name="直接连接符 24"/>
              <p:cNvCxnSpPr/>
              <p:nvPr/>
            </p:nvCxnSpPr>
            <p:spPr>
              <a:xfrm>
                <a:off x="4124074" y="2726923"/>
                <a:ext cx="0" cy="480964"/>
              </a:xfrm>
              <a:prstGeom prst="line">
                <a:avLst/>
              </a:prstGeom>
              <a:noFill/>
              <a:ln w="28575" cap="flat" cmpd="sng" algn="ctr">
                <a:solidFill>
                  <a:sysClr val="window" lastClr="FFFFFF">
                    <a:lumMod val="75000"/>
                  </a:sysClr>
                </a:solidFill>
                <a:prstDash val="solid"/>
                <a:headEnd type="arrow" w="med" len="med"/>
                <a:tailEnd type="none" w="med" len="med"/>
              </a:ln>
              <a:effectLst/>
            </p:spPr>
          </p:cxnSp>
          <p:cxnSp>
            <p:nvCxnSpPr>
              <p:cNvPr id="16" name="直接连接符 25"/>
              <p:cNvCxnSpPr/>
              <p:nvPr/>
            </p:nvCxnSpPr>
            <p:spPr>
              <a:xfrm>
                <a:off x="8337522" y="2726923"/>
                <a:ext cx="0" cy="480964"/>
              </a:xfrm>
              <a:prstGeom prst="line">
                <a:avLst/>
              </a:prstGeom>
              <a:noFill/>
              <a:ln w="28575" cap="flat" cmpd="sng" algn="ctr">
                <a:solidFill>
                  <a:sysClr val="window" lastClr="FFFFFF">
                    <a:lumMod val="75000"/>
                  </a:sysClr>
                </a:solidFill>
                <a:prstDash val="solid"/>
                <a:headEnd type="arrow" w="med" len="med"/>
                <a:tailEnd type="none" w="med" len="med"/>
              </a:ln>
              <a:effectLst/>
            </p:spPr>
          </p:cxnSp>
          <p:cxnSp>
            <p:nvCxnSpPr>
              <p:cNvPr id="17" name="直接连接符 26"/>
              <p:cNvCxnSpPr/>
              <p:nvPr/>
            </p:nvCxnSpPr>
            <p:spPr>
              <a:xfrm flipV="1">
                <a:off x="6240016" y="4797152"/>
                <a:ext cx="0" cy="480964"/>
              </a:xfrm>
              <a:prstGeom prst="line">
                <a:avLst/>
              </a:prstGeom>
              <a:noFill/>
              <a:ln w="28575" cap="flat" cmpd="sng" algn="ctr">
                <a:solidFill>
                  <a:sysClr val="window" lastClr="FFFFFF">
                    <a:lumMod val="75000"/>
                  </a:sysClr>
                </a:solidFill>
                <a:prstDash val="solid"/>
                <a:headEnd type="arrow" w="med" len="med"/>
                <a:tailEnd type="none" w="med" len="med"/>
              </a:ln>
              <a:effectLst/>
            </p:spPr>
          </p:cxnSp>
        </p:grpSp>
        <p:sp>
          <p:nvSpPr>
            <p:cNvPr id="18" name="TextBox 19"/>
            <p:cNvSpPr txBox="1"/>
            <p:nvPr/>
          </p:nvSpPr>
          <p:spPr>
            <a:xfrm>
              <a:off x="4885137" y="2452287"/>
              <a:ext cx="4735724" cy="923330"/>
            </a:xfrm>
            <a:prstGeom prst="rect">
              <a:avLst/>
            </a:prstGeom>
            <a:noFill/>
          </p:spPr>
          <p:txBody>
            <a:bodyPr wrap="square" rtlCol="0">
              <a:spAutoFit/>
            </a:bodyPr>
            <a:lstStyle/>
            <a:p>
              <a:pPr algn="ctr" fontAlgn="auto">
                <a:spcBef>
                  <a:spcPts val="0"/>
                </a:spcBef>
                <a:spcAft>
                  <a:spcPts val="0"/>
                </a:spcAft>
                <a:defRPr/>
              </a:pPr>
              <a:r>
                <a:rPr kumimoji="0" lang="zh-TW" altLang="en-US" kern="0" dirty="0">
                  <a:solidFill>
                    <a:srgbClr val="3333FF"/>
                  </a:solidFill>
                  <a:latin typeface="Times New Roman" panose="02020603050405020304" pitchFamily="18" charset="0"/>
                  <a:ea typeface="標楷體" panose="03000509000000000000" pitchFamily="65" charset="-120"/>
                  <a:cs typeface="Times New Roman" panose="02020603050405020304" pitchFamily="18" charset="0"/>
                </a:rPr>
                <a:t>高中職學校統一收齊報名</a:t>
              </a:r>
              <a:r>
                <a:rPr kumimoji="0" lang="zh-TW" altLang="en-US" kern="0" dirty="0" smtClean="0">
                  <a:solidFill>
                    <a:srgbClr val="3333FF"/>
                  </a:solidFill>
                  <a:latin typeface="Times New Roman" panose="02020603050405020304" pitchFamily="18" charset="0"/>
                  <a:ea typeface="標楷體" panose="03000509000000000000" pitchFamily="65" charset="-120"/>
                  <a:cs typeface="Times New Roman" panose="02020603050405020304" pitchFamily="18" charset="0"/>
                </a:rPr>
                <a:t>費</a:t>
              </a:r>
              <a:endParaRPr kumimoji="0" lang="en-US" altLang="zh-TW" kern="0" dirty="0">
                <a:solidFill>
                  <a:srgbClr val="3333FF"/>
                </a:solidFill>
                <a:latin typeface="Times New Roman" panose="02020603050405020304" pitchFamily="18" charset="0"/>
                <a:ea typeface="標楷體" panose="03000509000000000000" pitchFamily="65" charset="-120"/>
                <a:cs typeface="Times New Roman" panose="02020603050405020304" pitchFamily="18" charset="0"/>
              </a:endParaRPr>
            </a:p>
            <a:p>
              <a:pPr algn="ctr" fontAlgn="auto">
                <a:spcBef>
                  <a:spcPts val="0"/>
                </a:spcBef>
                <a:spcAft>
                  <a:spcPts val="0"/>
                </a:spcAft>
                <a:defRPr/>
              </a:pPr>
              <a:r>
                <a:rPr kumimoji="0" lang="zh-TW" altLang="en-US" kern="0" dirty="0">
                  <a:solidFill>
                    <a:srgbClr val="3333FF"/>
                  </a:solidFill>
                  <a:latin typeface="Times New Roman" panose="02020603050405020304" pitchFamily="18" charset="0"/>
                  <a:ea typeface="標楷體" panose="03000509000000000000" pitchFamily="65" charset="-120"/>
                  <a:cs typeface="Times New Roman" panose="02020603050405020304" pitchFamily="18" charset="0"/>
                </a:rPr>
                <a:t>並將報名費</a:t>
              </a:r>
              <a:r>
                <a:rPr kumimoji="0" lang="zh-TW" altLang="en-US" kern="0" dirty="0" smtClean="0">
                  <a:solidFill>
                    <a:srgbClr val="3333FF"/>
                  </a:solidFill>
                  <a:latin typeface="Times New Roman" panose="02020603050405020304" pitchFamily="18" charset="0"/>
                  <a:ea typeface="標楷體" panose="03000509000000000000" pitchFamily="65" charset="-120"/>
                  <a:cs typeface="Times New Roman" panose="02020603050405020304" pitchFamily="18" charset="0"/>
                </a:rPr>
                <a:t>匯款至聯合會</a:t>
              </a:r>
              <a:r>
                <a:rPr kumimoji="0" lang="en-US" altLang="zh-TW" kern="0" dirty="0" smtClean="0">
                  <a:solidFill>
                    <a:srgbClr val="3333FF"/>
                  </a:solidFill>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kern="0" dirty="0" smtClean="0">
                  <a:solidFill>
                    <a:srgbClr val="3333FF"/>
                  </a:solidFill>
                  <a:latin typeface="Times New Roman" panose="02020603050405020304" pitchFamily="18" charset="0"/>
                  <a:ea typeface="標楷體" panose="03000509000000000000" pitchFamily="65" charset="-120"/>
                  <a:cs typeface="Times New Roman" panose="02020603050405020304" pitchFamily="18" charset="0"/>
                </a:rPr>
                <a:t>繳費證明無須寄回</a:t>
              </a:r>
              <a:r>
                <a:rPr kumimoji="0" lang="en-US" altLang="zh-TW" kern="0" dirty="0" smtClean="0">
                  <a:solidFill>
                    <a:srgbClr val="3333FF"/>
                  </a:solidFill>
                  <a:latin typeface="Times New Roman" panose="02020603050405020304" pitchFamily="18" charset="0"/>
                  <a:ea typeface="標楷體" panose="03000509000000000000" pitchFamily="65" charset="-120"/>
                  <a:cs typeface="Times New Roman" panose="02020603050405020304" pitchFamily="18" charset="0"/>
                </a:rPr>
                <a:t>)</a:t>
              </a:r>
              <a:endParaRPr kumimoji="0" lang="en-US" altLang="zh-TW" kern="0" dirty="0">
                <a:solidFill>
                  <a:srgbClr val="3333FF"/>
                </a:solidFill>
                <a:latin typeface="Times New Roman" panose="02020603050405020304" pitchFamily="18" charset="0"/>
                <a:ea typeface="標楷體" panose="03000509000000000000" pitchFamily="65" charset="-120"/>
                <a:cs typeface="Times New Roman" panose="02020603050405020304" pitchFamily="18" charset="0"/>
              </a:endParaRPr>
            </a:p>
            <a:p>
              <a:pPr algn="ctr" fontAlgn="auto">
                <a:spcBef>
                  <a:spcPts val="0"/>
                </a:spcBef>
                <a:spcAft>
                  <a:spcPts val="0"/>
                </a:spcAft>
                <a:defRPr/>
              </a:pPr>
              <a:r>
                <a:rPr kumimoji="0" lang="en-US" altLang="zh-CN" kern="0" dirty="0" smtClean="0">
                  <a:solidFill>
                    <a:srgbClr val="3333FF"/>
                  </a:solidFill>
                  <a:latin typeface="Times New Roman" panose="02020603050405020304" pitchFamily="18" charset="0"/>
                  <a:ea typeface="標楷體" panose="03000509000000000000" pitchFamily="65" charset="-120"/>
                  <a:cs typeface="Times New Roman" panose="02020603050405020304" pitchFamily="18" charset="0"/>
                </a:rPr>
                <a:t>1</a:t>
              </a:r>
              <a:r>
                <a:rPr kumimoji="0" lang="en-US" altLang="zh-TW" kern="0" dirty="0" smtClean="0">
                  <a:solidFill>
                    <a:srgbClr val="3333FF"/>
                  </a:solidFill>
                  <a:latin typeface="Times New Roman" panose="02020603050405020304" pitchFamily="18" charset="0"/>
                  <a:ea typeface="標楷體" panose="03000509000000000000" pitchFamily="65" charset="-120"/>
                  <a:cs typeface="Times New Roman" panose="02020603050405020304" pitchFamily="18" charset="0"/>
                </a:rPr>
                <a:t>11</a:t>
              </a:r>
              <a:r>
                <a:rPr kumimoji="0" lang="zh-TW" altLang="en-US" kern="0" dirty="0" smtClean="0">
                  <a:solidFill>
                    <a:srgbClr val="3333FF"/>
                  </a:solidFill>
                  <a:latin typeface="Times New Roman" panose="02020603050405020304" pitchFamily="18" charset="0"/>
                  <a:ea typeface="標楷體" panose="03000509000000000000" pitchFamily="65" charset="-120"/>
                  <a:cs typeface="Times New Roman" panose="02020603050405020304" pitchFamily="18" charset="0"/>
                </a:rPr>
                <a:t>年</a:t>
              </a:r>
              <a:r>
                <a:rPr kumimoji="0" lang="en-US" altLang="zh-TW" kern="0" dirty="0">
                  <a:solidFill>
                    <a:srgbClr val="3333FF"/>
                  </a:solidFill>
                  <a:latin typeface="Times New Roman" panose="02020603050405020304" pitchFamily="18" charset="0"/>
                  <a:ea typeface="標楷體" panose="03000509000000000000" pitchFamily="65" charset="-120"/>
                  <a:cs typeface="Times New Roman" panose="02020603050405020304" pitchFamily="18" charset="0"/>
                </a:rPr>
                <a:t>5</a:t>
              </a:r>
              <a:r>
                <a:rPr kumimoji="0" lang="zh-TW" altLang="en-US" kern="0" dirty="0">
                  <a:solidFill>
                    <a:srgbClr val="3333FF"/>
                  </a:solidFill>
                  <a:latin typeface="Times New Roman" panose="02020603050405020304" pitchFamily="18" charset="0"/>
                  <a:ea typeface="標楷體" panose="03000509000000000000" pitchFamily="65" charset="-120"/>
                  <a:cs typeface="Times New Roman" panose="02020603050405020304" pitchFamily="18" charset="0"/>
                </a:rPr>
                <a:t>月</a:t>
              </a:r>
              <a:r>
                <a:rPr kumimoji="0" lang="en-US" altLang="zh-TW" kern="0" dirty="0" smtClean="0">
                  <a:solidFill>
                    <a:srgbClr val="3333FF"/>
                  </a:solidFill>
                  <a:latin typeface="Times New Roman" panose="02020603050405020304" pitchFamily="18" charset="0"/>
                  <a:ea typeface="標楷體" panose="03000509000000000000" pitchFamily="65" charset="-120"/>
                  <a:cs typeface="Times New Roman" panose="02020603050405020304" pitchFamily="18" charset="0"/>
                </a:rPr>
                <a:t>26</a:t>
              </a:r>
              <a:r>
                <a:rPr kumimoji="0" lang="zh-TW" altLang="en-US" kern="0" dirty="0" smtClean="0">
                  <a:solidFill>
                    <a:srgbClr val="3333FF"/>
                  </a:solidFill>
                  <a:latin typeface="Times New Roman" panose="02020603050405020304" pitchFamily="18" charset="0"/>
                  <a:ea typeface="標楷體" panose="03000509000000000000" pitchFamily="65" charset="-120"/>
                  <a:cs typeface="Times New Roman" panose="02020603050405020304" pitchFamily="18" charset="0"/>
                </a:rPr>
                <a:t>日</a:t>
              </a:r>
              <a:r>
                <a:rPr kumimoji="0" lang="en-US" altLang="zh-TW" kern="0" dirty="0">
                  <a:solidFill>
                    <a:srgbClr val="3333FF"/>
                  </a:solidFill>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kern="0" dirty="0">
                  <a:solidFill>
                    <a:srgbClr val="3333FF"/>
                  </a:solidFill>
                  <a:latin typeface="Times New Roman" panose="02020603050405020304" pitchFamily="18" charset="0"/>
                  <a:ea typeface="標楷體" panose="03000509000000000000" pitchFamily="65" charset="-120"/>
                  <a:cs typeface="Times New Roman" panose="02020603050405020304" pitchFamily="18" charset="0"/>
                </a:rPr>
                <a:t>四</a:t>
              </a:r>
              <a:r>
                <a:rPr kumimoji="0" lang="en-US" altLang="zh-TW" kern="0" dirty="0">
                  <a:solidFill>
                    <a:srgbClr val="3333FF"/>
                  </a:solidFill>
                  <a:latin typeface="Times New Roman" panose="02020603050405020304" pitchFamily="18" charset="0"/>
                  <a:ea typeface="標楷體" panose="03000509000000000000" pitchFamily="65" charset="-120"/>
                  <a:cs typeface="Times New Roman" panose="02020603050405020304" pitchFamily="18" charset="0"/>
                </a:rPr>
                <a:t>)17:00</a:t>
              </a:r>
              <a:r>
                <a:rPr kumimoji="0" lang="zh-TW" altLang="en-US" kern="0" dirty="0">
                  <a:solidFill>
                    <a:srgbClr val="3333FF"/>
                  </a:solidFill>
                  <a:latin typeface="Times New Roman" panose="02020603050405020304" pitchFamily="18" charset="0"/>
                  <a:ea typeface="標楷體" panose="03000509000000000000" pitchFamily="65" charset="-120"/>
                  <a:cs typeface="Times New Roman" panose="02020603050405020304" pitchFamily="18" charset="0"/>
                </a:rPr>
                <a:t>前</a:t>
              </a:r>
              <a:endParaRPr kumimoji="0" lang="en-US" altLang="zh-CN" kern="0" dirty="0">
                <a:solidFill>
                  <a:srgbClr val="3333FF"/>
                </a:solidFill>
                <a:latin typeface="Times New Roman" panose="02020603050405020304" pitchFamily="18" charset="0"/>
                <a:ea typeface="標楷體" panose="03000509000000000000" pitchFamily="65" charset="-120"/>
                <a:cs typeface="Times New Roman" panose="02020603050405020304" pitchFamily="18" charset="0"/>
              </a:endParaRPr>
            </a:p>
          </p:txBody>
        </p:sp>
      </p:grpSp>
    </p:spTree>
    <p:extLst>
      <p:ext uri="{BB962C8B-B14F-4D97-AF65-F5344CB8AC3E}">
        <p14:creationId xmlns:p14="http://schemas.microsoft.com/office/powerpoint/2010/main" xmlns="" val="6138819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5" name="群組 114"/>
          <p:cNvGrpSpPr/>
          <p:nvPr/>
        </p:nvGrpSpPr>
        <p:grpSpPr>
          <a:xfrm>
            <a:off x="8549006" y="1918547"/>
            <a:ext cx="1107996" cy="4576567"/>
            <a:chOff x="8020567" y="2018190"/>
            <a:chExt cx="1107996" cy="4576567"/>
          </a:xfrm>
        </p:grpSpPr>
        <p:grpSp>
          <p:nvGrpSpPr>
            <p:cNvPr id="116" name="群組 115"/>
            <p:cNvGrpSpPr/>
            <p:nvPr/>
          </p:nvGrpSpPr>
          <p:grpSpPr>
            <a:xfrm>
              <a:off x="8020567" y="2018190"/>
              <a:ext cx="1107996" cy="4576567"/>
              <a:chOff x="8020567" y="2018190"/>
              <a:chExt cx="1107996" cy="4576567"/>
            </a:xfrm>
          </p:grpSpPr>
          <p:sp>
            <p:nvSpPr>
              <p:cNvPr id="119" name="文字方塊 118"/>
              <p:cNvSpPr txBox="1"/>
              <p:nvPr/>
            </p:nvSpPr>
            <p:spPr>
              <a:xfrm>
                <a:off x="8136460" y="2602753"/>
                <a:ext cx="461665" cy="3989209"/>
              </a:xfrm>
              <a:prstGeom prst="rect">
                <a:avLst/>
              </a:prstGeom>
              <a:noFill/>
              <a:ln>
                <a:noFill/>
              </a:ln>
            </p:spPr>
            <p:txBody>
              <a:bodyPr vert="eaVert" wrap="square">
                <a:spAutoFit/>
              </a:bodyPr>
              <a:lstStyle/>
              <a:p>
                <a:pPr>
                  <a:defRPr/>
                </a:pPr>
                <a:r>
                  <a:rPr lang="zh-TW" altLang="en-US" dirty="0">
                    <a:latin typeface="華康儷楷書" panose="03000509000000000000" pitchFamily="65" charset="-120"/>
                    <a:ea typeface="華康儷楷書" panose="03000509000000000000" pitchFamily="65" charset="-120"/>
                    <a:cs typeface="華康儷楷書" panose="03000509000000000000" pitchFamily="65" charset="-120"/>
                  </a:rPr>
                  <a:t>甄選總成績公告</a:t>
                </a:r>
              </a:p>
            </p:txBody>
          </p:sp>
          <p:sp>
            <p:nvSpPr>
              <p:cNvPr id="120" name="文字方塊 119"/>
              <p:cNvSpPr txBox="1"/>
              <p:nvPr/>
            </p:nvSpPr>
            <p:spPr>
              <a:xfrm>
                <a:off x="8523298" y="2605548"/>
                <a:ext cx="461665" cy="3989209"/>
              </a:xfrm>
              <a:prstGeom prst="rect">
                <a:avLst/>
              </a:prstGeom>
              <a:noFill/>
              <a:ln>
                <a:noFill/>
              </a:ln>
            </p:spPr>
            <p:txBody>
              <a:bodyPr vert="eaVert" wrap="square">
                <a:spAutoFit/>
              </a:bodyPr>
              <a:lstStyle/>
              <a:p>
                <a:pPr>
                  <a:defRPr/>
                </a:pPr>
                <a:r>
                  <a:rPr lang="zh-TW" altLang="en-US" dirty="0">
                    <a:latin typeface="華康儷楷書" panose="03000509000000000000" pitchFamily="65" charset="-120"/>
                    <a:ea typeface="華康儷楷書" panose="03000509000000000000" pitchFamily="65" charset="-120"/>
                    <a:cs typeface="華康儷楷書" panose="03000509000000000000" pitchFamily="65" charset="-120"/>
                  </a:rPr>
                  <a:t>正備取生名單公告</a:t>
                </a:r>
              </a:p>
            </p:txBody>
          </p:sp>
          <p:sp>
            <p:nvSpPr>
              <p:cNvPr id="121" name="矩形 120"/>
              <p:cNvSpPr/>
              <p:nvPr/>
            </p:nvSpPr>
            <p:spPr>
              <a:xfrm>
                <a:off x="8020567" y="2018190"/>
                <a:ext cx="1107996" cy="369332"/>
              </a:xfrm>
              <a:prstGeom prst="rect">
                <a:avLst/>
              </a:prstGeom>
              <a:solidFill>
                <a:srgbClr val="DEEBF7"/>
              </a:solidFill>
              <a:ln>
                <a:noFill/>
              </a:ln>
            </p:spPr>
            <p:txBody>
              <a:bodyPr wrap="none">
                <a:spAutoFit/>
              </a:bodyPr>
              <a:lstStyle/>
              <a:p>
                <a:r>
                  <a:rPr lang="zh-TW" altLang="zh-TW" dirty="0">
                    <a:latin typeface="華康儷楷書" panose="03000509000000000000" pitchFamily="65" charset="-120"/>
                    <a:ea typeface="華康儷楷書" panose="03000509000000000000" pitchFamily="65" charset="-120"/>
                    <a:cs typeface="華康儷楷書" panose="03000509000000000000" pitchFamily="65" charset="-120"/>
                  </a:rPr>
                  <a:t>各校自訂</a:t>
                </a:r>
                <a:endParaRPr lang="zh-TW" altLang="en-US" dirty="0">
                  <a:latin typeface="華康儷楷書" panose="03000509000000000000" pitchFamily="65" charset="-120"/>
                  <a:ea typeface="華康儷楷書" panose="03000509000000000000" pitchFamily="65" charset="-120"/>
                  <a:cs typeface="華康儷楷書" panose="03000509000000000000" pitchFamily="65" charset="-120"/>
                </a:endParaRPr>
              </a:p>
            </p:txBody>
          </p:sp>
        </p:grpSp>
        <p:sp>
          <p:nvSpPr>
            <p:cNvPr id="117" name="流程圖: 抽選 116"/>
            <p:cNvSpPr/>
            <p:nvPr/>
          </p:nvSpPr>
          <p:spPr>
            <a:xfrm>
              <a:off x="8314553" y="2422201"/>
              <a:ext cx="141014" cy="180552"/>
            </a:xfrm>
            <a:prstGeom prst="flowChartExtra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8" name="流程圖: 抽選 117"/>
            <p:cNvSpPr/>
            <p:nvPr/>
          </p:nvSpPr>
          <p:spPr>
            <a:xfrm>
              <a:off x="8707783" y="2422201"/>
              <a:ext cx="141014" cy="180552"/>
            </a:xfrm>
            <a:prstGeom prst="flowChartExtra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35" name="標題 1"/>
          <p:cNvSpPr txBox="1">
            <a:spLocks/>
          </p:cNvSpPr>
          <p:nvPr/>
        </p:nvSpPr>
        <p:spPr>
          <a:xfrm>
            <a:off x="767408" y="144418"/>
            <a:ext cx="8568952" cy="445246"/>
          </a:xfrm>
          <a:prstGeom prst="rect">
            <a:avLst/>
          </a:prstGeom>
        </p:spPr>
        <p:txBody>
          <a:bodyPr/>
          <a:lstStyle>
            <a:lvl1pPr algn="l" rtl="0" eaLnBrk="0" fontAlgn="base" hangingPunct="0">
              <a:spcBef>
                <a:spcPct val="0"/>
              </a:spcBef>
              <a:spcAft>
                <a:spcPct val="0"/>
              </a:spcAft>
              <a:defRPr kumimoji="1" sz="2800">
                <a:solidFill>
                  <a:schemeClr val="tx2"/>
                </a:solidFill>
                <a:latin typeface="標楷體" panose="03000509000000000000" pitchFamily="65" charset="-120"/>
                <a:ea typeface="標楷體" panose="03000509000000000000" pitchFamily="65" charset="-120"/>
                <a:cs typeface="+mj-cs"/>
              </a:defRPr>
            </a:lvl1pPr>
            <a:lvl2pPr algn="l" rtl="0" eaLnBrk="0" fontAlgn="base" hangingPunct="0">
              <a:spcBef>
                <a:spcPct val="0"/>
              </a:spcBef>
              <a:spcAft>
                <a:spcPct val="0"/>
              </a:spcAft>
              <a:defRPr kumimoji="1" sz="2800">
                <a:solidFill>
                  <a:schemeClr val="tx2"/>
                </a:solidFill>
                <a:latin typeface="Arial" charset="0"/>
                <a:ea typeface="華康新特明體" pitchFamily="49" charset="-120"/>
              </a:defRPr>
            </a:lvl2pPr>
            <a:lvl3pPr algn="l" rtl="0" eaLnBrk="0" fontAlgn="base" hangingPunct="0">
              <a:spcBef>
                <a:spcPct val="0"/>
              </a:spcBef>
              <a:spcAft>
                <a:spcPct val="0"/>
              </a:spcAft>
              <a:defRPr kumimoji="1" sz="2800">
                <a:solidFill>
                  <a:schemeClr val="tx2"/>
                </a:solidFill>
                <a:latin typeface="Arial" charset="0"/>
                <a:ea typeface="華康新特明體" pitchFamily="49" charset="-120"/>
              </a:defRPr>
            </a:lvl3pPr>
            <a:lvl4pPr algn="l" rtl="0" eaLnBrk="0" fontAlgn="base" hangingPunct="0">
              <a:spcBef>
                <a:spcPct val="0"/>
              </a:spcBef>
              <a:spcAft>
                <a:spcPct val="0"/>
              </a:spcAft>
              <a:defRPr kumimoji="1" sz="2800">
                <a:solidFill>
                  <a:schemeClr val="tx2"/>
                </a:solidFill>
                <a:latin typeface="Arial" charset="0"/>
                <a:ea typeface="華康新特明體" pitchFamily="49" charset="-120"/>
              </a:defRPr>
            </a:lvl4pPr>
            <a:lvl5pPr algn="l" rtl="0" eaLnBrk="0" fontAlgn="base" hangingPunct="0">
              <a:spcBef>
                <a:spcPct val="0"/>
              </a:spcBef>
              <a:spcAft>
                <a:spcPct val="0"/>
              </a:spcAft>
              <a:defRPr kumimoji="1" sz="2800">
                <a:solidFill>
                  <a:schemeClr val="tx2"/>
                </a:solidFill>
                <a:latin typeface="Arial" charset="0"/>
                <a:ea typeface="華康新特明體" pitchFamily="49" charset="-120"/>
              </a:defRPr>
            </a:lvl5pPr>
            <a:lvl6pPr marL="457200" algn="l" rtl="0" fontAlgn="base">
              <a:spcBef>
                <a:spcPct val="0"/>
              </a:spcBef>
              <a:spcAft>
                <a:spcPct val="0"/>
              </a:spcAft>
              <a:defRPr kumimoji="1" sz="2800">
                <a:solidFill>
                  <a:schemeClr val="tx2"/>
                </a:solidFill>
                <a:latin typeface="Arial" charset="0"/>
                <a:ea typeface="新細明體" charset="-120"/>
              </a:defRPr>
            </a:lvl6pPr>
            <a:lvl7pPr marL="914400" algn="l" rtl="0" fontAlgn="base">
              <a:spcBef>
                <a:spcPct val="0"/>
              </a:spcBef>
              <a:spcAft>
                <a:spcPct val="0"/>
              </a:spcAft>
              <a:defRPr kumimoji="1" sz="2800">
                <a:solidFill>
                  <a:schemeClr val="tx2"/>
                </a:solidFill>
                <a:latin typeface="Arial" charset="0"/>
                <a:ea typeface="新細明體" charset="-120"/>
              </a:defRPr>
            </a:lvl7pPr>
            <a:lvl8pPr marL="1371600" algn="l" rtl="0" fontAlgn="base">
              <a:spcBef>
                <a:spcPct val="0"/>
              </a:spcBef>
              <a:spcAft>
                <a:spcPct val="0"/>
              </a:spcAft>
              <a:defRPr kumimoji="1" sz="2800">
                <a:solidFill>
                  <a:schemeClr val="tx2"/>
                </a:solidFill>
                <a:latin typeface="Arial" charset="0"/>
                <a:ea typeface="新細明體" charset="-120"/>
              </a:defRPr>
            </a:lvl8pPr>
            <a:lvl9pPr marL="1828800" algn="l" rtl="0" fontAlgn="base">
              <a:spcBef>
                <a:spcPct val="0"/>
              </a:spcBef>
              <a:spcAft>
                <a:spcPct val="0"/>
              </a:spcAft>
              <a:defRPr kumimoji="1" sz="2800">
                <a:solidFill>
                  <a:schemeClr val="tx2"/>
                </a:solidFill>
                <a:latin typeface="Arial" charset="0"/>
                <a:ea typeface="新細明體" charset="-120"/>
              </a:defRPr>
            </a:lvl9pPr>
          </a:lstStyle>
          <a:p>
            <a:pPr eaLnBrk="1" hangingPunct="1">
              <a:lnSpc>
                <a:spcPct val="90000"/>
              </a:lnSpc>
            </a:pPr>
            <a:r>
              <a:rPr lang="en-US" altLang="zh-TW" b="1" spc="-75" dirty="0">
                <a:solidFill>
                  <a:prstClr val="black"/>
                </a:solidFill>
                <a:latin typeface="Book Antiqua" panose="02040602050305030304" pitchFamily="18" charset="0"/>
                <a:ea typeface="華康儷楷書" panose="03000509000000000000" pitchFamily="65" charset="-120"/>
              </a:rPr>
              <a:t>111</a:t>
            </a:r>
            <a:r>
              <a:rPr lang="zh-TW" altLang="en-US" b="1" spc="-75" dirty="0">
                <a:solidFill>
                  <a:prstClr val="black"/>
                </a:solidFill>
                <a:latin typeface="Book Antiqua" panose="02040602050305030304" pitchFamily="18" charset="0"/>
                <a:ea typeface="華康儷楷書" panose="03000509000000000000" pitchFamily="65" charset="-120"/>
              </a:rPr>
              <a:t>學年度試務作業重要事項</a:t>
            </a:r>
            <a:r>
              <a:rPr lang="en-US" altLang="zh-TW" b="1" spc="-75" dirty="0">
                <a:solidFill>
                  <a:prstClr val="black"/>
                </a:solidFill>
                <a:latin typeface="Book Antiqua" panose="02040602050305030304" pitchFamily="18" charset="0"/>
                <a:ea typeface="華康儷楷書" panose="03000509000000000000" pitchFamily="65" charset="-120"/>
              </a:rPr>
              <a:t>~</a:t>
            </a:r>
            <a:r>
              <a:rPr lang="zh-TW" altLang="en-US" b="1" spc="-75" dirty="0">
                <a:solidFill>
                  <a:prstClr val="black"/>
                </a:solidFill>
                <a:latin typeface="Book Antiqua" panose="02040602050305030304" pitchFamily="18" charset="0"/>
                <a:ea typeface="華康儷楷書" panose="03000509000000000000" pitchFamily="65" charset="-120"/>
              </a:rPr>
              <a:t>作業流程</a:t>
            </a:r>
          </a:p>
        </p:txBody>
      </p:sp>
      <p:sp>
        <p:nvSpPr>
          <p:cNvPr id="42" name="矩形 41"/>
          <p:cNvSpPr/>
          <p:nvPr/>
        </p:nvSpPr>
        <p:spPr>
          <a:xfrm>
            <a:off x="691911" y="1022216"/>
            <a:ext cx="1082348" cy="523220"/>
          </a:xfrm>
          <a:prstGeom prst="rect">
            <a:avLst/>
          </a:prstGeom>
          <a:noFill/>
          <a:ln>
            <a:noFill/>
          </a:ln>
        </p:spPr>
        <p:txBody>
          <a:bodyPr wrap="none">
            <a:spAutoFit/>
          </a:bodyPr>
          <a:lstStyle/>
          <a:p>
            <a:r>
              <a:rPr lang="en-US" altLang="zh-TW" sz="2800" dirty="0">
                <a:latin typeface="華康儷楷書" panose="03000509000000000000" pitchFamily="65" charset="-120"/>
                <a:ea typeface="華康儷楷書" panose="03000509000000000000" pitchFamily="65" charset="-120"/>
                <a:cs typeface="華康儷楷書" panose="03000509000000000000" pitchFamily="65" charset="-120"/>
              </a:rPr>
              <a:t>111</a:t>
            </a:r>
            <a:r>
              <a:rPr lang="zh-TW" altLang="en-US" sz="2800" dirty="0">
                <a:latin typeface="華康儷楷書" panose="03000509000000000000" pitchFamily="65" charset="-120"/>
                <a:ea typeface="華康儷楷書" panose="03000509000000000000" pitchFamily="65" charset="-120"/>
                <a:cs typeface="華康儷楷書" panose="03000509000000000000" pitchFamily="65" charset="-120"/>
              </a:rPr>
              <a:t>年</a:t>
            </a:r>
          </a:p>
        </p:txBody>
      </p:sp>
      <p:grpSp>
        <p:nvGrpSpPr>
          <p:cNvPr id="46" name="群組 45"/>
          <p:cNvGrpSpPr/>
          <p:nvPr/>
        </p:nvGrpSpPr>
        <p:grpSpPr>
          <a:xfrm>
            <a:off x="839416" y="1676227"/>
            <a:ext cx="646331" cy="4818887"/>
            <a:chOff x="458609" y="1775870"/>
            <a:chExt cx="646331" cy="4818887"/>
          </a:xfrm>
        </p:grpSpPr>
        <p:grpSp>
          <p:nvGrpSpPr>
            <p:cNvPr id="48" name="群組 47"/>
            <p:cNvGrpSpPr/>
            <p:nvPr/>
          </p:nvGrpSpPr>
          <p:grpSpPr>
            <a:xfrm>
              <a:off x="458609" y="1775870"/>
              <a:ext cx="646331" cy="4818887"/>
              <a:chOff x="1205230" y="1775870"/>
              <a:chExt cx="646331" cy="4818887"/>
            </a:xfrm>
          </p:grpSpPr>
          <p:sp>
            <p:nvSpPr>
              <p:cNvPr id="51" name="文字方塊 50"/>
              <p:cNvSpPr txBox="1"/>
              <p:nvPr/>
            </p:nvSpPr>
            <p:spPr>
              <a:xfrm>
                <a:off x="1297563" y="2605548"/>
                <a:ext cx="461665" cy="3989209"/>
              </a:xfrm>
              <a:prstGeom prst="rect">
                <a:avLst/>
              </a:prstGeom>
              <a:noFill/>
              <a:ln>
                <a:noFill/>
              </a:ln>
            </p:spPr>
            <p:txBody>
              <a:bodyPr vert="eaVert" wrap="square">
                <a:spAutoFit/>
              </a:bodyPr>
              <a:lstStyle/>
              <a:p>
                <a:pPr>
                  <a:defRPr/>
                </a:pPr>
                <a:r>
                  <a:rPr lang="zh-TW" altLang="en-US" dirty="0">
                    <a:solidFill>
                      <a:srgbClr val="C00000"/>
                    </a:solidFill>
                    <a:latin typeface="華康儷楷書" panose="03000509000000000000" pitchFamily="65" charset="-120"/>
                    <a:ea typeface="華康儷楷書" panose="03000509000000000000" pitchFamily="65" charset="-120"/>
                    <a:cs typeface="華康儷楷書" panose="03000509000000000000" pitchFamily="65" charset="-120"/>
                  </a:rPr>
                  <a:t>考生報名資格及身分審查</a:t>
                </a:r>
              </a:p>
            </p:txBody>
          </p:sp>
          <p:sp>
            <p:nvSpPr>
              <p:cNvPr id="52" name="矩形 51"/>
              <p:cNvSpPr/>
              <p:nvPr/>
            </p:nvSpPr>
            <p:spPr>
              <a:xfrm>
                <a:off x="1205230" y="1775870"/>
                <a:ext cx="646331" cy="646331"/>
              </a:xfrm>
              <a:prstGeom prst="rect">
                <a:avLst/>
              </a:prstGeom>
              <a:solidFill>
                <a:srgbClr val="DEEBF7"/>
              </a:solidFill>
              <a:ln>
                <a:noFill/>
              </a:ln>
            </p:spPr>
            <p:txBody>
              <a:bodyPr wrap="none">
                <a:spAutoFit/>
              </a:bodyPr>
              <a:lstStyle/>
              <a:p>
                <a:pPr algn="ctr"/>
                <a:r>
                  <a:rPr lang="en-US" altLang="zh-TW" dirty="0">
                    <a:latin typeface="華康儷楷書" panose="03000509000000000000" pitchFamily="65" charset="-120"/>
                    <a:ea typeface="華康儷楷書" panose="03000509000000000000" pitchFamily="65" charset="-120"/>
                    <a:cs typeface="華康儷楷書" panose="03000509000000000000" pitchFamily="65" charset="-120"/>
                  </a:rPr>
                  <a:t>4/20</a:t>
                </a:r>
              </a:p>
              <a:p>
                <a:pPr algn="ctr"/>
                <a:r>
                  <a:rPr lang="en-US" altLang="zh-TW" dirty="0">
                    <a:latin typeface="華康儷楷書" panose="03000509000000000000" pitchFamily="65" charset="-120"/>
                    <a:ea typeface="華康儷楷書" panose="03000509000000000000" pitchFamily="65" charset="-120"/>
                    <a:cs typeface="華康儷楷書" panose="03000509000000000000" pitchFamily="65" charset="-120"/>
                  </a:rPr>
                  <a:t>5/4</a:t>
                </a:r>
                <a:endParaRPr lang="zh-TW" altLang="en-US" dirty="0">
                  <a:latin typeface="華康儷楷書" panose="03000509000000000000" pitchFamily="65" charset="-120"/>
                  <a:ea typeface="華康儷楷書" panose="03000509000000000000" pitchFamily="65" charset="-120"/>
                  <a:cs typeface="華康儷楷書" panose="03000509000000000000" pitchFamily="65" charset="-120"/>
                </a:endParaRPr>
              </a:p>
            </p:txBody>
          </p:sp>
        </p:grpSp>
        <p:sp>
          <p:nvSpPr>
            <p:cNvPr id="50" name="流程圖: 抽選 49"/>
            <p:cNvSpPr/>
            <p:nvPr/>
          </p:nvSpPr>
          <p:spPr>
            <a:xfrm>
              <a:off x="707425" y="2422201"/>
              <a:ext cx="141014" cy="180552"/>
            </a:xfrm>
            <a:prstGeom prst="flowChartExtra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54" name="群組 53"/>
          <p:cNvGrpSpPr/>
          <p:nvPr/>
        </p:nvGrpSpPr>
        <p:grpSpPr>
          <a:xfrm>
            <a:off x="3140871" y="1676227"/>
            <a:ext cx="738664" cy="4818887"/>
            <a:chOff x="2808187" y="1775870"/>
            <a:chExt cx="738664" cy="4818887"/>
          </a:xfrm>
        </p:grpSpPr>
        <p:grpSp>
          <p:nvGrpSpPr>
            <p:cNvPr id="56" name="群組 55"/>
            <p:cNvGrpSpPr/>
            <p:nvPr/>
          </p:nvGrpSpPr>
          <p:grpSpPr>
            <a:xfrm>
              <a:off x="2808187" y="1775870"/>
              <a:ext cx="738664" cy="4818887"/>
              <a:chOff x="2611541" y="1775870"/>
              <a:chExt cx="738664" cy="4818887"/>
            </a:xfrm>
          </p:grpSpPr>
          <p:sp>
            <p:nvSpPr>
              <p:cNvPr id="67" name="文字方塊 66"/>
              <p:cNvSpPr txBox="1"/>
              <p:nvPr/>
            </p:nvSpPr>
            <p:spPr>
              <a:xfrm>
                <a:off x="2611541" y="2605548"/>
                <a:ext cx="738664" cy="3989209"/>
              </a:xfrm>
              <a:prstGeom prst="rect">
                <a:avLst/>
              </a:prstGeom>
              <a:noFill/>
              <a:ln>
                <a:noFill/>
              </a:ln>
            </p:spPr>
            <p:txBody>
              <a:bodyPr vert="eaVert" wrap="square">
                <a:spAutoFit/>
              </a:bodyPr>
              <a:lstStyle/>
              <a:p>
                <a:pPr>
                  <a:defRPr/>
                </a:pPr>
                <a:r>
                  <a:rPr lang="zh-TW" altLang="en-US" dirty="0">
                    <a:solidFill>
                      <a:srgbClr val="00B050"/>
                    </a:solidFill>
                    <a:latin typeface="華康儷楷書" panose="03000509000000000000" pitchFamily="65" charset="-120"/>
                    <a:ea typeface="華康儷楷書" panose="03000509000000000000" pitchFamily="65" charset="-120"/>
                    <a:cs typeface="華康儷楷書" panose="03000509000000000000" pitchFamily="65" charset="-120"/>
                  </a:rPr>
                  <a:t>第一階段報名</a:t>
                </a:r>
                <a:endParaRPr lang="en-US" altLang="zh-TW" dirty="0">
                  <a:solidFill>
                    <a:srgbClr val="00B050"/>
                  </a:solidFill>
                  <a:latin typeface="華康儷楷書" panose="03000509000000000000" pitchFamily="65" charset="-120"/>
                  <a:ea typeface="華康儷楷書" panose="03000509000000000000" pitchFamily="65" charset="-120"/>
                  <a:cs typeface="華康儷楷書" panose="03000509000000000000" pitchFamily="65" charset="-120"/>
                </a:endParaRPr>
              </a:p>
              <a:p>
                <a:pPr>
                  <a:defRPr/>
                </a:pPr>
                <a:r>
                  <a:rPr lang="zh-TW" altLang="en-US" dirty="0">
                    <a:solidFill>
                      <a:srgbClr val="0000FF"/>
                    </a:solidFill>
                    <a:latin typeface="華康儷楷書" panose="03000509000000000000" pitchFamily="65" charset="-120"/>
                    <a:ea typeface="華康儷楷書" panose="03000509000000000000" pitchFamily="65" charset="-120"/>
                    <a:cs typeface="華康儷楷書" panose="03000509000000000000" pitchFamily="65" charset="-120"/>
                  </a:rPr>
                  <a:t>高中職提供</a:t>
                </a:r>
                <a:r>
                  <a:rPr lang="zh-TW" altLang="en-US" dirty="0">
                    <a:solidFill>
                      <a:srgbClr val="0000FF"/>
                    </a:solidFill>
                    <a:latin typeface="華康儷楷書" panose="03000509000000000000" pitchFamily="65" charset="-120"/>
                    <a:ea typeface="華康儷楷書" panose="03000509000000000000" pitchFamily="65" charset="-120"/>
                  </a:rPr>
                  <a:t>第六學期</a:t>
                </a:r>
                <a:r>
                  <a:rPr lang="en-US" altLang="zh-TW" dirty="0">
                    <a:solidFill>
                      <a:srgbClr val="0000FF"/>
                    </a:solidFill>
                    <a:latin typeface="華康儷楷書" panose="03000509000000000000" pitchFamily="65" charset="-120"/>
                    <a:ea typeface="華康儷楷書" panose="03000509000000000000" pitchFamily="65" charset="-120"/>
                  </a:rPr>
                  <a:t>PDF</a:t>
                </a:r>
                <a:r>
                  <a:rPr lang="zh-TW" altLang="en-US" dirty="0">
                    <a:solidFill>
                      <a:srgbClr val="0000FF"/>
                    </a:solidFill>
                    <a:latin typeface="華康儷楷書" panose="03000509000000000000" pitchFamily="65" charset="-120"/>
                    <a:ea typeface="華康儷楷書" panose="03000509000000000000" pitchFamily="65" charset="-120"/>
                  </a:rPr>
                  <a:t>修課紀錄</a:t>
                </a:r>
              </a:p>
            </p:txBody>
          </p:sp>
          <p:sp>
            <p:nvSpPr>
              <p:cNvPr id="69" name="矩形 68"/>
              <p:cNvSpPr/>
              <p:nvPr/>
            </p:nvSpPr>
            <p:spPr>
              <a:xfrm>
                <a:off x="2657708" y="1775870"/>
                <a:ext cx="646331" cy="646331"/>
              </a:xfrm>
              <a:prstGeom prst="rect">
                <a:avLst/>
              </a:prstGeom>
              <a:solidFill>
                <a:srgbClr val="DEEBF7"/>
              </a:solidFill>
              <a:ln>
                <a:noFill/>
              </a:ln>
            </p:spPr>
            <p:txBody>
              <a:bodyPr wrap="none">
                <a:spAutoFit/>
              </a:bodyPr>
              <a:lstStyle/>
              <a:p>
                <a:pPr algn="ctr"/>
                <a:r>
                  <a:rPr lang="en-US" altLang="zh-TW" dirty="0">
                    <a:latin typeface="華康儷楷書" panose="03000509000000000000" pitchFamily="65" charset="-120"/>
                    <a:ea typeface="華康儷楷書" panose="03000509000000000000" pitchFamily="65" charset="-120"/>
                    <a:cs typeface="華康儷楷書" panose="03000509000000000000" pitchFamily="65" charset="-120"/>
                  </a:rPr>
                  <a:t>5/20</a:t>
                </a:r>
              </a:p>
              <a:p>
                <a:pPr algn="ctr"/>
                <a:r>
                  <a:rPr lang="en-US" altLang="zh-TW" dirty="0">
                    <a:latin typeface="華康儷楷書" panose="03000509000000000000" pitchFamily="65" charset="-120"/>
                    <a:ea typeface="華康儷楷書" panose="03000509000000000000" pitchFamily="65" charset="-120"/>
                    <a:cs typeface="華康儷楷書" panose="03000509000000000000" pitchFamily="65" charset="-120"/>
                  </a:rPr>
                  <a:t>5/26</a:t>
                </a:r>
                <a:endParaRPr lang="zh-TW" altLang="en-US" dirty="0">
                  <a:latin typeface="華康儷楷書" panose="03000509000000000000" pitchFamily="65" charset="-120"/>
                  <a:ea typeface="華康儷楷書" panose="03000509000000000000" pitchFamily="65" charset="-120"/>
                  <a:cs typeface="華康儷楷書" panose="03000509000000000000" pitchFamily="65" charset="-120"/>
                </a:endParaRPr>
              </a:p>
            </p:txBody>
          </p:sp>
        </p:grpSp>
        <p:sp>
          <p:nvSpPr>
            <p:cNvPr id="58" name="流程圖: 抽選 57"/>
            <p:cNvSpPr/>
            <p:nvPr/>
          </p:nvSpPr>
          <p:spPr>
            <a:xfrm>
              <a:off x="3123474" y="2422201"/>
              <a:ext cx="141014" cy="180552"/>
            </a:xfrm>
            <a:prstGeom prst="flowChartExtra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70" name="群組 69"/>
          <p:cNvGrpSpPr/>
          <p:nvPr/>
        </p:nvGrpSpPr>
        <p:grpSpPr>
          <a:xfrm>
            <a:off x="3992628" y="1676227"/>
            <a:ext cx="1059340" cy="4454477"/>
            <a:chOff x="3447890" y="1775870"/>
            <a:chExt cx="1059340" cy="4454477"/>
          </a:xfrm>
        </p:grpSpPr>
        <p:grpSp>
          <p:nvGrpSpPr>
            <p:cNvPr id="71" name="群組 70"/>
            <p:cNvGrpSpPr/>
            <p:nvPr/>
          </p:nvGrpSpPr>
          <p:grpSpPr>
            <a:xfrm>
              <a:off x="3447890" y="1775870"/>
              <a:ext cx="1059340" cy="4454477"/>
              <a:chOff x="3231577" y="1775870"/>
              <a:chExt cx="1059340" cy="4454477"/>
            </a:xfrm>
          </p:grpSpPr>
          <p:sp>
            <p:nvSpPr>
              <p:cNvPr id="73" name="文字方塊 72"/>
              <p:cNvSpPr txBox="1"/>
              <p:nvPr/>
            </p:nvSpPr>
            <p:spPr>
              <a:xfrm>
                <a:off x="3231577" y="2605549"/>
                <a:ext cx="1059340" cy="3624798"/>
              </a:xfrm>
              <a:prstGeom prst="rect">
                <a:avLst/>
              </a:prstGeom>
              <a:noFill/>
              <a:ln>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defPPr>
                  <a:defRPr lang="zh-TW"/>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zh-TW" altLang="en-US" dirty="0">
                    <a:solidFill>
                      <a:srgbClr val="C00000"/>
                    </a:solidFill>
                    <a:latin typeface="華康儷楷書" panose="03000509000000000000" pitchFamily="65" charset="-120"/>
                    <a:ea typeface="華康儷楷書" panose="03000509000000000000" pitchFamily="65" charset="-120"/>
                  </a:rPr>
                  <a:t>考生學習歷程中央資料庫釋出資料</a:t>
                </a:r>
                <a:r>
                  <a:rPr lang="en-US" altLang="zh-TW" dirty="0">
                    <a:solidFill>
                      <a:srgbClr val="C00000"/>
                    </a:solidFill>
                    <a:latin typeface="華康儷楷書" panose="03000509000000000000" pitchFamily="65" charset="-120"/>
                    <a:ea typeface="華康儷楷書" panose="03000509000000000000" pitchFamily="65" charset="-120"/>
                  </a:rPr>
                  <a:t>(</a:t>
                </a:r>
                <a:r>
                  <a:rPr lang="zh-TW" altLang="en-US" dirty="0">
                    <a:solidFill>
                      <a:srgbClr val="C00000"/>
                    </a:solidFill>
                    <a:latin typeface="華康儷楷書" panose="03000509000000000000" pitchFamily="65" charset="-120"/>
                    <a:ea typeface="華康儷楷書" panose="03000509000000000000" pitchFamily="65" charset="-120"/>
                  </a:rPr>
                  <a:t>檔案</a:t>
                </a:r>
                <a:r>
                  <a:rPr lang="en-US" altLang="zh-TW" dirty="0">
                    <a:solidFill>
                      <a:srgbClr val="C00000"/>
                    </a:solidFill>
                    <a:latin typeface="華康儷楷書" panose="03000509000000000000" pitchFamily="65" charset="-120"/>
                    <a:ea typeface="華康儷楷書" panose="03000509000000000000" pitchFamily="65" charset="-120"/>
                  </a:rPr>
                  <a:t>)</a:t>
                </a:r>
                <a:r>
                  <a:rPr lang="zh-TW" altLang="en-US" dirty="0">
                    <a:solidFill>
                      <a:srgbClr val="C00000"/>
                    </a:solidFill>
                    <a:latin typeface="華康儷楷書" panose="03000509000000000000" pitchFamily="65" charset="-120"/>
                    <a:ea typeface="華康儷楷書" panose="03000509000000000000" pitchFamily="65" charset="-120"/>
                  </a:rPr>
                  <a:t>查看；</a:t>
                </a:r>
                <a:endParaRPr lang="en-US" altLang="zh-TW" dirty="0">
                  <a:solidFill>
                    <a:srgbClr val="C00000"/>
                  </a:solidFill>
                  <a:latin typeface="華康儷楷書" panose="03000509000000000000" pitchFamily="65" charset="-120"/>
                  <a:ea typeface="華康儷楷書" panose="03000509000000000000" pitchFamily="65" charset="-120"/>
                </a:endParaRPr>
              </a:p>
              <a:p>
                <a:pPr algn="l"/>
                <a:r>
                  <a:rPr lang="zh-TW" altLang="en-US" dirty="0">
                    <a:solidFill>
                      <a:srgbClr val="C00000"/>
                    </a:solidFill>
                    <a:latin typeface="華康儷楷書" panose="03000509000000000000" pitchFamily="65" charset="-120"/>
                    <a:ea typeface="華康儷楷書" panose="03000509000000000000" pitchFamily="65" charset="-120"/>
                  </a:rPr>
                  <a:t>上傳檔案勾選清單預擬</a:t>
                </a:r>
                <a:r>
                  <a:rPr lang="zh-TW" altLang="en-US" b="1" dirty="0">
                    <a:solidFill>
                      <a:srgbClr val="C00000"/>
                    </a:solidFill>
                    <a:latin typeface="華康儷楷書" panose="03000509000000000000" pitchFamily="65" charset="-120"/>
                    <a:ea typeface="華康儷楷書" panose="03000509000000000000" pitchFamily="65" charset="-120"/>
                  </a:rPr>
                  <a:t>練習版</a:t>
                </a:r>
                <a:r>
                  <a:rPr lang="zh-TW" altLang="en-US" dirty="0">
                    <a:solidFill>
                      <a:srgbClr val="C00000"/>
                    </a:solidFill>
                    <a:latin typeface="華康儷楷書" panose="03000509000000000000" pitchFamily="65" charset="-120"/>
                    <a:ea typeface="華康儷楷書" panose="03000509000000000000" pitchFamily="65" charset="-120"/>
                  </a:rPr>
                  <a:t>開放 </a:t>
                </a:r>
              </a:p>
            </p:txBody>
          </p:sp>
          <p:sp>
            <p:nvSpPr>
              <p:cNvPr id="74" name="矩形 73"/>
              <p:cNvSpPr/>
              <p:nvPr/>
            </p:nvSpPr>
            <p:spPr>
              <a:xfrm>
                <a:off x="3438082" y="1775870"/>
                <a:ext cx="646331" cy="646331"/>
              </a:xfrm>
              <a:prstGeom prst="rect">
                <a:avLst/>
              </a:prstGeom>
              <a:solidFill>
                <a:srgbClr val="DEEBF7"/>
              </a:solidFill>
              <a:ln>
                <a:noFill/>
              </a:ln>
            </p:spPr>
            <p:txBody>
              <a:bodyPr wrap="none">
                <a:spAutoFit/>
              </a:bodyPr>
              <a:lstStyle/>
              <a:p>
                <a:pPr algn="ctr"/>
                <a:r>
                  <a:rPr lang="en-US" altLang="zh-TW" dirty="0">
                    <a:latin typeface="華康儷楷書" panose="03000509000000000000" pitchFamily="65" charset="-120"/>
                    <a:ea typeface="華康儷楷書" panose="03000509000000000000" pitchFamily="65" charset="-120"/>
                    <a:cs typeface="華康儷楷書" panose="03000509000000000000" pitchFamily="65" charset="-120"/>
                  </a:rPr>
                  <a:t>5/20</a:t>
                </a:r>
              </a:p>
              <a:p>
                <a:pPr algn="ctr"/>
                <a:r>
                  <a:rPr lang="en-US" altLang="zh-TW" dirty="0">
                    <a:latin typeface="華康儷楷書" panose="03000509000000000000" pitchFamily="65" charset="-120"/>
                    <a:ea typeface="華康儷楷書" panose="03000509000000000000" pitchFamily="65" charset="-120"/>
                    <a:cs typeface="華康儷楷書" panose="03000509000000000000" pitchFamily="65" charset="-120"/>
                  </a:rPr>
                  <a:t>5/27</a:t>
                </a:r>
                <a:endParaRPr lang="zh-TW" altLang="en-US" dirty="0">
                  <a:latin typeface="華康儷楷書" panose="03000509000000000000" pitchFamily="65" charset="-120"/>
                  <a:ea typeface="華康儷楷書" panose="03000509000000000000" pitchFamily="65" charset="-120"/>
                  <a:cs typeface="華康儷楷書" panose="03000509000000000000" pitchFamily="65" charset="-120"/>
                </a:endParaRPr>
              </a:p>
            </p:txBody>
          </p:sp>
        </p:grpSp>
        <p:sp>
          <p:nvSpPr>
            <p:cNvPr id="72" name="流程圖: 抽選 71"/>
            <p:cNvSpPr/>
            <p:nvPr/>
          </p:nvSpPr>
          <p:spPr>
            <a:xfrm>
              <a:off x="3938726" y="2422201"/>
              <a:ext cx="141014" cy="180552"/>
            </a:xfrm>
            <a:prstGeom prst="flowChartExtra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7" name="群組 86"/>
          <p:cNvGrpSpPr/>
          <p:nvPr/>
        </p:nvGrpSpPr>
        <p:grpSpPr>
          <a:xfrm>
            <a:off x="5165061" y="1676227"/>
            <a:ext cx="646331" cy="4818887"/>
            <a:chOff x="4439774" y="1775870"/>
            <a:chExt cx="646331" cy="4818887"/>
          </a:xfrm>
        </p:grpSpPr>
        <p:grpSp>
          <p:nvGrpSpPr>
            <p:cNvPr id="90" name="群組 89"/>
            <p:cNvGrpSpPr/>
            <p:nvPr/>
          </p:nvGrpSpPr>
          <p:grpSpPr>
            <a:xfrm>
              <a:off x="4439774" y="1775870"/>
              <a:ext cx="646331" cy="4818887"/>
              <a:chOff x="4439774" y="1775870"/>
              <a:chExt cx="646331" cy="4818887"/>
            </a:xfrm>
          </p:grpSpPr>
          <p:sp>
            <p:nvSpPr>
              <p:cNvPr id="95" name="文字方塊 94"/>
              <p:cNvSpPr txBox="1"/>
              <p:nvPr/>
            </p:nvSpPr>
            <p:spPr>
              <a:xfrm>
                <a:off x="4532107" y="2605548"/>
                <a:ext cx="461665" cy="3989209"/>
              </a:xfrm>
              <a:prstGeom prst="rect">
                <a:avLst/>
              </a:prstGeom>
              <a:noFill/>
              <a:ln>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defPPr>
                  <a:defRPr lang="zh-TW"/>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zh-TW" altLang="zh-TW" dirty="0">
                    <a:solidFill>
                      <a:srgbClr val="0000FF"/>
                    </a:solidFill>
                    <a:latin typeface="華康儷楷書" panose="03000509000000000000" pitchFamily="65" charset="-120"/>
                    <a:ea typeface="華康儷楷書" panose="03000509000000000000" pitchFamily="65" charset="-120"/>
                  </a:rPr>
                  <a:t>考生確認</a:t>
                </a:r>
                <a:r>
                  <a:rPr lang="zh-TW" altLang="en-US" dirty="0">
                    <a:solidFill>
                      <a:srgbClr val="0000FF"/>
                    </a:solidFill>
                    <a:latin typeface="華康儷楷書" panose="03000509000000000000" pitchFamily="65" charset="-120"/>
                    <a:ea typeface="華康儷楷書" panose="03000509000000000000" pitchFamily="65" charset="-120"/>
                  </a:rPr>
                  <a:t>第六學期</a:t>
                </a:r>
                <a:r>
                  <a:rPr lang="en-US" altLang="zh-TW" dirty="0">
                    <a:solidFill>
                      <a:srgbClr val="0000FF"/>
                    </a:solidFill>
                    <a:latin typeface="華康儷楷書" panose="03000509000000000000" pitchFamily="65" charset="-120"/>
                    <a:ea typeface="華康儷楷書" panose="03000509000000000000" pitchFamily="65" charset="-120"/>
                  </a:rPr>
                  <a:t>PDF</a:t>
                </a:r>
                <a:r>
                  <a:rPr lang="zh-TW" altLang="en-US" dirty="0">
                    <a:solidFill>
                      <a:srgbClr val="0000FF"/>
                    </a:solidFill>
                    <a:latin typeface="華康儷楷書" panose="03000509000000000000" pitchFamily="65" charset="-120"/>
                    <a:ea typeface="華康儷楷書" panose="03000509000000000000" pitchFamily="65" charset="-120"/>
                  </a:rPr>
                  <a:t>修課紀錄</a:t>
                </a:r>
              </a:p>
            </p:txBody>
          </p:sp>
          <p:sp>
            <p:nvSpPr>
              <p:cNvPr id="96" name="矩形 95"/>
              <p:cNvSpPr/>
              <p:nvPr/>
            </p:nvSpPr>
            <p:spPr>
              <a:xfrm>
                <a:off x="4439774" y="1775870"/>
                <a:ext cx="646331" cy="646331"/>
              </a:xfrm>
              <a:prstGeom prst="rect">
                <a:avLst/>
              </a:prstGeom>
              <a:solidFill>
                <a:srgbClr val="DEEBF7"/>
              </a:solidFill>
              <a:ln>
                <a:noFill/>
              </a:ln>
            </p:spPr>
            <p:txBody>
              <a:bodyPr wrap="none">
                <a:spAutoFit/>
              </a:bodyPr>
              <a:lstStyle/>
              <a:p>
                <a:pPr algn="ctr"/>
                <a:r>
                  <a:rPr lang="en-US" altLang="zh-TW" dirty="0">
                    <a:latin typeface="華康儷楷書" panose="03000509000000000000" pitchFamily="65" charset="-120"/>
                    <a:ea typeface="華康儷楷書" panose="03000509000000000000" pitchFamily="65" charset="-120"/>
                    <a:cs typeface="華康儷楷書" panose="03000509000000000000" pitchFamily="65" charset="-120"/>
                  </a:rPr>
                  <a:t>5/27</a:t>
                </a:r>
              </a:p>
              <a:p>
                <a:pPr algn="ctr"/>
                <a:r>
                  <a:rPr lang="en-US" altLang="zh-TW" dirty="0">
                    <a:latin typeface="華康儷楷書" panose="03000509000000000000" pitchFamily="65" charset="-120"/>
                    <a:ea typeface="華康儷楷書" panose="03000509000000000000" pitchFamily="65" charset="-120"/>
                    <a:cs typeface="華康儷楷書" panose="03000509000000000000" pitchFamily="65" charset="-120"/>
                  </a:rPr>
                  <a:t>5/30</a:t>
                </a:r>
                <a:endParaRPr lang="zh-TW" altLang="en-US" dirty="0">
                  <a:latin typeface="華康儷楷書" panose="03000509000000000000" pitchFamily="65" charset="-120"/>
                  <a:ea typeface="華康儷楷書" panose="03000509000000000000" pitchFamily="65" charset="-120"/>
                  <a:cs typeface="華康儷楷書" panose="03000509000000000000" pitchFamily="65" charset="-120"/>
                </a:endParaRPr>
              </a:p>
            </p:txBody>
          </p:sp>
        </p:grpSp>
        <p:sp>
          <p:nvSpPr>
            <p:cNvPr id="94" name="流程圖: 抽選 93"/>
            <p:cNvSpPr/>
            <p:nvPr/>
          </p:nvSpPr>
          <p:spPr>
            <a:xfrm>
              <a:off x="4711752" y="2422201"/>
              <a:ext cx="141014" cy="180552"/>
            </a:xfrm>
            <a:prstGeom prst="flowChartExtra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97" name="群組 96"/>
          <p:cNvGrpSpPr/>
          <p:nvPr/>
        </p:nvGrpSpPr>
        <p:grpSpPr>
          <a:xfrm>
            <a:off x="5924485" y="1927897"/>
            <a:ext cx="530915" cy="4567217"/>
            <a:chOff x="5286547" y="2027540"/>
            <a:chExt cx="530915" cy="4567217"/>
          </a:xfrm>
        </p:grpSpPr>
        <p:grpSp>
          <p:nvGrpSpPr>
            <p:cNvPr id="98" name="群組 97"/>
            <p:cNvGrpSpPr/>
            <p:nvPr/>
          </p:nvGrpSpPr>
          <p:grpSpPr>
            <a:xfrm>
              <a:off x="5286547" y="2027540"/>
              <a:ext cx="530915" cy="4567217"/>
              <a:chOff x="5286547" y="2027540"/>
              <a:chExt cx="530915" cy="4567217"/>
            </a:xfrm>
          </p:grpSpPr>
          <p:sp>
            <p:nvSpPr>
              <p:cNvPr id="100" name="文字方塊 99"/>
              <p:cNvSpPr txBox="1"/>
              <p:nvPr/>
            </p:nvSpPr>
            <p:spPr>
              <a:xfrm>
                <a:off x="5321172" y="2605548"/>
                <a:ext cx="461665" cy="3989209"/>
              </a:xfrm>
              <a:prstGeom prst="rect">
                <a:avLst/>
              </a:prstGeom>
              <a:noFill/>
              <a:ln>
                <a:noFill/>
              </a:ln>
            </p:spPr>
            <p:txBody>
              <a:bodyPr vert="eaVert" wrap="square">
                <a:spAutoFit/>
              </a:bodyPr>
              <a:lstStyle/>
              <a:p>
                <a:pPr>
                  <a:defRPr/>
                </a:pPr>
                <a:r>
                  <a:rPr lang="zh-TW" altLang="en-US" dirty="0">
                    <a:solidFill>
                      <a:srgbClr val="00B050"/>
                    </a:solidFill>
                    <a:latin typeface="華康儷楷書" panose="03000509000000000000" pitchFamily="65" charset="-120"/>
                    <a:ea typeface="華康儷楷書" panose="03000509000000000000" pitchFamily="65" charset="-120"/>
                    <a:cs typeface="華康儷楷書" panose="03000509000000000000" pitchFamily="65" charset="-120"/>
                  </a:rPr>
                  <a:t>第一階段篩選公告</a:t>
                </a:r>
              </a:p>
            </p:txBody>
          </p:sp>
          <p:sp>
            <p:nvSpPr>
              <p:cNvPr id="101" name="矩形 100"/>
              <p:cNvSpPr/>
              <p:nvPr/>
            </p:nvSpPr>
            <p:spPr>
              <a:xfrm>
                <a:off x="5286547" y="2027540"/>
                <a:ext cx="530915" cy="369332"/>
              </a:xfrm>
              <a:prstGeom prst="rect">
                <a:avLst/>
              </a:prstGeom>
              <a:solidFill>
                <a:srgbClr val="DEEBF7"/>
              </a:solidFill>
              <a:ln>
                <a:noFill/>
              </a:ln>
            </p:spPr>
            <p:txBody>
              <a:bodyPr wrap="none">
                <a:spAutoFit/>
              </a:bodyPr>
              <a:lstStyle/>
              <a:p>
                <a:r>
                  <a:rPr lang="en-US" altLang="zh-TW" dirty="0">
                    <a:latin typeface="華康儷楷書" panose="03000509000000000000" pitchFamily="65" charset="-120"/>
                    <a:ea typeface="華康儷楷書" panose="03000509000000000000" pitchFamily="65" charset="-120"/>
                    <a:cs typeface="華康儷楷書" panose="03000509000000000000" pitchFamily="65" charset="-120"/>
                  </a:rPr>
                  <a:t>6/2</a:t>
                </a:r>
                <a:endParaRPr lang="zh-TW" altLang="en-US" dirty="0">
                  <a:latin typeface="華康儷楷書" panose="03000509000000000000" pitchFamily="65" charset="-120"/>
                  <a:ea typeface="華康儷楷書" panose="03000509000000000000" pitchFamily="65" charset="-120"/>
                  <a:cs typeface="華康儷楷書" panose="03000509000000000000" pitchFamily="65" charset="-120"/>
                </a:endParaRPr>
              </a:p>
            </p:txBody>
          </p:sp>
        </p:grpSp>
        <p:sp>
          <p:nvSpPr>
            <p:cNvPr id="99" name="流程圖: 抽選 98"/>
            <p:cNvSpPr/>
            <p:nvPr/>
          </p:nvSpPr>
          <p:spPr>
            <a:xfrm>
              <a:off x="5500517" y="2422201"/>
              <a:ext cx="141014" cy="180552"/>
            </a:xfrm>
            <a:prstGeom prst="flowChartExtra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2" name="群組 101"/>
          <p:cNvGrpSpPr/>
          <p:nvPr/>
        </p:nvGrpSpPr>
        <p:grpSpPr>
          <a:xfrm>
            <a:off x="6536434" y="1760117"/>
            <a:ext cx="1172116" cy="4735711"/>
            <a:chOff x="6006378" y="1859760"/>
            <a:chExt cx="1172116" cy="4735711"/>
          </a:xfrm>
        </p:grpSpPr>
        <p:grpSp>
          <p:nvGrpSpPr>
            <p:cNvPr id="103" name="群組 102"/>
            <p:cNvGrpSpPr/>
            <p:nvPr/>
          </p:nvGrpSpPr>
          <p:grpSpPr>
            <a:xfrm>
              <a:off x="6006378" y="1859760"/>
              <a:ext cx="1172116" cy="4735711"/>
              <a:chOff x="6006378" y="1859760"/>
              <a:chExt cx="1172116" cy="4735711"/>
            </a:xfrm>
          </p:grpSpPr>
          <p:sp>
            <p:nvSpPr>
              <p:cNvPr id="105" name="文字方塊 104"/>
              <p:cNvSpPr txBox="1"/>
              <p:nvPr/>
            </p:nvSpPr>
            <p:spPr>
              <a:xfrm>
                <a:off x="6223104" y="2602753"/>
                <a:ext cx="738664" cy="3992718"/>
              </a:xfrm>
              <a:prstGeom prst="rect">
                <a:avLst/>
              </a:prstGeom>
              <a:noFill/>
              <a:ln>
                <a:noFill/>
              </a:ln>
            </p:spPr>
            <p:txBody>
              <a:bodyPr vert="eaVert" wrap="square">
                <a:spAutoFit/>
              </a:bodyPr>
              <a:lstStyle>
                <a:defPPr>
                  <a:defRPr lang="zh-TW"/>
                </a:defPPr>
                <a:lvl1pPr algn="ctr">
                  <a:defRPr>
                    <a:latin typeface="+mn-ea"/>
                    <a:ea typeface="+mn-ea"/>
                    <a:cs typeface="華康儷楷書" panose="03000509000000000000" pitchFamily="65" charset="-120"/>
                  </a:defRPr>
                </a:lvl1pPr>
              </a:lstStyle>
              <a:p>
                <a:pPr algn="l"/>
                <a:r>
                  <a:rPr lang="en-US" altLang="zh-TW" dirty="0">
                    <a:solidFill>
                      <a:srgbClr val="C00000"/>
                    </a:solidFill>
                    <a:latin typeface="華康儷楷書" panose="03000509000000000000" pitchFamily="65" charset="-120"/>
                    <a:ea typeface="華康儷楷書" panose="03000509000000000000" pitchFamily="65" charset="-120"/>
                  </a:rPr>
                  <a:t>(</a:t>
                </a:r>
                <a:r>
                  <a:rPr lang="zh-TW" altLang="en-US" dirty="0">
                    <a:solidFill>
                      <a:srgbClr val="C00000"/>
                    </a:solidFill>
                    <a:latin typeface="華康儷楷書" panose="03000509000000000000" pitchFamily="65" charset="-120"/>
                    <a:ea typeface="華康儷楷書" panose="03000509000000000000" pitchFamily="65" charset="-120"/>
                  </a:rPr>
                  <a:t>含繳費及學習歷程備審資料上傳作業</a:t>
                </a:r>
                <a:r>
                  <a:rPr lang="en-US" altLang="zh-TW" dirty="0">
                    <a:solidFill>
                      <a:srgbClr val="C00000"/>
                    </a:solidFill>
                    <a:latin typeface="華康儷楷書" panose="03000509000000000000" pitchFamily="65" charset="-120"/>
                    <a:ea typeface="華康儷楷書" panose="03000509000000000000" pitchFamily="65" charset="-120"/>
                  </a:rPr>
                  <a:t>)</a:t>
                </a:r>
                <a:r>
                  <a:rPr lang="zh-TW" altLang="en-US" dirty="0">
                    <a:solidFill>
                      <a:srgbClr val="C00000"/>
                    </a:solidFill>
                    <a:latin typeface="華康儷楷書" panose="03000509000000000000" pitchFamily="65" charset="-120"/>
                    <a:ea typeface="華康儷楷書" panose="03000509000000000000" pitchFamily="65" charset="-120"/>
                  </a:rPr>
                  <a:t>第二階段報名</a:t>
                </a:r>
                <a:endParaRPr lang="en-US" altLang="zh-TW" dirty="0">
                  <a:solidFill>
                    <a:srgbClr val="C00000"/>
                  </a:solidFill>
                  <a:latin typeface="華康儷楷書" panose="03000509000000000000" pitchFamily="65" charset="-120"/>
                  <a:ea typeface="華康儷楷書" panose="03000509000000000000" pitchFamily="65" charset="-120"/>
                </a:endParaRPr>
              </a:p>
            </p:txBody>
          </p:sp>
          <p:sp>
            <p:nvSpPr>
              <p:cNvPr id="106" name="矩形 105"/>
              <p:cNvSpPr/>
              <p:nvPr/>
            </p:nvSpPr>
            <p:spPr>
              <a:xfrm>
                <a:off x="6006378" y="1859760"/>
                <a:ext cx="1172116" cy="538609"/>
              </a:xfrm>
              <a:prstGeom prst="rect">
                <a:avLst/>
              </a:prstGeom>
              <a:solidFill>
                <a:srgbClr val="DEEBF7"/>
              </a:solidFill>
              <a:ln>
                <a:noFill/>
              </a:ln>
            </p:spPr>
            <p:txBody>
              <a:bodyPr wrap="none">
                <a:spAutoFit/>
              </a:bodyPr>
              <a:lstStyle/>
              <a:p>
                <a:pPr algn="ctr"/>
                <a:r>
                  <a:rPr lang="en-US" altLang="zh-TW" dirty="0">
                    <a:latin typeface="華康儷楷書" panose="03000509000000000000" pitchFamily="65" charset="-120"/>
                    <a:ea typeface="華康儷楷書" panose="03000509000000000000" pitchFamily="65" charset="-120"/>
                    <a:cs typeface="華康儷楷書" panose="03000509000000000000" pitchFamily="65" charset="-120"/>
                  </a:rPr>
                  <a:t>6/2</a:t>
                </a:r>
                <a:r>
                  <a:rPr lang="zh-TW" altLang="en-US" dirty="0">
                    <a:latin typeface="華康儷楷書" panose="03000509000000000000" pitchFamily="65" charset="-120"/>
                    <a:ea typeface="華康儷楷書" panose="03000509000000000000" pitchFamily="65" charset="-120"/>
                    <a:cs typeface="華康儷楷書" panose="03000509000000000000" pitchFamily="65" charset="-120"/>
                  </a:rPr>
                  <a:t>起</a:t>
                </a:r>
                <a:endParaRPr lang="en-US" altLang="zh-TW" dirty="0">
                  <a:latin typeface="華康儷楷書" panose="03000509000000000000" pitchFamily="65" charset="-120"/>
                  <a:ea typeface="華康儷楷書" panose="03000509000000000000" pitchFamily="65" charset="-120"/>
                  <a:cs typeface="華康儷楷書" panose="03000509000000000000" pitchFamily="65" charset="-120"/>
                </a:endParaRPr>
              </a:p>
              <a:p>
                <a:pPr algn="ctr"/>
                <a:r>
                  <a:rPr lang="zh-TW" altLang="en-US" sz="1100" dirty="0">
                    <a:latin typeface="華康儷楷書" panose="03000509000000000000" pitchFamily="65" charset="-120"/>
                    <a:ea typeface="華康儷楷書" panose="03000509000000000000" pitchFamily="65" charset="-120"/>
                    <a:cs typeface="華康儷楷書" panose="03000509000000000000" pitchFamily="65" charset="-120"/>
                  </a:rPr>
                  <a:t>截止日</a:t>
                </a:r>
                <a:r>
                  <a:rPr lang="zh-TW" altLang="zh-TW" sz="1100" dirty="0">
                    <a:latin typeface="華康儷楷書" panose="03000509000000000000" pitchFamily="65" charset="-120"/>
                    <a:ea typeface="華康儷楷書" panose="03000509000000000000" pitchFamily="65" charset="-120"/>
                    <a:cs typeface="華康儷楷書" panose="03000509000000000000" pitchFamily="65" charset="-120"/>
                  </a:rPr>
                  <a:t>各校自訂</a:t>
                </a:r>
                <a:endParaRPr lang="zh-TW" altLang="en-US" sz="1100" dirty="0">
                  <a:latin typeface="華康儷楷書" panose="03000509000000000000" pitchFamily="65" charset="-120"/>
                  <a:ea typeface="華康儷楷書" panose="03000509000000000000" pitchFamily="65" charset="-120"/>
                  <a:cs typeface="華康儷楷書" panose="03000509000000000000" pitchFamily="65" charset="-120"/>
                </a:endParaRPr>
              </a:p>
            </p:txBody>
          </p:sp>
        </p:grpSp>
        <p:sp>
          <p:nvSpPr>
            <p:cNvPr id="104" name="流程圖: 抽選 103"/>
            <p:cNvSpPr/>
            <p:nvPr/>
          </p:nvSpPr>
          <p:spPr>
            <a:xfrm>
              <a:off x="6573885" y="2422201"/>
              <a:ext cx="141014" cy="180552"/>
            </a:xfrm>
            <a:prstGeom prst="flowChartExtra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07" name="群組 106"/>
          <p:cNvGrpSpPr/>
          <p:nvPr/>
        </p:nvGrpSpPr>
        <p:grpSpPr>
          <a:xfrm>
            <a:off x="7789582" y="1676227"/>
            <a:ext cx="646331" cy="4818887"/>
            <a:chOff x="7291751" y="1775870"/>
            <a:chExt cx="646331" cy="4818887"/>
          </a:xfrm>
        </p:grpSpPr>
        <p:grpSp>
          <p:nvGrpSpPr>
            <p:cNvPr id="108" name="群組 107"/>
            <p:cNvGrpSpPr/>
            <p:nvPr/>
          </p:nvGrpSpPr>
          <p:grpSpPr>
            <a:xfrm>
              <a:off x="7291751" y="1775870"/>
              <a:ext cx="646331" cy="4818887"/>
              <a:chOff x="7291751" y="1775870"/>
              <a:chExt cx="646331" cy="4818887"/>
            </a:xfrm>
          </p:grpSpPr>
          <p:sp>
            <p:nvSpPr>
              <p:cNvPr id="110" name="文字方塊 109"/>
              <p:cNvSpPr txBox="1"/>
              <p:nvPr/>
            </p:nvSpPr>
            <p:spPr>
              <a:xfrm>
                <a:off x="7384084" y="2605548"/>
                <a:ext cx="461665" cy="3989209"/>
              </a:xfrm>
              <a:prstGeom prst="rect">
                <a:avLst/>
              </a:prstGeom>
              <a:noFill/>
              <a:ln>
                <a:noFill/>
              </a:ln>
            </p:spPr>
            <p:txBody>
              <a:bodyPr vert="eaVert" wrap="square">
                <a:spAutoFit/>
              </a:bodyPr>
              <a:lstStyle/>
              <a:p>
                <a:pPr>
                  <a:defRPr/>
                </a:pPr>
                <a:r>
                  <a:rPr lang="zh-TW" altLang="en-US" dirty="0">
                    <a:latin typeface="華康儷楷書" panose="03000509000000000000" pitchFamily="65" charset="-120"/>
                    <a:ea typeface="華康儷楷書" panose="03000509000000000000" pitchFamily="65" charset="-120"/>
                    <a:cs typeface="華康儷楷書" panose="03000509000000000000" pitchFamily="65" charset="-120"/>
                  </a:rPr>
                  <a:t>第二階段指定項目甄試</a:t>
                </a:r>
              </a:p>
            </p:txBody>
          </p:sp>
          <p:sp>
            <p:nvSpPr>
              <p:cNvPr id="113" name="矩形 112"/>
              <p:cNvSpPr/>
              <p:nvPr/>
            </p:nvSpPr>
            <p:spPr>
              <a:xfrm>
                <a:off x="7291751" y="1775870"/>
                <a:ext cx="646331" cy="646331"/>
              </a:xfrm>
              <a:prstGeom prst="rect">
                <a:avLst/>
              </a:prstGeom>
              <a:solidFill>
                <a:srgbClr val="DEEBF7"/>
              </a:solidFill>
              <a:ln>
                <a:noFill/>
              </a:ln>
            </p:spPr>
            <p:txBody>
              <a:bodyPr wrap="none">
                <a:spAutoFit/>
              </a:bodyPr>
              <a:lstStyle/>
              <a:p>
                <a:pPr algn="ctr"/>
                <a:r>
                  <a:rPr lang="en-US" altLang="zh-TW" dirty="0">
                    <a:latin typeface="華康儷楷書" panose="03000509000000000000" pitchFamily="65" charset="-120"/>
                    <a:ea typeface="華康儷楷書" panose="03000509000000000000" pitchFamily="65" charset="-120"/>
                    <a:cs typeface="華康儷楷書" panose="03000509000000000000" pitchFamily="65" charset="-120"/>
                  </a:rPr>
                  <a:t>6/17</a:t>
                </a:r>
              </a:p>
              <a:p>
                <a:pPr algn="ctr"/>
                <a:r>
                  <a:rPr lang="en-US" altLang="zh-TW" dirty="0">
                    <a:latin typeface="華康儷楷書" panose="03000509000000000000" pitchFamily="65" charset="-120"/>
                    <a:ea typeface="華康儷楷書" panose="03000509000000000000" pitchFamily="65" charset="-120"/>
                    <a:cs typeface="華康儷楷書" panose="03000509000000000000" pitchFamily="65" charset="-120"/>
                  </a:rPr>
                  <a:t>7/3</a:t>
                </a:r>
              </a:p>
            </p:txBody>
          </p:sp>
        </p:grpSp>
        <p:sp>
          <p:nvSpPr>
            <p:cNvPr id="109" name="流程圖: 抽選 108"/>
            <p:cNvSpPr/>
            <p:nvPr/>
          </p:nvSpPr>
          <p:spPr>
            <a:xfrm>
              <a:off x="7550563" y="2422201"/>
              <a:ext cx="141014" cy="180552"/>
            </a:xfrm>
            <a:prstGeom prst="flowChartExtra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cxnSp>
        <p:nvCxnSpPr>
          <p:cNvPr id="114" name="直線接點 113"/>
          <p:cNvCxnSpPr/>
          <p:nvPr/>
        </p:nvCxnSpPr>
        <p:spPr>
          <a:xfrm>
            <a:off x="695400" y="2420888"/>
            <a:ext cx="10977401" cy="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122" name="群組 121"/>
          <p:cNvGrpSpPr/>
          <p:nvPr/>
        </p:nvGrpSpPr>
        <p:grpSpPr>
          <a:xfrm>
            <a:off x="9770095" y="1676227"/>
            <a:ext cx="530915" cy="4818887"/>
            <a:chOff x="9290868" y="1775870"/>
            <a:chExt cx="530915" cy="4818887"/>
          </a:xfrm>
        </p:grpSpPr>
        <p:grpSp>
          <p:nvGrpSpPr>
            <p:cNvPr id="123" name="群組 122"/>
            <p:cNvGrpSpPr/>
            <p:nvPr/>
          </p:nvGrpSpPr>
          <p:grpSpPr>
            <a:xfrm>
              <a:off x="9290868" y="1775870"/>
              <a:ext cx="530915" cy="4818887"/>
              <a:chOff x="9290868" y="1775870"/>
              <a:chExt cx="530915" cy="4818887"/>
            </a:xfrm>
          </p:grpSpPr>
          <p:sp>
            <p:nvSpPr>
              <p:cNvPr id="125" name="文字方塊 124"/>
              <p:cNvSpPr txBox="1"/>
              <p:nvPr/>
            </p:nvSpPr>
            <p:spPr>
              <a:xfrm>
                <a:off x="9325493" y="2605548"/>
                <a:ext cx="461665" cy="3989209"/>
              </a:xfrm>
              <a:prstGeom prst="rect">
                <a:avLst/>
              </a:prstGeom>
              <a:noFill/>
              <a:ln>
                <a:noFill/>
              </a:ln>
            </p:spPr>
            <p:txBody>
              <a:bodyPr vert="eaVert" wrap="square">
                <a:spAutoFit/>
              </a:bodyPr>
              <a:lstStyle>
                <a:defPPr>
                  <a:defRPr lang="zh-TW"/>
                </a:defPPr>
                <a:lvl1pPr algn="ctr">
                  <a:defRPr>
                    <a:latin typeface="+mn-ea"/>
                    <a:ea typeface="+mn-ea"/>
                    <a:cs typeface="華康儷楷書" panose="03000509000000000000" pitchFamily="65" charset="-120"/>
                  </a:defRPr>
                </a:lvl1pPr>
              </a:lstStyle>
              <a:p>
                <a:pPr algn="l"/>
                <a:r>
                  <a:rPr lang="zh-TW" altLang="en-US" dirty="0">
                    <a:latin typeface="華康儷楷書" panose="03000509000000000000" pitchFamily="65" charset="-120"/>
                    <a:ea typeface="華康儷楷書" panose="03000509000000000000" pitchFamily="65" charset="-120"/>
                  </a:rPr>
                  <a:t>考生登記就讀志願序</a:t>
                </a:r>
              </a:p>
            </p:txBody>
          </p:sp>
          <p:sp>
            <p:nvSpPr>
              <p:cNvPr id="126" name="矩形 125"/>
              <p:cNvSpPr/>
              <p:nvPr/>
            </p:nvSpPr>
            <p:spPr>
              <a:xfrm>
                <a:off x="9290868" y="1775870"/>
                <a:ext cx="530915" cy="646331"/>
              </a:xfrm>
              <a:prstGeom prst="rect">
                <a:avLst/>
              </a:prstGeom>
              <a:solidFill>
                <a:srgbClr val="DEEBF7"/>
              </a:solidFill>
              <a:ln>
                <a:noFill/>
              </a:ln>
            </p:spPr>
            <p:txBody>
              <a:bodyPr wrap="none">
                <a:spAutoFit/>
              </a:bodyPr>
              <a:lstStyle/>
              <a:p>
                <a:pPr algn="ctr"/>
                <a:r>
                  <a:rPr lang="en-US" altLang="zh-TW" dirty="0">
                    <a:latin typeface="華康儷楷書" panose="03000509000000000000" pitchFamily="65" charset="-120"/>
                    <a:ea typeface="華康儷楷書" panose="03000509000000000000" pitchFamily="65" charset="-120"/>
                    <a:cs typeface="華康儷楷書" panose="03000509000000000000" pitchFamily="65" charset="-120"/>
                  </a:rPr>
                  <a:t>7/6</a:t>
                </a:r>
              </a:p>
              <a:p>
                <a:pPr algn="ctr"/>
                <a:r>
                  <a:rPr lang="en-US" altLang="zh-TW" dirty="0">
                    <a:latin typeface="華康儷楷書" panose="03000509000000000000" pitchFamily="65" charset="-120"/>
                    <a:ea typeface="華康儷楷書" panose="03000509000000000000" pitchFamily="65" charset="-120"/>
                    <a:cs typeface="華康儷楷書" panose="03000509000000000000" pitchFamily="65" charset="-120"/>
                  </a:rPr>
                  <a:t>7/9</a:t>
                </a:r>
                <a:endParaRPr lang="zh-TW" altLang="en-US" dirty="0">
                  <a:latin typeface="華康儷楷書" panose="03000509000000000000" pitchFamily="65" charset="-120"/>
                  <a:ea typeface="華康儷楷書" panose="03000509000000000000" pitchFamily="65" charset="-120"/>
                  <a:cs typeface="華康儷楷書" panose="03000509000000000000" pitchFamily="65" charset="-120"/>
                </a:endParaRPr>
              </a:p>
            </p:txBody>
          </p:sp>
        </p:grpSp>
        <p:sp>
          <p:nvSpPr>
            <p:cNvPr id="124" name="流程圖: 抽選 123"/>
            <p:cNvSpPr/>
            <p:nvPr/>
          </p:nvSpPr>
          <p:spPr>
            <a:xfrm>
              <a:off x="9497005" y="2422201"/>
              <a:ext cx="141014" cy="180552"/>
            </a:xfrm>
            <a:prstGeom prst="flowChartExtra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27" name="群組 126"/>
          <p:cNvGrpSpPr/>
          <p:nvPr/>
        </p:nvGrpSpPr>
        <p:grpSpPr>
          <a:xfrm>
            <a:off x="10414103" y="1911119"/>
            <a:ext cx="646331" cy="4583995"/>
            <a:chOff x="9984088" y="2010762"/>
            <a:chExt cx="646331" cy="4583995"/>
          </a:xfrm>
        </p:grpSpPr>
        <p:grpSp>
          <p:nvGrpSpPr>
            <p:cNvPr id="128" name="群組 127"/>
            <p:cNvGrpSpPr/>
            <p:nvPr/>
          </p:nvGrpSpPr>
          <p:grpSpPr>
            <a:xfrm>
              <a:off x="9984088" y="2010762"/>
              <a:ext cx="646331" cy="4583995"/>
              <a:chOff x="9984088" y="2010762"/>
              <a:chExt cx="646331" cy="4583995"/>
            </a:xfrm>
          </p:grpSpPr>
          <p:sp>
            <p:nvSpPr>
              <p:cNvPr id="130" name="文字方塊 129"/>
              <p:cNvSpPr txBox="1"/>
              <p:nvPr/>
            </p:nvSpPr>
            <p:spPr>
              <a:xfrm>
                <a:off x="10076421" y="2605548"/>
                <a:ext cx="461665" cy="3989209"/>
              </a:xfrm>
              <a:prstGeom prst="rect">
                <a:avLst/>
              </a:prstGeom>
              <a:noFill/>
              <a:ln>
                <a:noFill/>
              </a:ln>
            </p:spPr>
            <p:txBody>
              <a:bodyPr vert="eaVert" wrap="square">
                <a:spAutoFit/>
              </a:bodyPr>
              <a:lstStyle>
                <a:defPPr>
                  <a:defRPr lang="zh-TW"/>
                </a:defPPr>
                <a:lvl1pPr algn="ctr">
                  <a:defRPr>
                    <a:latin typeface="微軟正黑體" panose="020B0604030504040204" pitchFamily="34" charset="-120"/>
                    <a:ea typeface="微軟正黑體" panose="020B0604030504040204" pitchFamily="34" charset="-120"/>
                  </a:defRPr>
                </a:lvl1pPr>
              </a:lstStyle>
              <a:p>
                <a:pPr algn="l"/>
                <a:r>
                  <a:rPr lang="zh-TW" altLang="en-US" dirty="0">
                    <a:latin typeface="華康儷楷書" panose="03000509000000000000" pitchFamily="65" charset="-120"/>
                    <a:ea typeface="華康儷楷書" panose="03000509000000000000" pitchFamily="65" charset="-120"/>
                    <a:cs typeface="華康儷楷書" panose="03000509000000000000" pitchFamily="65" charset="-120"/>
                  </a:rPr>
                  <a:t>就讀志願序統一分發</a:t>
                </a:r>
              </a:p>
            </p:txBody>
          </p:sp>
          <p:sp>
            <p:nvSpPr>
              <p:cNvPr id="131" name="矩形 130"/>
              <p:cNvSpPr/>
              <p:nvPr/>
            </p:nvSpPr>
            <p:spPr>
              <a:xfrm>
                <a:off x="9984088" y="2010762"/>
                <a:ext cx="646331" cy="369332"/>
              </a:xfrm>
              <a:prstGeom prst="rect">
                <a:avLst/>
              </a:prstGeom>
              <a:solidFill>
                <a:srgbClr val="DEEBF7"/>
              </a:solidFill>
              <a:ln>
                <a:noFill/>
              </a:ln>
            </p:spPr>
            <p:txBody>
              <a:bodyPr wrap="none">
                <a:spAutoFit/>
              </a:bodyPr>
              <a:lstStyle/>
              <a:p>
                <a:r>
                  <a:rPr lang="en-US" altLang="zh-TW" dirty="0">
                    <a:latin typeface="華康儷楷書" panose="03000509000000000000" pitchFamily="65" charset="-120"/>
                    <a:ea typeface="華康儷楷書" panose="03000509000000000000" pitchFamily="65" charset="-120"/>
                    <a:cs typeface="華康儷楷書" panose="03000509000000000000" pitchFamily="65" charset="-120"/>
                  </a:rPr>
                  <a:t>7/13</a:t>
                </a:r>
                <a:endParaRPr lang="zh-TW" altLang="en-US" dirty="0">
                  <a:latin typeface="華康儷楷書" panose="03000509000000000000" pitchFamily="65" charset="-120"/>
                  <a:ea typeface="華康儷楷書" panose="03000509000000000000" pitchFamily="65" charset="-120"/>
                  <a:cs typeface="華康儷楷書" panose="03000509000000000000" pitchFamily="65" charset="-120"/>
                </a:endParaRPr>
              </a:p>
            </p:txBody>
          </p:sp>
        </p:grpSp>
        <p:sp>
          <p:nvSpPr>
            <p:cNvPr id="129" name="流程圖: 抽選 128"/>
            <p:cNvSpPr/>
            <p:nvPr/>
          </p:nvSpPr>
          <p:spPr>
            <a:xfrm>
              <a:off x="10242718" y="2422201"/>
              <a:ext cx="141014" cy="180552"/>
            </a:xfrm>
            <a:prstGeom prst="flowChartExtra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32" name="群組 131"/>
          <p:cNvGrpSpPr/>
          <p:nvPr/>
        </p:nvGrpSpPr>
        <p:grpSpPr>
          <a:xfrm>
            <a:off x="11173531" y="1676227"/>
            <a:ext cx="646331" cy="4818887"/>
            <a:chOff x="10792724" y="1775870"/>
            <a:chExt cx="646331" cy="4818887"/>
          </a:xfrm>
        </p:grpSpPr>
        <p:grpSp>
          <p:nvGrpSpPr>
            <p:cNvPr id="133" name="群組 132"/>
            <p:cNvGrpSpPr/>
            <p:nvPr/>
          </p:nvGrpSpPr>
          <p:grpSpPr>
            <a:xfrm>
              <a:off x="10792724" y="1775870"/>
              <a:ext cx="646331" cy="4818887"/>
              <a:chOff x="10792724" y="1775870"/>
              <a:chExt cx="646331" cy="4818887"/>
            </a:xfrm>
          </p:grpSpPr>
          <p:sp>
            <p:nvSpPr>
              <p:cNvPr id="135" name="文字方塊 134"/>
              <p:cNvSpPr txBox="1"/>
              <p:nvPr/>
            </p:nvSpPr>
            <p:spPr>
              <a:xfrm>
                <a:off x="10885057" y="2605548"/>
                <a:ext cx="461665" cy="3989209"/>
              </a:xfrm>
              <a:prstGeom prst="rect">
                <a:avLst/>
              </a:prstGeom>
              <a:noFill/>
              <a:ln>
                <a:noFill/>
              </a:ln>
            </p:spPr>
            <p:txBody>
              <a:bodyPr vert="eaVert" wrap="square">
                <a:spAutoFit/>
              </a:bodyPr>
              <a:lstStyle/>
              <a:p>
                <a:pPr>
                  <a:defRPr/>
                </a:pPr>
                <a:r>
                  <a:rPr lang="zh-TW" altLang="en-US" dirty="0">
                    <a:latin typeface="華康儷楷書" panose="03000509000000000000" pitchFamily="65" charset="-120"/>
                    <a:ea typeface="華康儷楷書" panose="03000509000000000000" pitchFamily="65" charset="-120"/>
                    <a:cs typeface="華康儷楷書" panose="03000509000000000000" pitchFamily="65" charset="-120"/>
                  </a:rPr>
                  <a:t>分發錄取生報到</a:t>
                </a:r>
              </a:p>
            </p:txBody>
          </p:sp>
          <p:sp>
            <p:nvSpPr>
              <p:cNvPr id="136" name="矩形 135"/>
              <p:cNvSpPr/>
              <p:nvPr/>
            </p:nvSpPr>
            <p:spPr>
              <a:xfrm>
                <a:off x="10792724" y="1775870"/>
                <a:ext cx="646331" cy="646331"/>
              </a:xfrm>
              <a:prstGeom prst="rect">
                <a:avLst/>
              </a:prstGeom>
              <a:solidFill>
                <a:srgbClr val="DEEBF7"/>
              </a:solidFill>
              <a:ln>
                <a:noFill/>
              </a:ln>
            </p:spPr>
            <p:txBody>
              <a:bodyPr wrap="none">
                <a:spAutoFit/>
              </a:bodyPr>
              <a:lstStyle/>
              <a:p>
                <a:r>
                  <a:rPr lang="en-US" altLang="zh-TW" dirty="0">
                    <a:latin typeface="華康儷楷書" panose="03000509000000000000" pitchFamily="65" charset="-120"/>
                    <a:ea typeface="華康儷楷書" panose="03000509000000000000" pitchFamily="65" charset="-120"/>
                    <a:cs typeface="華康儷楷書" panose="03000509000000000000" pitchFamily="65" charset="-120"/>
                  </a:rPr>
                  <a:t>7/15</a:t>
                </a:r>
              </a:p>
              <a:p>
                <a:r>
                  <a:rPr lang="en-US" altLang="zh-TW" dirty="0">
                    <a:latin typeface="華康儷楷書" panose="03000509000000000000" pitchFamily="65" charset="-120"/>
                    <a:ea typeface="華康儷楷書" panose="03000509000000000000" pitchFamily="65" charset="-120"/>
                    <a:cs typeface="華康儷楷書" panose="03000509000000000000" pitchFamily="65" charset="-120"/>
                  </a:rPr>
                  <a:t>7/21</a:t>
                </a:r>
                <a:endParaRPr lang="zh-TW" altLang="en-US" dirty="0">
                  <a:latin typeface="華康儷楷書" panose="03000509000000000000" pitchFamily="65" charset="-120"/>
                  <a:ea typeface="華康儷楷書" panose="03000509000000000000" pitchFamily="65" charset="-120"/>
                  <a:cs typeface="華康儷楷書" panose="03000509000000000000" pitchFamily="65" charset="-120"/>
                </a:endParaRPr>
              </a:p>
            </p:txBody>
          </p:sp>
        </p:grpSp>
        <p:sp>
          <p:nvSpPr>
            <p:cNvPr id="134" name="流程圖: 抽選 133"/>
            <p:cNvSpPr/>
            <p:nvPr/>
          </p:nvSpPr>
          <p:spPr>
            <a:xfrm>
              <a:off x="11031940" y="2422201"/>
              <a:ext cx="141014" cy="180552"/>
            </a:xfrm>
            <a:prstGeom prst="flowChartExtra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37" name="群組 136"/>
          <p:cNvGrpSpPr/>
          <p:nvPr/>
        </p:nvGrpSpPr>
        <p:grpSpPr>
          <a:xfrm>
            <a:off x="2381447" y="1676227"/>
            <a:ext cx="646331" cy="4818887"/>
            <a:chOff x="2000719" y="1775870"/>
            <a:chExt cx="646331" cy="4818887"/>
          </a:xfrm>
        </p:grpSpPr>
        <p:grpSp>
          <p:nvGrpSpPr>
            <p:cNvPr id="138" name="群組 137"/>
            <p:cNvGrpSpPr/>
            <p:nvPr/>
          </p:nvGrpSpPr>
          <p:grpSpPr>
            <a:xfrm>
              <a:off x="2000719" y="1775870"/>
              <a:ext cx="646331" cy="4818887"/>
              <a:chOff x="2000719" y="1775870"/>
              <a:chExt cx="646331" cy="4818887"/>
            </a:xfrm>
          </p:grpSpPr>
          <p:sp>
            <p:nvSpPr>
              <p:cNvPr id="140" name="文字方塊 139"/>
              <p:cNvSpPr txBox="1"/>
              <p:nvPr/>
            </p:nvSpPr>
            <p:spPr>
              <a:xfrm>
                <a:off x="2093052" y="2605548"/>
                <a:ext cx="461665" cy="3989209"/>
              </a:xfrm>
              <a:prstGeom prst="rect">
                <a:avLst/>
              </a:prstGeom>
              <a:noFill/>
              <a:ln>
                <a:noFill/>
              </a:ln>
            </p:spPr>
            <p:txBody>
              <a:bodyPr vert="eaVert" wrap="square">
                <a:spAutoFit/>
              </a:bodyPr>
              <a:lstStyle/>
              <a:p>
                <a:pPr>
                  <a:defRPr/>
                </a:pPr>
                <a:r>
                  <a:rPr lang="zh-TW" altLang="en-US" dirty="0">
                    <a:latin typeface="華康儷楷書" panose="03000509000000000000" pitchFamily="65" charset="-120"/>
                    <a:ea typeface="華康儷楷書" panose="03000509000000000000" pitchFamily="65" charset="-120"/>
                    <a:cs typeface="華康儷楷書" panose="03000509000000000000" pitchFamily="65" charset="-120"/>
                  </a:rPr>
                  <a:t>考生參加統一入學</a:t>
                </a:r>
                <a:r>
                  <a:rPr lang="zh-TW" altLang="en-US" dirty="0" smtClean="0">
                    <a:latin typeface="華康儷楷書" panose="03000509000000000000" pitchFamily="65" charset="-120"/>
                    <a:ea typeface="華康儷楷書" panose="03000509000000000000" pitchFamily="65" charset="-120"/>
                    <a:cs typeface="華康儷楷書" panose="03000509000000000000" pitchFamily="65" charset="-120"/>
                  </a:rPr>
                  <a:t>測驗</a:t>
                </a:r>
                <a:endParaRPr lang="zh-TW" altLang="en-US" dirty="0">
                  <a:latin typeface="華康儷楷書" panose="03000509000000000000" pitchFamily="65" charset="-120"/>
                  <a:ea typeface="華康儷楷書" panose="03000509000000000000" pitchFamily="65" charset="-120"/>
                  <a:cs typeface="華康儷楷書" panose="03000509000000000000" pitchFamily="65" charset="-120"/>
                </a:endParaRPr>
              </a:p>
            </p:txBody>
          </p:sp>
          <p:sp>
            <p:nvSpPr>
              <p:cNvPr id="141" name="矩形 140"/>
              <p:cNvSpPr/>
              <p:nvPr/>
            </p:nvSpPr>
            <p:spPr>
              <a:xfrm>
                <a:off x="2000719" y="1775870"/>
                <a:ext cx="646331" cy="646331"/>
              </a:xfrm>
              <a:prstGeom prst="rect">
                <a:avLst/>
              </a:prstGeom>
              <a:solidFill>
                <a:srgbClr val="DEEBF7"/>
              </a:solidFill>
              <a:ln>
                <a:noFill/>
              </a:ln>
            </p:spPr>
            <p:txBody>
              <a:bodyPr wrap="none">
                <a:spAutoFit/>
              </a:bodyPr>
              <a:lstStyle/>
              <a:p>
                <a:pPr algn="ctr"/>
                <a:r>
                  <a:rPr lang="en-US" altLang="zh-TW" dirty="0">
                    <a:latin typeface="華康儷楷書" panose="03000509000000000000" pitchFamily="65" charset="-120"/>
                    <a:ea typeface="華康儷楷書" panose="03000509000000000000" pitchFamily="65" charset="-120"/>
                    <a:cs typeface="華康儷楷書" panose="03000509000000000000" pitchFamily="65" charset="-120"/>
                  </a:rPr>
                  <a:t>4/30</a:t>
                </a:r>
              </a:p>
              <a:p>
                <a:pPr algn="ctr"/>
                <a:r>
                  <a:rPr lang="en-US" altLang="zh-TW" dirty="0">
                    <a:latin typeface="華康儷楷書" panose="03000509000000000000" pitchFamily="65" charset="-120"/>
                    <a:ea typeface="華康儷楷書" panose="03000509000000000000" pitchFamily="65" charset="-120"/>
                    <a:cs typeface="華康儷楷書" panose="03000509000000000000" pitchFamily="65" charset="-120"/>
                  </a:rPr>
                  <a:t>5/1</a:t>
                </a:r>
                <a:endParaRPr lang="zh-TW" altLang="en-US" dirty="0">
                  <a:latin typeface="華康儷楷書" panose="03000509000000000000" pitchFamily="65" charset="-120"/>
                  <a:ea typeface="華康儷楷書" panose="03000509000000000000" pitchFamily="65" charset="-120"/>
                  <a:cs typeface="華康儷楷書" panose="03000509000000000000" pitchFamily="65" charset="-120"/>
                </a:endParaRPr>
              </a:p>
            </p:txBody>
          </p:sp>
        </p:grpSp>
        <p:sp>
          <p:nvSpPr>
            <p:cNvPr id="139" name="流程圖: 抽選 138"/>
            <p:cNvSpPr/>
            <p:nvPr/>
          </p:nvSpPr>
          <p:spPr>
            <a:xfrm>
              <a:off x="2252457" y="2422201"/>
              <a:ext cx="141014" cy="180552"/>
            </a:xfrm>
            <a:prstGeom prst="flowChartExtra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42" name="群組 141"/>
          <p:cNvGrpSpPr/>
          <p:nvPr/>
        </p:nvGrpSpPr>
        <p:grpSpPr>
          <a:xfrm>
            <a:off x="1598840" y="1628800"/>
            <a:ext cx="669514" cy="4850432"/>
            <a:chOff x="1185887" y="1728443"/>
            <a:chExt cx="669514" cy="4850432"/>
          </a:xfrm>
        </p:grpSpPr>
        <p:sp>
          <p:nvSpPr>
            <p:cNvPr id="143" name="橢圓 142"/>
            <p:cNvSpPr/>
            <p:nvPr/>
          </p:nvSpPr>
          <p:spPr>
            <a:xfrm>
              <a:off x="1207401" y="1728443"/>
              <a:ext cx="648000" cy="64800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4" name="流程圖: 抽選 143"/>
            <p:cNvSpPr/>
            <p:nvPr/>
          </p:nvSpPr>
          <p:spPr>
            <a:xfrm flipV="1">
              <a:off x="1281276" y="2241176"/>
              <a:ext cx="513930" cy="251491"/>
            </a:xfrm>
            <a:prstGeom prst="flowChartExtra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5" name="矩形 144"/>
            <p:cNvSpPr/>
            <p:nvPr/>
          </p:nvSpPr>
          <p:spPr>
            <a:xfrm>
              <a:off x="1185887" y="1839311"/>
              <a:ext cx="646331" cy="369332"/>
            </a:xfrm>
            <a:prstGeom prst="rect">
              <a:avLst/>
            </a:prstGeom>
            <a:noFill/>
            <a:ln>
              <a:noFill/>
            </a:ln>
          </p:spPr>
          <p:txBody>
            <a:bodyPr wrap="none">
              <a:spAutoFit/>
            </a:bodyPr>
            <a:lstStyle/>
            <a:p>
              <a:r>
                <a:rPr lang="en-US" altLang="zh-TW" dirty="0">
                  <a:solidFill>
                    <a:schemeClr val="bg1"/>
                  </a:solidFill>
                  <a:latin typeface="華康儷楷書" panose="03000509000000000000" pitchFamily="65" charset="-120"/>
                  <a:ea typeface="華康儷楷書" panose="03000509000000000000" pitchFamily="65" charset="-120"/>
                  <a:cs typeface="華康儷楷書" panose="03000509000000000000" pitchFamily="65" charset="-120"/>
                </a:rPr>
                <a:t>4/26</a:t>
              </a:r>
            </a:p>
          </p:txBody>
        </p:sp>
        <p:sp>
          <p:nvSpPr>
            <p:cNvPr id="146" name="文字方塊 145"/>
            <p:cNvSpPr txBox="1"/>
            <p:nvPr/>
          </p:nvSpPr>
          <p:spPr>
            <a:xfrm>
              <a:off x="1291301" y="2589666"/>
              <a:ext cx="461665" cy="3989209"/>
            </a:xfrm>
            <a:prstGeom prst="rect">
              <a:avLst/>
            </a:prstGeom>
            <a:noFill/>
            <a:ln>
              <a:noFill/>
            </a:ln>
          </p:spPr>
          <p:txBody>
            <a:bodyPr vert="eaVert" wrap="square">
              <a:spAutoFit/>
            </a:bodyPr>
            <a:lstStyle/>
            <a:p>
              <a:pPr>
                <a:defRPr/>
              </a:pPr>
              <a:r>
                <a:rPr lang="zh-TW" altLang="en-US" dirty="0" smtClean="0">
                  <a:latin typeface="華康儷楷書" panose="03000509000000000000" pitchFamily="65" charset="-120"/>
                  <a:ea typeface="華康儷楷書" panose="03000509000000000000" pitchFamily="65" charset="-120"/>
                  <a:cs typeface="華康儷楷書" panose="03000509000000000000" pitchFamily="65" charset="-120"/>
                </a:rPr>
                <a:t>高中職提交</a:t>
              </a:r>
              <a:r>
                <a:rPr lang="zh-TW" altLang="en-US" dirty="0">
                  <a:latin typeface="華康儷楷書" panose="03000509000000000000" pitchFamily="65" charset="-120"/>
                  <a:ea typeface="華康儷楷書" panose="03000509000000000000" pitchFamily="65" charset="-120"/>
                  <a:cs typeface="華康儷楷書" panose="03000509000000000000" pitchFamily="65" charset="-120"/>
                </a:rPr>
                <a:t>學習歷程中央資料庫</a:t>
              </a:r>
            </a:p>
          </p:txBody>
        </p:sp>
      </p:grpSp>
    </p:spTree>
    <p:extLst>
      <p:ext uri="{BB962C8B-B14F-4D97-AF65-F5344CB8AC3E}">
        <p14:creationId xmlns:p14="http://schemas.microsoft.com/office/powerpoint/2010/main" xmlns="" val="62709968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695400" y="-243408"/>
            <a:ext cx="8940800" cy="1224971"/>
          </a:xfrm>
          <a:prstGeom prst="rect">
            <a:avLst/>
          </a:prstGeom>
          <a:ln/>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lnSpc>
                <a:spcPts val="3500"/>
              </a:lnSpc>
              <a:spcAft>
                <a:spcPts val="0"/>
              </a:spcAft>
            </a:pPr>
            <a:r>
              <a:rPr lang="en-US" altLang="zh-TW" sz="2500" b="1" dirty="0" smtClean="0">
                <a:latin typeface="標楷體" panose="03000509000000000000" pitchFamily="65" charset="-120"/>
                <a:ea typeface="標楷體" panose="03000509000000000000" pitchFamily="65" charset="-120"/>
              </a:rPr>
              <a:t>【</a:t>
            </a:r>
            <a:r>
              <a:rPr lang="zh-TW" altLang="en-US" sz="2500" b="1" dirty="0">
                <a:latin typeface="標楷體" panose="03000509000000000000" pitchFamily="65" charset="-120"/>
                <a:ea typeface="標楷體" panose="03000509000000000000" pitchFamily="65" charset="-120"/>
              </a:rPr>
              <a:t>集體報名</a:t>
            </a:r>
            <a:r>
              <a:rPr lang="en-US" altLang="zh-TW" sz="2500" b="1" dirty="0">
                <a:latin typeface="標楷體" panose="03000509000000000000" pitchFamily="65" charset="-120"/>
                <a:ea typeface="標楷體" panose="03000509000000000000" pitchFamily="65" charset="-120"/>
              </a:rPr>
              <a:t>】</a:t>
            </a:r>
            <a:r>
              <a:rPr lang="zh-TW" altLang="en-US" sz="2500" b="1" dirty="0">
                <a:latin typeface="標楷體" panose="03000509000000000000" pitchFamily="65" charset="-120"/>
                <a:ea typeface="標楷體" panose="03000509000000000000" pitchFamily="65" charset="-120"/>
              </a:rPr>
              <a:t>離島地區第二階段視訊面試</a:t>
            </a:r>
            <a:endParaRPr lang="en-US" altLang="zh-TW" sz="2500" b="1" dirty="0">
              <a:solidFill>
                <a:srgbClr val="FF0000"/>
              </a:solidFill>
              <a:latin typeface="標楷體" panose="03000509000000000000" pitchFamily="65" charset="-120"/>
              <a:ea typeface="標楷體" panose="03000509000000000000" pitchFamily="65" charset="-120"/>
              <a:cs typeface="+mn-cs"/>
            </a:endParaRPr>
          </a:p>
        </p:txBody>
      </p:sp>
      <p:sp>
        <p:nvSpPr>
          <p:cNvPr id="3" name="Rectangle 2"/>
          <p:cNvSpPr txBox="1">
            <a:spLocks noChangeArrowheads="1"/>
          </p:cNvSpPr>
          <p:nvPr/>
        </p:nvSpPr>
        <p:spPr>
          <a:xfrm>
            <a:off x="1055440" y="908720"/>
            <a:ext cx="10585176" cy="5688632"/>
          </a:xfrm>
          <a:prstGeom prst="rect">
            <a:avLst/>
          </a:prstGeom>
          <a:ln/>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342900" indent="-342900" fontAlgn="auto">
              <a:lnSpc>
                <a:spcPts val="3500"/>
              </a:lnSpc>
              <a:spcAft>
                <a:spcPts val="0"/>
              </a:spcAft>
              <a:buFont typeface="Wingdings" panose="05000000000000000000" pitchFamily="2" charset="2"/>
              <a:buChar char="u"/>
            </a:pPr>
            <a:r>
              <a:rPr lang="zh-TW" altLang="en-US" sz="2000" dirty="0">
                <a:latin typeface="標楷體" panose="03000509000000000000" pitchFamily="65" charset="-120"/>
                <a:ea typeface="標楷體" panose="03000509000000000000" pitchFamily="65" charset="-120"/>
                <a:cs typeface="+mn-cs"/>
              </a:rPr>
              <a:t>緣起</a:t>
            </a:r>
            <a:r>
              <a:rPr lang="zh-TW" altLang="en-US" sz="2000" dirty="0" smtClean="0">
                <a:latin typeface="標楷體" panose="03000509000000000000" pitchFamily="65" charset="-120"/>
                <a:ea typeface="標楷體" panose="03000509000000000000" pitchFamily="65" charset="-120"/>
                <a:cs typeface="+mn-cs"/>
              </a:rPr>
              <a:t>：</a:t>
            </a:r>
            <a:r>
              <a:rPr lang="en-US" altLang="zh-TW" sz="2000" dirty="0" smtClean="0">
                <a:latin typeface="標楷體" panose="03000509000000000000" pitchFamily="65" charset="-120"/>
                <a:ea typeface="標楷體" panose="03000509000000000000" pitchFamily="65" charset="-120"/>
                <a:cs typeface="+mn-cs"/>
              </a:rPr>
              <a:t/>
            </a:r>
            <a:br>
              <a:rPr lang="en-US" altLang="zh-TW" sz="2000" dirty="0" smtClean="0">
                <a:latin typeface="標楷體" panose="03000509000000000000" pitchFamily="65" charset="-120"/>
                <a:ea typeface="標楷體" panose="03000509000000000000" pitchFamily="65" charset="-120"/>
                <a:cs typeface="+mn-cs"/>
              </a:rPr>
            </a:br>
            <a:r>
              <a:rPr lang="zh-TW" altLang="en-US" sz="2000" dirty="0" smtClean="0">
                <a:latin typeface="標楷體" panose="03000509000000000000" pitchFamily="65" charset="-120"/>
                <a:ea typeface="標楷體" panose="03000509000000000000" pitchFamily="65" charset="-120"/>
                <a:cs typeface="+mn-cs"/>
              </a:rPr>
              <a:t>為</a:t>
            </a:r>
            <a:r>
              <a:rPr lang="zh-TW" altLang="en-US" sz="2000" dirty="0">
                <a:latin typeface="標楷體" panose="03000509000000000000" pitchFamily="65" charset="-120"/>
                <a:ea typeface="標楷體" panose="03000509000000000000" pitchFamily="65" charset="-120"/>
                <a:cs typeface="+mn-cs"/>
              </a:rPr>
              <a:t>減輕離島考生長途應試之負擔，避免因長途應試而舟車勞返，更可協助到弱勢家庭子女考生，提供更友善之應考服務，大專校院更須提升高教公共性，以完善就學協助機制，有效促進社會流動。特此，教育部委請國立澎湖科大、國立金門大學、國立海洋大學</a:t>
            </a:r>
            <a:r>
              <a:rPr lang="en-US" altLang="zh-TW" sz="2000" dirty="0">
                <a:latin typeface="標楷體" panose="03000509000000000000" pitchFamily="65" charset="-120"/>
                <a:ea typeface="標楷體" panose="03000509000000000000" pitchFamily="65" charset="-120"/>
                <a:cs typeface="+mn-cs"/>
              </a:rPr>
              <a:t>(</a:t>
            </a:r>
            <a:r>
              <a:rPr lang="zh-TW" altLang="en-US" sz="2000" dirty="0">
                <a:latin typeface="標楷體" panose="03000509000000000000" pitchFamily="65" charset="-120"/>
                <a:ea typeface="標楷體" panose="03000509000000000000" pitchFamily="65" charset="-120"/>
                <a:cs typeface="+mn-cs"/>
              </a:rPr>
              <a:t>馬祖分校</a:t>
            </a:r>
            <a:r>
              <a:rPr lang="en-US" altLang="zh-TW" sz="2000" dirty="0">
                <a:latin typeface="標楷體" panose="03000509000000000000" pitchFamily="65" charset="-120"/>
                <a:ea typeface="標楷體" panose="03000509000000000000" pitchFamily="65" charset="-120"/>
                <a:cs typeface="+mn-cs"/>
              </a:rPr>
              <a:t>)</a:t>
            </a:r>
            <a:r>
              <a:rPr lang="zh-TW" altLang="en-US" sz="2000" dirty="0">
                <a:latin typeface="標楷體" panose="03000509000000000000" pitchFamily="65" charset="-120"/>
                <a:ea typeface="標楷體" panose="03000509000000000000" pitchFamily="65" charset="-120"/>
                <a:cs typeface="+mn-cs"/>
              </a:rPr>
              <a:t>等三所離島大學，規劃大專校院視訊甄試服務及設置視訊服務中心，提供協助澎湖、金門及馬祖地區高中職考生就近於該離島大學與本島大專校院進行第二階段視訊面試。</a:t>
            </a:r>
            <a:endParaRPr lang="en-US" altLang="zh-TW" sz="2000" dirty="0">
              <a:latin typeface="標楷體" panose="03000509000000000000" pitchFamily="65" charset="-120"/>
              <a:ea typeface="標楷體" panose="03000509000000000000" pitchFamily="65" charset="-120"/>
              <a:cs typeface="+mn-cs"/>
            </a:endParaRPr>
          </a:p>
          <a:p>
            <a:pPr marL="342900" indent="-342900" fontAlgn="auto">
              <a:lnSpc>
                <a:spcPts val="3500"/>
              </a:lnSpc>
              <a:spcAft>
                <a:spcPts val="0"/>
              </a:spcAft>
              <a:buFont typeface="Wingdings" panose="05000000000000000000" pitchFamily="2" charset="2"/>
              <a:buChar char="u"/>
            </a:pPr>
            <a:r>
              <a:rPr lang="zh-TW" altLang="en-US" sz="2000" dirty="0">
                <a:latin typeface="標楷體" panose="03000509000000000000" pitchFamily="65" charset="-120"/>
                <a:ea typeface="標楷體" panose="03000509000000000000" pitchFamily="65" charset="-120"/>
                <a:cs typeface="+mn-cs"/>
              </a:rPr>
              <a:t>對象</a:t>
            </a:r>
            <a:r>
              <a:rPr lang="zh-TW" altLang="en-US" sz="2000" dirty="0" smtClean="0">
                <a:latin typeface="標楷體" panose="03000509000000000000" pitchFamily="65" charset="-120"/>
                <a:ea typeface="標楷體" panose="03000509000000000000" pitchFamily="65" charset="-120"/>
                <a:cs typeface="+mn-cs"/>
              </a:rPr>
              <a:t>：</a:t>
            </a:r>
            <a:r>
              <a:rPr lang="en-US" altLang="zh-TW" sz="2000" dirty="0" smtClean="0">
                <a:latin typeface="標楷體" panose="03000509000000000000" pitchFamily="65" charset="-120"/>
                <a:ea typeface="標楷體" panose="03000509000000000000" pitchFamily="65" charset="-120"/>
                <a:cs typeface="+mn-cs"/>
              </a:rPr>
              <a:t/>
            </a:r>
            <a:br>
              <a:rPr lang="en-US" altLang="zh-TW" sz="2000" dirty="0" smtClean="0">
                <a:latin typeface="標楷體" panose="03000509000000000000" pitchFamily="65" charset="-120"/>
                <a:ea typeface="標楷體" panose="03000509000000000000" pitchFamily="65" charset="-120"/>
                <a:cs typeface="+mn-cs"/>
              </a:rPr>
            </a:br>
            <a:r>
              <a:rPr lang="zh-TW" altLang="en-US" sz="2000" dirty="0" smtClean="0">
                <a:solidFill>
                  <a:srgbClr val="00B050"/>
                </a:solidFill>
                <a:latin typeface="標楷體" panose="03000509000000000000" pitchFamily="65" charset="-120"/>
                <a:ea typeface="標楷體" panose="03000509000000000000" pitchFamily="65" charset="-120"/>
                <a:cs typeface="+mn-cs"/>
              </a:rPr>
              <a:t>曾</a:t>
            </a:r>
            <a:r>
              <a:rPr lang="zh-TW" altLang="en-US" sz="2000" dirty="0">
                <a:solidFill>
                  <a:srgbClr val="00B050"/>
                </a:solidFill>
                <a:latin typeface="標楷體" panose="03000509000000000000" pitchFamily="65" charset="-120"/>
                <a:ea typeface="標楷體" panose="03000509000000000000" pitchFamily="65" charset="-120"/>
                <a:cs typeface="+mn-cs"/>
              </a:rPr>
              <a:t>就讀離島地區高級中等學校應屆生及非應屆</a:t>
            </a:r>
            <a:r>
              <a:rPr lang="zh-TW" altLang="en-US" sz="2000" dirty="0" smtClean="0">
                <a:solidFill>
                  <a:srgbClr val="00B050"/>
                </a:solidFill>
                <a:latin typeface="標楷體" panose="03000509000000000000" pitchFamily="65" charset="-120"/>
                <a:ea typeface="標楷體" panose="03000509000000000000" pitchFamily="65" charset="-120"/>
                <a:cs typeface="+mn-cs"/>
              </a:rPr>
              <a:t>生</a:t>
            </a:r>
            <a:r>
              <a:rPr lang="en-US" altLang="zh-TW" sz="2000" dirty="0" smtClean="0">
                <a:latin typeface="標楷體" panose="03000509000000000000" pitchFamily="65" charset="-120"/>
                <a:ea typeface="標楷體" panose="03000509000000000000" pitchFamily="65" charset="-120"/>
                <a:cs typeface="+mn-cs"/>
              </a:rPr>
              <a:t/>
            </a:r>
            <a:br>
              <a:rPr lang="en-US" altLang="zh-TW" sz="2000" dirty="0" smtClean="0">
                <a:latin typeface="標楷體" panose="03000509000000000000" pitchFamily="65" charset="-120"/>
                <a:ea typeface="標楷體" panose="03000509000000000000" pitchFamily="65" charset="-120"/>
                <a:cs typeface="+mn-cs"/>
              </a:rPr>
            </a:br>
            <a:r>
              <a:rPr lang="en-US" altLang="zh-TW" sz="2000" dirty="0" smtClean="0">
                <a:latin typeface="Times New Roman" panose="02020603050405020304" pitchFamily="18" charset="0"/>
                <a:ea typeface="標楷體" panose="03000509000000000000" pitchFamily="65" charset="-120"/>
                <a:cs typeface="Times New Roman" panose="02020603050405020304" pitchFamily="18" charset="0"/>
              </a:rPr>
              <a:t>111</a:t>
            </a:r>
            <a:r>
              <a:rPr lang="zh-TW" altLang="en-US" sz="2000" dirty="0" smtClean="0">
                <a:latin typeface="標楷體" panose="03000509000000000000" pitchFamily="65" charset="-120"/>
                <a:ea typeface="標楷體" panose="03000509000000000000" pitchFamily="65" charset="-120"/>
                <a:cs typeface="+mn-cs"/>
              </a:rPr>
              <a:t>學年</a:t>
            </a:r>
            <a:r>
              <a:rPr lang="zh-TW" altLang="en-US" sz="2000" dirty="0">
                <a:latin typeface="標楷體" panose="03000509000000000000" pitchFamily="65" charset="-120"/>
                <a:ea typeface="標楷體" panose="03000509000000000000" pitchFamily="65" charset="-120"/>
                <a:cs typeface="+mn-cs"/>
              </a:rPr>
              <a:t>度統測考區為澎湖、金門、馬祖地區之非應屆</a:t>
            </a:r>
            <a:r>
              <a:rPr lang="zh-TW" altLang="en-US" sz="2000" dirty="0" smtClean="0">
                <a:latin typeface="標楷體" panose="03000509000000000000" pitchFamily="65" charset="-120"/>
                <a:ea typeface="標楷體" panose="03000509000000000000" pitchFamily="65" charset="-120"/>
                <a:cs typeface="+mn-cs"/>
              </a:rPr>
              <a:t>生</a:t>
            </a:r>
            <a:endParaRPr lang="en-US" altLang="zh-TW" sz="2000" dirty="0">
              <a:latin typeface="標楷體" panose="03000509000000000000" pitchFamily="65" charset="-120"/>
              <a:ea typeface="標楷體" panose="03000509000000000000" pitchFamily="65" charset="-120"/>
              <a:cs typeface="+mn-cs"/>
            </a:endParaRPr>
          </a:p>
          <a:p>
            <a:pPr lvl="1" indent="-103188" fontAlgn="auto">
              <a:lnSpc>
                <a:spcPts val="3500"/>
              </a:lnSpc>
              <a:spcAft>
                <a:spcPts val="0"/>
              </a:spcAft>
            </a:pPr>
            <a:r>
              <a:rPr lang="zh-TW" altLang="en-US" sz="2000" dirty="0">
                <a:latin typeface="標楷體" panose="03000509000000000000" pitchFamily="65" charset="-120"/>
                <a:ea typeface="標楷體" panose="03000509000000000000" pitchFamily="65" charset="-120"/>
              </a:rPr>
              <a:t>就讀離島地區高級中等學校包含：</a:t>
            </a:r>
            <a:endParaRPr lang="en-US" altLang="zh-TW" sz="2000" dirty="0">
              <a:latin typeface="標楷體" panose="03000509000000000000" pitchFamily="65" charset="-120"/>
              <a:ea typeface="標楷體" panose="03000509000000000000" pitchFamily="65" charset="-120"/>
            </a:endParaRPr>
          </a:p>
          <a:p>
            <a:pPr lvl="1" fontAlgn="auto">
              <a:lnSpc>
                <a:spcPts val="3500"/>
              </a:lnSpc>
              <a:spcAft>
                <a:spcPts val="0"/>
              </a:spcAft>
            </a:pPr>
            <a:r>
              <a:rPr lang="en-US" altLang="zh-TW" sz="2000" dirty="0">
                <a:solidFill>
                  <a:srgbClr val="0000FF"/>
                </a:solidFill>
                <a:latin typeface="標楷體" panose="03000509000000000000" pitchFamily="65" charset="-120"/>
                <a:ea typeface="標楷體" panose="03000509000000000000" pitchFamily="65" charset="-120"/>
              </a:rPr>
              <a:t>1.</a:t>
            </a:r>
            <a:r>
              <a:rPr lang="zh-TW" altLang="en-US" sz="2000" dirty="0">
                <a:solidFill>
                  <a:srgbClr val="0000FF"/>
                </a:solidFill>
                <a:latin typeface="標楷體" panose="03000509000000000000" pitchFamily="65" charset="-120"/>
                <a:ea typeface="標楷體" panose="03000509000000000000" pitchFamily="65" charset="-120"/>
              </a:rPr>
              <a:t>澎湖地區：國立馬公高級中學、國立澎湖高級海事水產職業學校</a:t>
            </a:r>
            <a:endParaRPr lang="en-US" altLang="zh-TW" sz="2000" dirty="0">
              <a:solidFill>
                <a:srgbClr val="0000FF"/>
              </a:solidFill>
              <a:latin typeface="標楷體" panose="03000509000000000000" pitchFamily="65" charset="-120"/>
              <a:ea typeface="標楷體" panose="03000509000000000000" pitchFamily="65" charset="-120"/>
            </a:endParaRPr>
          </a:p>
          <a:p>
            <a:pPr lvl="1" fontAlgn="auto">
              <a:lnSpc>
                <a:spcPts val="3500"/>
              </a:lnSpc>
              <a:spcAft>
                <a:spcPts val="0"/>
              </a:spcAft>
            </a:pPr>
            <a:r>
              <a:rPr lang="en-US" altLang="zh-TW" sz="2000" dirty="0">
                <a:solidFill>
                  <a:srgbClr val="0000FF"/>
                </a:solidFill>
                <a:latin typeface="標楷體" panose="03000509000000000000" pitchFamily="65" charset="-120"/>
                <a:ea typeface="標楷體" panose="03000509000000000000" pitchFamily="65" charset="-120"/>
              </a:rPr>
              <a:t>2.</a:t>
            </a:r>
            <a:r>
              <a:rPr lang="zh-TW" altLang="en-US" sz="2000" dirty="0">
                <a:solidFill>
                  <a:srgbClr val="0000FF"/>
                </a:solidFill>
                <a:latin typeface="標楷體" panose="03000509000000000000" pitchFamily="65" charset="-120"/>
                <a:ea typeface="標楷體" panose="03000509000000000000" pitchFamily="65" charset="-120"/>
              </a:rPr>
              <a:t>金門地區：國立金門高級中學、國立金門高級農工職業學校</a:t>
            </a:r>
            <a:endParaRPr lang="en-US" altLang="zh-TW" sz="2000" dirty="0">
              <a:solidFill>
                <a:srgbClr val="0000FF"/>
              </a:solidFill>
              <a:latin typeface="標楷體" panose="03000509000000000000" pitchFamily="65" charset="-120"/>
              <a:ea typeface="標楷體" panose="03000509000000000000" pitchFamily="65" charset="-120"/>
            </a:endParaRPr>
          </a:p>
          <a:p>
            <a:pPr lvl="1" fontAlgn="auto">
              <a:lnSpc>
                <a:spcPts val="3500"/>
              </a:lnSpc>
              <a:spcAft>
                <a:spcPts val="0"/>
              </a:spcAft>
            </a:pPr>
            <a:r>
              <a:rPr lang="en-US" altLang="zh-TW" sz="2000" dirty="0">
                <a:solidFill>
                  <a:srgbClr val="0000FF"/>
                </a:solidFill>
                <a:latin typeface="標楷體" panose="03000509000000000000" pitchFamily="65" charset="-120"/>
                <a:ea typeface="標楷體" panose="03000509000000000000" pitchFamily="65" charset="-120"/>
              </a:rPr>
              <a:t>3.</a:t>
            </a:r>
            <a:r>
              <a:rPr lang="zh-TW" altLang="en-US" sz="2000" dirty="0">
                <a:solidFill>
                  <a:srgbClr val="0000FF"/>
                </a:solidFill>
                <a:latin typeface="標楷體" panose="03000509000000000000" pitchFamily="65" charset="-120"/>
                <a:ea typeface="標楷體" panose="03000509000000000000" pitchFamily="65" charset="-120"/>
              </a:rPr>
              <a:t>馬祖地區：國立馬祖</a:t>
            </a:r>
            <a:r>
              <a:rPr lang="zh-TW" altLang="en-US" sz="2000" dirty="0" smtClean="0">
                <a:solidFill>
                  <a:srgbClr val="0000FF"/>
                </a:solidFill>
                <a:latin typeface="標楷體" panose="03000509000000000000" pitchFamily="65" charset="-120"/>
                <a:ea typeface="標楷體" panose="03000509000000000000" pitchFamily="65" charset="-120"/>
              </a:rPr>
              <a:t>高級中學</a:t>
            </a:r>
            <a:endParaRPr lang="en-US" altLang="zh-TW" sz="2000" b="1" dirty="0">
              <a:solidFill>
                <a:srgbClr val="FF0000"/>
              </a:solidFill>
              <a:latin typeface="標楷體" panose="03000509000000000000" pitchFamily="65" charset="-120"/>
              <a:ea typeface="標楷體" panose="03000509000000000000" pitchFamily="65" charset="-120"/>
              <a:cs typeface="+mn-cs"/>
            </a:endParaRPr>
          </a:p>
        </p:txBody>
      </p:sp>
    </p:spTree>
    <p:extLst>
      <p:ext uri="{BB962C8B-B14F-4D97-AF65-F5344CB8AC3E}">
        <p14:creationId xmlns:p14="http://schemas.microsoft.com/office/powerpoint/2010/main" xmlns="" val="166567565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stretch>
            <a:fillRect/>
          </a:stretch>
        </p:blipFill>
        <p:spPr>
          <a:xfrm>
            <a:off x="2288087" y="836712"/>
            <a:ext cx="7425255" cy="5910994"/>
          </a:xfrm>
          <a:prstGeom prst="rect">
            <a:avLst/>
          </a:prstGeom>
        </p:spPr>
      </p:pic>
      <p:sp>
        <p:nvSpPr>
          <p:cNvPr id="23" name="Rectangle 2"/>
          <p:cNvSpPr txBox="1">
            <a:spLocks noChangeArrowheads="1"/>
          </p:cNvSpPr>
          <p:nvPr/>
        </p:nvSpPr>
        <p:spPr>
          <a:xfrm>
            <a:off x="666388" y="-243408"/>
            <a:ext cx="9215229" cy="1224971"/>
          </a:xfrm>
          <a:prstGeom prst="rect">
            <a:avLst/>
          </a:prstGeom>
          <a:ln/>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lnSpc>
                <a:spcPts val="3500"/>
              </a:lnSpc>
              <a:spcAft>
                <a:spcPts val="0"/>
              </a:spcAft>
            </a:pPr>
            <a:r>
              <a:rPr lang="en-US" altLang="zh-TW" sz="2500" b="1" dirty="0" smtClean="0">
                <a:latin typeface="標楷體" panose="03000509000000000000" pitchFamily="65" charset="-120"/>
                <a:ea typeface="標楷體" panose="03000509000000000000" pitchFamily="65" charset="-120"/>
              </a:rPr>
              <a:t>【</a:t>
            </a:r>
            <a:r>
              <a:rPr lang="zh-TW" altLang="en-US" sz="2500" b="1" dirty="0" smtClean="0">
                <a:latin typeface="標楷體" panose="03000509000000000000" pitchFamily="65" charset="-120"/>
                <a:ea typeface="標楷體" panose="03000509000000000000" pitchFamily="65" charset="-120"/>
              </a:rPr>
              <a:t>集體</a:t>
            </a:r>
            <a:r>
              <a:rPr lang="zh-TW" altLang="en-US" sz="2500" b="1" dirty="0">
                <a:latin typeface="標楷體" panose="03000509000000000000" pitchFamily="65" charset="-120"/>
                <a:ea typeface="標楷體" panose="03000509000000000000" pitchFamily="65" charset="-120"/>
              </a:rPr>
              <a:t>報名</a:t>
            </a:r>
            <a:r>
              <a:rPr lang="en-US" altLang="zh-TW" sz="2500" b="1" dirty="0">
                <a:latin typeface="標楷體" panose="03000509000000000000" pitchFamily="65" charset="-120"/>
                <a:ea typeface="標楷體" panose="03000509000000000000" pitchFamily="65" charset="-120"/>
              </a:rPr>
              <a:t>】</a:t>
            </a:r>
            <a:r>
              <a:rPr lang="zh-TW" altLang="en-US" sz="2500" b="1" dirty="0">
                <a:latin typeface="標楷體" panose="03000509000000000000" pitchFamily="65" charset="-120"/>
                <a:ea typeface="標楷體" panose="03000509000000000000" pitchFamily="65" charset="-120"/>
              </a:rPr>
              <a:t>一階報名及繳費</a:t>
            </a:r>
            <a:r>
              <a:rPr lang="en-US" altLang="zh-TW" sz="2500" b="1" dirty="0">
                <a:solidFill>
                  <a:srgbClr val="FF0000"/>
                </a:solidFill>
                <a:latin typeface="標楷體" panose="03000509000000000000" pitchFamily="65" charset="-120"/>
                <a:ea typeface="標楷體" panose="03000509000000000000" pitchFamily="65" charset="-120"/>
                <a:cs typeface="+mn-cs"/>
              </a:rPr>
              <a:t>-</a:t>
            </a:r>
            <a:r>
              <a:rPr lang="zh-TW" altLang="en-US" sz="2500" b="1" dirty="0">
                <a:solidFill>
                  <a:srgbClr val="FF0000"/>
                </a:solidFill>
                <a:latin typeface="標楷體" panose="03000509000000000000" pitchFamily="65" charset="-120"/>
                <a:ea typeface="標楷體" panose="03000509000000000000" pitchFamily="65" charset="-120"/>
                <a:cs typeface="+mn-cs"/>
              </a:rPr>
              <a:t>列印第一階段考生調查表</a:t>
            </a:r>
            <a:r>
              <a:rPr lang="en-US" altLang="zh-TW" sz="2500" b="1" dirty="0">
                <a:solidFill>
                  <a:srgbClr val="FF0000"/>
                </a:solidFill>
                <a:latin typeface="標楷體" panose="03000509000000000000" pitchFamily="65" charset="-120"/>
                <a:ea typeface="標楷體" panose="03000509000000000000" pitchFamily="65" charset="-120"/>
                <a:cs typeface="+mn-cs"/>
              </a:rPr>
              <a:t>A1</a:t>
            </a:r>
          </a:p>
        </p:txBody>
      </p:sp>
      <p:sp>
        <p:nvSpPr>
          <p:cNvPr id="12" name="Rectangle 5">
            <a:extLst>
              <a:ext uri="{FF2B5EF4-FFF2-40B4-BE49-F238E27FC236}">
                <a16:creationId xmlns:a16="http://schemas.microsoft.com/office/drawing/2014/main" xmlns="" id="{B856DF84-C101-4D1B-B993-6F231C1496F1}"/>
              </a:ext>
            </a:extLst>
          </p:cNvPr>
          <p:cNvSpPr>
            <a:spLocks noChangeArrowheads="1"/>
          </p:cNvSpPr>
          <p:nvPr/>
        </p:nvSpPr>
        <p:spPr bwMode="auto">
          <a:xfrm>
            <a:off x="5378917" y="4595298"/>
            <a:ext cx="864096" cy="782894"/>
          </a:xfrm>
          <a:prstGeom prst="rect">
            <a:avLst/>
          </a:prstGeom>
          <a:noFill/>
          <a:ln w="38100">
            <a:solidFill>
              <a:srgbClr val="FF0000"/>
            </a:solidFill>
            <a:prstDash val="sysDot"/>
            <a:miter lim="800000"/>
            <a:headEnd/>
            <a:tailEnd/>
          </a:ln>
        </p:spPr>
        <p:txBody>
          <a:bodyPr wrap="none" anchor="ctr"/>
          <a:lstStyle/>
          <a:p>
            <a:pPr algn="just">
              <a:buFontTx/>
              <a:buChar char="•"/>
            </a:pPr>
            <a:endParaRPr kumimoji="0" lang="zh-TW" altLang="en-US">
              <a:latin typeface="標楷體" panose="03000509000000000000" pitchFamily="65" charset="-120"/>
              <a:ea typeface="標楷體" panose="03000509000000000000" pitchFamily="65" charset="-120"/>
            </a:endParaRPr>
          </a:p>
        </p:txBody>
      </p:sp>
      <p:sp>
        <p:nvSpPr>
          <p:cNvPr id="13" name="AutoShape 6">
            <a:extLst>
              <a:ext uri="{FF2B5EF4-FFF2-40B4-BE49-F238E27FC236}">
                <a16:creationId xmlns:a16="http://schemas.microsoft.com/office/drawing/2014/main" xmlns="" id="{FF7111E2-AA82-4DCA-A8A9-9E4A1C76C2CA}"/>
              </a:ext>
            </a:extLst>
          </p:cNvPr>
          <p:cNvSpPr>
            <a:spLocks noChangeArrowheads="1"/>
          </p:cNvSpPr>
          <p:nvPr/>
        </p:nvSpPr>
        <p:spPr bwMode="auto">
          <a:xfrm>
            <a:off x="2207568" y="5570993"/>
            <a:ext cx="7674049" cy="892948"/>
          </a:xfrm>
          <a:prstGeom prst="roundRect">
            <a:avLst/>
          </a:prstGeom>
          <a:solidFill>
            <a:schemeClr val="accent4">
              <a:lumMod val="40000"/>
              <a:lumOff val="60000"/>
            </a:schemeClr>
          </a:solidFill>
          <a:ln w="9525" algn="ctr">
            <a:solidFill>
              <a:srgbClr val="FFFF00"/>
            </a:solidFill>
            <a:miter lim="800000"/>
            <a:headEnd/>
            <a:tailEnd/>
          </a:ln>
          <a:effectLst>
            <a:outerShdw dist="20000" dir="5400000" rotWithShape="0">
              <a:srgbClr val="000000">
                <a:alpha val="37999"/>
              </a:srgbClr>
            </a:outerShdw>
          </a:effectLst>
        </p:spPr>
        <p:txBody>
          <a:bodyPr/>
          <a:lstStyle/>
          <a:p>
            <a:pPr algn="ctr"/>
            <a:r>
              <a:rPr kumimoji="0" lang="zh-TW" altLang="en-US" sz="2400" dirty="0">
                <a:latin typeface="標楷體" panose="03000509000000000000" pitchFamily="65" charset="-120"/>
                <a:ea typeface="標楷體" panose="03000509000000000000" pitchFamily="65" charset="-120"/>
              </a:rPr>
              <a:t>依承辦作業需要，分</a:t>
            </a:r>
            <a:r>
              <a:rPr kumimoji="0" lang="zh-TW" altLang="en-US" sz="2400" b="1" dirty="0">
                <a:latin typeface="標楷體" panose="03000509000000000000" pitchFamily="65" charset="-120"/>
                <a:ea typeface="標楷體" panose="03000509000000000000" pitchFamily="65" charset="-120"/>
              </a:rPr>
              <a:t>班級</a:t>
            </a:r>
            <a:r>
              <a:rPr kumimoji="0" lang="zh-TW" altLang="en-US" sz="2400" dirty="0">
                <a:latin typeface="標楷體" panose="03000509000000000000" pitchFamily="65" charset="-120"/>
                <a:ea typeface="標楷體" panose="03000509000000000000" pitchFamily="65" charset="-120"/>
              </a:rPr>
              <a:t>或</a:t>
            </a:r>
            <a:r>
              <a:rPr kumimoji="0" lang="zh-TW" altLang="en-US" sz="2400" b="1" dirty="0">
                <a:latin typeface="標楷體" panose="03000509000000000000" pitchFamily="65" charset="-120"/>
                <a:ea typeface="標楷體" panose="03000509000000000000" pitchFamily="65" charset="-120"/>
              </a:rPr>
              <a:t>個人</a:t>
            </a:r>
            <a:r>
              <a:rPr kumimoji="0" lang="zh-TW" altLang="en-US" sz="2400" dirty="0">
                <a:latin typeface="標楷體" panose="03000509000000000000" pitchFamily="65" charset="-120"/>
                <a:ea typeface="標楷體" panose="03000509000000000000" pitchFamily="65" charset="-120"/>
              </a:rPr>
              <a:t>列印「考生</a:t>
            </a:r>
            <a:r>
              <a:rPr kumimoji="0" lang="zh-TW" altLang="en-US" sz="2400" dirty="0" smtClean="0">
                <a:latin typeface="標楷體" panose="03000509000000000000" pitchFamily="65" charset="-120"/>
                <a:ea typeface="標楷體" panose="03000509000000000000" pitchFamily="65" charset="-120"/>
              </a:rPr>
              <a:t>調查表</a:t>
            </a:r>
            <a:r>
              <a:rPr kumimoji="0" lang="en-US" altLang="zh-TW" sz="2400" dirty="0" smtClean="0">
                <a:latin typeface="標楷體" panose="03000509000000000000" pitchFamily="65" charset="-120"/>
                <a:ea typeface="標楷體" panose="03000509000000000000" pitchFamily="65" charset="-120"/>
              </a:rPr>
              <a:t>(A1)</a:t>
            </a:r>
            <a:r>
              <a:rPr kumimoji="0" lang="zh-TW" altLang="en-US" sz="2400" dirty="0" smtClean="0">
                <a:latin typeface="標楷體" panose="03000509000000000000" pitchFamily="65" charset="-120"/>
                <a:ea typeface="標楷體" panose="03000509000000000000" pitchFamily="65" charset="-120"/>
              </a:rPr>
              <a:t>」</a:t>
            </a:r>
            <a:endParaRPr kumimoji="0" lang="en-US" altLang="zh-TW" sz="2400" dirty="0" smtClean="0">
              <a:latin typeface="標楷體" panose="03000509000000000000" pitchFamily="65" charset="-120"/>
              <a:ea typeface="標楷體" panose="03000509000000000000" pitchFamily="65" charset="-120"/>
            </a:endParaRPr>
          </a:p>
          <a:p>
            <a:pPr algn="ctr"/>
            <a:r>
              <a:rPr kumimoji="0" lang="zh-TW" altLang="en-US" sz="2400" dirty="0" smtClean="0">
                <a:latin typeface="標楷體" panose="03000509000000000000" pitchFamily="65" charset="-120"/>
                <a:ea typeface="標楷體" panose="03000509000000000000" pitchFamily="65" charset="-120"/>
              </a:rPr>
              <a:t>列印按鈕下方可勾選「列印時顯示家長簽名欄」</a:t>
            </a:r>
            <a:endParaRPr kumimoji="0" lang="zh-TW" altLang="en-US" sz="2400" dirty="0">
              <a:latin typeface="標楷體" panose="03000509000000000000" pitchFamily="65" charset="-120"/>
              <a:ea typeface="標楷體" panose="03000509000000000000" pitchFamily="65" charset="-120"/>
            </a:endParaRPr>
          </a:p>
        </p:txBody>
      </p:sp>
      <p:sp>
        <p:nvSpPr>
          <p:cNvPr id="8" name="Rectangle 5">
            <a:extLst>
              <a:ext uri="{FF2B5EF4-FFF2-40B4-BE49-F238E27FC236}">
                <a16:creationId xmlns:a16="http://schemas.microsoft.com/office/drawing/2014/main" xmlns="" id="{B856DF84-C101-4D1B-B993-6F231C1496F1}"/>
              </a:ext>
            </a:extLst>
          </p:cNvPr>
          <p:cNvSpPr>
            <a:spLocks noChangeArrowheads="1"/>
          </p:cNvSpPr>
          <p:nvPr/>
        </p:nvSpPr>
        <p:spPr bwMode="auto">
          <a:xfrm>
            <a:off x="4303491" y="2847010"/>
            <a:ext cx="527302" cy="180861"/>
          </a:xfrm>
          <a:prstGeom prst="rect">
            <a:avLst/>
          </a:prstGeom>
          <a:noFill/>
          <a:ln w="38100">
            <a:solidFill>
              <a:srgbClr val="FF0000"/>
            </a:solidFill>
            <a:prstDash val="sysDot"/>
            <a:miter lim="800000"/>
            <a:headEnd/>
            <a:tailEnd/>
          </a:ln>
        </p:spPr>
        <p:txBody>
          <a:bodyPr wrap="none" anchor="ctr"/>
          <a:lstStyle/>
          <a:p>
            <a:pPr algn="just">
              <a:buFontTx/>
              <a:buChar char="•"/>
            </a:pPr>
            <a:endParaRPr kumimoji="0" lang="zh-TW" altLang="en-US">
              <a:latin typeface="標楷體" panose="03000509000000000000" pitchFamily="65" charset="-120"/>
              <a:ea typeface="標楷體" panose="03000509000000000000" pitchFamily="65" charset="-120"/>
            </a:endParaRPr>
          </a:p>
        </p:txBody>
      </p:sp>
      <p:sp>
        <p:nvSpPr>
          <p:cNvPr id="9" name="Rectangle 5">
            <a:extLst>
              <a:ext uri="{FF2B5EF4-FFF2-40B4-BE49-F238E27FC236}">
                <a16:creationId xmlns:a16="http://schemas.microsoft.com/office/drawing/2014/main" xmlns="" id="{B856DF84-C101-4D1B-B993-6F231C1496F1}"/>
              </a:ext>
            </a:extLst>
          </p:cNvPr>
          <p:cNvSpPr>
            <a:spLocks noChangeArrowheads="1"/>
          </p:cNvSpPr>
          <p:nvPr/>
        </p:nvSpPr>
        <p:spPr bwMode="auto">
          <a:xfrm>
            <a:off x="7164584" y="2844134"/>
            <a:ext cx="527302" cy="180861"/>
          </a:xfrm>
          <a:prstGeom prst="rect">
            <a:avLst/>
          </a:prstGeom>
          <a:noFill/>
          <a:ln w="38100">
            <a:solidFill>
              <a:srgbClr val="FF0000"/>
            </a:solidFill>
            <a:prstDash val="sysDot"/>
            <a:miter lim="800000"/>
            <a:headEnd/>
            <a:tailEnd/>
          </a:ln>
        </p:spPr>
        <p:txBody>
          <a:bodyPr wrap="none" anchor="ctr"/>
          <a:lstStyle/>
          <a:p>
            <a:pPr algn="just">
              <a:buFontTx/>
              <a:buChar char="•"/>
            </a:pPr>
            <a:endParaRPr kumimoji="0" lang="zh-TW" altLang="en-US">
              <a:latin typeface="標楷體" panose="03000509000000000000" pitchFamily="65" charset="-120"/>
              <a:ea typeface="標楷體" panose="03000509000000000000" pitchFamily="65" charset="-12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圖片 26"/>
          <p:cNvPicPr>
            <a:picLocks noChangeAspect="1"/>
          </p:cNvPicPr>
          <p:nvPr/>
        </p:nvPicPr>
        <p:blipFill>
          <a:blip r:embed="rId2"/>
          <a:stretch>
            <a:fillRect/>
          </a:stretch>
        </p:blipFill>
        <p:spPr>
          <a:xfrm>
            <a:off x="1414732" y="778960"/>
            <a:ext cx="4007855" cy="6023234"/>
          </a:xfrm>
          <a:prstGeom prst="rect">
            <a:avLst/>
          </a:prstGeom>
          <a:ln>
            <a:solidFill>
              <a:schemeClr val="tx1"/>
            </a:solidFill>
          </a:ln>
        </p:spPr>
      </p:pic>
      <p:sp>
        <p:nvSpPr>
          <p:cNvPr id="2" name="Rectangle 2"/>
          <p:cNvSpPr txBox="1">
            <a:spLocks noChangeArrowheads="1"/>
          </p:cNvSpPr>
          <p:nvPr/>
        </p:nvSpPr>
        <p:spPr>
          <a:xfrm>
            <a:off x="623392" y="44624"/>
            <a:ext cx="9577064" cy="695619"/>
          </a:xfrm>
          <a:prstGeom prst="rect">
            <a:avLst/>
          </a:prstGeom>
          <a:ln/>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630238" indent="-630238" fontAlgn="auto">
              <a:lnSpc>
                <a:spcPts val="3000"/>
              </a:lnSpc>
              <a:spcAft>
                <a:spcPts val="0"/>
              </a:spcAft>
            </a:pPr>
            <a:r>
              <a:rPr lang="en-US" altLang="zh-TW" sz="2200" b="1" dirty="0" smtClean="0">
                <a:latin typeface="標楷體" panose="03000509000000000000" pitchFamily="65" charset="-120"/>
                <a:ea typeface="標楷體" panose="03000509000000000000" pitchFamily="65" charset="-120"/>
              </a:rPr>
              <a:t>【</a:t>
            </a:r>
            <a:r>
              <a:rPr lang="zh-TW" altLang="en-US" sz="2200" b="1" dirty="0">
                <a:latin typeface="標楷體" panose="03000509000000000000" pitchFamily="65" charset="-120"/>
                <a:ea typeface="標楷體" panose="03000509000000000000" pitchFamily="65" charset="-120"/>
              </a:rPr>
              <a:t>集體報名</a:t>
            </a:r>
            <a:r>
              <a:rPr lang="en-US" altLang="zh-TW" sz="2200" b="1" dirty="0">
                <a:latin typeface="標楷體" panose="03000509000000000000" pitchFamily="65" charset="-120"/>
                <a:ea typeface="標楷體" panose="03000509000000000000" pitchFamily="65" charset="-120"/>
              </a:rPr>
              <a:t>】</a:t>
            </a:r>
            <a:r>
              <a:rPr lang="zh-TW" altLang="en-US" sz="2200" b="1" dirty="0">
                <a:latin typeface="標楷體" panose="03000509000000000000" pitchFamily="65" charset="-120"/>
                <a:ea typeface="標楷體" panose="03000509000000000000" pitchFamily="65" charset="-120"/>
              </a:rPr>
              <a:t>一階報名及繳費</a:t>
            </a:r>
            <a:r>
              <a:rPr lang="en-US" altLang="zh-TW" sz="2200" b="1" dirty="0">
                <a:solidFill>
                  <a:srgbClr val="FF0000"/>
                </a:solidFill>
                <a:latin typeface="標楷體" panose="03000509000000000000" pitchFamily="65" charset="-120"/>
                <a:ea typeface="標楷體" panose="03000509000000000000" pitchFamily="65" charset="-120"/>
                <a:cs typeface="+mn-cs"/>
              </a:rPr>
              <a:t>-</a:t>
            </a:r>
            <a:r>
              <a:rPr lang="zh-TW" altLang="en-US" sz="2200" b="1" dirty="0">
                <a:solidFill>
                  <a:srgbClr val="FF0000"/>
                </a:solidFill>
                <a:latin typeface="標楷體" panose="03000509000000000000" pitchFamily="65" charset="-120"/>
                <a:ea typeface="標楷體" panose="03000509000000000000" pitchFamily="65" charset="-120"/>
                <a:cs typeface="+mn-cs"/>
              </a:rPr>
              <a:t>列印第一階段考生調查表</a:t>
            </a:r>
            <a:r>
              <a:rPr lang="en-US" altLang="zh-TW" sz="2200" b="1" dirty="0" smtClean="0">
                <a:solidFill>
                  <a:srgbClr val="FF0000"/>
                </a:solidFill>
                <a:latin typeface="標楷體" panose="03000509000000000000" pitchFamily="65" charset="-120"/>
                <a:ea typeface="標楷體" panose="03000509000000000000" pitchFamily="65" charset="-120"/>
                <a:cs typeface="+mn-cs"/>
              </a:rPr>
              <a:t>A1</a:t>
            </a:r>
            <a:r>
              <a:rPr lang="en-US" altLang="zh-TW" sz="1800" b="1" dirty="0" smtClean="0">
                <a:solidFill>
                  <a:srgbClr val="FF0000"/>
                </a:solidFill>
                <a:latin typeface="標楷體" panose="03000509000000000000" pitchFamily="65" charset="-120"/>
                <a:ea typeface="標楷體" panose="03000509000000000000" pitchFamily="65" charset="-120"/>
                <a:cs typeface="+mn-cs"/>
              </a:rPr>
              <a:t>(</a:t>
            </a:r>
            <a:r>
              <a:rPr lang="zh-TW" altLang="en-US" sz="1800" b="1" dirty="0">
                <a:solidFill>
                  <a:srgbClr val="FF0000"/>
                </a:solidFill>
                <a:latin typeface="標楷體" panose="03000509000000000000" pitchFamily="65" charset="-120"/>
                <a:ea typeface="標楷體" panose="03000509000000000000" pitchFamily="65" charset="-120"/>
                <a:cs typeface="+mn-cs"/>
              </a:rPr>
              <a:t>離島地區高中職學校</a:t>
            </a:r>
            <a:r>
              <a:rPr lang="en-US" altLang="zh-TW" sz="1800" b="1" dirty="0">
                <a:solidFill>
                  <a:srgbClr val="FF0000"/>
                </a:solidFill>
                <a:latin typeface="標楷體" panose="03000509000000000000" pitchFamily="65" charset="-120"/>
                <a:ea typeface="標楷體" panose="03000509000000000000" pitchFamily="65" charset="-120"/>
                <a:cs typeface="+mn-cs"/>
              </a:rPr>
              <a:t>)</a:t>
            </a:r>
          </a:p>
        </p:txBody>
      </p:sp>
      <p:sp>
        <p:nvSpPr>
          <p:cNvPr id="16" name="矩形 15">
            <a:extLst>
              <a:ext uri="{FF2B5EF4-FFF2-40B4-BE49-F238E27FC236}">
                <a16:creationId xmlns:a16="http://schemas.microsoft.com/office/drawing/2014/main" xmlns="" id="{34A3B4FA-5F56-4438-95D8-0DE6F8C55BDC}"/>
              </a:ext>
            </a:extLst>
          </p:cNvPr>
          <p:cNvSpPr/>
          <p:nvPr/>
        </p:nvSpPr>
        <p:spPr>
          <a:xfrm>
            <a:off x="4067175" y="1958878"/>
            <a:ext cx="1139585" cy="146147"/>
          </a:xfrm>
          <a:prstGeom prst="rect">
            <a:avLst/>
          </a:prstGeom>
          <a:noFill/>
          <a:ln w="38100">
            <a:solidFill>
              <a:srgbClr val="C5E0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矩形 17">
            <a:extLst>
              <a:ext uri="{FF2B5EF4-FFF2-40B4-BE49-F238E27FC236}">
                <a16:creationId xmlns:a16="http://schemas.microsoft.com/office/drawing/2014/main" xmlns="" id="{99B24A2C-9630-4321-83E5-C3C36DE08183}"/>
              </a:ext>
            </a:extLst>
          </p:cNvPr>
          <p:cNvSpPr/>
          <p:nvPr/>
        </p:nvSpPr>
        <p:spPr>
          <a:xfrm>
            <a:off x="1476376" y="4233863"/>
            <a:ext cx="3790950" cy="105251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矩形 18">
            <a:extLst>
              <a:ext uri="{FF2B5EF4-FFF2-40B4-BE49-F238E27FC236}">
                <a16:creationId xmlns:a16="http://schemas.microsoft.com/office/drawing/2014/main" xmlns="" id="{D3B02745-525D-4FF2-A0AB-BF2A53E0BB4D}"/>
              </a:ext>
            </a:extLst>
          </p:cNvPr>
          <p:cNvSpPr/>
          <p:nvPr/>
        </p:nvSpPr>
        <p:spPr>
          <a:xfrm>
            <a:off x="1470025" y="1443037"/>
            <a:ext cx="3797300" cy="1924051"/>
          </a:xfrm>
          <a:prstGeom prst="rect">
            <a:avLst/>
          </a:prstGeom>
          <a:noFill/>
          <a:ln w="38100">
            <a:solidFill>
              <a:srgbClr val="FBDF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圓角矩形圖說文字 17">
            <a:extLst>
              <a:ext uri="{FF2B5EF4-FFF2-40B4-BE49-F238E27FC236}">
                <a16:creationId xmlns:a16="http://schemas.microsoft.com/office/drawing/2014/main" xmlns="" id="{D0444158-B3D0-4EF1-A649-2E4629591FB4}"/>
              </a:ext>
            </a:extLst>
          </p:cNvPr>
          <p:cNvSpPr/>
          <p:nvPr/>
        </p:nvSpPr>
        <p:spPr>
          <a:xfrm>
            <a:off x="6215634" y="2477159"/>
            <a:ext cx="5760638" cy="1297285"/>
          </a:xfrm>
          <a:prstGeom prst="wedgeRoundRectCallout">
            <a:avLst>
              <a:gd name="adj1" fmla="val -69590"/>
              <a:gd name="adj2" fmla="val -27868"/>
              <a:gd name="adj3" fmla="val 16667"/>
            </a:avLst>
          </a:prstGeom>
          <a:solidFill>
            <a:srgbClr val="FBDF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b="1" dirty="0">
                <a:solidFill>
                  <a:schemeClr val="tx1"/>
                </a:solidFill>
                <a:latin typeface="標楷體" panose="03000509000000000000" pitchFamily="65" charset="-120"/>
                <a:ea typeface="標楷體" panose="03000509000000000000" pitchFamily="65" charset="-120"/>
              </a:rPr>
              <a:t>請考生務必詳細確認基本資料是否有</a:t>
            </a:r>
            <a:r>
              <a:rPr lang="zh-TW" altLang="en-US" b="1" dirty="0" smtClean="0">
                <a:solidFill>
                  <a:schemeClr val="tx1"/>
                </a:solidFill>
                <a:latin typeface="標楷體" panose="03000509000000000000" pitchFamily="65" charset="-120"/>
                <a:ea typeface="標楷體" panose="03000509000000000000" pitchFamily="65" charset="-120"/>
              </a:rPr>
              <a:t>誤</a:t>
            </a:r>
            <a:endParaRPr lang="en-US" altLang="zh-TW" b="1" dirty="0" smtClean="0">
              <a:solidFill>
                <a:schemeClr val="tx1"/>
              </a:solidFill>
              <a:latin typeface="標楷體" panose="03000509000000000000" pitchFamily="65" charset="-120"/>
              <a:ea typeface="標楷體" panose="03000509000000000000" pitchFamily="65" charset="-120"/>
            </a:endParaRPr>
          </a:p>
          <a:p>
            <a:pPr marL="285750" indent="-285750">
              <a:buFont typeface="Wingdings" panose="05000000000000000000" pitchFamily="2" charset="2"/>
              <a:buChar char="Ø"/>
            </a:pPr>
            <a:r>
              <a:rPr lang="zh-TW" altLang="en-US" b="1" dirty="0" smtClean="0">
                <a:solidFill>
                  <a:schemeClr val="tx1"/>
                </a:solidFill>
                <a:latin typeface="標楷體" panose="03000509000000000000" pitchFamily="65" charset="-120"/>
                <a:ea typeface="標楷體" panose="03000509000000000000" pitchFamily="65" charset="-120"/>
              </a:rPr>
              <a:t>考生是否具備中央資料庫學習歷程檔案</a:t>
            </a:r>
            <a:endParaRPr lang="en-US" altLang="zh-TW" b="1" dirty="0" smtClean="0">
              <a:solidFill>
                <a:schemeClr val="tx1"/>
              </a:solidFill>
              <a:latin typeface="標楷體" panose="03000509000000000000" pitchFamily="65" charset="-120"/>
              <a:ea typeface="標楷體" panose="03000509000000000000" pitchFamily="65" charset="-120"/>
            </a:endParaRPr>
          </a:p>
          <a:p>
            <a:pPr marL="285750" indent="-285750">
              <a:buFont typeface="Wingdings" panose="05000000000000000000" pitchFamily="2" charset="2"/>
              <a:buChar char="Ø"/>
            </a:pPr>
            <a:r>
              <a:rPr lang="zh-TW" altLang="en-US" b="1" dirty="0" smtClean="0">
                <a:solidFill>
                  <a:schemeClr val="tx1"/>
                </a:solidFill>
                <a:latin typeface="標楷體" panose="03000509000000000000" pitchFamily="65" charset="-120"/>
                <a:ea typeface="標楷體" panose="03000509000000000000" pitchFamily="65" charset="-120"/>
              </a:rPr>
              <a:t>是否同意本</a:t>
            </a:r>
            <a:r>
              <a:rPr lang="zh-TW" altLang="en-US" b="1" dirty="0">
                <a:solidFill>
                  <a:schemeClr val="tx1"/>
                </a:solidFill>
                <a:latin typeface="標楷體" panose="03000509000000000000" pitchFamily="65" charset="-120"/>
                <a:ea typeface="標楷體" panose="03000509000000000000" pitchFamily="65" charset="-120"/>
              </a:rPr>
              <a:t>委員會取得中央資料庫學習歷程</a:t>
            </a:r>
            <a:r>
              <a:rPr lang="zh-TW" altLang="en-US" b="1" dirty="0" smtClean="0">
                <a:solidFill>
                  <a:schemeClr val="tx1"/>
                </a:solidFill>
                <a:latin typeface="標楷體" panose="03000509000000000000" pitchFamily="65" charset="-120"/>
                <a:ea typeface="標楷體" panose="03000509000000000000" pitchFamily="65" charset="-120"/>
              </a:rPr>
              <a:t>檔案作為備審資料審查</a:t>
            </a:r>
            <a:endParaRPr lang="zh-TW" altLang="en-US" b="1" dirty="0">
              <a:solidFill>
                <a:schemeClr val="tx1"/>
              </a:solidFill>
              <a:latin typeface="標楷體" panose="03000509000000000000" pitchFamily="65" charset="-120"/>
              <a:ea typeface="標楷體" panose="03000509000000000000" pitchFamily="65" charset="-120"/>
            </a:endParaRPr>
          </a:p>
        </p:txBody>
      </p:sp>
      <p:sp>
        <p:nvSpPr>
          <p:cNvPr id="22" name="圓角矩形圖說文字 52">
            <a:extLst>
              <a:ext uri="{FF2B5EF4-FFF2-40B4-BE49-F238E27FC236}">
                <a16:creationId xmlns:a16="http://schemas.microsoft.com/office/drawing/2014/main" xmlns="" id="{CA219259-A03E-4DA2-A0E1-5B3C1B1600CF}"/>
              </a:ext>
            </a:extLst>
          </p:cNvPr>
          <p:cNvSpPr/>
          <p:nvPr/>
        </p:nvSpPr>
        <p:spPr>
          <a:xfrm>
            <a:off x="6249144" y="4816359"/>
            <a:ext cx="5688632" cy="822926"/>
          </a:xfrm>
          <a:prstGeom prst="wedgeRoundRectCallout">
            <a:avLst>
              <a:gd name="adj1" fmla="val -67956"/>
              <a:gd name="adj2" fmla="val -137156"/>
              <a:gd name="adj3" fmla="val 16667"/>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1600" b="1" dirty="0" smtClean="0">
                <a:latin typeface="標楷體" panose="03000509000000000000" pitchFamily="65" charset="-120"/>
                <a:ea typeface="標楷體" panose="03000509000000000000" pitchFamily="65" charset="-120"/>
              </a:rPr>
              <a:t>       考生</a:t>
            </a:r>
            <a:r>
              <a:rPr lang="zh-TW" altLang="en-US" sz="1600" b="1" dirty="0">
                <a:latin typeface="標楷體" panose="03000509000000000000" pitchFamily="65" charset="-120"/>
                <a:ea typeface="標楷體" panose="03000509000000000000" pitchFamily="65" charset="-120"/>
              </a:rPr>
              <a:t>可至本委員甄選入學網站參考符合</a:t>
            </a:r>
            <a:r>
              <a:rPr lang="zh-TW" altLang="en-US" sz="1600" b="1" dirty="0" smtClean="0">
                <a:latin typeface="標楷體" panose="03000509000000000000" pitchFamily="65" charset="-120"/>
                <a:ea typeface="標楷體" panose="03000509000000000000" pitchFamily="65" charset="-120"/>
              </a:rPr>
              <a:t>辦視訊面試</a:t>
            </a:r>
            <a:r>
              <a:rPr lang="en-US" altLang="zh-TW" sz="1600" b="1" dirty="0" smtClean="0">
                <a:latin typeface="標楷體" panose="03000509000000000000" pitchFamily="65" charset="-120"/>
                <a:ea typeface="標楷體" panose="03000509000000000000" pitchFamily="65" charset="-120"/>
              </a:rPr>
              <a:t/>
            </a:r>
            <a:br>
              <a:rPr lang="en-US" altLang="zh-TW" sz="1600" b="1" dirty="0" smtClean="0">
                <a:latin typeface="標楷體" panose="03000509000000000000" pitchFamily="65" charset="-120"/>
                <a:ea typeface="標楷體" panose="03000509000000000000" pitchFamily="65" charset="-120"/>
              </a:rPr>
            </a:br>
            <a:r>
              <a:rPr lang="en-US" altLang="zh-TW" sz="1600" b="1" dirty="0" smtClean="0">
                <a:latin typeface="標楷體" panose="03000509000000000000" pitchFamily="65" charset="-120"/>
                <a:ea typeface="標楷體" panose="03000509000000000000" pitchFamily="65" charset="-120"/>
              </a:rPr>
              <a:t>       </a:t>
            </a:r>
            <a:r>
              <a:rPr lang="zh-TW" altLang="en-US" sz="1600" b="1" dirty="0" smtClean="0">
                <a:latin typeface="標楷體" panose="03000509000000000000" pitchFamily="65" charset="-120"/>
                <a:ea typeface="標楷體" panose="03000509000000000000" pitchFamily="65" charset="-120"/>
              </a:rPr>
              <a:t>之</a:t>
            </a:r>
            <a:r>
              <a:rPr lang="zh-TW" altLang="en-US" sz="1600" b="1" dirty="0">
                <a:latin typeface="標楷體" panose="03000509000000000000" pitchFamily="65" charset="-120"/>
                <a:ea typeface="標楷體" panose="03000509000000000000" pitchFamily="65" charset="-120"/>
              </a:rPr>
              <a:t>校系科</a:t>
            </a:r>
            <a:r>
              <a:rPr lang="en-US" altLang="zh-TW" sz="1600" b="1" dirty="0">
                <a:latin typeface="標楷體" panose="03000509000000000000" pitchFamily="65" charset="-120"/>
                <a:ea typeface="標楷體" panose="03000509000000000000" pitchFamily="65" charset="-120"/>
              </a:rPr>
              <a:t>(</a:t>
            </a:r>
            <a:r>
              <a:rPr lang="zh-TW" altLang="en-US" sz="1600" b="1" dirty="0">
                <a:latin typeface="標楷體" panose="03000509000000000000" pitchFamily="65" charset="-120"/>
                <a:ea typeface="標楷體" panose="03000509000000000000" pitchFamily="65" charset="-120"/>
              </a:rPr>
              <a:t>組</a:t>
            </a:r>
            <a:r>
              <a:rPr lang="en-US" altLang="zh-TW" sz="1600" b="1" dirty="0">
                <a:latin typeface="標楷體" panose="03000509000000000000" pitchFamily="65" charset="-120"/>
                <a:ea typeface="標楷體" panose="03000509000000000000" pitchFamily="65" charset="-120"/>
              </a:rPr>
              <a:t>)</a:t>
            </a:r>
            <a:r>
              <a:rPr lang="zh-TW" altLang="en-US" sz="1600" b="1" dirty="0">
                <a:latin typeface="標楷體" panose="03000509000000000000" pitchFamily="65" charset="-120"/>
                <a:ea typeface="標楷體" panose="03000509000000000000" pitchFamily="65" charset="-120"/>
              </a:rPr>
              <a:t>學程</a:t>
            </a:r>
          </a:p>
        </p:txBody>
      </p:sp>
      <p:sp>
        <p:nvSpPr>
          <p:cNvPr id="23" name="圓角矩形圖說文字 24">
            <a:extLst>
              <a:ext uri="{FF2B5EF4-FFF2-40B4-BE49-F238E27FC236}">
                <a16:creationId xmlns:a16="http://schemas.microsoft.com/office/drawing/2014/main" xmlns="" id="{55B129D7-3263-45FB-AE18-15194C6CEADC}"/>
              </a:ext>
            </a:extLst>
          </p:cNvPr>
          <p:cNvSpPr/>
          <p:nvPr/>
        </p:nvSpPr>
        <p:spPr>
          <a:xfrm>
            <a:off x="6215634" y="3844141"/>
            <a:ext cx="5687491" cy="902521"/>
          </a:xfrm>
          <a:prstGeom prst="wedgeRoundRectCallout">
            <a:avLst>
              <a:gd name="adj1" fmla="val -66870"/>
              <a:gd name="adj2" fmla="val -65773"/>
              <a:gd name="adj3" fmla="val 16667"/>
            </a:avLst>
          </a:prstGeom>
          <a:solidFill>
            <a:srgbClr val="F25F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1600" b="1" dirty="0">
                <a:solidFill>
                  <a:schemeClr val="bg1"/>
                </a:solidFill>
                <a:latin typeface="標楷體" panose="03000509000000000000" pitchFamily="65" charset="-120"/>
                <a:ea typeface="標楷體" panose="03000509000000000000" pitchFamily="65" charset="-120"/>
              </a:rPr>
              <a:t>考生可至本委員會甄選入學網站依考生可報名甄選之招生群</a:t>
            </a:r>
            <a:r>
              <a:rPr lang="en-US" altLang="zh-TW" sz="1600" b="1" dirty="0">
                <a:solidFill>
                  <a:schemeClr val="bg1"/>
                </a:solidFill>
                <a:latin typeface="標楷體" panose="03000509000000000000" pitchFamily="65" charset="-120"/>
                <a:ea typeface="標楷體" panose="03000509000000000000" pitchFamily="65" charset="-120"/>
              </a:rPr>
              <a:t>(</a:t>
            </a:r>
            <a:r>
              <a:rPr lang="zh-TW" altLang="en-US" sz="1600" b="1" dirty="0">
                <a:solidFill>
                  <a:schemeClr val="bg1"/>
                </a:solidFill>
                <a:latin typeface="標楷體" panose="03000509000000000000" pitchFamily="65" charset="-120"/>
                <a:ea typeface="標楷體" panose="03000509000000000000" pitchFamily="65" charset="-120"/>
              </a:rPr>
              <a:t>類</a:t>
            </a:r>
            <a:r>
              <a:rPr lang="en-US" altLang="zh-TW" sz="1600" b="1" dirty="0">
                <a:solidFill>
                  <a:schemeClr val="bg1"/>
                </a:solidFill>
                <a:latin typeface="標楷體" panose="03000509000000000000" pitchFamily="65" charset="-120"/>
                <a:ea typeface="標楷體" panose="03000509000000000000" pitchFamily="65" charset="-120"/>
              </a:rPr>
              <a:t>)</a:t>
            </a:r>
            <a:r>
              <a:rPr lang="zh-TW" altLang="en-US" sz="1600" b="1" dirty="0">
                <a:solidFill>
                  <a:schemeClr val="bg1"/>
                </a:solidFill>
                <a:latin typeface="標楷體" panose="03000509000000000000" pitchFamily="65" charset="-120"/>
                <a:ea typeface="標楷體" panose="03000509000000000000" pitchFamily="65" charset="-120"/>
              </a:rPr>
              <a:t>別查詢學校代碼及相關資訊</a:t>
            </a:r>
          </a:p>
        </p:txBody>
      </p:sp>
      <mc:AlternateContent xmlns:mc="http://schemas.openxmlformats.org/markup-compatibility/2006">
        <mc:Choice xmlns:a14="http://schemas.microsoft.com/office/drawing/2010/main" xmlns="" Requires="a14">
          <p:sp>
            <p:nvSpPr>
              <p:cNvPr id="25" name="圓角矩形圖說文字 12">
                <a:extLst>
                  <a:ext uri="{FF2B5EF4-FFF2-40B4-BE49-F238E27FC236}">
                    <a16:creationId xmlns:a16="http://schemas.microsoft.com/office/drawing/2014/main" id="{6975A81D-8B7A-45EF-8FC2-B0FB718EB6E6}"/>
                  </a:ext>
                </a:extLst>
              </p:cNvPr>
              <p:cNvSpPr/>
              <p:nvPr/>
            </p:nvSpPr>
            <p:spPr>
              <a:xfrm>
                <a:off x="6249144" y="819036"/>
                <a:ext cx="5760639" cy="1619688"/>
              </a:xfrm>
              <a:prstGeom prst="wedgeRoundRectCallout">
                <a:avLst>
                  <a:gd name="adj1" fmla="val -68279"/>
                  <a:gd name="adj2" fmla="val 23021"/>
                  <a:gd name="adj3" fmla="val 16667"/>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mj-lt"/>
                  <a:buAutoNum type="arabicPeriod"/>
                </a:pPr>
                <a:r>
                  <a:rPr lang="zh-TW" altLang="en-US" sz="1600" b="1" dirty="0" smtClean="0">
                    <a:solidFill>
                      <a:schemeClr val="tx1"/>
                    </a:solidFill>
                    <a:latin typeface="標楷體" panose="03000509000000000000" pitchFamily="65" charset="-120"/>
                    <a:ea typeface="標楷體" panose="03000509000000000000" pitchFamily="65" charset="-120"/>
                  </a:rPr>
                  <a:t>繳費身分註記欄顯示「低收入戶」或「中低收入戶」，即具</a:t>
                </a:r>
                <a14:m>
                  <m:oMath xmlns:m="http://schemas.openxmlformats.org/officeDocument/2006/math">
                    <m:r>
                      <a:rPr lang="zh-TW" altLang="en-US" sz="1600" b="1" i="1" dirty="0">
                        <a:solidFill>
                          <a:schemeClr val="tx1"/>
                        </a:solidFill>
                        <a:latin typeface="Cambria Math" panose="02040503050406030204" pitchFamily="18" charset="0"/>
                        <a:ea typeface="標楷體" panose="03000509000000000000" pitchFamily="65" charset="-120"/>
                      </a:rPr>
                      <m:t>「</m:t>
                    </m:r>
                  </m:oMath>
                </a14:m>
                <a:r>
                  <a:rPr lang="zh-TW" altLang="en-US" sz="1600" b="1" dirty="0">
                    <a:solidFill>
                      <a:schemeClr val="tx1"/>
                    </a:solidFill>
                    <a:latin typeface="標楷體" panose="03000509000000000000" pitchFamily="65" charset="-120"/>
                    <a:ea typeface="標楷體" panose="03000509000000000000" pitchFamily="65" charset="-120"/>
                  </a:rPr>
                  <a:t>低收或中低收入戶考生」報考身分，</a:t>
                </a:r>
                <a:r>
                  <a:rPr lang="zh-TW" altLang="en-US" sz="1600" b="1" u="sng" dirty="0">
                    <a:solidFill>
                      <a:srgbClr val="FF0000"/>
                    </a:solidFill>
                    <a:latin typeface="標楷體" panose="03000509000000000000" pitchFamily="65" charset="-120"/>
                    <a:ea typeface="標楷體" panose="03000509000000000000" pitchFamily="65" charset="-120"/>
                  </a:rPr>
                  <a:t>網路報名身分即預設為</a:t>
                </a:r>
                <a14:m>
                  <m:oMath xmlns:m="http://schemas.openxmlformats.org/officeDocument/2006/math">
                    <m:r>
                      <a:rPr lang="zh-TW" altLang="en-US" sz="1600" b="1" i="1" u="sng" dirty="0">
                        <a:solidFill>
                          <a:srgbClr val="FF0000"/>
                        </a:solidFill>
                        <a:latin typeface="Cambria Math" panose="02040503050406030204" pitchFamily="18" charset="0"/>
                        <a:ea typeface="標楷體" panose="03000509000000000000" pitchFamily="65" charset="-120"/>
                      </a:rPr>
                      <m:t>「</m:t>
                    </m:r>
                  </m:oMath>
                </a14:m>
                <a:r>
                  <a:rPr lang="zh-TW" altLang="en-US" sz="1600" b="1" u="sng" dirty="0">
                    <a:solidFill>
                      <a:srgbClr val="FF0000"/>
                    </a:solidFill>
                    <a:latin typeface="標楷體" panose="03000509000000000000" pitchFamily="65" charset="-120"/>
                    <a:ea typeface="標楷體" panose="03000509000000000000" pitchFamily="65" charset="-120"/>
                  </a:rPr>
                  <a:t>低收或中低收入戶考生」</a:t>
                </a:r>
                <a:endParaRPr lang="en-US" altLang="zh-TW" sz="1600" b="1" u="sng" dirty="0">
                  <a:solidFill>
                    <a:srgbClr val="0000FF"/>
                  </a:solidFill>
                  <a:latin typeface="標楷體" panose="03000509000000000000" pitchFamily="65" charset="-120"/>
                  <a:ea typeface="標楷體" panose="03000509000000000000" pitchFamily="65" charset="-120"/>
                </a:endParaRPr>
              </a:p>
              <a:p>
                <a:pPr marL="342900" indent="-342900">
                  <a:buFont typeface="+mj-lt"/>
                  <a:buAutoNum type="arabicPeriod"/>
                </a:pPr>
                <a:r>
                  <a:rPr lang="zh-TW" altLang="en-US" sz="1600" b="1" dirty="0">
                    <a:solidFill>
                      <a:schemeClr val="tx1"/>
                    </a:solidFill>
                    <a:latin typeface="標楷體" panose="03000509000000000000" pitchFamily="65" charset="-120"/>
                    <a:ea typeface="標楷體" panose="03000509000000000000" pitchFamily="65" charset="-120"/>
                  </a:rPr>
                  <a:t>經聲明放棄低收或中低收入戶身分者，即不得參加各校系科</a:t>
                </a:r>
                <a:r>
                  <a:rPr lang="en-US" altLang="zh-TW" sz="1600" b="1" dirty="0">
                    <a:solidFill>
                      <a:schemeClr val="tx1"/>
                    </a:solidFill>
                    <a:latin typeface="標楷體" panose="03000509000000000000" pitchFamily="65" charset="-120"/>
                    <a:ea typeface="標楷體" panose="03000509000000000000" pitchFamily="65" charset="-120"/>
                  </a:rPr>
                  <a:t>(</a:t>
                </a:r>
                <a:r>
                  <a:rPr lang="zh-TW" altLang="en-US" sz="1600" b="1" dirty="0">
                    <a:solidFill>
                      <a:schemeClr val="tx1"/>
                    </a:solidFill>
                    <a:latin typeface="標楷體" panose="03000509000000000000" pitchFamily="65" charset="-120"/>
                    <a:ea typeface="標楷體" panose="03000509000000000000" pitchFamily="65" charset="-120"/>
                  </a:rPr>
                  <a:t>組</a:t>
                </a:r>
                <a:r>
                  <a:rPr lang="en-US" altLang="zh-TW" sz="1600" b="1" dirty="0">
                    <a:solidFill>
                      <a:schemeClr val="tx1"/>
                    </a:solidFill>
                    <a:latin typeface="標楷體" panose="03000509000000000000" pitchFamily="65" charset="-120"/>
                    <a:ea typeface="標楷體" panose="03000509000000000000" pitchFamily="65" charset="-120"/>
                  </a:rPr>
                  <a:t>)</a:t>
                </a:r>
                <a:r>
                  <a:rPr lang="zh-TW" altLang="en-US" sz="1600" b="1" dirty="0">
                    <a:solidFill>
                      <a:schemeClr val="tx1"/>
                    </a:solidFill>
                    <a:latin typeface="標楷體" panose="03000509000000000000" pitchFamily="65" charset="-120"/>
                    <a:ea typeface="標楷體" panose="03000509000000000000" pitchFamily="65" charset="-120"/>
                  </a:rPr>
                  <a:t>、學程之「低收或中低收入戶考生」此類招生名額，但不影響本招生報名費減免資格</a:t>
                </a:r>
                <a:endParaRPr lang="zh-TW" altLang="en-US" b="1" dirty="0">
                  <a:solidFill>
                    <a:schemeClr val="tx1"/>
                  </a:solidFill>
                  <a:latin typeface="標楷體" panose="03000509000000000000" pitchFamily="65" charset="-120"/>
                  <a:ea typeface="標楷體" panose="03000509000000000000" pitchFamily="65" charset="-120"/>
                </a:endParaRPr>
              </a:p>
            </p:txBody>
          </p:sp>
        </mc:Choice>
        <mc:Fallback>
          <p:sp>
            <p:nvSpPr>
              <p:cNvPr id="25" name="圓角矩形圖說文字 12">
                <a:extLst>
                  <a:ext uri="{FF2B5EF4-FFF2-40B4-BE49-F238E27FC236}">
                    <a16:creationId xmlns:a16="http://schemas.microsoft.com/office/drawing/2014/main" xmlns="" xmlns:a14="http://schemas.microsoft.com/office/drawing/2010/main" id="{6975A81D-8B7A-45EF-8FC2-B0FB718EB6E6}"/>
                  </a:ext>
                </a:extLst>
              </p:cNvPr>
              <p:cNvSpPr>
                <a:spLocks noRot="1" noChangeAspect="1" noMove="1" noResize="1" noEditPoints="1" noAdjustHandles="1" noChangeArrowheads="1" noChangeShapeType="1" noTextEdit="1"/>
              </p:cNvSpPr>
              <p:nvPr/>
            </p:nvSpPr>
            <p:spPr>
              <a:xfrm>
                <a:off x="6249144" y="819036"/>
                <a:ext cx="5760639" cy="1619688"/>
              </a:xfrm>
              <a:prstGeom prst="wedgeRoundRectCallout">
                <a:avLst>
                  <a:gd name="adj1" fmla="val -68279"/>
                  <a:gd name="adj2" fmla="val 23021"/>
                  <a:gd name="adj3" fmla="val 16667"/>
                </a:avLst>
              </a:prstGeom>
              <a:blipFill>
                <a:blip r:embed="rId3"/>
                <a:stretch>
                  <a:fillRect b="-3008"/>
                </a:stretch>
              </a:blipFill>
              <a:ln>
                <a:noFill/>
              </a:ln>
            </p:spPr>
            <p:txBody>
              <a:bodyPr/>
              <a:lstStyle/>
              <a:p>
                <a:r>
                  <a:rPr lang="zh-TW" altLang="en-US">
                    <a:noFill/>
                  </a:rPr>
                  <a:t> </a:t>
                </a:r>
              </a:p>
            </p:txBody>
          </p:sp>
        </mc:Fallback>
      </mc:AlternateContent>
      <p:sp>
        <p:nvSpPr>
          <p:cNvPr id="17" name="矩形 16">
            <a:extLst>
              <a:ext uri="{FF2B5EF4-FFF2-40B4-BE49-F238E27FC236}">
                <a16:creationId xmlns:a16="http://schemas.microsoft.com/office/drawing/2014/main" xmlns="" id="{B8F57630-8099-4939-BD3D-1F4F38C4C2CD}"/>
              </a:ext>
            </a:extLst>
          </p:cNvPr>
          <p:cNvSpPr/>
          <p:nvPr/>
        </p:nvSpPr>
        <p:spPr>
          <a:xfrm>
            <a:off x="1478219" y="3681941"/>
            <a:ext cx="3784343" cy="528109"/>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8" name="群組 7"/>
          <p:cNvGrpSpPr/>
          <p:nvPr/>
        </p:nvGrpSpPr>
        <p:grpSpPr>
          <a:xfrm>
            <a:off x="6311095" y="4870038"/>
            <a:ext cx="705242" cy="758533"/>
            <a:chOff x="6249127" y="4081785"/>
            <a:chExt cx="705242" cy="758533"/>
          </a:xfrm>
        </p:grpSpPr>
        <p:sp>
          <p:nvSpPr>
            <p:cNvPr id="28" name="矩形 27"/>
            <p:cNvSpPr/>
            <p:nvPr/>
          </p:nvSpPr>
          <p:spPr>
            <a:xfrm>
              <a:off x="6249127" y="4081785"/>
              <a:ext cx="686512" cy="749008"/>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文字方塊 28"/>
            <p:cNvSpPr txBox="1"/>
            <p:nvPr/>
          </p:nvSpPr>
          <p:spPr>
            <a:xfrm>
              <a:off x="6256742" y="4132432"/>
              <a:ext cx="697627" cy="707886"/>
            </a:xfrm>
            <a:prstGeom prst="rect">
              <a:avLst/>
            </a:prstGeom>
            <a:noFill/>
          </p:spPr>
          <p:txBody>
            <a:bodyPr wrap="none" rtlCol="0">
              <a:spAutoFit/>
            </a:bodyPr>
            <a:lstStyle/>
            <a:p>
              <a:r>
                <a:rPr lang="zh-TW" altLang="en-US" sz="2000" dirty="0">
                  <a:solidFill>
                    <a:schemeClr val="bg1"/>
                  </a:solidFill>
                  <a:latin typeface="微軟正黑體" panose="020B0604030504040204" pitchFamily="34" charset="-120"/>
                  <a:ea typeface="微軟正黑體" panose="020B0604030504040204" pitchFamily="34" charset="-120"/>
                </a:rPr>
                <a:t>離島</a:t>
              </a:r>
              <a:endParaRPr lang="en-US" altLang="zh-TW" sz="2000" dirty="0">
                <a:solidFill>
                  <a:schemeClr val="bg1"/>
                </a:solidFill>
                <a:latin typeface="微軟正黑體" panose="020B0604030504040204" pitchFamily="34" charset="-120"/>
                <a:ea typeface="微軟正黑體" panose="020B0604030504040204" pitchFamily="34" charset="-120"/>
              </a:endParaRPr>
            </a:p>
            <a:p>
              <a:r>
                <a:rPr lang="zh-TW" altLang="en-US" sz="2000" dirty="0">
                  <a:solidFill>
                    <a:schemeClr val="bg1"/>
                  </a:solidFill>
                  <a:latin typeface="微軟正黑體" panose="020B0604030504040204" pitchFamily="34" charset="-120"/>
                  <a:ea typeface="微軟正黑體" panose="020B0604030504040204" pitchFamily="34" charset="-120"/>
                </a:rPr>
                <a:t>學校</a:t>
              </a:r>
            </a:p>
          </p:txBody>
        </p:sp>
      </p:grpSp>
      <p:sp>
        <p:nvSpPr>
          <p:cNvPr id="21" name="矩形 20">
            <a:extLst>
              <a:ext uri="{FF2B5EF4-FFF2-40B4-BE49-F238E27FC236}">
                <a16:creationId xmlns:a16="http://schemas.microsoft.com/office/drawing/2014/main" xmlns="" id="{99B24A2C-9630-4321-83E5-C3C36DE08183}"/>
              </a:ext>
            </a:extLst>
          </p:cNvPr>
          <p:cNvSpPr/>
          <p:nvPr/>
        </p:nvSpPr>
        <p:spPr>
          <a:xfrm>
            <a:off x="1485901" y="3509963"/>
            <a:ext cx="3790950" cy="17197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xmlns="" val="71936008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3"/>
          <a:stretch>
            <a:fillRect/>
          </a:stretch>
        </p:blipFill>
        <p:spPr>
          <a:xfrm>
            <a:off x="2063552" y="723365"/>
            <a:ext cx="7704856" cy="6035339"/>
          </a:xfrm>
          <a:prstGeom prst="rect">
            <a:avLst/>
          </a:prstGeom>
        </p:spPr>
      </p:pic>
      <p:sp>
        <p:nvSpPr>
          <p:cNvPr id="13" name="Rectangle 2"/>
          <p:cNvSpPr txBox="1">
            <a:spLocks noChangeArrowheads="1"/>
          </p:cNvSpPr>
          <p:nvPr/>
        </p:nvSpPr>
        <p:spPr>
          <a:xfrm>
            <a:off x="621791" y="75293"/>
            <a:ext cx="9215229" cy="648072"/>
          </a:xfrm>
          <a:prstGeom prst="rect">
            <a:avLst/>
          </a:prstGeom>
          <a:ln/>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lnSpc>
                <a:spcPts val="3500"/>
              </a:lnSpc>
              <a:spcAft>
                <a:spcPts val="0"/>
              </a:spcAft>
            </a:pPr>
            <a:r>
              <a:rPr lang="en-US" altLang="zh-TW" sz="2400" b="1" dirty="0" smtClean="0">
                <a:latin typeface="標楷體" panose="03000509000000000000" pitchFamily="65" charset="-120"/>
                <a:ea typeface="標楷體" panose="03000509000000000000" pitchFamily="65" charset="-120"/>
              </a:rPr>
              <a:t>【</a:t>
            </a:r>
            <a:r>
              <a:rPr lang="zh-TW" altLang="en-US" sz="2400" b="1" dirty="0">
                <a:latin typeface="標楷體" panose="03000509000000000000" pitchFamily="65" charset="-120"/>
                <a:ea typeface="標楷體" panose="03000509000000000000" pitchFamily="65" charset="-120"/>
              </a:rPr>
              <a:t>集體報名</a:t>
            </a:r>
            <a:r>
              <a:rPr lang="en-US" altLang="zh-TW" sz="2400" b="1" dirty="0">
                <a:latin typeface="標楷體" panose="03000509000000000000" pitchFamily="65" charset="-120"/>
                <a:ea typeface="標楷體" panose="03000509000000000000" pitchFamily="65" charset="-120"/>
              </a:rPr>
              <a:t>】</a:t>
            </a:r>
            <a:r>
              <a:rPr lang="zh-TW" altLang="en-US" sz="2400" b="1" dirty="0">
                <a:latin typeface="標楷體" panose="03000509000000000000" pitchFamily="65" charset="-120"/>
                <a:ea typeface="標楷體" panose="03000509000000000000" pitchFamily="65" charset="-120"/>
              </a:rPr>
              <a:t>一階報名及繳費</a:t>
            </a:r>
            <a:r>
              <a:rPr lang="en-US" altLang="zh-TW" sz="2400" b="1" dirty="0">
                <a:solidFill>
                  <a:srgbClr val="FF0000"/>
                </a:solidFill>
                <a:latin typeface="標楷體" panose="03000509000000000000" pitchFamily="65" charset="-120"/>
                <a:ea typeface="標楷體" panose="03000509000000000000" pitchFamily="65" charset="-120"/>
                <a:cs typeface="+mn-cs"/>
              </a:rPr>
              <a:t>-</a:t>
            </a:r>
            <a:r>
              <a:rPr lang="zh-TW" altLang="en-US" sz="2400" b="1" dirty="0">
                <a:solidFill>
                  <a:srgbClr val="FF0000"/>
                </a:solidFill>
                <a:latin typeface="標楷體" panose="03000509000000000000" pitchFamily="65" charset="-120"/>
                <a:ea typeface="標楷體" panose="03000509000000000000" pitchFamily="65" charset="-120"/>
                <a:cs typeface="+mn-cs"/>
              </a:rPr>
              <a:t>輸入考生調查表</a:t>
            </a:r>
            <a:r>
              <a:rPr lang="en-US" altLang="zh-TW" sz="2400" b="1" dirty="0">
                <a:solidFill>
                  <a:srgbClr val="FF0000"/>
                </a:solidFill>
                <a:latin typeface="標楷體" panose="03000509000000000000" pitchFamily="65" charset="-120"/>
                <a:ea typeface="標楷體" panose="03000509000000000000" pitchFamily="65" charset="-120"/>
                <a:cs typeface="+mn-cs"/>
              </a:rPr>
              <a:t>(</a:t>
            </a:r>
            <a:r>
              <a:rPr lang="zh-TW" altLang="en-US" sz="2400" b="1" dirty="0">
                <a:solidFill>
                  <a:srgbClr val="FF0000"/>
                </a:solidFill>
                <a:latin typeface="標楷體" panose="03000509000000000000" pitchFamily="65" charset="-120"/>
                <a:ea typeface="標楷體" panose="03000509000000000000" pitchFamily="65" charset="-120"/>
                <a:cs typeface="+mn-cs"/>
              </a:rPr>
              <a:t>勾選參加</a:t>
            </a:r>
            <a:r>
              <a:rPr lang="en-US" altLang="zh-TW" sz="2400" b="1" dirty="0">
                <a:solidFill>
                  <a:srgbClr val="FF0000"/>
                </a:solidFill>
                <a:latin typeface="標楷體" panose="03000509000000000000" pitchFamily="65" charset="-120"/>
                <a:ea typeface="標楷體" panose="03000509000000000000" pitchFamily="65" charset="-120"/>
                <a:cs typeface="+mn-cs"/>
              </a:rPr>
              <a:t>)</a:t>
            </a:r>
            <a:endParaRPr lang="en-US" altLang="zh-TW" sz="2400" b="1" dirty="0">
              <a:solidFill>
                <a:srgbClr val="3333FF"/>
              </a:solidFill>
              <a:latin typeface="標楷體" panose="03000509000000000000" pitchFamily="65" charset="-120"/>
              <a:ea typeface="標楷體" panose="03000509000000000000" pitchFamily="65" charset="-120"/>
              <a:cs typeface="+mn-cs"/>
            </a:endParaRPr>
          </a:p>
        </p:txBody>
      </p:sp>
      <p:sp>
        <p:nvSpPr>
          <p:cNvPr id="19" name="Rectangle 5">
            <a:extLst>
              <a:ext uri="{FF2B5EF4-FFF2-40B4-BE49-F238E27FC236}">
                <a16:creationId xmlns:a16="http://schemas.microsoft.com/office/drawing/2014/main" xmlns="" id="{00CD1A64-C7E4-4D4E-A089-B85EFBE322AF}"/>
              </a:ext>
            </a:extLst>
          </p:cNvPr>
          <p:cNvSpPr>
            <a:spLocks noChangeArrowheads="1"/>
          </p:cNvSpPr>
          <p:nvPr/>
        </p:nvSpPr>
        <p:spPr bwMode="auto">
          <a:xfrm>
            <a:off x="4327310" y="3517389"/>
            <a:ext cx="986562" cy="1201260"/>
          </a:xfrm>
          <a:prstGeom prst="rect">
            <a:avLst/>
          </a:prstGeom>
          <a:noFill/>
          <a:ln w="38100">
            <a:solidFill>
              <a:srgbClr val="FF0000"/>
            </a:solidFill>
            <a:prstDash val="sysDot"/>
            <a:miter lim="800000"/>
            <a:headEnd/>
            <a:tailEnd/>
          </a:ln>
        </p:spPr>
        <p:txBody>
          <a:bodyPr wrap="none" anchor="ctr"/>
          <a:lstStyle/>
          <a:p>
            <a:pPr algn="just">
              <a:buFontTx/>
              <a:buChar char="•"/>
            </a:pPr>
            <a:endParaRPr kumimoji="0" lang="zh-TW" altLang="en-US">
              <a:latin typeface="標楷體" panose="03000509000000000000" pitchFamily="65" charset="-120"/>
              <a:ea typeface="標楷體" panose="03000509000000000000" pitchFamily="65" charset="-120"/>
            </a:endParaRPr>
          </a:p>
        </p:txBody>
      </p:sp>
      <p:sp>
        <p:nvSpPr>
          <p:cNvPr id="20" name="AutoShape 4">
            <a:extLst>
              <a:ext uri="{FF2B5EF4-FFF2-40B4-BE49-F238E27FC236}">
                <a16:creationId xmlns:a16="http://schemas.microsoft.com/office/drawing/2014/main" xmlns="" id="{4039DE17-4F7C-4D57-98AB-3C27373AE7A7}"/>
              </a:ext>
            </a:extLst>
          </p:cNvPr>
          <p:cNvSpPr>
            <a:spLocks noChangeArrowheads="1"/>
          </p:cNvSpPr>
          <p:nvPr/>
        </p:nvSpPr>
        <p:spPr bwMode="auto">
          <a:xfrm>
            <a:off x="2913029" y="5532639"/>
            <a:ext cx="6825333" cy="771821"/>
          </a:xfrm>
          <a:prstGeom prst="wedgeRoundRectCallout">
            <a:avLst>
              <a:gd name="adj1" fmla="val -22544"/>
              <a:gd name="adj2" fmla="val -153192"/>
              <a:gd name="adj3" fmla="val 16667"/>
            </a:avLst>
          </a:prstGeom>
          <a:solidFill>
            <a:schemeClr val="accent4">
              <a:lumMod val="40000"/>
              <a:lumOff val="60000"/>
            </a:schemeClr>
          </a:solidFill>
          <a:ln w="9525" algn="ctr">
            <a:solidFill>
              <a:srgbClr val="FFFF00"/>
            </a:solidFill>
            <a:miter lim="800000"/>
            <a:headEnd/>
            <a:tailEnd/>
          </a:ln>
          <a:effectLst>
            <a:outerShdw dist="20000" dir="5400000" rotWithShape="0">
              <a:srgbClr val="000000">
                <a:alpha val="37999"/>
              </a:srgbClr>
            </a:outerShdw>
          </a:effectLst>
        </p:spPr>
        <p:txBody>
          <a:bodyPr/>
          <a:lstStyle/>
          <a:p>
            <a:pPr algn="ctr"/>
            <a:r>
              <a:rPr kumimoji="0" lang="zh-TW" altLang="en-US" sz="2000" b="1" dirty="0">
                <a:solidFill>
                  <a:srgbClr val="000000"/>
                </a:solidFill>
                <a:latin typeface="標楷體" panose="03000509000000000000" pitchFamily="65" charset="-120"/>
                <a:ea typeface="標楷體" panose="03000509000000000000" pitchFamily="65" charset="-120"/>
              </a:rPr>
              <a:t>根據回收的考生調查表</a:t>
            </a:r>
            <a:r>
              <a:rPr kumimoji="0" lang="en-US" altLang="zh-TW" sz="2000" b="1" dirty="0">
                <a:solidFill>
                  <a:srgbClr val="000000"/>
                </a:solidFill>
                <a:latin typeface="標楷體" panose="03000509000000000000" pitchFamily="65" charset="-120"/>
                <a:ea typeface="標楷體" panose="03000509000000000000" pitchFamily="65" charset="-120"/>
              </a:rPr>
              <a:t>(A1)</a:t>
            </a:r>
            <a:r>
              <a:rPr kumimoji="0" lang="zh-TW" altLang="en-US" sz="2000" b="1" dirty="0">
                <a:solidFill>
                  <a:srgbClr val="000000"/>
                </a:solidFill>
                <a:latin typeface="標楷體" panose="03000509000000000000" pitchFamily="65" charset="-120"/>
                <a:ea typeface="標楷體" panose="03000509000000000000" pitchFamily="65" charset="-120"/>
              </a:rPr>
              <a:t>，確認考生是否報名甄選入學，勾選參加考生</a:t>
            </a:r>
            <a:endParaRPr kumimoji="0" lang="zh-TW" altLang="en-US" sz="2000" b="1" dirty="0">
              <a:latin typeface="標楷體" panose="03000509000000000000" pitchFamily="65" charset="-120"/>
              <a:ea typeface="標楷體" panose="03000509000000000000" pitchFamily="65" charset="-120"/>
            </a:endParaRPr>
          </a:p>
        </p:txBody>
      </p:sp>
      <p:sp>
        <p:nvSpPr>
          <p:cNvPr id="16" name="矩形 15">
            <a:extLst>
              <a:ext uri="{FF2B5EF4-FFF2-40B4-BE49-F238E27FC236}">
                <a16:creationId xmlns:a16="http://schemas.microsoft.com/office/drawing/2014/main" xmlns="" id="{E3E36E04-553F-4CC1-A29A-3BFFFDBE9119}"/>
              </a:ext>
            </a:extLst>
          </p:cNvPr>
          <p:cNvSpPr/>
          <p:nvPr/>
        </p:nvSpPr>
        <p:spPr>
          <a:xfrm>
            <a:off x="8623539" y="2806457"/>
            <a:ext cx="787879" cy="2904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2" name="圖片 1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496879" y="3007057"/>
            <a:ext cx="802522" cy="802522"/>
          </a:xfrm>
          <a:prstGeom prst="rect">
            <a:avLst/>
          </a:prstGeom>
        </p:spPr>
      </p:pic>
      <p:sp>
        <p:nvSpPr>
          <p:cNvPr id="21" name="AutoShape 6">
            <a:extLst>
              <a:ext uri="{FF2B5EF4-FFF2-40B4-BE49-F238E27FC236}">
                <a16:creationId xmlns:a16="http://schemas.microsoft.com/office/drawing/2014/main" xmlns="" id="{B3D8F1EC-7629-483A-9DDA-6B81D7093162}"/>
              </a:ext>
            </a:extLst>
          </p:cNvPr>
          <p:cNvSpPr>
            <a:spLocks noChangeArrowheads="1"/>
          </p:cNvSpPr>
          <p:nvPr/>
        </p:nvSpPr>
        <p:spPr bwMode="auto">
          <a:xfrm>
            <a:off x="9446383" y="2954525"/>
            <a:ext cx="2051149" cy="1067070"/>
          </a:xfrm>
          <a:prstGeom prst="roundRect">
            <a:avLst/>
          </a:prstGeom>
          <a:solidFill>
            <a:schemeClr val="accent4">
              <a:lumMod val="40000"/>
              <a:lumOff val="60000"/>
            </a:schemeClr>
          </a:solidFill>
          <a:ln w="9525" algn="ctr">
            <a:noFill/>
            <a:miter lim="800000"/>
            <a:headEnd/>
            <a:tailEnd/>
          </a:ln>
          <a:effectLst>
            <a:outerShdw dist="20000" dir="5400000" rotWithShape="0">
              <a:srgbClr val="000000">
                <a:alpha val="37999"/>
              </a:srgbClr>
            </a:outerShdw>
          </a:effectLst>
        </p:spPr>
        <p:txBody>
          <a:bodyPr/>
          <a:lstStyle/>
          <a:p>
            <a:pPr algn="ctr"/>
            <a:r>
              <a:rPr kumimoji="0" lang="zh-TW" altLang="en-US" sz="2000" b="1" dirty="0">
                <a:solidFill>
                  <a:srgbClr val="000000"/>
                </a:solidFill>
                <a:latin typeface="標楷體" panose="03000509000000000000" pitchFamily="65" charset="-120"/>
                <a:ea typeface="標楷體" panose="03000509000000000000" pitchFamily="65" charset="-120"/>
              </a:rPr>
              <a:t>勾選完畢後，</a:t>
            </a:r>
            <a:endParaRPr kumimoji="0" lang="en-US" altLang="zh-TW" sz="2000" b="1" dirty="0">
              <a:solidFill>
                <a:srgbClr val="000000"/>
              </a:solidFill>
              <a:latin typeface="標楷體" panose="03000509000000000000" pitchFamily="65" charset="-120"/>
              <a:ea typeface="標楷體" panose="03000509000000000000" pitchFamily="65" charset="-120"/>
            </a:endParaRPr>
          </a:p>
          <a:p>
            <a:pPr algn="ctr"/>
            <a:r>
              <a:rPr kumimoji="0" lang="zh-TW" altLang="en-US" sz="2000" b="1" dirty="0">
                <a:solidFill>
                  <a:srgbClr val="000000"/>
                </a:solidFill>
                <a:latin typeface="標楷體" panose="03000509000000000000" pitchFamily="65" charset="-120"/>
                <a:ea typeface="標楷體" panose="03000509000000000000" pitchFamily="65" charset="-120"/>
              </a:rPr>
              <a:t>按「儲存」</a:t>
            </a:r>
            <a:endParaRPr kumimoji="0" lang="en-US" altLang="zh-TW" sz="2000" b="1" dirty="0">
              <a:solidFill>
                <a:srgbClr val="000000"/>
              </a:solidFill>
              <a:latin typeface="標楷體" panose="03000509000000000000" pitchFamily="65" charset="-120"/>
              <a:ea typeface="標楷體" panose="03000509000000000000" pitchFamily="65" charset="-120"/>
            </a:endParaRPr>
          </a:p>
          <a:p>
            <a:pPr algn="ctr"/>
            <a:r>
              <a:rPr kumimoji="0" lang="zh-TW" altLang="en-US" sz="2000" b="1" dirty="0">
                <a:solidFill>
                  <a:srgbClr val="000000"/>
                </a:solidFill>
                <a:latin typeface="標楷體" panose="03000509000000000000" pitchFamily="65" charset="-120"/>
                <a:ea typeface="標楷體" panose="03000509000000000000" pitchFamily="65" charset="-120"/>
              </a:rPr>
              <a:t>依班級儲存</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p:cNvPicPr>
            <a:picLocks noChangeAspect="1"/>
          </p:cNvPicPr>
          <p:nvPr/>
        </p:nvPicPr>
        <p:blipFill>
          <a:blip r:embed="rId3"/>
          <a:stretch>
            <a:fillRect/>
          </a:stretch>
        </p:blipFill>
        <p:spPr>
          <a:xfrm>
            <a:off x="2592058" y="850499"/>
            <a:ext cx="9247325" cy="4805759"/>
          </a:xfrm>
          <a:prstGeom prst="rect">
            <a:avLst/>
          </a:prstGeom>
        </p:spPr>
      </p:pic>
      <p:sp>
        <p:nvSpPr>
          <p:cNvPr id="8" name="Rectangle 2"/>
          <p:cNvSpPr txBox="1">
            <a:spLocks noChangeArrowheads="1"/>
          </p:cNvSpPr>
          <p:nvPr/>
        </p:nvSpPr>
        <p:spPr>
          <a:xfrm>
            <a:off x="551384" y="-230261"/>
            <a:ext cx="10153129" cy="1224971"/>
          </a:xfrm>
          <a:prstGeom prst="rect">
            <a:avLst/>
          </a:prstGeom>
          <a:ln/>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lnSpc>
                <a:spcPts val="3500"/>
              </a:lnSpc>
              <a:spcAft>
                <a:spcPts val="0"/>
              </a:spcAft>
            </a:pPr>
            <a:r>
              <a:rPr lang="en-US" altLang="zh-TW" sz="2400" b="1" dirty="0" smtClean="0">
                <a:latin typeface="標楷體" panose="03000509000000000000" pitchFamily="65" charset="-120"/>
                <a:ea typeface="標楷體" panose="03000509000000000000" pitchFamily="65" charset="-120"/>
              </a:rPr>
              <a:t>【</a:t>
            </a:r>
            <a:r>
              <a:rPr lang="zh-TW" altLang="en-US" sz="2400" b="1" dirty="0">
                <a:latin typeface="標楷體" panose="03000509000000000000" pitchFamily="65" charset="-120"/>
                <a:ea typeface="標楷體" panose="03000509000000000000" pitchFamily="65" charset="-120"/>
              </a:rPr>
              <a:t>集體報名</a:t>
            </a:r>
            <a:r>
              <a:rPr lang="en-US" altLang="zh-TW" sz="2400" b="1" dirty="0">
                <a:latin typeface="標楷體" panose="03000509000000000000" pitchFamily="65" charset="-120"/>
                <a:ea typeface="標楷體" panose="03000509000000000000" pitchFamily="65" charset="-120"/>
              </a:rPr>
              <a:t>】</a:t>
            </a:r>
            <a:r>
              <a:rPr lang="zh-TW" altLang="en-US" sz="2400" b="1" dirty="0">
                <a:latin typeface="標楷體" panose="03000509000000000000" pitchFamily="65" charset="-120"/>
                <a:ea typeface="標楷體" panose="03000509000000000000" pitchFamily="65" charset="-120"/>
              </a:rPr>
              <a:t>一階報名及繳費</a:t>
            </a:r>
            <a:r>
              <a:rPr lang="en-US" altLang="zh-TW" sz="2400" b="1" dirty="0">
                <a:solidFill>
                  <a:srgbClr val="FF0000"/>
                </a:solidFill>
                <a:latin typeface="標楷體" panose="03000509000000000000" pitchFamily="65" charset="-120"/>
                <a:ea typeface="標楷體" panose="03000509000000000000" pitchFamily="65" charset="-120"/>
                <a:cs typeface="+mn-cs"/>
              </a:rPr>
              <a:t>-</a:t>
            </a:r>
            <a:r>
              <a:rPr lang="zh-TW" altLang="en-US" sz="2400" b="1" dirty="0">
                <a:solidFill>
                  <a:srgbClr val="FF0000"/>
                </a:solidFill>
                <a:latin typeface="標楷體" panose="03000509000000000000" pitchFamily="65" charset="-120"/>
                <a:ea typeface="標楷體" panose="03000509000000000000" pitchFamily="65" charset="-120"/>
                <a:cs typeface="+mn-cs"/>
              </a:rPr>
              <a:t>輸入考生</a:t>
            </a:r>
            <a:r>
              <a:rPr lang="zh-TW" altLang="en-US" sz="2400" b="1" dirty="0" smtClean="0">
                <a:solidFill>
                  <a:srgbClr val="FF0000"/>
                </a:solidFill>
                <a:latin typeface="標楷體" panose="03000509000000000000" pitchFamily="65" charset="-120"/>
                <a:ea typeface="標楷體" panose="03000509000000000000" pitchFamily="65" charset="-120"/>
                <a:cs typeface="+mn-cs"/>
              </a:rPr>
              <a:t>調查表</a:t>
            </a:r>
            <a:r>
              <a:rPr lang="zh-TW" altLang="en-US" sz="2400" b="1" dirty="0" smtClean="0">
                <a:solidFill>
                  <a:srgbClr val="0000FF"/>
                </a:solidFill>
                <a:latin typeface="標楷體" panose="03000509000000000000" pitchFamily="65" charset="-120"/>
                <a:ea typeface="標楷體" panose="03000509000000000000" pitchFamily="65" charset="-120"/>
                <a:cs typeface="+mn-cs"/>
              </a:rPr>
              <a:t>報名</a:t>
            </a:r>
            <a:r>
              <a:rPr lang="zh-TW" altLang="en-US" sz="2400" b="1" dirty="0">
                <a:solidFill>
                  <a:srgbClr val="0000FF"/>
                </a:solidFill>
                <a:latin typeface="標楷體" panose="03000509000000000000" pitchFamily="65" charset="-120"/>
                <a:ea typeface="標楷體" panose="03000509000000000000" pitchFamily="65" charset="-120"/>
                <a:cs typeface="+mn-cs"/>
              </a:rPr>
              <a:t>資料</a:t>
            </a:r>
            <a:r>
              <a:rPr lang="zh-TW" altLang="en-US" sz="2400" b="1" dirty="0">
                <a:solidFill>
                  <a:srgbClr val="3333FF"/>
                </a:solidFill>
                <a:latin typeface="標楷體" panose="03000509000000000000" pitchFamily="65" charset="-120"/>
                <a:ea typeface="標楷體" panose="03000509000000000000" pitchFamily="65" charset="-120"/>
                <a:cs typeface="+mn-cs"/>
              </a:rPr>
              <a:t>整批作業</a:t>
            </a:r>
            <a:r>
              <a:rPr lang="en-US" altLang="zh-TW" sz="2400" b="1" dirty="0">
                <a:solidFill>
                  <a:srgbClr val="3333FF"/>
                </a:solidFill>
                <a:latin typeface="標楷體" panose="03000509000000000000" pitchFamily="65" charset="-120"/>
                <a:ea typeface="標楷體" panose="03000509000000000000" pitchFamily="65" charset="-120"/>
                <a:cs typeface="+mn-cs"/>
              </a:rPr>
              <a:t>(</a:t>
            </a:r>
            <a:r>
              <a:rPr lang="zh-TW" altLang="en-US" sz="2400" b="1" dirty="0">
                <a:solidFill>
                  <a:srgbClr val="3333FF"/>
                </a:solidFill>
                <a:latin typeface="標楷體" panose="03000509000000000000" pitchFamily="65" charset="-120"/>
                <a:ea typeface="標楷體" panose="03000509000000000000" pitchFamily="65" charset="-120"/>
                <a:cs typeface="+mn-cs"/>
              </a:rPr>
              <a:t>匯出</a:t>
            </a:r>
            <a:r>
              <a:rPr lang="en-US" altLang="zh-TW" sz="2400" b="1" dirty="0">
                <a:solidFill>
                  <a:srgbClr val="3333FF"/>
                </a:solidFill>
                <a:latin typeface="標楷體" panose="03000509000000000000" pitchFamily="65" charset="-120"/>
                <a:ea typeface="標楷體" panose="03000509000000000000" pitchFamily="65" charset="-120"/>
                <a:cs typeface="+mn-cs"/>
              </a:rPr>
              <a:t>)</a:t>
            </a:r>
          </a:p>
        </p:txBody>
      </p:sp>
      <p:sp>
        <p:nvSpPr>
          <p:cNvPr id="11" name="Rectangle 5">
            <a:extLst>
              <a:ext uri="{FF2B5EF4-FFF2-40B4-BE49-F238E27FC236}">
                <a16:creationId xmlns:a16="http://schemas.microsoft.com/office/drawing/2014/main" xmlns="" id="{8B8314E2-30DF-40FE-92FE-144FF3E411DC}"/>
              </a:ext>
            </a:extLst>
          </p:cNvPr>
          <p:cNvSpPr>
            <a:spLocks noChangeArrowheads="1"/>
          </p:cNvSpPr>
          <p:nvPr/>
        </p:nvSpPr>
        <p:spPr bwMode="auto">
          <a:xfrm>
            <a:off x="7789652" y="4313949"/>
            <a:ext cx="879895" cy="283930"/>
          </a:xfrm>
          <a:prstGeom prst="rect">
            <a:avLst/>
          </a:prstGeom>
          <a:noFill/>
          <a:ln w="38100">
            <a:solidFill>
              <a:srgbClr val="FF0000"/>
            </a:solidFill>
            <a:prstDash val="sysDot"/>
            <a:miter lim="800000"/>
            <a:headEnd/>
            <a:tailEnd/>
          </a:ln>
        </p:spPr>
        <p:txBody>
          <a:bodyPr wrap="none" anchor="ctr"/>
          <a:lstStyle/>
          <a:p>
            <a:pPr algn="just">
              <a:buFontTx/>
              <a:buChar char="•"/>
            </a:pPr>
            <a:endParaRPr kumimoji="0" lang="zh-TW" altLang="en-US">
              <a:latin typeface="標楷體" panose="03000509000000000000" pitchFamily="65" charset="-120"/>
              <a:ea typeface="標楷體" panose="03000509000000000000" pitchFamily="65" charset="-120"/>
            </a:endParaRPr>
          </a:p>
        </p:txBody>
      </p:sp>
      <p:sp>
        <p:nvSpPr>
          <p:cNvPr id="13" name="AutoShape 6">
            <a:extLst>
              <a:ext uri="{FF2B5EF4-FFF2-40B4-BE49-F238E27FC236}">
                <a16:creationId xmlns:a16="http://schemas.microsoft.com/office/drawing/2014/main" xmlns="" id="{082778A1-EAD2-4D82-9387-E6458FC821D5}"/>
              </a:ext>
            </a:extLst>
          </p:cNvPr>
          <p:cNvSpPr>
            <a:spLocks noChangeArrowheads="1"/>
          </p:cNvSpPr>
          <p:nvPr/>
        </p:nvSpPr>
        <p:spPr bwMode="auto">
          <a:xfrm>
            <a:off x="9120335" y="3501008"/>
            <a:ext cx="2387887" cy="396482"/>
          </a:xfrm>
          <a:prstGeom prst="wedgeRoundRectCallout">
            <a:avLst>
              <a:gd name="adj1" fmla="val -67042"/>
              <a:gd name="adj2" fmla="val 182161"/>
              <a:gd name="adj3" fmla="val 16667"/>
            </a:avLst>
          </a:prstGeom>
          <a:solidFill>
            <a:schemeClr val="accent4">
              <a:lumMod val="40000"/>
              <a:lumOff val="60000"/>
            </a:schemeClr>
          </a:solidFill>
          <a:ln w="9525" algn="ctr">
            <a:solidFill>
              <a:srgbClr val="FFFF00"/>
            </a:solidFill>
            <a:miter lim="800000"/>
            <a:headEnd/>
            <a:tailEnd/>
          </a:ln>
          <a:effectLst>
            <a:outerShdw dist="20000" dir="5400000" rotWithShape="0">
              <a:srgbClr val="000000">
                <a:alpha val="37999"/>
              </a:srgbClr>
            </a:outerShdw>
          </a:effectLst>
        </p:spPr>
        <p:txBody>
          <a:bodyPr/>
          <a:lstStyle/>
          <a:p>
            <a:r>
              <a:rPr kumimoji="0" lang="zh-TW" altLang="en-US" b="1" dirty="0" smtClean="0">
                <a:solidFill>
                  <a:srgbClr val="000000"/>
                </a:solidFill>
                <a:latin typeface="標楷體" panose="03000509000000000000" pitchFamily="65" charset="-120"/>
                <a:ea typeface="標楷體" panose="03000509000000000000" pitchFamily="65" charset="-120"/>
              </a:rPr>
              <a:t>匯出全</a:t>
            </a:r>
            <a:r>
              <a:rPr kumimoji="0" lang="zh-TW" altLang="en-US" b="1" dirty="0">
                <a:solidFill>
                  <a:srgbClr val="000000"/>
                </a:solidFill>
                <a:latin typeface="標楷體" panose="03000509000000000000" pitchFamily="65" charset="-120"/>
                <a:ea typeface="標楷體" panose="03000509000000000000" pitchFamily="65" charset="-120"/>
              </a:rPr>
              <a:t>校或班級資料</a:t>
            </a:r>
          </a:p>
        </p:txBody>
      </p:sp>
      <p:pic>
        <p:nvPicPr>
          <p:cNvPr id="5" name="圖片 4"/>
          <p:cNvPicPr>
            <a:picLocks noChangeAspect="1"/>
          </p:cNvPicPr>
          <p:nvPr/>
        </p:nvPicPr>
        <p:blipFill rotWithShape="1">
          <a:blip r:embed="rId4"/>
          <a:srcRect t="6137" b="7928"/>
          <a:stretch/>
        </p:blipFill>
        <p:spPr>
          <a:xfrm>
            <a:off x="983432" y="4878512"/>
            <a:ext cx="8907153" cy="1915064"/>
          </a:xfrm>
          <a:prstGeom prst="rect">
            <a:avLst/>
          </a:prstGeom>
          <a:ln>
            <a:solidFill>
              <a:schemeClr val="tx1"/>
            </a:solidFill>
          </a:ln>
        </p:spPr>
      </p:pic>
      <p:pic>
        <p:nvPicPr>
          <p:cNvPr id="12" name="圖片 11"/>
          <p:cNvPicPr>
            <a:picLocks noChangeAspect="1"/>
          </p:cNvPicPr>
          <p:nvPr/>
        </p:nvPicPr>
        <p:blipFill rotWithShape="1">
          <a:blip r:embed="rId5"/>
          <a:srcRect l="38000" t="72544" r="54662" b="1572"/>
          <a:stretch/>
        </p:blipFill>
        <p:spPr>
          <a:xfrm>
            <a:off x="6116128" y="4366182"/>
            <a:ext cx="707365" cy="1290077"/>
          </a:xfrm>
          <a:prstGeom prst="rect">
            <a:avLst/>
          </a:prstGeom>
        </p:spPr>
      </p:pic>
      <p:sp>
        <p:nvSpPr>
          <p:cNvPr id="14" name="AutoShape 4">
            <a:extLst>
              <a:ext uri="{FF2B5EF4-FFF2-40B4-BE49-F238E27FC236}">
                <a16:creationId xmlns:a16="http://schemas.microsoft.com/office/drawing/2014/main" xmlns="" id="{DF2CB118-4150-4B56-AA01-9D1C8A0D27FB}"/>
              </a:ext>
            </a:extLst>
          </p:cNvPr>
          <p:cNvSpPr>
            <a:spLocks noChangeArrowheads="1"/>
          </p:cNvSpPr>
          <p:nvPr/>
        </p:nvSpPr>
        <p:spPr bwMode="auto">
          <a:xfrm>
            <a:off x="6778787" y="5880934"/>
            <a:ext cx="3097212" cy="344364"/>
          </a:xfrm>
          <a:prstGeom prst="wedgeRoundRectCallout">
            <a:avLst>
              <a:gd name="adj1" fmla="val -21947"/>
              <a:gd name="adj2" fmla="val -446020"/>
              <a:gd name="adj3" fmla="val 16667"/>
            </a:avLst>
          </a:prstGeom>
          <a:solidFill>
            <a:schemeClr val="accent4">
              <a:lumMod val="40000"/>
              <a:lumOff val="60000"/>
            </a:schemeClr>
          </a:solidFill>
          <a:ln w="9525" algn="ctr">
            <a:solidFill>
              <a:srgbClr val="FFFF00"/>
            </a:solidFill>
            <a:miter lim="800000"/>
            <a:headEnd/>
            <a:tailEnd/>
          </a:ln>
          <a:effectLst>
            <a:outerShdw dist="20000" dir="5400000" rotWithShape="0">
              <a:srgbClr val="000000">
                <a:alpha val="37999"/>
              </a:srgbClr>
            </a:outerShdw>
          </a:effectLst>
        </p:spPr>
        <p:txBody>
          <a:bodyPr/>
          <a:lstStyle/>
          <a:p>
            <a:pPr algn="ctr"/>
            <a:r>
              <a:rPr kumimoji="0" lang="zh-TW" altLang="en-US" b="1" dirty="0">
                <a:solidFill>
                  <a:srgbClr val="000000"/>
                </a:solidFill>
                <a:latin typeface="標楷體" panose="03000509000000000000" pitchFamily="65" charset="-120"/>
                <a:ea typeface="標楷體" panose="03000509000000000000" pitchFamily="65" charset="-120"/>
              </a:rPr>
              <a:t>可勾選匯出包含未報名考生</a:t>
            </a:r>
          </a:p>
        </p:txBody>
      </p:sp>
      <p:sp>
        <p:nvSpPr>
          <p:cNvPr id="15" name="矩形 14">
            <a:extLst>
              <a:ext uri="{FF2B5EF4-FFF2-40B4-BE49-F238E27FC236}">
                <a16:creationId xmlns:a16="http://schemas.microsoft.com/office/drawing/2014/main" xmlns="" id="{E3E36E04-553F-4CC1-A29A-3BFFFDBE9119}"/>
              </a:ext>
            </a:extLst>
          </p:cNvPr>
          <p:cNvSpPr/>
          <p:nvPr/>
        </p:nvSpPr>
        <p:spPr>
          <a:xfrm>
            <a:off x="3562709" y="3590995"/>
            <a:ext cx="3605841" cy="23913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5880" name="AutoShape 8"/>
          <p:cNvSpPr>
            <a:spLocks noChangeArrowheads="1"/>
          </p:cNvSpPr>
          <p:nvPr/>
        </p:nvSpPr>
        <p:spPr bwMode="auto">
          <a:xfrm>
            <a:off x="1271464" y="3706250"/>
            <a:ext cx="2447925" cy="710475"/>
          </a:xfrm>
          <a:prstGeom prst="wedgeRoundRectCallout">
            <a:avLst>
              <a:gd name="adj1" fmla="val 146908"/>
              <a:gd name="adj2" fmla="val 54001"/>
              <a:gd name="adj3" fmla="val 16667"/>
            </a:avLst>
          </a:prstGeom>
          <a:solidFill>
            <a:schemeClr val="accent4">
              <a:lumMod val="40000"/>
              <a:lumOff val="60000"/>
            </a:schemeClr>
          </a:solidFill>
          <a:ln w="9525" algn="ctr">
            <a:solidFill>
              <a:srgbClr val="FFFF00"/>
            </a:solidFill>
            <a:miter lim="800000"/>
            <a:headEnd/>
            <a:tailEnd/>
          </a:ln>
          <a:effectLst>
            <a:outerShdw dist="20000" dir="5400000" rotWithShape="0">
              <a:srgbClr val="000000">
                <a:alpha val="37999"/>
              </a:srgbClr>
            </a:outerShdw>
          </a:effectLst>
        </p:spPr>
        <p:txBody>
          <a:bodyPr/>
          <a:lstStyle/>
          <a:p>
            <a:pPr algn="ctr"/>
            <a:r>
              <a:rPr kumimoji="0" lang="zh-TW" altLang="en-US" b="1" dirty="0">
                <a:solidFill>
                  <a:srgbClr val="000000"/>
                </a:solidFill>
                <a:latin typeface="標楷體" panose="03000509000000000000" pitchFamily="65" charset="-120"/>
                <a:ea typeface="標楷體" panose="03000509000000000000" pitchFamily="65" charset="-120"/>
              </a:rPr>
              <a:t>可選擇全校或單一班級學生名單匯出</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stretch>
            <a:fillRect/>
          </a:stretch>
        </p:blipFill>
        <p:spPr>
          <a:xfrm>
            <a:off x="937784" y="836712"/>
            <a:ext cx="10488544" cy="5437852"/>
          </a:xfrm>
          <a:prstGeom prst="rect">
            <a:avLst/>
          </a:prstGeom>
        </p:spPr>
      </p:pic>
      <p:sp>
        <p:nvSpPr>
          <p:cNvPr id="287747" name="Rectangle 2"/>
          <p:cNvSpPr>
            <a:spLocks noGrp="1" noChangeArrowheads="1"/>
          </p:cNvSpPr>
          <p:nvPr>
            <p:ph type="title" idx="4294967295"/>
          </p:nvPr>
        </p:nvSpPr>
        <p:spPr>
          <a:xfrm>
            <a:off x="623392" y="116632"/>
            <a:ext cx="8915400" cy="563563"/>
          </a:xfrm>
        </p:spPr>
        <p:txBody>
          <a:bodyPr/>
          <a:lstStyle/>
          <a:p>
            <a:pPr eaLnBrk="1" hangingPunct="1"/>
            <a:r>
              <a:rPr lang="en-US" altLang="zh-TW" sz="2600" b="1" kern="1200" dirty="0">
                <a:latin typeface="標楷體" panose="03000509000000000000" pitchFamily="65" charset="-120"/>
                <a:ea typeface="標楷體" panose="03000509000000000000" pitchFamily="65" charset="-120"/>
              </a:rPr>
              <a:t>【</a:t>
            </a:r>
            <a:r>
              <a:rPr lang="zh-TW" altLang="en-US" sz="2600" b="1" kern="1200" dirty="0">
                <a:latin typeface="標楷體" panose="03000509000000000000" pitchFamily="65" charset="-120"/>
                <a:ea typeface="標楷體" panose="03000509000000000000" pitchFamily="65" charset="-120"/>
              </a:rPr>
              <a:t>甄選入學招生報名資料匯入</a:t>
            </a:r>
            <a:r>
              <a:rPr lang="en-US" altLang="zh-TW" sz="2600" b="1" kern="1200" dirty="0">
                <a:latin typeface="標楷體" panose="03000509000000000000" pitchFamily="65" charset="-120"/>
                <a:ea typeface="標楷體" panose="03000509000000000000" pitchFamily="65" charset="-120"/>
              </a:rPr>
              <a:t>】</a:t>
            </a:r>
            <a:r>
              <a:rPr lang="zh-TW" altLang="en-US" sz="2600" b="1" kern="1200" dirty="0">
                <a:latin typeface="標楷體" panose="03000509000000000000" pitchFamily="65" charset="-120"/>
                <a:ea typeface="標楷體" panose="03000509000000000000" pitchFamily="65" charset="-120"/>
              </a:rPr>
              <a:t>一階報名電子檔欄位說明 </a:t>
            </a:r>
          </a:p>
        </p:txBody>
      </p:sp>
      <p:sp>
        <p:nvSpPr>
          <p:cNvPr id="2" name="矩形 1"/>
          <p:cNvSpPr/>
          <p:nvPr/>
        </p:nvSpPr>
        <p:spPr>
          <a:xfrm>
            <a:off x="1000664" y="3789040"/>
            <a:ext cx="10351920" cy="2404726"/>
          </a:xfrm>
          <a:prstGeom prst="rect">
            <a:avLst/>
          </a:prstGeom>
          <a:solidFill>
            <a:srgbClr val="FEF9DD">
              <a:alpha val="37000"/>
            </a:srgb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3"/>
          <a:stretch>
            <a:fillRect/>
          </a:stretch>
        </p:blipFill>
        <p:spPr>
          <a:xfrm>
            <a:off x="1055440" y="753662"/>
            <a:ext cx="8618989" cy="2796443"/>
          </a:xfrm>
          <a:prstGeom prst="rect">
            <a:avLst/>
          </a:prstGeom>
        </p:spPr>
      </p:pic>
      <p:pic>
        <p:nvPicPr>
          <p:cNvPr id="10247" name="Picture 7"/>
          <p:cNvPicPr>
            <a:picLocks noChangeAspect="1" noChangeArrowheads="1"/>
          </p:cNvPicPr>
          <p:nvPr/>
        </p:nvPicPr>
        <p:blipFill>
          <a:blip r:embed="rId4" cstate="screen">
            <a:extLst>
              <a:ext uri="{28A0092B-C50C-407E-A947-70E740481C1C}">
                <a14:useLocalDpi xmlns:a14="http://schemas.microsoft.com/office/drawing/2010/main" xmlns=""/>
              </a:ext>
            </a:extLst>
          </a:blip>
          <a:srcRect/>
          <a:stretch>
            <a:fillRect/>
          </a:stretch>
        </p:blipFill>
        <p:spPr bwMode="auto">
          <a:xfrm>
            <a:off x="839416" y="5222956"/>
            <a:ext cx="3521325" cy="8603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5">
            <a:extLst>
              <a:ext uri="{28A0092B-C50C-407E-A947-70E740481C1C}">
                <a14:useLocalDpi xmlns:a14="http://schemas.microsoft.com/office/drawing/2010/main" xmlns=""/>
              </a:ext>
            </a:extLst>
          </a:blip>
          <a:srcRect/>
          <a:stretch>
            <a:fillRect/>
          </a:stretch>
        </p:blipFill>
        <p:spPr bwMode="auto">
          <a:xfrm>
            <a:off x="1355040" y="3941472"/>
            <a:ext cx="2349892" cy="10081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38951" name="AutoShape 7"/>
          <p:cNvSpPr>
            <a:spLocks noChangeArrowheads="1"/>
          </p:cNvSpPr>
          <p:nvPr/>
        </p:nvSpPr>
        <p:spPr bwMode="auto">
          <a:xfrm>
            <a:off x="8480797" y="1243549"/>
            <a:ext cx="3436320" cy="642937"/>
          </a:xfrm>
          <a:prstGeom prst="wedgeRoundRectCallout">
            <a:avLst>
              <a:gd name="adj1" fmla="val -58237"/>
              <a:gd name="adj2" fmla="val 122877"/>
              <a:gd name="adj3" fmla="val 16667"/>
            </a:avLst>
          </a:prstGeom>
          <a:solidFill>
            <a:schemeClr val="accent4">
              <a:lumMod val="40000"/>
              <a:lumOff val="60000"/>
            </a:schemeClr>
          </a:solidFill>
          <a:ln w="9525" algn="ctr">
            <a:solidFill>
              <a:srgbClr val="FFFF00"/>
            </a:solidFill>
            <a:miter lim="800000"/>
            <a:headEnd/>
            <a:tailEnd/>
          </a:ln>
          <a:effectLst>
            <a:outerShdw dist="20000" dir="5400000" rotWithShape="0">
              <a:srgbClr val="000000">
                <a:alpha val="37999"/>
              </a:srgbClr>
            </a:outerShdw>
          </a:effectLst>
        </p:spPr>
        <p:txBody>
          <a:bodyPr/>
          <a:lstStyle/>
          <a:p>
            <a:pPr>
              <a:defRPr/>
            </a:pPr>
            <a:r>
              <a:rPr kumimoji="0" lang="en-US" altLang="zh-TW"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1.</a:t>
            </a:r>
            <a:r>
              <a:rPr kumimoji="0" lang="zh-TW" altLang="en-US"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選擇要匯入</a:t>
            </a:r>
            <a:r>
              <a:rPr kumimoji="0" lang="zh-TW" altLang="en-US" b="1"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檔案，格式</a:t>
            </a:r>
            <a:r>
              <a:rPr kumimoji="0" lang="zh-TW" altLang="en-US"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為</a:t>
            </a:r>
            <a:r>
              <a:rPr kumimoji="0" lang="en-US" altLang="zh-TW"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CSV</a:t>
            </a:r>
          </a:p>
          <a:p>
            <a:pPr>
              <a:defRPr/>
            </a:pPr>
            <a:r>
              <a:rPr kumimoji="0" lang="en-US" altLang="zh-TW"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2.</a:t>
            </a:r>
            <a:r>
              <a:rPr kumimoji="0" lang="zh-TW" altLang="en-US"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保留匯入檔案第一列之標題列</a:t>
            </a:r>
          </a:p>
        </p:txBody>
      </p:sp>
      <p:sp>
        <p:nvSpPr>
          <p:cNvPr id="11" name="Rectangle 2"/>
          <p:cNvSpPr txBox="1">
            <a:spLocks noChangeArrowheads="1"/>
          </p:cNvSpPr>
          <p:nvPr/>
        </p:nvSpPr>
        <p:spPr>
          <a:xfrm>
            <a:off x="623392" y="-33586"/>
            <a:ext cx="10223342" cy="823428"/>
          </a:xfrm>
          <a:prstGeom prst="rect">
            <a:avLst/>
          </a:prstGeom>
          <a:ln/>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lnSpc>
                <a:spcPts val="3500"/>
              </a:lnSpc>
              <a:spcAft>
                <a:spcPts val="0"/>
              </a:spcAft>
            </a:pPr>
            <a:r>
              <a:rPr lang="en-US" altLang="zh-TW" sz="2400" b="1" dirty="0" smtClean="0">
                <a:latin typeface="標楷體" panose="03000509000000000000" pitchFamily="65" charset="-120"/>
                <a:ea typeface="標楷體" panose="03000509000000000000" pitchFamily="65" charset="-120"/>
              </a:rPr>
              <a:t>【</a:t>
            </a:r>
            <a:r>
              <a:rPr lang="zh-TW" altLang="en-US" sz="2400" b="1" dirty="0" smtClean="0">
                <a:latin typeface="標楷體" panose="03000509000000000000" pitchFamily="65" charset="-120"/>
                <a:ea typeface="標楷體" panose="03000509000000000000" pitchFamily="65" charset="-120"/>
              </a:rPr>
              <a:t>集體</a:t>
            </a:r>
            <a:r>
              <a:rPr lang="zh-TW" altLang="en-US" sz="2400" b="1" dirty="0">
                <a:latin typeface="標楷體" panose="03000509000000000000" pitchFamily="65" charset="-120"/>
                <a:ea typeface="標楷體" panose="03000509000000000000" pitchFamily="65" charset="-120"/>
              </a:rPr>
              <a:t>報名</a:t>
            </a:r>
            <a:r>
              <a:rPr lang="en-US" altLang="zh-TW" sz="2400" b="1" dirty="0">
                <a:latin typeface="標楷體" panose="03000509000000000000" pitchFamily="65" charset="-120"/>
                <a:ea typeface="標楷體" panose="03000509000000000000" pitchFamily="65" charset="-120"/>
              </a:rPr>
              <a:t>】</a:t>
            </a:r>
            <a:r>
              <a:rPr lang="zh-TW" altLang="en-US" sz="2400" b="1" dirty="0">
                <a:latin typeface="標楷體" panose="03000509000000000000" pitchFamily="65" charset="-120"/>
                <a:ea typeface="標楷體" panose="03000509000000000000" pitchFamily="65" charset="-120"/>
              </a:rPr>
              <a:t>一階報名及繳費</a:t>
            </a:r>
            <a:r>
              <a:rPr lang="en-US" altLang="zh-TW" sz="2400" b="1" dirty="0">
                <a:solidFill>
                  <a:srgbClr val="FF0000"/>
                </a:solidFill>
                <a:latin typeface="標楷體" panose="03000509000000000000" pitchFamily="65" charset="-120"/>
                <a:ea typeface="標楷體" panose="03000509000000000000" pitchFamily="65" charset="-120"/>
                <a:cs typeface="+mn-cs"/>
              </a:rPr>
              <a:t>-</a:t>
            </a:r>
            <a:r>
              <a:rPr lang="zh-TW" altLang="en-US" sz="2400" b="1" dirty="0">
                <a:solidFill>
                  <a:srgbClr val="FF0000"/>
                </a:solidFill>
                <a:latin typeface="標楷體" panose="03000509000000000000" pitchFamily="65" charset="-120"/>
                <a:ea typeface="標楷體" panose="03000509000000000000" pitchFamily="65" charset="-120"/>
                <a:cs typeface="+mn-cs"/>
              </a:rPr>
              <a:t>輸入考生</a:t>
            </a:r>
            <a:r>
              <a:rPr lang="zh-TW" altLang="en-US" sz="2400" b="1" dirty="0" smtClean="0">
                <a:solidFill>
                  <a:srgbClr val="FF0000"/>
                </a:solidFill>
                <a:latin typeface="標楷體" panose="03000509000000000000" pitchFamily="65" charset="-120"/>
                <a:ea typeface="標楷體" panose="03000509000000000000" pitchFamily="65" charset="-120"/>
                <a:cs typeface="+mn-cs"/>
              </a:rPr>
              <a:t>調查表</a:t>
            </a:r>
            <a:r>
              <a:rPr lang="zh-TW" altLang="en-US" sz="2400" b="1" dirty="0" smtClean="0">
                <a:solidFill>
                  <a:srgbClr val="0000FF"/>
                </a:solidFill>
                <a:latin typeface="標楷體" panose="03000509000000000000" pitchFamily="65" charset="-120"/>
                <a:ea typeface="標楷體" panose="03000509000000000000" pitchFamily="65" charset="-120"/>
                <a:cs typeface="+mn-cs"/>
              </a:rPr>
              <a:t>報名</a:t>
            </a:r>
            <a:r>
              <a:rPr lang="zh-TW" altLang="en-US" sz="2400" b="1" dirty="0">
                <a:solidFill>
                  <a:srgbClr val="0000FF"/>
                </a:solidFill>
                <a:latin typeface="標楷體" panose="03000509000000000000" pitchFamily="65" charset="-120"/>
                <a:ea typeface="標楷體" panose="03000509000000000000" pitchFamily="65" charset="-120"/>
                <a:cs typeface="+mn-cs"/>
              </a:rPr>
              <a:t>資料</a:t>
            </a:r>
            <a:r>
              <a:rPr lang="zh-TW" altLang="en-US" sz="2400" b="1" dirty="0">
                <a:solidFill>
                  <a:srgbClr val="3333FF"/>
                </a:solidFill>
                <a:latin typeface="標楷體" panose="03000509000000000000" pitchFamily="65" charset="-120"/>
                <a:ea typeface="標楷體" panose="03000509000000000000" pitchFamily="65" charset="-120"/>
                <a:cs typeface="+mn-cs"/>
              </a:rPr>
              <a:t>整批作業</a:t>
            </a:r>
            <a:r>
              <a:rPr lang="en-US" altLang="zh-TW" sz="2400" b="1" dirty="0">
                <a:solidFill>
                  <a:srgbClr val="3333FF"/>
                </a:solidFill>
                <a:latin typeface="標楷體" panose="03000509000000000000" pitchFamily="65" charset="-120"/>
                <a:ea typeface="標楷體" panose="03000509000000000000" pitchFamily="65" charset="-120"/>
                <a:cs typeface="+mn-cs"/>
              </a:rPr>
              <a:t>(</a:t>
            </a:r>
            <a:r>
              <a:rPr lang="zh-TW" altLang="en-US" sz="2400" b="1" dirty="0">
                <a:solidFill>
                  <a:srgbClr val="3333FF"/>
                </a:solidFill>
                <a:latin typeface="標楷體" panose="03000509000000000000" pitchFamily="65" charset="-120"/>
                <a:ea typeface="標楷體" panose="03000509000000000000" pitchFamily="65" charset="-120"/>
                <a:cs typeface="+mn-cs"/>
              </a:rPr>
              <a:t>匯入</a:t>
            </a:r>
            <a:r>
              <a:rPr lang="en-US" altLang="zh-TW" sz="2400" b="1" dirty="0">
                <a:solidFill>
                  <a:srgbClr val="3333FF"/>
                </a:solidFill>
                <a:latin typeface="標楷體" panose="03000509000000000000" pitchFamily="65" charset="-120"/>
                <a:ea typeface="標楷體" panose="03000509000000000000" pitchFamily="65" charset="-120"/>
                <a:cs typeface="+mn-cs"/>
              </a:rPr>
              <a:t>)</a:t>
            </a:r>
          </a:p>
        </p:txBody>
      </p:sp>
      <p:sp>
        <p:nvSpPr>
          <p:cNvPr id="2" name="文字方塊 1"/>
          <p:cNvSpPr txBox="1"/>
          <p:nvPr/>
        </p:nvSpPr>
        <p:spPr>
          <a:xfrm>
            <a:off x="1665890" y="3417988"/>
            <a:ext cx="1728192" cy="408623"/>
          </a:xfrm>
          <a:prstGeom prst="roundRect">
            <a:avLst/>
          </a:prstGeom>
          <a:solidFill>
            <a:srgbClr val="C5E0B4"/>
          </a:solidFill>
          <a:ln w="28575">
            <a:solidFill>
              <a:schemeClr val="accent6"/>
            </a:solidFill>
          </a:ln>
        </p:spPr>
        <p:txBody>
          <a:bodyPr wrap="square" rtlCol="0">
            <a:spAutoFit/>
          </a:bodyPr>
          <a:lstStyle/>
          <a:p>
            <a:pPr algn="ctr"/>
            <a:r>
              <a:rPr lang="zh-TW" altLang="en-US" b="1" dirty="0">
                <a:solidFill>
                  <a:srgbClr val="3333FF"/>
                </a:solidFill>
                <a:latin typeface="標楷體" panose="03000509000000000000" pitchFamily="65" charset="-120"/>
                <a:ea typeface="標楷體" panose="03000509000000000000" pitchFamily="65" charset="-120"/>
              </a:rPr>
              <a:t>資料正確</a:t>
            </a:r>
          </a:p>
        </p:txBody>
      </p:sp>
      <p:sp>
        <p:nvSpPr>
          <p:cNvPr id="13" name="文字方塊 12"/>
          <p:cNvSpPr txBox="1"/>
          <p:nvPr/>
        </p:nvSpPr>
        <p:spPr>
          <a:xfrm>
            <a:off x="5220670" y="3417988"/>
            <a:ext cx="1728192" cy="408623"/>
          </a:xfrm>
          <a:prstGeom prst="roundRect">
            <a:avLst/>
          </a:prstGeom>
          <a:solidFill>
            <a:srgbClr val="C5E0B4"/>
          </a:solidFill>
          <a:ln w="28575">
            <a:solidFill>
              <a:schemeClr val="accent6"/>
            </a:solidFill>
          </a:ln>
        </p:spPr>
        <p:txBody>
          <a:bodyPr wrap="square" rtlCol="0">
            <a:spAutoFit/>
          </a:bodyPr>
          <a:lstStyle/>
          <a:p>
            <a:pPr algn="ctr"/>
            <a:r>
              <a:rPr lang="zh-TW" altLang="en-US" b="1" dirty="0">
                <a:solidFill>
                  <a:srgbClr val="FF0000"/>
                </a:solidFill>
                <a:latin typeface="標楷體" panose="03000509000000000000" pitchFamily="65" charset="-120"/>
                <a:ea typeface="標楷體" panose="03000509000000000000" pitchFamily="65" charset="-120"/>
              </a:rPr>
              <a:t>資料有誤</a:t>
            </a:r>
          </a:p>
        </p:txBody>
      </p:sp>
      <p:pic>
        <p:nvPicPr>
          <p:cNvPr id="3" name="圖片 2">
            <a:extLst>
              <a:ext uri="{FF2B5EF4-FFF2-40B4-BE49-F238E27FC236}">
                <a16:creationId xmlns:a16="http://schemas.microsoft.com/office/drawing/2014/main" xmlns="" id="{D7891169-AE2F-483D-A9DB-AC124F21196A}"/>
              </a:ext>
            </a:extLst>
          </p:cNvPr>
          <p:cNvPicPr>
            <a:picLocks noChangeAspect="1"/>
          </p:cNvPicPr>
          <p:nvPr/>
        </p:nvPicPr>
        <p:blipFill>
          <a:blip r:embed="rId6"/>
          <a:stretch>
            <a:fillRect/>
          </a:stretch>
        </p:blipFill>
        <p:spPr>
          <a:xfrm>
            <a:off x="4360741" y="3978902"/>
            <a:ext cx="3448050" cy="2667000"/>
          </a:xfrm>
          <a:prstGeom prst="rect">
            <a:avLst/>
          </a:prstGeom>
        </p:spPr>
      </p:pic>
      <p:sp>
        <p:nvSpPr>
          <p:cNvPr id="14" name="AutoShape 9">
            <a:extLst>
              <a:ext uri="{FF2B5EF4-FFF2-40B4-BE49-F238E27FC236}">
                <a16:creationId xmlns:a16="http://schemas.microsoft.com/office/drawing/2014/main" xmlns="" id="{77782986-9359-454D-9C61-DB5EEDC930A1}"/>
              </a:ext>
            </a:extLst>
          </p:cNvPr>
          <p:cNvSpPr>
            <a:spLocks noChangeArrowheads="1"/>
          </p:cNvSpPr>
          <p:nvPr/>
        </p:nvSpPr>
        <p:spPr bwMode="auto">
          <a:xfrm>
            <a:off x="7850755" y="3513924"/>
            <a:ext cx="4115396" cy="2755260"/>
          </a:xfrm>
          <a:prstGeom prst="roundRect">
            <a:avLst/>
          </a:prstGeom>
          <a:solidFill>
            <a:schemeClr val="accent4">
              <a:lumMod val="40000"/>
              <a:lumOff val="60000"/>
            </a:schemeClr>
          </a:solidFill>
          <a:ln>
            <a:solidFill>
              <a:srgbClr val="FFFF00"/>
            </a:solidFill>
            <a:headEnd/>
            <a:tailEnd/>
          </a:ln>
        </p:spPr>
        <p:style>
          <a:lnRef idx="1">
            <a:schemeClr val="accent2"/>
          </a:lnRef>
          <a:fillRef idx="2">
            <a:schemeClr val="accent2"/>
          </a:fillRef>
          <a:effectRef idx="1">
            <a:schemeClr val="accent2"/>
          </a:effectRef>
          <a:fontRef idx="minor">
            <a:schemeClr val="dk1"/>
          </a:fontRef>
        </p:style>
        <p:txBody>
          <a:bodyPr/>
          <a:lstStyle/>
          <a:p>
            <a:pPr>
              <a:defRPr/>
            </a:pPr>
            <a:r>
              <a:rPr kumimoji="0" lang="zh-TW" altLang="en-US" b="1" dirty="0">
                <a:solidFill>
                  <a:schemeClr val="tx1"/>
                </a:solidFill>
                <a:latin typeface="標楷體" panose="03000509000000000000" pitchFamily="65" charset="-120"/>
                <a:ea typeface="標楷體" panose="03000509000000000000" pitchFamily="65" charset="-120"/>
              </a:rPr>
              <a:t>如匯入資料有</a:t>
            </a:r>
            <a:r>
              <a:rPr kumimoji="0" lang="zh-TW" altLang="en-US" b="1" dirty="0" smtClean="0">
                <a:solidFill>
                  <a:schemeClr val="tx1"/>
                </a:solidFill>
                <a:latin typeface="標楷體" panose="03000509000000000000" pitchFamily="65" charset="-120"/>
                <a:ea typeface="標楷體" panose="03000509000000000000" pitchFamily="65" charset="-120"/>
              </a:rPr>
              <a:t>誤，視窗</a:t>
            </a:r>
            <a:r>
              <a:rPr kumimoji="0" lang="zh-TW" altLang="en-US" b="1" dirty="0">
                <a:solidFill>
                  <a:schemeClr val="tx1"/>
                </a:solidFill>
                <a:latin typeface="標楷體" panose="03000509000000000000" pitchFamily="65" charset="-120"/>
                <a:ea typeface="標楷體" panose="03000509000000000000" pitchFamily="65" charset="-120"/>
              </a:rPr>
              <a:t>會提示該筆錯誤學生</a:t>
            </a:r>
            <a:r>
              <a:rPr kumimoji="0" lang="zh-TW" altLang="en-US" b="1" dirty="0" smtClean="0">
                <a:solidFill>
                  <a:schemeClr val="tx1"/>
                </a:solidFill>
                <a:latin typeface="標楷體" panose="03000509000000000000" pitchFamily="65" charset="-120"/>
                <a:ea typeface="標楷體" panose="03000509000000000000" pitchFamily="65" charset="-120"/>
              </a:rPr>
              <a:t>資料，請</a:t>
            </a:r>
            <a:r>
              <a:rPr kumimoji="0" lang="zh-TW" altLang="en-US" b="1" dirty="0">
                <a:solidFill>
                  <a:schemeClr val="tx1"/>
                </a:solidFill>
                <a:latin typeface="標楷體" panose="03000509000000000000" pitchFamily="65" charset="-120"/>
                <a:ea typeface="標楷體" panose="03000509000000000000" pitchFamily="65" charset="-120"/>
              </a:rPr>
              <a:t>修正後再重新上</a:t>
            </a:r>
            <a:r>
              <a:rPr kumimoji="0" lang="zh-TW" altLang="en-US" b="1" dirty="0" smtClean="0">
                <a:solidFill>
                  <a:schemeClr val="tx1"/>
                </a:solidFill>
                <a:latin typeface="標楷體" panose="03000509000000000000" pitchFamily="65" charset="-120"/>
                <a:ea typeface="標楷體" panose="03000509000000000000" pitchFamily="65" charset="-120"/>
              </a:rPr>
              <a:t>傳，直</a:t>
            </a:r>
            <a:r>
              <a:rPr kumimoji="0" lang="zh-TW" altLang="en-US" b="1" dirty="0">
                <a:solidFill>
                  <a:schemeClr val="tx1"/>
                </a:solidFill>
                <a:latin typeface="標楷體" panose="03000509000000000000" pitchFamily="65" charset="-120"/>
                <a:ea typeface="標楷體" panose="03000509000000000000" pitchFamily="65" charset="-120"/>
              </a:rPr>
              <a:t>至匯入無錯誤才算完成上</a:t>
            </a:r>
            <a:r>
              <a:rPr kumimoji="0" lang="zh-TW" altLang="en-US" b="1" dirty="0" smtClean="0">
                <a:solidFill>
                  <a:schemeClr val="tx1"/>
                </a:solidFill>
                <a:latin typeface="標楷體" panose="03000509000000000000" pitchFamily="65" charset="-120"/>
                <a:ea typeface="標楷體" panose="03000509000000000000" pitchFamily="65" charset="-120"/>
              </a:rPr>
              <a:t>傳。</a:t>
            </a:r>
            <a:endParaRPr kumimoji="0" lang="en-US" altLang="zh-TW" b="1" dirty="0">
              <a:solidFill>
                <a:schemeClr val="tx1"/>
              </a:solidFill>
              <a:latin typeface="標楷體" panose="03000509000000000000" pitchFamily="65" charset="-120"/>
              <a:ea typeface="標楷體" panose="03000509000000000000" pitchFamily="65" charset="-120"/>
            </a:endParaRPr>
          </a:p>
          <a:p>
            <a:pPr>
              <a:defRPr/>
            </a:pPr>
            <a:r>
              <a:rPr kumimoji="0" lang="zh-TW" altLang="en-US" b="1"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b="1"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1</a:t>
            </a:r>
            <a:r>
              <a:rPr kumimoji="0" lang="en-US" altLang="zh-TW"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該校是否限填</a:t>
            </a:r>
            <a:r>
              <a:rPr kumimoji="0" lang="en-US" altLang="zh-TW"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1</a:t>
            </a:r>
            <a:r>
              <a:rPr kumimoji="0" lang="zh-TW" altLang="en-US"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校系組學程</a:t>
            </a:r>
            <a:endParaRPr kumimoji="0" lang="en-US" altLang="zh-TW"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a:defRPr/>
            </a:pPr>
            <a:r>
              <a:rPr kumimoji="0" lang="zh-TW" altLang="en-US" b="1"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b="1"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2</a:t>
            </a:r>
            <a:r>
              <a:rPr kumimoji="0" lang="en-US" altLang="zh-TW"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考生志願是否重複選填</a:t>
            </a:r>
            <a:endParaRPr kumimoji="0" lang="en-US" altLang="zh-TW"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a:defRPr/>
            </a:pPr>
            <a:r>
              <a:rPr kumimoji="0" lang="zh-TW" altLang="en-US" b="1"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b="1"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3</a:t>
            </a:r>
            <a:r>
              <a:rPr kumimoji="0" lang="en-US" altLang="zh-TW"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招生類別是否符合</a:t>
            </a:r>
            <a:endParaRPr kumimoji="0" lang="en-US" altLang="zh-TW"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a:defRPr/>
            </a:pPr>
            <a:r>
              <a:rPr kumimoji="0" lang="zh-TW" altLang="en-US" b="1"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b="1"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4</a:t>
            </a:r>
            <a:r>
              <a:rPr kumimoji="0" lang="en-US" altLang="zh-TW"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一般生</a:t>
            </a:r>
            <a:r>
              <a:rPr kumimoji="0" lang="en-US" altLang="zh-TW"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或原住民生</a:t>
            </a:r>
            <a:r>
              <a:rPr kumimoji="0" lang="en-US" altLang="zh-TW"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選填之志願</a:t>
            </a:r>
            <a:r>
              <a:rPr kumimoji="0" lang="zh-TW" altLang="en-US" b="1"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僅 </a:t>
            </a:r>
            <a:endParaRPr kumimoji="0" lang="en-US" altLang="zh-TW" b="1"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a:defRPr/>
            </a:pPr>
            <a:r>
              <a:rPr kumimoji="0" lang="zh-TW" altLang="en-US"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a:t>
            </a:r>
            <a:r>
              <a:rPr kumimoji="0" lang="zh-TW" altLang="en-US" b="1"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提供</a:t>
            </a:r>
            <a:r>
              <a:rPr kumimoji="0" lang="zh-TW" altLang="en-US"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「離島生</a:t>
            </a:r>
            <a:r>
              <a:rPr kumimoji="0" lang="zh-TW" altLang="en-US" b="1"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」或</a:t>
            </a:r>
            <a:r>
              <a:rPr kumimoji="0" lang="zh-TW" altLang="en-US"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「低收或中</a:t>
            </a:r>
            <a:r>
              <a:rPr kumimoji="0" lang="zh-TW" altLang="en-US" b="1"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低  </a:t>
            </a:r>
            <a:endParaRPr kumimoji="0" lang="en-US" altLang="zh-TW" b="1"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p>
            <a:pPr>
              <a:defRPr/>
            </a:pPr>
            <a:r>
              <a:rPr kumimoji="0" lang="zh-TW" altLang="en-US"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a:t>
            </a:r>
            <a:r>
              <a:rPr kumimoji="0" lang="zh-TW" altLang="en-US" b="1"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    收入</a:t>
            </a:r>
            <a:r>
              <a:rPr kumimoji="0" lang="zh-TW" altLang="en-US"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戶考生」名額</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rotWithShape="1">
          <a:blip r:embed="rId2"/>
          <a:srcRect b="34960"/>
          <a:stretch/>
        </p:blipFill>
        <p:spPr>
          <a:xfrm>
            <a:off x="1271464" y="1412776"/>
            <a:ext cx="9199808" cy="4636117"/>
          </a:xfrm>
          <a:prstGeom prst="rect">
            <a:avLst/>
          </a:prstGeom>
        </p:spPr>
      </p:pic>
      <p:sp>
        <p:nvSpPr>
          <p:cNvPr id="10" name="矩形 9"/>
          <p:cNvSpPr/>
          <p:nvPr/>
        </p:nvSpPr>
        <p:spPr>
          <a:xfrm>
            <a:off x="11185652" y="863887"/>
            <a:ext cx="856211" cy="906607"/>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Rectangle 2"/>
          <p:cNvSpPr txBox="1">
            <a:spLocks noChangeArrowheads="1"/>
          </p:cNvSpPr>
          <p:nvPr/>
        </p:nvSpPr>
        <p:spPr>
          <a:xfrm>
            <a:off x="598548" y="72008"/>
            <a:ext cx="10234698" cy="620688"/>
          </a:xfrm>
          <a:prstGeom prst="rect">
            <a:avLst/>
          </a:prstGeom>
          <a:ln/>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449263" indent="-449263" fontAlgn="auto">
              <a:lnSpc>
                <a:spcPts val="3500"/>
              </a:lnSpc>
              <a:spcAft>
                <a:spcPts val="0"/>
              </a:spcAft>
            </a:pPr>
            <a:r>
              <a:rPr lang="en-US" altLang="zh-TW" sz="2400" b="1" dirty="0" smtClean="0">
                <a:latin typeface="標楷體" panose="03000509000000000000" pitchFamily="65" charset="-120"/>
                <a:ea typeface="標楷體" panose="03000509000000000000" pitchFamily="65" charset="-120"/>
              </a:rPr>
              <a:t>【</a:t>
            </a:r>
            <a:r>
              <a:rPr lang="zh-TW" altLang="en-US" sz="2400" b="1" dirty="0">
                <a:latin typeface="標楷體" panose="03000509000000000000" pitchFamily="65" charset="-120"/>
                <a:ea typeface="標楷體" panose="03000509000000000000" pitchFamily="65" charset="-120"/>
              </a:rPr>
              <a:t>集體報名</a:t>
            </a:r>
            <a:r>
              <a:rPr lang="en-US" altLang="zh-TW" sz="2400" b="1" dirty="0">
                <a:latin typeface="標楷體" panose="03000509000000000000" pitchFamily="65" charset="-120"/>
                <a:ea typeface="標楷體" panose="03000509000000000000" pitchFamily="65" charset="-120"/>
              </a:rPr>
              <a:t>】</a:t>
            </a:r>
            <a:r>
              <a:rPr lang="zh-TW" altLang="en-US" sz="2400" b="1" dirty="0">
                <a:latin typeface="標楷體" panose="03000509000000000000" pitchFamily="65" charset="-120"/>
                <a:ea typeface="標楷體" panose="03000509000000000000" pitchFamily="65" charset="-120"/>
              </a:rPr>
              <a:t>一階報名及繳費</a:t>
            </a:r>
            <a:r>
              <a:rPr lang="en-US" altLang="zh-TW" sz="2400" b="1" dirty="0">
                <a:solidFill>
                  <a:srgbClr val="FF0000"/>
                </a:solidFill>
                <a:latin typeface="標楷體" panose="03000509000000000000" pitchFamily="65" charset="-120"/>
                <a:ea typeface="標楷體" panose="03000509000000000000" pitchFamily="65" charset="-120"/>
                <a:cs typeface="+mn-cs"/>
              </a:rPr>
              <a:t>-</a:t>
            </a:r>
            <a:r>
              <a:rPr lang="zh-TW" altLang="en-US" sz="2400" b="1" dirty="0">
                <a:solidFill>
                  <a:srgbClr val="FF0000"/>
                </a:solidFill>
                <a:latin typeface="標楷體" panose="03000509000000000000" pitchFamily="65" charset="-120"/>
                <a:ea typeface="標楷體" panose="03000509000000000000" pitchFamily="65" charset="-120"/>
                <a:cs typeface="+mn-cs"/>
              </a:rPr>
              <a:t>輸入考生</a:t>
            </a:r>
            <a:r>
              <a:rPr lang="zh-TW" altLang="en-US" sz="2400" b="1" dirty="0" smtClean="0">
                <a:solidFill>
                  <a:srgbClr val="FF0000"/>
                </a:solidFill>
                <a:latin typeface="標楷體" panose="03000509000000000000" pitchFamily="65" charset="-120"/>
                <a:ea typeface="標楷體" panose="03000509000000000000" pitchFamily="65" charset="-120"/>
                <a:cs typeface="+mn-cs"/>
              </a:rPr>
              <a:t>調查表</a:t>
            </a:r>
            <a:r>
              <a:rPr lang="zh-TW" altLang="en-US" sz="2400" b="1" dirty="0" smtClean="0">
                <a:solidFill>
                  <a:srgbClr val="3333FF"/>
                </a:solidFill>
                <a:latin typeface="標楷體" panose="03000509000000000000" pitchFamily="65" charset="-120"/>
                <a:ea typeface="標楷體" panose="03000509000000000000" pitchFamily="65" charset="-120"/>
                <a:cs typeface="+mn-cs"/>
              </a:rPr>
              <a:t>視訊</a:t>
            </a:r>
            <a:r>
              <a:rPr lang="zh-TW" altLang="en-US" sz="2400" b="1" dirty="0">
                <a:solidFill>
                  <a:srgbClr val="3333FF"/>
                </a:solidFill>
                <a:latin typeface="標楷體" panose="03000509000000000000" pitchFamily="65" charset="-120"/>
                <a:ea typeface="標楷體" panose="03000509000000000000" pitchFamily="65" charset="-120"/>
                <a:cs typeface="+mn-cs"/>
              </a:rPr>
              <a:t>面試意願匯出</a:t>
            </a:r>
            <a:r>
              <a:rPr lang="en-US" altLang="zh-TW" sz="2400" b="1" dirty="0">
                <a:solidFill>
                  <a:srgbClr val="3333FF"/>
                </a:solidFill>
                <a:latin typeface="標楷體" panose="03000509000000000000" pitchFamily="65" charset="-120"/>
                <a:ea typeface="標楷體" panose="03000509000000000000" pitchFamily="65" charset="-120"/>
                <a:cs typeface="+mn-cs"/>
              </a:rPr>
              <a:t>/</a:t>
            </a:r>
            <a:r>
              <a:rPr lang="zh-TW" altLang="en-US" sz="2400" b="1" dirty="0" smtClean="0">
                <a:solidFill>
                  <a:srgbClr val="3333FF"/>
                </a:solidFill>
                <a:latin typeface="標楷體" panose="03000509000000000000" pitchFamily="65" charset="-120"/>
                <a:ea typeface="標楷體" panose="03000509000000000000" pitchFamily="65" charset="-120"/>
                <a:cs typeface="+mn-cs"/>
              </a:rPr>
              <a:t>匯入</a:t>
            </a:r>
            <a:endParaRPr lang="en-US" altLang="zh-TW" sz="2400" b="1" dirty="0" smtClean="0">
              <a:solidFill>
                <a:srgbClr val="3333FF"/>
              </a:solidFill>
              <a:latin typeface="標楷體" panose="03000509000000000000" pitchFamily="65" charset="-120"/>
              <a:ea typeface="標楷體" panose="03000509000000000000" pitchFamily="65" charset="-120"/>
              <a:cs typeface="+mn-cs"/>
            </a:endParaRPr>
          </a:p>
        </p:txBody>
      </p:sp>
      <p:sp>
        <p:nvSpPr>
          <p:cNvPr id="5" name="文字方塊 4"/>
          <p:cNvSpPr txBox="1"/>
          <p:nvPr/>
        </p:nvSpPr>
        <p:spPr>
          <a:xfrm>
            <a:off x="11208568" y="908720"/>
            <a:ext cx="825867" cy="861774"/>
          </a:xfrm>
          <a:prstGeom prst="rect">
            <a:avLst/>
          </a:prstGeom>
          <a:noFill/>
        </p:spPr>
        <p:txBody>
          <a:bodyPr wrap="none" rtlCol="0">
            <a:spAutoFit/>
          </a:bodyPr>
          <a:lstStyle/>
          <a:p>
            <a:r>
              <a:rPr lang="zh-TW" altLang="en-US" sz="2500" dirty="0">
                <a:solidFill>
                  <a:schemeClr val="bg1"/>
                </a:solidFill>
                <a:latin typeface="微軟正黑體" panose="020B0604030504040204" pitchFamily="34" charset="-120"/>
                <a:ea typeface="微軟正黑體" panose="020B0604030504040204" pitchFamily="34" charset="-120"/>
              </a:rPr>
              <a:t>離島</a:t>
            </a:r>
            <a:endParaRPr lang="en-US" altLang="zh-TW" sz="2500" dirty="0">
              <a:solidFill>
                <a:schemeClr val="bg1"/>
              </a:solidFill>
              <a:latin typeface="微軟正黑體" panose="020B0604030504040204" pitchFamily="34" charset="-120"/>
              <a:ea typeface="微軟正黑體" panose="020B0604030504040204" pitchFamily="34" charset="-120"/>
            </a:endParaRPr>
          </a:p>
          <a:p>
            <a:r>
              <a:rPr lang="zh-TW" altLang="en-US" sz="2500" dirty="0">
                <a:solidFill>
                  <a:schemeClr val="bg1"/>
                </a:solidFill>
                <a:latin typeface="微軟正黑體" panose="020B0604030504040204" pitchFamily="34" charset="-120"/>
                <a:ea typeface="微軟正黑體" panose="020B0604030504040204" pitchFamily="34" charset="-120"/>
              </a:rPr>
              <a:t>學校</a:t>
            </a:r>
          </a:p>
        </p:txBody>
      </p:sp>
      <p:sp>
        <p:nvSpPr>
          <p:cNvPr id="8" name="Rectangle 2"/>
          <p:cNvSpPr txBox="1">
            <a:spLocks noChangeArrowheads="1"/>
          </p:cNvSpPr>
          <p:nvPr/>
        </p:nvSpPr>
        <p:spPr>
          <a:xfrm>
            <a:off x="839416" y="376200"/>
            <a:ext cx="10234698" cy="1224971"/>
          </a:xfrm>
          <a:prstGeom prst="rect">
            <a:avLst/>
          </a:prstGeom>
          <a:ln/>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449263" indent="-449263" fontAlgn="auto">
              <a:lnSpc>
                <a:spcPts val="3500"/>
              </a:lnSpc>
              <a:spcAft>
                <a:spcPts val="0"/>
              </a:spcAft>
            </a:pPr>
            <a:r>
              <a:rPr lang="en-US" altLang="zh-TW" sz="2400" b="1" dirty="0" smtClean="0">
                <a:solidFill>
                  <a:srgbClr val="3333FF"/>
                </a:solidFill>
                <a:latin typeface="標楷體" panose="03000509000000000000" pitchFamily="65" charset="-120"/>
                <a:ea typeface="標楷體" panose="03000509000000000000" pitchFamily="65" charset="-120"/>
                <a:cs typeface="+mn-cs"/>
              </a:rPr>
              <a:t>(</a:t>
            </a:r>
            <a:r>
              <a:rPr lang="zh-TW" altLang="en-US" sz="2400" b="1" dirty="0">
                <a:solidFill>
                  <a:srgbClr val="3333FF"/>
                </a:solidFill>
                <a:latin typeface="標楷體" panose="03000509000000000000" pitchFamily="65" charset="-120"/>
                <a:ea typeface="標楷體" panose="03000509000000000000" pitchFamily="65" charset="-120"/>
                <a:cs typeface="+mn-cs"/>
              </a:rPr>
              <a:t>僅離島地區高中職適用</a:t>
            </a:r>
            <a:r>
              <a:rPr lang="en-US" altLang="zh-TW" sz="2400" b="1" dirty="0">
                <a:solidFill>
                  <a:srgbClr val="3333FF"/>
                </a:solidFill>
                <a:latin typeface="標楷體" panose="03000509000000000000" pitchFamily="65" charset="-120"/>
                <a:ea typeface="標楷體" panose="03000509000000000000" pitchFamily="65" charset="-120"/>
                <a:cs typeface="+mn-cs"/>
              </a:rPr>
              <a:t>)</a:t>
            </a:r>
          </a:p>
        </p:txBody>
      </p:sp>
      <p:sp>
        <p:nvSpPr>
          <p:cNvPr id="11" name="矩形 10">
            <a:extLst>
              <a:ext uri="{FF2B5EF4-FFF2-40B4-BE49-F238E27FC236}">
                <a16:creationId xmlns:a16="http://schemas.microsoft.com/office/drawing/2014/main" xmlns="" id="{E3E36E04-553F-4CC1-A29A-3BFFFDBE9119}"/>
              </a:ext>
            </a:extLst>
          </p:cNvPr>
          <p:cNvSpPr/>
          <p:nvPr/>
        </p:nvSpPr>
        <p:spPr>
          <a:xfrm>
            <a:off x="6614313" y="3702049"/>
            <a:ext cx="1943092" cy="18846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a:extLst>
              <a:ext uri="{FF2B5EF4-FFF2-40B4-BE49-F238E27FC236}">
                <a16:creationId xmlns:a16="http://schemas.microsoft.com/office/drawing/2014/main" xmlns="" id="{E3E36E04-553F-4CC1-A29A-3BFFFDBE9119}"/>
              </a:ext>
            </a:extLst>
          </p:cNvPr>
          <p:cNvSpPr/>
          <p:nvPr/>
        </p:nvSpPr>
        <p:spPr>
          <a:xfrm>
            <a:off x="8559903" y="4442603"/>
            <a:ext cx="1826302" cy="22966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xmlns="" val="60868698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623392" y="7951"/>
            <a:ext cx="8915400" cy="78454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800">
                <a:solidFill>
                  <a:schemeClr val="tx2"/>
                </a:solidFill>
                <a:latin typeface="標楷體" panose="03000509000000000000" pitchFamily="65" charset="-120"/>
                <a:ea typeface="標楷體" panose="03000509000000000000" pitchFamily="65" charset="-120"/>
                <a:cs typeface="+mj-cs"/>
              </a:defRPr>
            </a:lvl1pPr>
            <a:lvl2pPr algn="l" rtl="0" eaLnBrk="0" fontAlgn="base" hangingPunct="0">
              <a:spcBef>
                <a:spcPct val="0"/>
              </a:spcBef>
              <a:spcAft>
                <a:spcPct val="0"/>
              </a:spcAft>
              <a:defRPr kumimoji="1" sz="2800">
                <a:solidFill>
                  <a:schemeClr val="tx2"/>
                </a:solidFill>
                <a:latin typeface="Arial" charset="0"/>
                <a:ea typeface="華康新特明體" pitchFamily="49" charset="-120"/>
              </a:defRPr>
            </a:lvl2pPr>
            <a:lvl3pPr algn="l" rtl="0" eaLnBrk="0" fontAlgn="base" hangingPunct="0">
              <a:spcBef>
                <a:spcPct val="0"/>
              </a:spcBef>
              <a:spcAft>
                <a:spcPct val="0"/>
              </a:spcAft>
              <a:defRPr kumimoji="1" sz="2800">
                <a:solidFill>
                  <a:schemeClr val="tx2"/>
                </a:solidFill>
                <a:latin typeface="Arial" charset="0"/>
                <a:ea typeface="華康新特明體" pitchFamily="49" charset="-120"/>
              </a:defRPr>
            </a:lvl3pPr>
            <a:lvl4pPr algn="l" rtl="0" eaLnBrk="0" fontAlgn="base" hangingPunct="0">
              <a:spcBef>
                <a:spcPct val="0"/>
              </a:spcBef>
              <a:spcAft>
                <a:spcPct val="0"/>
              </a:spcAft>
              <a:defRPr kumimoji="1" sz="2800">
                <a:solidFill>
                  <a:schemeClr val="tx2"/>
                </a:solidFill>
                <a:latin typeface="Arial" charset="0"/>
                <a:ea typeface="華康新特明體" pitchFamily="49" charset="-120"/>
              </a:defRPr>
            </a:lvl4pPr>
            <a:lvl5pPr algn="l" rtl="0" eaLnBrk="0" fontAlgn="base" hangingPunct="0">
              <a:spcBef>
                <a:spcPct val="0"/>
              </a:spcBef>
              <a:spcAft>
                <a:spcPct val="0"/>
              </a:spcAft>
              <a:defRPr kumimoji="1" sz="2800">
                <a:solidFill>
                  <a:schemeClr val="tx2"/>
                </a:solidFill>
                <a:latin typeface="Arial" charset="0"/>
                <a:ea typeface="華康新特明體" pitchFamily="49" charset="-120"/>
              </a:defRPr>
            </a:lvl5pPr>
            <a:lvl6pPr marL="457200" algn="l" rtl="0" fontAlgn="base">
              <a:spcBef>
                <a:spcPct val="0"/>
              </a:spcBef>
              <a:spcAft>
                <a:spcPct val="0"/>
              </a:spcAft>
              <a:defRPr kumimoji="1" sz="2800">
                <a:solidFill>
                  <a:schemeClr val="tx2"/>
                </a:solidFill>
                <a:latin typeface="Arial" charset="0"/>
                <a:ea typeface="新細明體" charset="-120"/>
              </a:defRPr>
            </a:lvl6pPr>
            <a:lvl7pPr marL="914400" algn="l" rtl="0" fontAlgn="base">
              <a:spcBef>
                <a:spcPct val="0"/>
              </a:spcBef>
              <a:spcAft>
                <a:spcPct val="0"/>
              </a:spcAft>
              <a:defRPr kumimoji="1" sz="2800">
                <a:solidFill>
                  <a:schemeClr val="tx2"/>
                </a:solidFill>
                <a:latin typeface="Arial" charset="0"/>
                <a:ea typeface="新細明體" charset="-120"/>
              </a:defRPr>
            </a:lvl7pPr>
            <a:lvl8pPr marL="1371600" algn="l" rtl="0" fontAlgn="base">
              <a:spcBef>
                <a:spcPct val="0"/>
              </a:spcBef>
              <a:spcAft>
                <a:spcPct val="0"/>
              </a:spcAft>
              <a:defRPr kumimoji="1" sz="2800">
                <a:solidFill>
                  <a:schemeClr val="tx2"/>
                </a:solidFill>
                <a:latin typeface="Arial" charset="0"/>
                <a:ea typeface="新細明體" charset="-120"/>
              </a:defRPr>
            </a:lvl8pPr>
            <a:lvl9pPr marL="1828800" algn="l" rtl="0" fontAlgn="base">
              <a:spcBef>
                <a:spcPct val="0"/>
              </a:spcBef>
              <a:spcAft>
                <a:spcPct val="0"/>
              </a:spcAft>
              <a:defRPr kumimoji="1" sz="2800">
                <a:solidFill>
                  <a:schemeClr val="tx2"/>
                </a:solidFill>
                <a:latin typeface="Arial" charset="0"/>
                <a:ea typeface="新細明體" charset="-120"/>
              </a:defRPr>
            </a:lvl9pPr>
          </a:lstStyle>
          <a:p>
            <a:pPr eaLnBrk="1" hangingPunct="1"/>
            <a:r>
              <a:rPr lang="en-US" altLang="zh-TW" sz="2600" b="1" dirty="0">
                <a:solidFill>
                  <a:srgbClr val="FF0000"/>
                </a:solidFill>
              </a:rPr>
              <a:t>【</a:t>
            </a:r>
            <a:r>
              <a:rPr lang="zh-TW" altLang="en-US" sz="2600" b="1" dirty="0">
                <a:solidFill>
                  <a:srgbClr val="FF0000"/>
                </a:solidFill>
              </a:rPr>
              <a:t>甄選入學招生參加第二階段面試方式資料匯入</a:t>
            </a:r>
            <a:r>
              <a:rPr lang="en-US" altLang="zh-TW" sz="2600" b="1" dirty="0" smtClean="0">
                <a:solidFill>
                  <a:srgbClr val="FF0000"/>
                </a:solidFill>
              </a:rPr>
              <a:t>】</a:t>
            </a:r>
            <a:endParaRPr lang="zh-TW" altLang="en-US" sz="2600" b="1" dirty="0">
              <a:solidFill>
                <a:srgbClr val="0000FF"/>
              </a:solidFill>
            </a:endParaRPr>
          </a:p>
        </p:txBody>
      </p:sp>
      <p:graphicFrame>
        <p:nvGraphicFramePr>
          <p:cNvPr id="3" name="表格 2"/>
          <p:cNvGraphicFramePr>
            <a:graphicFrameLocks noGrp="1"/>
          </p:cNvGraphicFramePr>
          <p:nvPr>
            <p:extLst>
              <p:ext uri="{D42A27DB-BD31-4B8C-83A1-F6EECF244321}">
                <p14:modId xmlns:p14="http://schemas.microsoft.com/office/powerpoint/2010/main" xmlns="" val="1306214165"/>
              </p:ext>
            </p:extLst>
          </p:nvPr>
        </p:nvGraphicFramePr>
        <p:xfrm>
          <a:off x="2044120" y="2098040"/>
          <a:ext cx="8208912" cy="2875280"/>
        </p:xfrm>
        <a:graphic>
          <a:graphicData uri="http://schemas.openxmlformats.org/drawingml/2006/table">
            <a:tbl>
              <a:tblPr firstRow="1" bandRow="1">
                <a:tableStyleId>{5C22544A-7EE6-4342-B048-85BDC9FD1C3A}</a:tableStyleId>
              </a:tblPr>
              <a:tblGrid>
                <a:gridCol w="759080">
                  <a:extLst>
                    <a:ext uri="{9D8B030D-6E8A-4147-A177-3AD203B41FA5}">
                      <a16:colId xmlns:a16="http://schemas.microsoft.com/office/drawing/2014/main" xmlns="" val="4094140532"/>
                    </a:ext>
                  </a:extLst>
                </a:gridCol>
                <a:gridCol w="2481280">
                  <a:extLst>
                    <a:ext uri="{9D8B030D-6E8A-4147-A177-3AD203B41FA5}">
                      <a16:colId xmlns:a16="http://schemas.microsoft.com/office/drawing/2014/main" xmlns="" val="3188703572"/>
                    </a:ext>
                  </a:extLst>
                </a:gridCol>
                <a:gridCol w="1008112">
                  <a:extLst>
                    <a:ext uri="{9D8B030D-6E8A-4147-A177-3AD203B41FA5}">
                      <a16:colId xmlns:a16="http://schemas.microsoft.com/office/drawing/2014/main" xmlns="" val="1475166498"/>
                    </a:ext>
                  </a:extLst>
                </a:gridCol>
                <a:gridCol w="3960440">
                  <a:extLst>
                    <a:ext uri="{9D8B030D-6E8A-4147-A177-3AD203B41FA5}">
                      <a16:colId xmlns:a16="http://schemas.microsoft.com/office/drawing/2014/main" xmlns="" val="3580531275"/>
                    </a:ext>
                  </a:extLst>
                </a:gridCol>
              </a:tblGrid>
              <a:tr h="370840">
                <a:tc>
                  <a:txBody>
                    <a:bodyPr/>
                    <a:lstStyle/>
                    <a:p>
                      <a:r>
                        <a:rPr lang="zh-TW" altLang="en-US" sz="1600" dirty="0">
                          <a:solidFill>
                            <a:schemeClr val="tx1"/>
                          </a:solidFill>
                          <a:latin typeface="標楷體" panose="03000509000000000000" pitchFamily="65" charset="-120"/>
                          <a:ea typeface="標楷體" panose="03000509000000000000" pitchFamily="65" charset="-120"/>
                        </a:rPr>
                        <a:t>序號</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zh-TW" altLang="en-US" sz="1600" dirty="0">
                          <a:solidFill>
                            <a:schemeClr val="tx1"/>
                          </a:solidFill>
                          <a:latin typeface="標楷體" panose="03000509000000000000" pitchFamily="65" charset="-120"/>
                          <a:ea typeface="標楷體" panose="03000509000000000000" pitchFamily="65" charset="-120"/>
                        </a:rPr>
                        <a:t>欄位名稱</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zh-TW" altLang="en-US" sz="1600" dirty="0">
                          <a:solidFill>
                            <a:schemeClr val="tx1"/>
                          </a:solidFill>
                          <a:latin typeface="標楷體" panose="03000509000000000000" pitchFamily="65" charset="-120"/>
                          <a:ea typeface="標楷體" panose="03000509000000000000" pitchFamily="65" charset="-120"/>
                        </a:rPr>
                        <a:t>欄位型態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zh-TW" altLang="en-US" sz="1600" dirty="0">
                          <a:solidFill>
                            <a:schemeClr val="tx1"/>
                          </a:solidFill>
                          <a:latin typeface="標楷體" panose="03000509000000000000" pitchFamily="65" charset="-120"/>
                          <a:ea typeface="標楷體" panose="03000509000000000000" pitchFamily="65" charset="-120"/>
                        </a:rPr>
                        <a:t>備註</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xmlns="" val="2779208390"/>
                  </a:ext>
                </a:extLst>
              </a:tr>
              <a:tr h="370840">
                <a:tc>
                  <a:txBody>
                    <a:bodyPr/>
                    <a:lstStyle/>
                    <a:p>
                      <a:pPr algn="ctr"/>
                      <a:r>
                        <a:rPr lang="en-US" altLang="zh-TW" sz="1600" dirty="0">
                          <a:latin typeface="標楷體" panose="03000509000000000000" pitchFamily="65" charset="-120"/>
                          <a:ea typeface="標楷體" panose="03000509000000000000" pitchFamily="65" charset="-120"/>
                        </a:rPr>
                        <a:t>1</a:t>
                      </a:r>
                      <a:endParaRPr lang="zh-TW" altLang="en-US" sz="16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zh-TW" altLang="en-US" sz="1600" dirty="0">
                          <a:latin typeface="標楷體" panose="03000509000000000000" pitchFamily="65" charset="-120"/>
                          <a:ea typeface="標楷體" panose="03000509000000000000" pitchFamily="65" charset="-120"/>
                        </a:rPr>
                        <a:t>報名序號</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zh-TW" altLang="en-US" sz="1600" dirty="0">
                          <a:latin typeface="標楷體" panose="03000509000000000000" pitchFamily="65" charset="-120"/>
                          <a:ea typeface="標楷體" panose="03000509000000000000" pitchFamily="65" charset="-120"/>
                        </a:rPr>
                        <a:t>文字</a:t>
                      </a:r>
                      <a:r>
                        <a:rPr lang="en-US" altLang="zh-TW" sz="1600" dirty="0">
                          <a:latin typeface="標楷體" panose="03000509000000000000" pitchFamily="65" charset="-120"/>
                          <a:ea typeface="標楷體" panose="03000509000000000000" pitchFamily="65" charset="-120"/>
                        </a:rPr>
                        <a:t>(11)</a:t>
                      </a:r>
                      <a:endParaRPr lang="zh-TW" altLang="en-US" sz="16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zh-TW" altLang="en-US" sz="1600" dirty="0">
                          <a:latin typeface="標楷體" panose="03000509000000000000" pitchFamily="65" charset="-120"/>
                          <a:ea typeface="標楷體" panose="03000509000000000000" pitchFamily="65" charset="-120"/>
                        </a:rPr>
                        <a:t>由系統自動帶入</a:t>
                      </a:r>
                      <a:endParaRPr lang="en-US" altLang="zh-TW" sz="1600" dirty="0">
                        <a:latin typeface="標楷體" panose="03000509000000000000" pitchFamily="65" charset="-120"/>
                        <a:ea typeface="標楷體" panose="03000509000000000000" pitchFamily="65" charset="-120"/>
                      </a:endParaRPr>
                    </a:p>
                    <a:p>
                      <a:r>
                        <a:rPr lang="zh-TW" altLang="en-US" sz="1600" dirty="0">
                          <a:latin typeface="標楷體" panose="03000509000000000000" pitchFamily="65" charset="-120"/>
                          <a:ea typeface="標楷體" panose="03000509000000000000" pitchFamily="65" charset="-120"/>
                        </a:rPr>
                        <a:t>第</a:t>
                      </a:r>
                      <a:r>
                        <a:rPr lang="en-US" altLang="zh-TW" sz="1600" dirty="0">
                          <a:latin typeface="標楷體" panose="03000509000000000000" pitchFamily="65" charset="-120"/>
                          <a:ea typeface="標楷體" panose="03000509000000000000" pitchFamily="65" charset="-120"/>
                        </a:rPr>
                        <a:t>1-4</a:t>
                      </a:r>
                      <a:r>
                        <a:rPr lang="zh-TW" altLang="en-US" sz="1600" dirty="0">
                          <a:latin typeface="標楷體" panose="03000509000000000000" pitchFamily="65" charset="-120"/>
                          <a:ea typeface="標楷體" panose="03000509000000000000" pitchFamily="65" charset="-120"/>
                        </a:rPr>
                        <a:t>碼：報名單位代碼</a:t>
                      </a:r>
                      <a:endParaRPr lang="en-US" altLang="zh-TW" sz="1600" dirty="0">
                        <a:latin typeface="標楷體" panose="03000509000000000000" pitchFamily="65" charset="-120"/>
                        <a:ea typeface="標楷體" panose="03000509000000000000" pitchFamily="65" charset="-120"/>
                      </a:endParaRPr>
                    </a:p>
                    <a:p>
                      <a:r>
                        <a:rPr lang="zh-TW" altLang="en-US" sz="1600" dirty="0">
                          <a:latin typeface="標楷體" panose="03000509000000000000" pitchFamily="65" charset="-120"/>
                          <a:ea typeface="標楷體" panose="03000509000000000000" pitchFamily="65" charset="-120"/>
                        </a:rPr>
                        <a:t>第</a:t>
                      </a:r>
                      <a:r>
                        <a:rPr lang="en-US" altLang="zh-TW" sz="1600" dirty="0">
                          <a:latin typeface="標楷體" panose="03000509000000000000" pitchFamily="65" charset="-120"/>
                          <a:ea typeface="標楷體" panose="03000509000000000000" pitchFamily="65" charset="-120"/>
                        </a:rPr>
                        <a:t>5</a:t>
                      </a:r>
                      <a:r>
                        <a:rPr lang="zh-TW" altLang="en-US" sz="1600" dirty="0">
                          <a:latin typeface="標楷體" panose="03000509000000000000" pitchFamily="65" charset="-120"/>
                          <a:ea typeface="標楷體" panose="03000509000000000000" pitchFamily="65" charset="-120"/>
                        </a:rPr>
                        <a:t>碼：連接符號</a:t>
                      </a:r>
                      <a:endParaRPr lang="en-US" altLang="zh-TW" sz="1600" dirty="0">
                        <a:latin typeface="標楷體" panose="03000509000000000000" pitchFamily="65" charset="-120"/>
                        <a:ea typeface="標楷體" panose="03000509000000000000" pitchFamily="65" charset="-120"/>
                      </a:endParaRPr>
                    </a:p>
                    <a:p>
                      <a:r>
                        <a:rPr lang="zh-TW" altLang="en-US" sz="1600" dirty="0">
                          <a:latin typeface="標楷體" panose="03000509000000000000" pitchFamily="65" charset="-120"/>
                          <a:ea typeface="標楷體" panose="03000509000000000000" pitchFamily="65" charset="-120"/>
                        </a:rPr>
                        <a:t>第</a:t>
                      </a:r>
                      <a:r>
                        <a:rPr lang="en-US" altLang="zh-TW" sz="1600" dirty="0">
                          <a:latin typeface="標楷體" panose="03000509000000000000" pitchFamily="65" charset="-120"/>
                          <a:ea typeface="標楷體" panose="03000509000000000000" pitchFamily="65" charset="-120"/>
                        </a:rPr>
                        <a:t>6-8</a:t>
                      </a:r>
                      <a:r>
                        <a:rPr lang="zh-TW" altLang="en-US" sz="1600" dirty="0">
                          <a:latin typeface="標楷體" panose="03000509000000000000" pitchFamily="65" charset="-120"/>
                          <a:ea typeface="標楷體" panose="03000509000000000000" pitchFamily="65" charset="-120"/>
                        </a:rPr>
                        <a:t>碼：報名單位自編班級碼</a:t>
                      </a:r>
                      <a:endParaRPr lang="en-US" altLang="zh-TW" sz="1600" dirty="0">
                        <a:latin typeface="標楷體" panose="03000509000000000000" pitchFamily="65" charset="-120"/>
                        <a:ea typeface="標楷體" panose="03000509000000000000" pitchFamily="65" charset="-120"/>
                      </a:endParaRPr>
                    </a:p>
                    <a:p>
                      <a:r>
                        <a:rPr lang="zh-TW" altLang="en-US" sz="1600" dirty="0">
                          <a:latin typeface="標楷體" panose="03000509000000000000" pitchFamily="65" charset="-120"/>
                          <a:ea typeface="標楷體" panose="03000509000000000000" pitchFamily="65" charset="-120"/>
                        </a:rPr>
                        <a:t>第</a:t>
                      </a:r>
                      <a:r>
                        <a:rPr lang="en-US" altLang="zh-TW" sz="1600" dirty="0">
                          <a:latin typeface="標楷體" panose="03000509000000000000" pitchFamily="65" charset="-120"/>
                          <a:ea typeface="標楷體" panose="03000509000000000000" pitchFamily="65" charset="-120"/>
                        </a:rPr>
                        <a:t>9-11</a:t>
                      </a:r>
                      <a:r>
                        <a:rPr lang="zh-TW" altLang="en-US" sz="1600" dirty="0">
                          <a:latin typeface="標楷體" panose="03000509000000000000" pitchFamily="65" charset="-120"/>
                          <a:ea typeface="標楷體" panose="03000509000000000000" pitchFamily="65" charset="-120"/>
                        </a:rPr>
                        <a:t>碼：該班級內序號</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4219766453"/>
                  </a:ext>
                </a:extLst>
              </a:tr>
              <a:tr h="370840">
                <a:tc>
                  <a:txBody>
                    <a:bodyPr/>
                    <a:lstStyle/>
                    <a:p>
                      <a:pPr algn="ctr"/>
                      <a:r>
                        <a:rPr lang="en-US" altLang="zh-TW" sz="1600" dirty="0">
                          <a:latin typeface="標楷體" panose="03000509000000000000" pitchFamily="65" charset="-120"/>
                          <a:ea typeface="標楷體" panose="03000509000000000000" pitchFamily="65" charset="-120"/>
                        </a:rPr>
                        <a:t>2</a:t>
                      </a:r>
                      <a:endParaRPr lang="zh-TW" altLang="en-US" sz="16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zh-TW" altLang="en-US" sz="1600" dirty="0">
                          <a:latin typeface="標楷體" panose="03000509000000000000" pitchFamily="65" charset="-120"/>
                          <a:ea typeface="標楷體" panose="03000509000000000000" pitchFamily="65" charset="-120"/>
                        </a:rPr>
                        <a:t>姓名</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zh-TW" altLang="en-US" sz="1600" dirty="0">
                          <a:latin typeface="標楷體" panose="03000509000000000000" pitchFamily="65" charset="-120"/>
                          <a:ea typeface="標楷體" panose="03000509000000000000" pitchFamily="65" charset="-120"/>
                        </a:rPr>
                        <a:t>文字</a:t>
                      </a:r>
                      <a:r>
                        <a:rPr lang="en-US" altLang="zh-TW" sz="1600" dirty="0">
                          <a:latin typeface="標楷體" panose="03000509000000000000" pitchFamily="65" charset="-120"/>
                          <a:ea typeface="標楷體" panose="03000509000000000000" pitchFamily="65" charset="-120"/>
                        </a:rPr>
                        <a:t>(24)</a:t>
                      </a:r>
                      <a:endParaRPr lang="zh-TW" altLang="en-US" sz="16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zh-TW" altLang="en-US" sz="1600" dirty="0">
                          <a:latin typeface="標楷體" panose="03000509000000000000" pitchFamily="65" charset="-120"/>
                          <a:ea typeface="標楷體" panose="03000509000000000000" pitchFamily="65" charset="-120"/>
                        </a:rPr>
                        <a:t>報名系統提供</a:t>
                      </a:r>
                      <a:endParaRPr lang="en-US" altLang="zh-TW" sz="16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609401017"/>
                  </a:ext>
                </a:extLst>
              </a:tr>
              <a:tr h="370840">
                <a:tc>
                  <a:txBody>
                    <a:bodyPr/>
                    <a:lstStyle/>
                    <a:p>
                      <a:pPr algn="ctr"/>
                      <a:r>
                        <a:rPr lang="en-US" altLang="zh-TW" sz="1600" dirty="0">
                          <a:latin typeface="標楷體" panose="03000509000000000000" pitchFamily="65" charset="-120"/>
                          <a:ea typeface="標楷體" panose="03000509000000000000" pitchFamily="65" charset="-120"/>
                        </a:rPr>
                        <a:t>3</a:t>
                      </a:r>
                      <a:endParaRPr lang="zh-TW" altLang="en-US" sz="16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zh-TW" altLang="en-US" sz="1500" dirty="0">
                          <a:latin typeface="標楷體" panose="03000509000000000000" pitchFamily="65" charset="-120"/>
                          <a:ea typeface="標楷體" panose="03000509000000000000" pitchFamily="65" charset="-120"/>
                        </a:rPr>
                        <a:t>參加第二階段面試方式意願</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zh-TW" altLang="en-US" sz="1600" dirty="0">
                          <a:latin typeface="標楷體" panose="03000509000000000000" pitchFamily="65" charset="-120"/>
                          <a:ea typeface="標楷體" panose="03000509000000000000" pitchFamily="65" charset="-120"/>
                        </a:rPr>
                        <a:t>文字</a:t>
                      </a:r>
                      <a:r>
                        <a:rPr lang="en-US" altLang="zh-TW" sz="1600" dirty="0">
                          <a:latin typeface="標楷體" panose="03000509000000000000" pitchFamily="65" charset="-120"/>
                          <a:ea typeface="標楷體" panose="03000509000000000000" pitchFamily="65" charset="-120"/>
                        </a:rPr>
                        <a:t>(01)</a:t>
                      </a:r>
                      <a:endParaRPr lang="zh-TW" altLang="en-US" sz="16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zh-TW" altLang="en-US" sz="1600" dirty="0">
                          <a:latin typeface="標楷體" panose="03000509000000000000" pitchFamily="65" charset="-120"/>
                          <a:ea typeface="標楷體" panose="03000509000000000000" pitchFamily="65" charset="-120"/>
                        </a:rPr>
                        <a:t>只允許輸入</a:t>
                      </a:r>
                      <a:r>
                        <a:rPr lang="zh-TW" altLang="en-US" sz="1600" b="1" dirty="0">
                          <a:solidFill>
                            <a:srgbClr val="FF0000"/>
                          </a:solidFill>
                          <a:latin typeface="標楷體" panose="03000509000000000000" pitchFamily="65" charset="-120"/>
                          <a:ea typeface="標楷體" panose="03000509000000000000" pitchFamily="65" charset="-120"/>
                        </a:rPr>
                        <a:t>是</a:t>
                      </a:r>
                      <a:r>
                        <a:rPr lang="zh-TW" altLang="en-US" sz="1600" dirty="0">
                          <a:latin typeface="標楷體" panose="03000509000000000000" pitchFamily="65" charset="-120"/>
                          <a:ea typeface="標楷體" panose="03000509000000000000" pitchFamily="65" charset="-120"/>
                        </a:rPr>
                        <a:t>或</a:t>
                      </a:r>
                      <a:r>
                        <a:rPr lang="zh-TW" altLang="en-US" sz="1600" b="1" dirty="0">
                          <a:solidFill>
                            <a:srgbClr val="0000FF"/>
                          </a:solidFill>
                          <a:latin typeface="標楷體" panose="03000509000000000000" pitchFamily="65" charset="-120"/>
                          <a:ea typeface="標楷體" panose="03000509000000000000" pitchFamily="65" charset="-120"/>
                        </a:rPr>
                        <a:t>否</a:t>
                      </a:r>
                      <a:r>
                        <a:rPr lang="zh-TW" altLang="en-US" sz="1600" dirty="0">
                          <a:latin typeface="標楷體" panose="03000509000000000000" pitchFamily="65" charset="-120"/>
                          <a:ea typeface="標楷體" panose="03000509000000000000" pitchFamily="65" charset="-120"/>
                        </a:rPr>
                        <a:t>，是即代表「願意參加視訊面試」，否即代表「依學校所規定時間及方式，至學校辦理實地面試」</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58623588"/>
                  </a:ext>
                </a:extLst>
              </a:tr>
            </a:tbl>
          </a:graphicData>
        </a:graphic>
      </p:graphicFrame>
      <p:sp>
        <p:nvSpPr>
          <p:cNvPr id="4" name="矩形 3"/>
          <p:cNvSpPr/>
          <p:nvPr/>
        </p:nvSpPr>
        <p:spPr>
          <a:xfrm>
            <a:off x="2057842" y="4156880"/>
            <a:ext cx="8206740" cy="816440"/>
          </a:xfrm>
          <a:prstGeom prst="rect">
            <a:avLst/>
          </a:prstGeom>
          <a:solidFill>
            <a:srgbClr val="FEF9DD">
              <a:alpha val="34000"/>
            </a:srgbClr>
          </a:solidFill>
          <a:ln w="28575">
            <a:solidFill>
              <a:srgbClr val="F9D2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矩形 5"/>
          <p:cNvSpPr/>
          <p:nvPr/>
        </p:nvSpPr>
        <p:spPr>
          <a:xfrm>
            <a:off x="11113644" y="791879"/>
            <a:ext cx="856211" cy="906607"/>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文字方塊 6"/>
          <p:cNvSpPr txBox="1"/>
          <p:nvPr/>
        </p:nvSpPr>
        <p:spPr>
          <a:xfrm>
            <a:off x="11136560" y="836712"/>
            <a:ext cx="825867" cy="861774"/>
          </a:xfrm>
          <a:prstGeom prst="rect">
            <a:avLst/>
          </a:prstGeom>
          <a:noFill/>
        </p:spPr>
        <p:txBody>
          <a:bodyPr wrap="none" rtlCol="0">
            <a:spAutoFit/>
          </a:bodyPr>
          <a:lstStyle/>
          <a:p>
            <a:r>
              <a:rPr lang="zh-TW" altLang="en-US" sz="2500" dirty="0">
                <a:solidFill>
                  <a:schemeClr val="bg1"/>
                </a:solidFill>
                <a:latin typeface="微軟正黑體" panose="020B0604030504040204" pitchFamily="34" charset="-120"/>
                <a:ea typeface="微軟正黑體" panose="020B0604030504040204" pitchFamily="34" charset="-120"/>
              </a:rPr>
              <a:t>離島</a:t>
            </a:r>
            <a:endParaRPr lang="en-US" altLang="zh-TW" sz="2500" dirty="0">
              <a:solidFill>
                <a:schemeClr val="bg1"/>
              </a:solidFill>
              <a:latin typeface="微軟正黑體" panose="020B0604030504040204" pitchFamily="34" charset="-120"/>
              <a:ea typeface="微軟正黑體" panose="020B0604030504040204" pitchFamily="34" charset="-120"/>
            </a:endParaRPr>
          </a:p>
          <a:p>
            <a:r>
              <a:rPr lang="zh-TW" altLang="en-US" sz="2500" dirty="0">
                <a:solidFill>
                  <a:schemeClr val="bg1"/>
                </a:solidFill>
                <a:latin typeface="微軟正黑體" panose="020B0604030504040204" pitchFamily="34" charset="-120"/>
                <a:ea typeface="微軟正黑體" panose="020B0604030504040204" pitchFamily="34" charset="-120"/>
              </a:rPr>
              <a:t>學校</a:t>
            </a:r>
          </a:p>
        </p:txBody>
      </p:sp>
      <p:sp>
        <p:nvSpPr>
          <p:cNvPr id="8" name="Rectangle 2"/>
          <p:cNvSpPr txBox="1">
            <a:spLocks noChangeArrowheads="1"/>
          </p:cNvSpPr>
          <p:nvPr/>
        </p:nvSpPr>
        <p:spPr bwMode="auto">
          <a:xfrm>
            <a:off x="2161509" y="1306215"/>
            <a:ext cx="8915400" cy="78454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800">
                <a:solidFill>
                  <a:schemeClr val="tx2"/>
                </a:solidFill>
                <a:latin typeface="標楷體" panose="03000509000000000000" pitchFamily="65" charset="-120"/>
                <a:ea typeface="標楷體" panose="03000509000000000000" pitchFamily="65" charset="-120"/>
                <a:cs typeface="+mj-cs"/>
              </a:defRPr>
            </a:lvl1pPr>
            <a:lvl2pPr algn="l" rtl="0" eaLnBrk="0" fontAlgn="base" hangingPunct="0">
              <a:spcBef>
                <a:spcPct val="0"/>
              </a:spcBef>
              <a:spcAft>
                <a:spcPct val="0"/>
              </a:spcAft>
              <a:defRPr kumimoji="1" sz="2800">
                <a:solidFill>
                  <a:schemeClr val="tx2"/>
                </a:solidFill>
                <a:latin typeface="Arial" charset="0"/>
                <a:ea typeface="華康新特明體" pitchFamily="49" charset="-120"/>
              </a:defRPr>
            </a:lvl2pPr>
            <a:lvl3pPr algn="l" rtl="0" eaLnBrk="0" fontAlgn="base" hangingPunct="0">
              <a:spcBef>
                <a:spcPct val="0"/>
              </a:spcBef>
              <a:spcAft>
                <a:spcPct val="0"/>
              </a:spcAft>
              <a:defRPr kumimoji="1" sz="2800">
                <a:solidFill>
                  <a:schemeClr val="tx2"/>
                </a:solidFill>
                <a:latin typeface="Arial" charset="0"/>
                <a:ea typeface="華康新特明體" pitchFamily="49" charset="-120"/>
              </a:defRPr>
            </a:lvl3pPr>
            <a:lvl4pPr algn="l" rtl="0" eaLnBrk="0" fontAlgn="base" hangingPunct="0">
              <a:spcBef>
                <a:spcPct val="0"/>
              </a:spcBef>
              <a:spcAft>
                <a:spcPct val="0"/>
              </a:spcAft>
              <a:defRPr kumimoji="1" sz="2800">
                <a:solidFill>
                  <a:schemeClr val="tx2"/>
                </a:solidFill>
                <a:latin typeface="Arial" charset="0"/>
                <a:ea typeface="華康新特明體" pitchFamily="49" charset="-120"/>
              </a:defRPr>
            </a:lvl4pPr>
            <a:lvl5pPr algn="l" rtl="0" eaLnBrk="0" fontAlgn="base" hangingPunct="0">
              <a:spcBef>
                <a:spcPct val="0"/>
              </a:spcBef>
              <a:spcAft>
                <a:spcPct val="0"/>
              </a:spcAft>
              <a:defRPr kumimoji="1" sz="2800">
                <a:solidFill>
                  <a:schemeClr val="tx2"/>
                </a:solidFill>
                <a:latin typeface="Arial" charset="0"/>
                <a:ea typeface="華康新特明體" pitchFamily="49" charset="-120"/>
              </a:defRPr>
            </a:lvl5pPr>
            <a:lvl6pPr marL="457200" algn="l" rtl="0" fontAlgn="base">
              <a:spcBef>
                <a:spcPct val="0"/>
              </a:spcBef>
              <a:spcAft>
                <a:spcPct val="0"/>
              </a:spcAft>
              <a:defRPr kumimoji="1" sz="2800">
                <a:solidFill>
                  <a:schemeClr val="tx2"/>
                </a:solidFill>
                <a:latin typeface="Arial" charset="0"/>
                <a:ea typeface="新細明體" charset="-120"/>
              </a:defRPr>
            </a:lvl6pPr>
            <a:lvl7pPr marL="914400" algn="l" rtl="0" fontAlgn="base">
              <a:spcBef>
                <a:spcPct val="0"/>
              </a:spcBef>
              <a:spcAft>
                <a:spcPct val="0"/>
              </a:spcAft>
              <a:defRPr kumimoji="1" sz="2800">
                <a:solidFill>
                  <a:schemeClr val="tx2"/>
                </a:solidFill>
                <a:latin typeface="Arial" charset="0"/>
                <a:ea typeface="新細明體" charset="-120"/>
              </a:defRPr>
            </a:lvl7pPr>
            <a:lvl8pPr marL="1371600" algn="l" rtl="0" fontAlgn="base">
              <a:spcBef>
                <a:spcPct val="0"/>
              </a:spcBef>
              <a:spcAft>
                <a:spcPct val="0"/>
              </a:spcAft>
              <a:defRPr kumimoji="1" sz="2800">
                <a:solidFill>
                  <a:schemeClr val="tx2"/>
                </a:solidFill>
                <a:latin typeface="Arial" charset="0"/>
                <a:ea typeface="新細明體" charset="-120"/>
              </a:defRPr>
            </a:lvl8pPr>
            <a:lvl9pPr marL="1828800" algn="l" rtl="0" fontAlgn="base">
              <a:spcBef>
                <a:spcPct val="0"/>
              </a:spcBef>
              <a:spcAft>
                <a:spcPct val="0"/>
              </a:spcAft>
              <a:defRPr kumimoji="1" sz="2800">
                <a:solidFill>
                  <a:schemeClr val="tx2"/>
                </a:solidFill>
                <a:latin typeface="Arial" charset="0"/>
                <a:ea typeface="新細明體" charset="-120"/>
              </a:defRPr>
            </a:lvl9pPr>
          </a:lstStyle>
          <a:p>
            <a:pPr eaLnBrk="1" hangingPunct="1"/>
            <a:r>
              <a:rPr lang="zh-TW" altLang="en-US" sz="2600" b="1" dirty="0" smtClean="0">
                <a:solidFill>
                  <a:srgbClr val="FF0000"/>
                </a:solidFill>
              </a:rPr>
              <a:t>一</a:t>
            </a:r>
            <a:r>
              <a:rPr lang="zh-TW" altLang="en-US" sz="2600" b="1" dirty="0">
                <a:solidFill>
                  <a:srgbClr val="FF0000"/>
                </a:solidFill>
              </a:rPr>
              <a:t>階報名電子檔欄位說明 </a:t>
            </a:r>
            <a:r>
              <a:rPr lang="en-US" altLang="zh-TW" sz="2600" b="1" dirty="0">
                <a:solidFill>
                  <a:srgbClr val="0000FF"/>
                </a:solidFill>
              </a:rPr>
              <a:t>(</a:t>
            </a:r>
            <a:r>
              <a:rPr lang="zh-TW" altLang="en-US" sz="2600" b="1" dirty="0">
                <a:solidFill>
                  <a:srgbClr val="0000FF"/>
                </a:solidFill>
              </a:rPr>
              <a:t>僅屬離島地區高中職適用</a:t>
            </a:r>
            <a:r>
              <a:rPr lang="en-US" altLang="zh-TW" sz="2600" b="1" dirty="0">
                <a:solidFill>
                  <a:srgbClr val="0000FF"/>
                </a:solidFill>
              </a:rPr>
              <a:t>)</a:t>
            </a:r>
            <a:endParaRPr lang="zh-TW" altLang="en-US" sz="2600" b="1" dirty="0">
              <a:solidFill>
                <a:srgbClr val="0000FF"/>
              </a:solidFill>
            </a:endParaRPr>
          </a:p>
        </p:txBody>
      </p:sp>
    </p:spTree>
    <p:extLst>
      <p:ext uri="{BB962C8B-B14F-4D97-AF65-F5344CB8AC3E}">
        <p14:creationId xmlns:p14="http://schemas.microsoft.com/office/powerpoint/2010/main" xmlns="" val="63312012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stretch>
            <a:fillRect/>
          </a:stretch>
        </p:blipFill>
        <p:spPr>
          <a:xfrm>
            <a:off x="3164211" y="1147520"/>
            <a:ext cx="8944080" cy="4729751"/>
          </a:xfrm>
          <a:prstGeom prst="rect">
            <a:avLst/>
          </a:prstGeom>
        </p:spPr>
      </p:pic>
      <p:sp>
        <p:nvSpPr>
          <p:cNvPr id="3" name="矩形 2"/>
          <p:cNvSpPr/>
          <p:nvPr/>
        </p:nvSpPr>
        <p:spPr>
          <a:xfrm>
            <a:off x="767408" y="154816"/>
            <a:ext cx="9505056" cy="461665"/>
          </a:xfrm>
          <a:prstGeom prst="rect">
            <a:avLst/>
          </a:prstGeom>
        </p:spPr>
        <p:txBody>
          <a:bodyPr wrap="square">
            <a:spAutoFit/>
          </a:bodyPr>
          <a:lstStyle/>
          <a:p>
            <a:r>
              <a:rPr lang="en-US" altLang="zh-TW" sz="2400" b="1" dirty="0" smtClean="0">
                <a:solidFill>
                  <a:srgbClr val="000000"/>
                </a:solidFill>
                <a:latin typeface="標楷體" panose="03000509000000000000" pitchFamily="65" charset="-120"/>
                <a:ea typeface="標楷體" panose="03000509000000000000" pitchFamily="65" charset="-120"/>
              </a:rPr>
              <a:t>【</a:t>
            </a:r>
            <a:r>
              <a:rPr lang="zh-TW" altLang="en-US" sz="2400" b="1" dirty="0">
                <a:solidFill>
                  <a:srgbClr val="000000"/>
                </a:solidFill>
                <a:latin typeface="標楷體" panose="03000509000000000000" pitchFamily="65" charset="-120"/>
                <a:ea typeface="標楷體" panose="03000509000000000000" pitchFamily="65" charset="-120"/>
              </a:rPr>
              <a:t>集體報名</a:t>
            </a:r>
            <a:r>
              <a:rPr lang="en-US" altLang="zh-TW" sz="2400" b="1" dirty="0">
                <a:solidFill>
                  <a:srgbClr val="000000"/>
                </a:solidFill>
                <a:latin typeface="標楷體" panose="03000509000000000000" pitchFamily="65" charset="-120"/>
                <a:ea typeface="標楷體" panose="03000509000000000000" pitchFamily="65" charset="-120"/>
              </a:rPr>
              <a:t>】</a:t>
            </a:r>
            <a:r>
              <a:rPr lang="zh-TW" altLang="en-US" sz="2400" b="1" dirty="0">
                <a:solidFill>
                  <a:srgbClr val="000000"/>
                </a:solidFill>
                <a:latin typeface="標楷體" panose="03000509000000000000" pitchFamily="65" charset="-120"/>
                <a:ea typeface="標楷體" panose="03000509000000000000" pitchFamily="65" charset="-120"/>
              </a:rPr>
              <a:t>一階報名及繳費</a:t>
            </a:r>
            <a:r>
              <a:rPr lang="en-US" altLang="zh-TW" sz="2400" b="1" dirty="0">
                <a:solidFill>
                  <a:srgbClr val="000000"/>
                </a:solidFill>
                <a:latin typeface="標楷體" panose="03000509000000000000" pitchFamily="65" charset="-120"/>
                <a:ea typeface="標楷體" panose="03000509000000000000" pitchFamily="65" charset="-120"/>
              </a:rPr>
              <a:t>-</a:t>
            </a:r>
            <a:r>
              <a:rPr lang="zh-TW" altLang="en-US" sz="2400" b="1" dirty="0">
                <a:solidFill>
                  <a:srgbClr val="FF0000"/>
                </a:solidFill>
                <a:latin typeface="標楷體" panose="03000509000000000000" pitchFamily="65" charset="-120"/>
                <a:ea typeface="標楷體" panose="03000509000000000000" pitchFamily="65" charset="-120"/>
              </a:rPr>
              <a:t>輸入考生</a:t>
            </a:r>
            <a:r>
              <a:rPr lang="zh-TW" altLang="en-US" sz="2400" b="1" dirty="0" smtClean="0">
                <a:solidFill>
                  <a:srgbClr val="FF0000"/>
                </a:solidFill>
                <a:latin typeface="標楷體" panose="03000509000000000000" pitchFamily="65" charset="-120"/>
                <a:ea typeface="標楷體" panose="03000509000000000000" pitchFamily="65" charset="-120"/>
              </a:rPr>
              <a:t>調查表</a:t>
            </a:r>
            <a:endParaRPr lang="en-US" altLang="zh-TW" sz="2400" b="1" dirty="0">
              <a:solidFill>
                <a:srgbClr val="FF0000"/>
              </a:solidFill>
              <a:latin typeface="標楷體" panose="03000509000000000000" pitchFamily="65" charset="-120"/>
              <a:ea typeface="標楷體" panose="03000509000000000000" pitchFamily="65" charset="-120"/>
            </a:endParaRPr>
          </a:p>
        </p:txBody>
      </p:sp>
      <p:sp>
        <p:nvSpPr>
          <p:cNvPr id="6" name="AutoShape 4"/>
          <p:cNvSpPr>
            <a:spLocks noChangeArrowheads="1"/>
          </p:cNvSpPr>
          <p:nvPr/>
        </p:nvSpPr>
        <p:spPr bwMode="auto">
          <a:xfrm>
            <a:off x="7123790" y="5169875"/>
            <a:ext cx="2984981" cy="431800"/>
          </a:xfrm>
          <a:prstGeom prst="wedgeRoundRectCallout">
            <a:avLst>
              <a:gd name="adj1" fmla="val -40485"/>
              <a:gd name="adj2" fmla="val -153260"/>
              <a:gd name="adj3" fmla="val 16667"/>
            </a:avLst>
          </a:prstGeom>
          <a:solidFill>
            <a:schemeClr val="accent4">
              <a:lumMod val="40000"/>
              <a:lumOff val="60000"/>
            </a:schemeClr>
          </a:solidFill>
          <a:ln w="9525" algn="ctr">
            <a:solidFill>
              <a:srgbClr val="FFFF00"/>
            </a:solidFill>
            <a:miter lim="800000"/>
            <a:headEnd/>
            <a:tailEnd/>
          </a:ln>
          <a:effectLst>
            <a:outerShdw dist="20000" dir="5400000" rotWithShape="0">
              <a:srgbClr val="000000">
                <a:alpha val="37999"/>
              </a:srgbClr>
            </a:outerShdw>
          </a:effectLst>
        </p:spPr>
        <p:txBody>
          <a:bodyPr/>
          <a:lstStyle/>
          <a:p>
            <a:r>
              <a:rPr kumimoji="0" lang="zh-TW" altLang="en-US" b="1" dirty="0">
                <a:solidFill>
                  <a:srgbClr val="000000"/>
                </a:solidFill>
                <a:latin typeface="標楷體" panose="03000509000000000000" pitchFamily="65" charset="-120"/>
                <a:ea typeface="標楷體" panose="03000509000000000000" pitchFamily="65" charset="-120"/>
              </a:rPr>
              <a:t>可勾選匯出包含未報名考生</a:t>
            </a:r>
          </a:p>
        </p:txBody>
      </p:sp>
      <p:sp>
        <p:nvSpPr>
          <p:cNvPr id="8" name="AutoShape 6"/>
          <p:cNvSpPr>
            <a:spLocks noChangeArrowheads="1"/>
          </p:cNvSpPr>
          <p:nvPr/>
        </p:nvSpPr>
        <p:spPr bwMode="auto">
          <a:xfrm>
            <a:off x="8253522" y="3432854"/>
            <a:ext cx="2450990" cy="427038"/>
          </a:xfrm>
          <a:prstGeom prst="wedgeRoundRectCallout">
            <a:avLst>
              <a:gd name="adj1" fmla="val -40894"/>
              <a:gd name="adj2" fmla="val 169563"/>
              <a:gd name="adj3" fmla="val 16667"/>
            </a:avLst>
          </a:prstGeom>
          <a:solidFill>
            <a:schemeClr val="accent4">
              <a:lumMod val="40000"/>
              <a:lumOff val="60000"/>
            </a:schemeClr>
          </a:solidFill>
          <a:ln w="9525" algn="ctr">
            <a:solidFill>
              <a:srgbClr val="FFFF00"/>
            </a:solidFill>
            <a:miter lim="800000"/>
            <a:headEnd/>
            <a:tailEnd/>
          </a:ln>
          <a:effectLst>
            <a:outerShdw dist="20000" dir="5400000" rotWithShape="0">
              <a:srgbClr val="000000">
                <a:alpha val="37999"/>
              </a:srgbClr>
            </a:outerShdw>
          </a:effectLst>
        </p:spPr>
        <p:txBody>
          <a:bodyPr/>
          <a:lstStyle/>
          <a:p>
            <a:r>
              <a:rPr kumimoji="0" lang="zh-TW" altLang="en-US" b="1" dirty="0" smtClean="0">
                <a:solidFill>
                  <a:srgbClr val="000000"/>
                </a:solidFill>
                <a:latin typeface="標楷體" panose="03000509000000000000" pitchFamily="65" charset="-120"/>
                <a:ea typeface="標楷體" panose="03000509000000000000" pitchFamily="65" charset="-120"/>
              </a:rPr>
              <a:t>匯出全</a:t>
            </a:r>
            <a:r>
              <a:rPr kumimoji="0" lang="zh-TW" altLang="en-US" b="1" dirty="0">
                <a:solidFill>
                  <a:srgbClr val="000000"/>
                </a:solidFill>
                <a:latin typeface="標楷體" panose="03000509000000000000" pitchFamily="65" charset="-120"/>
                <a:ea typeface="標楷體" panose="03000509000000000000" pitchFamily="65" charset="-120"/>
              </a:rPr>
              <a:t>校或班級資料</a:t>
            </a:r>
          </a:p>
        </p:txBody>
      </p:sp>
      <p:pic>
        <p:nvPicPr>
          <p:cNvPr id="13" name="圖片 1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12056" y="4038477"/>
            <a:ext cx="4232321" cy="2736304"/>
          </a:xfrm>
          <a:prstGeom prst="rect">
            <a:avLst/>
          </a:prstGeom>
          <a:ln>
            <a:noFill/>
          </a:ln>
          <a:effectLst>
            <a:outerShdw blurRad="292100" dist="139700" dir="2700000" algn="tl" rotWithShape="0">
              <a:srgbClr val="333333">
                <a:alpha val="65000"/>
              </a:srgbClr>
            </a:outerShdw>
          </a:effectLst>
        </p:spPr>
      </p:pic>
      <p:sp>
        <p:nvSpPr>
          <p:cNvPr id="14" name="矩形 13"/>
          <p:cNvSpPr/>
          <p:nvPr/>
        </p:nvSpPr>
        <p:spPr>
          <a:xfrm>
            <a:off x="3309394" y="4030943"/>
            <a:ext cx="1725559" cy="275168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AutoShape 4"/>
          <p:cNvSpPr>
            <a:spLocks noChangeArrowheads="1"/>
          </p:cNvSpPr>
          <p:nvPr/>
        </p:nvSpPr>
        <p:spPr bwMode="auto">
          <a:xfrm>
            <a:off x="5891033" y="6046238"/>
            <a:ext cx="3744413" cy="431800"/>
          </a:xfrm>
          <a:prstGeom prst="wedgeRoundRectCallout">
            <a:avLst>
              <a:gd name="adj1" fmla="val -70135"/>
              <a:gd name="adj2" fmla="val 22544"/>
              <a:gd name="adj3" fmla="val 16667"/>
            </a:avLst>
          </a:prstGeom>
          <a:solidFill>
            <a:schemeClr val="accent4">
              <a:lumMod val="40000"/>
              <a:lumOff val="60000"/>
            </a:schemeClr>
          </a:solidFill>
          <a:ln w="9525" algn="ctr">
            <a:solidFill>
              <a:srgbClr val="FFFF00"/>
            </a:solidFill>
            <a:miter lim="800000"/>
            <a:headEnd/>
            <a:tailEnd/>
          </a:ln>
          <a:effectLst>
            <a:outerShdw dist="20000" dir="5400000" rotWithShape="0">
              <a:srgbClr val="000000">
                <a:alpha val="37999"/>
              </a:srgbClr>
            </a:outerShdw>
          </a:effectLst>
        </p:spPr>
        <p:txBody>
          <a:bodyPr/>
          <a:lstStyle/>
          <a:p>
            <a:r>
              <a:rPr kumimoji="0" lang="zh-TW" altLang="en-US" b="1" dirty="0">
                <a:solidFill>
                  <a:srgbClr val="000000"/>
                </a:solidFill>
                <a:latin typeface="標楷體" panose="03000509000000000000" pitchFamily="65" charset="-120"/>
                <a:ea typeface="標楷體" panose="03000509000000000000" pitchFamily="65" charset="-120"/>
              </a:rPr>
              <a:t>預設空</a:t>
            </a:r>
            <a:r>
              <a:rPr kumimoji="0" lang="zh-TW" altLang="en-US" b="1" dirty="0" smtClean="0">
                <a:solidFill>
                  <a:srgbClr val="000000"/>
                </a:solidFill>
                <a:latin typeface="標楷體" panose="03000509000000000000" pitchFamily="65" charset="-120"/>
                <a:ea typeface="標楷體" panose="03000509000000000000" pitchFamily="65" charset="-120"/>
              </a:rPr>
              <a:t>值</a:t>
            </a:r>
            <a:r>
              <a:rPr kumimoji="0" lang="en-US" altLang="zh-TW" b="1" dirty="0" smtClean="0">
                <a:solidFill>
                  <a:srgbClr val="000000"/>
                </a:solidFill>
                <a:latin typeface="標楷體" panose="03000509000000000000" pitchFamily="65" charset="-120"/>
                <a:ea typeface="標楷體" panose="03000509000000000000" pitchFamily="65" charset="-120"/>
              </a:rPr>
              <a:t>(--)</a:t>
            </a:r>
            <a:r>
              <a:rPr kumimoji="0" lang="zh-TW" altLang="en-US" b="1" dirty="0" smtClean="0">
                <a:solidFill>
                  <a:srgbClr val="000000"/>
                </a:solidFill>
                <a:latin typeface="標楷體" panose="03000509000000000000" pitchFamily="65" charset="-120"/>
                <a:ea typeface="標楷體" panose="03000509000000000000" pitchFamily="65" charset="-120"/>
              </a:rPr>
              <a:t>，</a:t>
            </a:r>
            <a:r>
              <a:rPr kumimoji="0" lang="zh-TW" altLang="en-US" b="1" dirty="0">
                <a:solidFill>
                  <a:srgbClr val="000000"/>
                </a:solidFill>
                <a:latin typeface="標楷體" panose="03000509000000000000" pitchFamily="65" charset="-120"/>
                <a:ea typeface="標楷體" panose="03000509000000000000" pitchFamily="65" charset="-120"/>
              </a:rPr>
              <a:t>只允許輸入</a:t>
            </a:r>
            <a:r>
              <a:rPr kumimoji="0" lang="zh-TW" altLang="en-US" b="1" dirty="0">
                <a:solidFill>
                  <a:srgbClr val="FF0000"/>
                </a:solidFill>
                <a:latin typeface="標楷體" panose="03000509000000000000" pitchFamily="65" charset="-120"/>
                <a:ea typeface="標楷體" panose="03000509000000000000" pitchFamily="65" charset="-120"/>
              </a:rPr>
              <a:t>是</a:t>
            </a:r>
            <a:r>
              <a:rPr kumimoji="0" lang="zh-TW" altLang="en-US" b="1" dirty="0">
                <a:solidFill>
                  <a:srgbClr val="000000"/>
                </a:solidFill>
                <a:latin typeface="標楷體" panose="03000509000000000000" pitchFamily="65" charset="-120"/>
                <a:ea typeface="標楷體" panose="03000509000000000000" pitchFamily="65" charset="-120"/>
              </a:rPr>
              <a:t>或</a:t>
            </a:r>
            <a:r>
              <a:rPr kumimoji="0" lang="zh-TW" altLang="en-US" b="1" dirty="0">
                <a:solidFill>
                  <a:srgbClr val="0000FF"/>
                </a:solidFill>
                <a:latin typeface="標楷體" panose="03000509000000000000" pitchFamily="65" charset="-120"/>
                <a:ea typeface="標楷體" panose="03000509000000000000" pitchFamily="65" charset="-120"/>
              </a:rPr>
              <a:t>否</a:t>
            </a:r>
          </a:p>
        </p:txBody>
      </p:sp>
      <p:sp>
        <p:nvSpPr>
          <p:cNvPr id="10" name="矩形 9"/>
          <p:cNvSpPr/>
          <p:nvPr/>
        </p:nvSpPr>
        <p:spPr>
          <a:xfrm>
            <a:off x="7797272" y="4456439"/>
            <a:ext cx="811890" cy="270836"/>
          </a:xfrm>
          <a:prstGeom prst="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p:cNvSpPr/>
          <p:nvPr/>
        </p:nvSpPr>
        <p:spPr>
          <a:xfrm>
            <a:off x="11113644" y="863887"/>
            <a:ext cx="856211" cy="906607"/>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文字方塊 11"/>
          <p:cNvSpPr txBox="1"/>
          <p:nvPr/>
        </p:nvSpPr>
        <p:spPr>
          <a:xfrm>
            <a:off x="11136560" y="908720"/>
            <a:ext cx="825867" cy="861774"/>
          </a:xfrm>
          <a:prstGeom prst="rect">
            <a:avLst/>
          </a:prstGeom>
          <a:noFill/>
        </p:spPr>
        <p:txBody>
          <a:bodyPr wrap="none" rtlCol="0">
            <a:spAutoFit/>
          </a:bodyPr>
          <a:lstStyle/>
          <a:p>
            <a:r>
              <a:rPr lang="zh-TW" altLang="en-US" sz="2500" dirty="0">
                <a:solidFill>
                  <a:schemeClr val="bg1"/>
                </a:solidFill>
                <a:latin typeface="微軟正黑體" panose="020B0604030504040204" pitchFamily="34" charset="-120"/>
                <a:ea typeface="微軟正黑體" panose="020B0604030504040204" pitchFamily="34" charset="-120"/>
              </a:rPr>
              <a:t>離島</a:t>
            </a:r>
            <a:endParaRPr lang="en-US" altLang="zh-TW" sz="2500" dirty="0">
              <a:solidFill>
                <a:schemeClr val="bg1"/>
              </a:solidFill>
              <a:latin typeface="微軟正黑體" panose="020B0604030504040204" pitchFamily="34" charset="-120"/>
              <a:ea typeface="微軟正黑體" panose="020B0604030504040204" pitchFamily="34" charset="-120"/>
            </a:endParaRPr>
          </a:p>
          <a:p>
            <a:r>
              <a:rPr lang="zh-TW" altLang="en-US" sz="2500" dirty="0">
                <a:solidFill>
                  <a:schemeClr val="bg1"/>
                </a:solidFill>
                <a:latin typeface="微軟正黑體" panose="020B0604030504040204" pitchFamily="34" charset="-120"/>
                <a:ea typeface="微軟正黑體" panose="020B0604030504040204" pitchFamily="34" charset="-120"/>
              </a:rPr>
              <a:t>學校</a:t>
            </a:r>
          </a:p>
        </p:txBody>
      </p:sp>
      <p:sp>
        <p:nvSpPr>
          <p:cNvPr id="16" name="矩形 15"/>
          <p:cNvSpPr/>
          <p:nvPr/>
        </p:nvSpPr>
        <p:spPr>
          <a:xfrm>
            <a:off x="815830" y="713667"/>
            <a:ext cx="9505056" cy="461665"/>
          </a:xfrm>
          <a:prstGeom prst="rect">
            <a:avLst/>
          </a:prstGeom>
        </p:spPr>
        <p:txBody>
          <a:bodyPr wrap="square">
            <a:spAutoFit/>
          </a:bodyPr>
          <a:lstStyle/>
          <a:p>
            <a:r>
              <a:rPr lang="zh-TW" altLang="en-US" sz="2400" b="1" dirty="0" smtClean="0">
                <a:solidFill>
                  <a:srgbClr val="3333FF"/>
                </a:solidFill>
                <a:latin typeface="標楷體" panose="03000509000000000000" pitchFamily="65" charset="-120"/>
                <a:ea typeface="標楷體" panose="03000509000000000000" pitchFamily="65" charset="-120"/>
              </a:rPr>
              <a:t>視訊</a:t>
            </a:r>
            <a:r>
              <a:rPr lang="zh-TW" altLang="en-US" sz="2400" b="1" dirty="0">
                <a:solidFill>
                  <a:srgbClr val="3333FF"/>
                </a:solidFill>
                <a:latin typeface="標楷體" panose="03000509000000000000" pitchFamily="65" charset="-120"/>
                <a:ea typeface="標楷體" panose="03000509000000000000" pitchFamily="65" charset="-120"/>
              </a:rPr>
              <a:t>面試意願整批作業匯出</a:t>
            </a:r>
            <a:r>
              <a:rPr lang="en-US" altLang="zh-TW" sz="2400" b="1" dirty="0">
                <a:solidFill>
                  <a:srgbClr val="3333FF"/>
                </a:solidFill>
                <a:latin typeface="標楷體" panose="03000509000000000000" pitchFamily="65" charset="-120"/>
                <a:ea typeface="標楷體" panose="03000509000000000000" pitchFamily="65" charset="-120"/>
              </a:rPr>
              <a:t>(</a:t>
            </a:r>
            <a:r>
              <a:rPr lang="zh-TW" altLang="en-US" sz="2400" b="1" dirty="0">
                <a:solidFill>
                  <a:srgbClr val="3333FF"/>
                </a:solidFill>
                <a:latin typeface="標楷體" panose="03000509000000000000" pitchFamily="65" charset="-120"/>
                <a:ea typeface="標楷體" panose="03000509000000000000" pitchFamily="65" charset="-120"/>
              </a:rPr>
              <a:t>僅離島地區高中職適用</a:t>
            </a:r>
            <a:r>
              <a:rPr lang="en-US" altLang="zh-TW" sz="2400" b="1" dirty="0">
                <a:solidFill>
                  <a:srgbClr val="3333FF"/>
                </a:solidFill>
                <a:latin typeface="標楷體" panose="03000509000000000000" pitchFamily="65" charset="-120"/>
                <a:ea typeface="標楷體" panose="03000509000000000000" pitchFamily="65" charset="-120"/>
              </a:rPr>
              <a:t>)</a:t>
            </a:r>
          </a:p>
        </p:txBody>
      </p:sp>
      <p:sp>
        <p:nvSpPr>
          <p:cNvPr id="18" name="矩形 17">
            <a:extLst>
              <a:ext uri="{FF2B5EF4-FFF2-40B4-BE49-F238E27FC236}">
                <a16:creationId xmlns:a16="http://schemas.microsoft.com/office/drawing/2014/main" xmlns="" id="{E3E36E04-553F-4CC1-A29A-3BFFFDBE9119}"/>
              </a:ext>
            </a:extLst>
          </p:cNvPr>
          <p:cNvSpPr/>
          <p:nvPr/>
        </p:nvSpPr>
        <p:spPr>
          <a:xfrm>
            <a:off x="4001848" y="3778276"/>
            <a:ext cx="3605841" cy="23913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AutoShape 8"/>
          <p:cNvSpPr>
            <a:spLocks noChangeArrowheads="1"/>
          </p:cNvSpPr>
          <p:nvPr/>
        </p:nvSpPr>
        <p:spPr bwMode="auto">
          <a:xfrm>
            <a:off x="1981433" y="2945147"/>
            <a:ext cx="2447925" cy="649287"/>
          </a:xfrm>
          <a:prstGeom prst="wedgeRoundRectCallout">
            <a:avLst>
              <a:gd name="adj1" fmla="val 120478"/>
              <a:gd name="adj2" fmla="val 194031"/>
              <a:gd name="adj3" fmla="val 16667"/>
            </a:avLst>
          </a:prstGeom>
          <a:solidFill>
            <a:schemeClr val="accent4">
              <a:lumMod val="40000"/>
              <a:lumOff val="60000"/>
            </a:schemeClr>
          </a:solidFill>
          <a:ln w="9525" algn="ctr">
            <a:solidFill>
              <a:srgbClr val="FFFF00"/>
            </a:solidFill>
            <a:miter lim="800000"/>
            <a:headEnd/>
            <a:tailEnd/>
          </a:ln>
          <a:effectLst>
            <a:outerShdw dist="20000" dir="5400000" rotWithShape="0">
              <a:srgbClr val="000000">
                <a:alpha val="37999"/>
              </a:srgbClr>
            </a:outerShdw>
          </a:effectLst>
        </p:spPr>
        <p:txBody>
          <a:bodyPr/>
          <a:lstStyle/>
          <a:p>
            <a:r>
              <a:rPr kumimoji="0" lang="zh-TW" altLang="en-US" b="1" dirty="0">
                <a:solidFill>
                  <a:srgbClr val="000000"/>
                </a:solidFill>
                <a:latin typeface="標楷體" panose="03000509000000000000" pitchFamily="65" charset="-120"/>
                <a:ea typeface="標楷體" panose="03000509000000000000" pitchFamily="65" charset="-120"/>
              </a:rPr>
              <a:t>可選擇全校或單一班級學生名單匯出</a:t>
            </a:r>
          </a:p>
        </p:txBody>
      </p:sp>
    </p:spTree>
    <p:extLst>
      <p:ext uri="{BB962C8B-B14F-4D97-AF65-F5344CB8AC3E}">
        <p14:creationId xmlns:p14="http://schemas.microsoft.com/office/powerpoint/2010/main" xmlns="" val="23367850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p:cNvSpPr>
            <a:spLocks noGrp="1"/>
          </p:cNvSpPr>
          <p:nvPr>
            <p:ph type="title"/>
          </p:nvPr>
        </p:nvSpPr>
        <p:spPr>
          <a:xfrm>
            <a:off x="1116739" y="8230"/>
            <a:ext cx="8928992" cy="864096"/>
          </a:xfrm>
        </p:spPr>
        <p:txBody>
          <a:bodyPr>
            <a:normAutofit/>
          </a:bodyPr>
          <a:lstStyle/>
          <a:p>
            <a:r>
              <a:rPr lang="zh-TW" altLang="en-US" sz="2800" b="1" spc="-75" dirty="0">
                <a:solidFill>
                  <a:prstClr val="black"/>
                </a:solidFill>
                <a:latin typeface="Book Antiqua" panose="02040602050305030304" pitchFamily="18" charset="0"/>
                <a:ea typeface="華康儷楷書" panose="03000509000000000000" pitchFamily="65" charset="-120"/>
              </a:rPr>
              <a:t>學習歷程中央資料庫資料釋出之招生單位作業流程</a:t>
            </a:r>
          </a:p>
        </p:txBody>
      </p:sp>
      <p:sp>
        <p:nvSpPr>
          <p:cNvPr id="6" name="文字方塊 5"/>
          <p:cNvSpPr txBox="1"/>
          <p:nvPr/>
        </p:nvSpPr>
        <p:spPr>
          <a:xfrm>
            <a:off x="4847278" y="1040614"/>
            <a:ext cx="4231249" cy="523220"/>
          </a:xfrm>
          <a:prstGeom prst="rect">
            <a:avLst/>
          </a:prstGeom>
          <a:noFill/>
          <a:ln>
            <a:noFill/>
          </a:ln>
        </p:spPr>
        <p:txBody>
          <a:bodyPr vert="horz" wrap="square">
            <a:spAutoFit/>
          </a:bodyPr>
          <a:lstStyle/>
          <a:p>
            <a:pPr>
              <a:defRPr/>
            </a:pPr>
            <a:r>
              <a:rPr lang="zh-TW" altLang="en-US" sz="2800" spc="-75" dirty="0">
                <a:solidFill>
                  <a:srgbClr val="C00000"/>
                </a:solidFill>
                <a:latin typeface="Book Antiqua" panose="02040602050305030304" pitchFamily="18" charset="0"/>
                <a:ea typeface="華康儷楷書" panose="03000509000000000000" pitchFamily="65" charset="-120"/>
                <a:cs typeface="+mj-cs"/>
              </a:rPr>
              <a:t>考生報名資格及身分審查</a:t>
            </a:r>
          </a:p>
        </p:txBody>
      </p:sp>
      <p:sp>
        <p:nvSpPr>
          <p:cNvPr id="7" name="文字方塊 6"/>
          <p:cNvSpPr txBox="1"/>
          <p:nvPr/>
        </p:nvSpPr>
        <p:spPr>
          <a:xfrm>
            <a:off x="4859635" y="3351774"/>
            <a:ext cx="5573415" cy="871272"/>
          </a:xfrm>
          <a:prstGeom prst="rect">
            <a:avLst/>
          </a:prstGeom>
          <a:noFill/>
          <a:ln>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defPPr>
              <a:defRPr lang="zh-TW"/>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zh-TW" altLang="en-US" sz="2100" spc="-75" dirty="0">
                <a:solidFill>
                  <a:prstClr val="black"/>
                </a:solidFill>
                <a:latin typeface="Book Antiqua" panose="02040602050305030304" pitchFamily="18" charset="0"/>
                <a:ea typeface="華康儷楷書" panose="03000509000000000000" pitchFamily="65" charset="-120"/>
                <a:cs typeface="+mj-cs"/>
              </a:rPr>
              <a:t>考生學習歷程中央資料庫釋出資料</a:t>
            </a:r>
            <a:r>
              <a:rPr lang="en-US" altLang="zh-TW" sz="2100" spc="-75" dirty="0">
                <a:solidFill>
                  <a:prstClr val="black"/>
                </a:solidFill>
                <a:latin typeface="Book Antiqua" panose="02040602050305030304" pitchFamily="18" charset="0"/>
                <a:ea typeface="華康儷楷書" panose="03000509000000000000" pitchFamily="65" charset="-120"/>
                <a:cs typeface="+mj-cs"/>
              </a:rPr>
              <a:t>(EP</a:t>
            </a:r>
            <a:r>
              <a:rPr lang="zh-TW" altLang="en-US" sz="2100" spc="-75" dirty="0">
                <a:solidFill>
                  <a:prstClr val="black"/>
                </a:solidFill>
                <a:latin typeface="Book Antiqua" panose="02040602050305030304" pitchFamily="18" charset="0"/>
                <a:ea typeface="華康儷楷書" panose="03000509000000000000" pitchFamily="65" charset="-120"/>
                <a:cs typeface="+mj-cs"/>
              </a:rPr>
              <a:t>檔案</a:t>
            </a:r>
            <a:r>
              <a:rPr lang="en-US" altLang="zh-TW" sz="2100" spc="-75" dirty="0">
                <a:solidFill>
                  <a:prstClr val="black"/>
                </a:solidFill>
                <a:latin typeface="Book Antiqua" panose="02040602050305030304" pitchFamily="18" charset="0"/>
                <a:ea typeface="華康儷楷書" panose="03000509000000000000" pitchFamily="65" charset="-120"/>
                <a:cs typeface="+mj-cs"/>
              </a:rPr>
              <a:t>)</a:t>
            </a:r>
            <a:r>
              <a:rPr lang="zh-TW" altLang="en-US" sz="2100" spc="-75" dirty="0">
                <a:solidFill>
                  <a:prstClr val="black"/>
                </a:solidFill>
                <a:latin typeface="Book Antiqua" panose="02040602050305030304" pitchFamily="18" charset="0"/>
                <a:ea typeface="華康儷楷書" panose="03000509000000000000" pitchFamily="65" charset="-120"/>
                <a:cs typeface="+mj-cs"/>
              </a:rPr>
              <a:t>查看；</a:t>
            </a:r>
            <a:endParaRPr lang="en-US" altLang="zh-TW" sz="2100" spc="-75" dirty="0">
              <a:solidFill>
                <a:prstClr val="black"/>
              </a:solidFill>
              <a:latin typeface="Book Antiqua" panose="02040602050305030304" pitchFamily="18" charset="0"/>
              <a:ea typeface="華康儷楷書" panose="03000509000000000000" pitchFamily="65" charset="-120"/>
              <a:cs typeface="+mj-cs"/>
            </a:endParaRPr>
          </a:p>
          <a:p>
            <a:pPr algn="l"/>
            <a:r>
              <a:rPr lang="zh-TW" altLang="en-US" sz="2100" spc="-75" dirty="0">
                <a:solidFill>
                  <a:prstClr val="black"/>
                </a:solidFill>
                <a:latin typeface="Book Antiqua" panose="02040602050305030304" pitchFamily="18" charset="0"/>
                <a:ea typeface="華康儷楷書" panose="03000509000000000000" pitchFamily="65" charset="-120"/>
                <a:cs typeface="+mj-cs"/>
              </a:rPr>
              <a:t>上傳檔案勾選清單預擬</a:t>
            </a:r>
            <a:r>
              <a:rPr lang="zh-TW" altLang="en-US" sz="2800" spc="-75" dirty="0">
                <a:solidFill>
                  <a:srgbClr val="C00000"/>
                </a:solidFill>
                <a:latin typeface="Book Antiqua" panose="02040602050305030304" pitchFamily="18" charset="0"/>
                <a:ea typeface="華康儷楷書" panose="03000509000000000000" pitchFamily="65" charset="-120"/>
                <a:cs typeface="+mj-cs"/>
              </a:rPr>
              <a:t>練習版</a:t>
            </a:r>
            <a:r>
              <a:rPr lang="zh-TW" altLang="en-US" sz="2100" spc="-75" dirty="0">
                <a:solidFill>
                  <a:prstClr val="black"/>
                </a:solidFill>
                <a:latin typeface="Book Antiqua" panose="02040602050305030304" pitchFamily="18" charset="0"/>
                <a:ea typeface="華康儷楷書" panose="03000509000000000000" pitchFamily="65" charset="-120"/>
                <a:cs typeface="+mj-cs"/>
              </a:rPr>
              <a:t>開放 </a:t>
            </a:r>
          </a:p>
        </p:txBody>
      </p:sp>
      <p:sp>
        <p:nvSpPr>
          <p:cNvPr id="8" name="文字方塊 7"/>
          <p:cNvSpPr txBox="1"/>
          <p:nvPr/>
        </p:nvSpPr>
        <p:spPr>
          <a:xfrm>
            <a:off x="7194882" y="4766369"/>
            <a:ext cx="4584163" cy="738664"/>
          </a:xfrm>
          <a:prstGeom prst="rect">
            <a:avLst/>
          </a:prstGeom>
          <a:noFill/>
          <a:ln>
            <a:noFill/>
          </a:ln>
        </p:spPr>
        <p:txBody>
          <a:bodyPr vert="horz" wrap="square">
            <a:spAutoFit/>
          </a:bodyPr>
          <a:lstStyle>
            <a:defPPr>
              <a:defRPr lang="zh-TW"/>
            </a:defPPr>
            <a:lvl1pPr algn="ctr">
              <a:defRPr>
                <a:latin typeface="+mn-ea"/>
                <a:ea typeface="+mn-ea"/>
                <a:cs typeface="華康儷楷書" panose="03000509000000000000" pitchFamily="65" charset="-120"/>
              </a:defRPr>
            </a:lvl1pPr>
          </a:lstStyle>
          <a:p>
            <a:pPr algn="l"/>
            <a:r>
              <a:rPr lang="en-US" altLang="zh-TW" sz="2100" spc="-75" dirty="0">
                <a:solidFill>
                  <a:prstClr val="black"/>
                </a:solidFill>
                <a:latin typeface="Book Antiqua" panose="02040602050305030304" pitchFamily="18" charset="0"/>
                <a:ea typeface="華康儷楷書" panose="03000509000000000000" pitchFamily="65" charset="-120"/>
                <a:cs typeface="+mj-cs"/>
              </a:rPr>
              <a:t>1.</a:t>
            </a:r>
            <a:r>
              <a:rPr lang="zh-TW" altLang="zh-TW" sz="2100" spc="-75" dirty="0">
                <a:solidFill>
                  <a:prstClr val="black"/>
                </a:solidFill>
                <a:latin typeface="Book Antiqua" panose="02040602050305030304" pitchFamily="18" charset="0"/>
                <a:ea typeface="華康儷楷書" panose="03000509000000000000" pitchFamily="65" charset="-120"/>
                <a:cs typeface="+mj-cs"/>
              </a:rPr>
              <a:t>網路上傳</a:t>
            </a:r>
            <a:r>
              <a:rPr lang="en-US" altLang="zh-TW" sz="2100" spc="-75" dirty="0">
                <a:solidFill>
                  <a:prstClr val="black"/>
                </a:solidFill>
                <a:latin typeface="Book Antiqua" panose="02040602050305030304" pitchFamily="18" charset="0"/>
                <a:ea typeface="華康儷楷書" panose="03000509000000000000" pitchFamily="65" charset="-120"/>
                <a:cs typeface="+mj-cs"/>
              </a:rPr>
              <a:t>(</a:t>
            </a:r>
            <a:r>
              <a:rPr lang="zh-TW" altLang="zh-TW" sz="2100" spc="-75" dirty="0">
                <a:solidFill>
                  <a:prstClr val="black"/>
                </a:solidFill>
                <a:latin typeface="Book Antiqua" panose="02040602050305030304" pitchFamily="18" charset="0"/>
                <a:ea typeface="華康儷楷書" panose="03000509000000000000" pitchFamily="65" charset="-120"/>
                <a:cs typeface="+mj-cs"/>
              </a:rPr>
              <a:t>或勾選</a:t>
            </a:r>
            <a:r>
              <a:rPr lang="en-US" altLang="zh-TW" sz="2100" spc="-75" dirty="0">
                <a:solidFill>
                  <a:prstClr val="black"/>
                </a:solidFill>
                <a:latin typeface="Book Antiqua" panose="02040602050305030304" pitchFamily="18" charset="0"/>
                <a:ea typeface="華康儷楷書" panose="03000509000000000000" pitchFamily="65" charset="-120"/>
                <a:cs typeface="+mj-cs"/>
              </a:rPr>
              <a:t>)</a:t>
            </a:r>
            <a:r>
              <a:rPr lang="zh-TW" altLang="zh-TW" sz="2100" spc="-75" dirty="0">
                <a:solidFill>
                  <a:prstClr val="black"/>
                </a:solidFill>
                <a:latin typeface="Book Antiqua" panose="02040602050305030304" pitchFamily="18" charset="0"/>
                <a:ea typeface="華康儷楷書" panose="03000509000000000000" pitchFamily="65" charset="-120"/>
                <a:cs typeface="+mj-cs"/>
              </a:rPr>
              <a:t>學習歷程備審資料</a:t>
            </a:r>
            <a:endParaRPr lang="en-US" altLang="zh-TW" sz="2100" spc="-75" dirty="0">
              <a:solidFill>
                <a:prstClr val="black"/>
              </a:solidFill>
              <a:latin typeface="Book Antiqua" panose="02040602050305030304" pitchFamily="18" charset="0"/>
              <a:ea typeface="華康儷楷書" panose="03000509000000000000" pitchFamily="65" charset="-120"/>
              <a:cs typeface="+mj-cs"/>
            </a:endParaRPr>
          </a:p>
          <a:p>
            <a:pPr algn="l"/>
            <a:r>
              <a:rPr lang="en-US" altLang="zh-TW" sz="2100" spc="-75" dirty="0">
                <a:solidFill>
                  <a:prstClr val="black"/>
                </a:solidFill>
                <a:latin typeface="Book Antiqua" panose="02040602050305030304" pitchFamily="18" charset="0"/>
                <a:ea typeface="華康儷楷書" panose="03000509000000000000" pitchFamily="65" charset="-120"/>
                <a:cs typeface="+mj-cs"/>
              </a:rPr>
              <a:t>2.</a:t>
            </a:r>
            <a:r>
              <a:rPr lang="zh-TW" altLang="en-US" sz="2100" spc="-75" dirty="0">
                <a:solidFill>
                  <a:prstClr val="black"/>
                </a:solidFill>
                <a:latin typeface="Book Antiqua" panose="02040602050305030304" pitchFamily="18" charset="0"/>
                <a:ea typeface="華康儷楷書" panose="03000509000000000000" pitchFamily="65" charset="-120"/>
                <a:cs typeface="+mj-cs"/>
              </a:rPr>
              <a:t>繳交指定項目甄試費用</a:t>
            </a:r>
            <a:endParaRPr lang="zh-TW" altLang="en-US" dirty="0">
              <a:latin typeface="華康儷楷書" panose="03000509000000000000" pitchFamily="65" charset="-120"/>
              <a:ea typeface="華康儷楷書" panose="03000509000000000000" pitchFamily="65" charset="-120"/>
            </a:endParaRPr>
          </a:p>
        </p:txBody>
      </p:sp>
      <p:sp>
        <p:nvSpPr>
          <p:cNvPr id="10" name="矩形 9"/>
          <p:cNvSpPr/>
          <p:nvPr/>
        </p:nvSpPr>
        <p:spPr>
          <a:xfrm>
            <a:off x="1325206" y="993901"/>
            <a:ext cx="2582049" cy="646331"/>
          </a:xfrm>
          <a:prstGeom prst="rect">
            <a:avLst/>
          </a:prstGeom>
        </p:spPr>
        <p:txBody>
          <a:bodyPr wrap="square">
            <a:spAutoFit/>
          </a:bodyPr>
          <a:lstStyle/>
          <a:p>
            <a:pPr algn="just">
              <a:spcAft>
                <a:spcPts val="0"/>
              </a:spcAft>
            </a:pPr>
            <a:r>
              <a:rPr lang="en-US" altLang="zh-TW" kern="0" spc="-30" dirty="0">
                <a:solidFill>
                  <a:schemeClr val="accent4">
                    <a:lumMod val="75000"/>
                  </a:schemeClr>
                </a:solidFill>
                <a:latin typeface="Times New Roman" panose="02020603050405020304" pitchFamily="18" charset="0"/>
                <a:ea typeface="標楷體" panose="03000509000000000000" pitchFamily="65" charset="-120"/>
              </a:rPr>
              <a:t>111.4.20(</a:t>
            </a:r>
            <a:r>
              <a:rPr lang="zh-TW" altLang="zh-TW" kern="0" spc="-30" dirty="0">
                <a:solidFill>
                  <a:schemeClr val="accent4">
                    <a:lumMod val="75000"/>
                  </a:schemeClr>
                </a:solidFill>
                <a:latin typeface="Times New Roman" panose="02020603050405020304" pitchFamily="18" charset="0"/>
                <a:ea typeface="標楷體" panose="03000509000000000000" pitchFamily="65" charset="-120"/>
              </a:rPr>
              <a:t>三</a:t>
            </a:r>
            <a:r>
              <a:rPr lang="en-US" altLang="zh-TW" kern="0" spc="-30" dirty="0">
                <a:solidFill>
                  <a:schemeClr val="accent4">
                    <a:lumMod val="75000"/>
                  </a:schemeClr>
                </a:solidFill>
                <a:latin typeface="Times New Roman" panose="02020603050405020304" pitchFamily="18" charset="0"/>
                <a:ea typeface="標楷體" panose="03000509000000000000" pitchFamily="65" charset="-120"/>
              </a:rPr>
              <a:t>)10:00</a:t>
            </a:r>
            <a:r>
              <a:rPr lang="zh-TW" altLang="zh-TW" kern="0" spc="-30" dirty="0">
                <a:solidFill>
                  <a:schemeClr val="accent4">
                    <a:lumMod val="75000"/>
                  </a:schemeClr>
                </a:solidFill>
                <a:latin typeface="Times New Roman" panose="02020603050405020304" pitchFamily="18" charset="0"/>
                <a:ea typeface="標楷體" panose="03000509000000000000" pitchFamily="65" charset="-120"/>
              </a:rPr>
              <a:t>起</a:t>
            </a:r>
          </a:p>
          <a:p>
            <a:r>
              <a:rPr lang="en-US" altLang="zh-TW" kern="0" spc="-30" dirty="0">
                <a:solidFill>
                  <a:schemeClr val="accent4">
                    <a:lumMod val="75000"/>
                  </a:schemeClr>
                </a:solidFill>
                <a:latin typeface="Times New Roman" panose="02020603050405020304" pitchFamily="18" charset="0"/>
                <a:ea typeface="標楷體" panose="03000509000000000000" pitchFamily="65" charset="-120"/>
              </a:rPr>
              <a:t>111.5.4(</a:t>
            </a:r>
            <a:r>
              <a:rPr lang="zh-TW" altLang="zh-TW" kern="0" spc="-30" dirty="0">
                <a:solidFill>
                  <a:schemeClr val="accent4">
                    <a:lumMod val="75000"/>
                  </a:schemeClr>
                </a:solidFill>
                <a:latin typeface="Times New Roman" panose="02020603050405020304" pitchFamily="18" charset="0"/>
                <a:ea typeface="標楷體" panose="03000509000000000000" pitchFamily="65" charset="-120"/>
              </a:rPr>
              <a:t>三</a:t>
            </a:r>
            <a:r>
              <a:rPr lang="en-US" altLang="zh-TW" kern="0" spc="-30" dirty="0">
                <a:solidFill>
                  <a:schemeClr val="accent4">
                    <a:lumMod val="75000"/>
                  </a:schemeClr>
                </a:solidFill>
                <a:latin typeface="Times New Roman" panose="02020603050405020304" pitchFamily="18" charset="0"/>
                <a:ea typeface="標楷體" panose="03000509000000000000" pitchFamily="65" charset="-120"/>
              </a:rPr>
              <a:t>)17:00</a:t>
            </a:r>
            <a:r>
              <a:rPr lang="zh-TW" altLang="zh-TW" kern="0" spc="-30" dirty="0">
                <a:solidFill>
                  <a:schemeClr val="accent4">
                    <a:lumMod val="75000"/>
                  </a:schemeClr>
                </a:solidFill>
                <a:latin typeface="Times New Roman" panose="02020603050405020304" pitchFamily="18" charset="0"/>
                <a:ea typeface="標楷體" panose="03000509000000000000" pitchFamily="65" charset="-120"/>
              </a:rPr>
              <a:t>止</a:t>
            </a:r>
            <a:endParaRPr lang="zh-TW" altLang="en-US" kern="0" spc="-30" dirty="0">
              <a:solidFill>
                <a:schemeClr val="accent4">
                  <a:lumMod val="75000"/>
                </a:schemeClr>
              </a:solidFill>
              <a:latin typeface="Times New Roman" panose="02020603050405020304" pitchFamily="18" charset="0"/>
              <a:ea typeface="標楷體" panose="03000509000000000000" pitchFamily="65" charset="-120"/>
            </a:endParaRPr>
          </a:p>
        </p:txBody>
      </p:sp>
      <p:sp>
        <p:nvSpPr>
          <p:cNvPr id="12" name="矩形 11"/>
          <p:cNvSpPr/>
          <p:nvPr/>
        </p:nvSpPr>
        <p:spPr>
          <a:xfrm>
            <a:off x="1286409" y="3564913"/>
            <a:ext cx="2582049" cy="646331"/>
          </a:xfrm>
          <a:prstGeom prst="rect">
            <a:avLst/>
          </a:prstGeom>
        </p:spPr>
        <p:txBody>
          <a:bodyPr wrap="square">
            <a:spAutoFit/>
          </a:bodyPr>
          <a:lstStyle/>
          <a:p>
            <a:r>
              <a:rPr lang="en-US" altLang="zh-TW" kern="0" spc="-30" dirty="0">
                <a:solidFill>
                  <a:schemeClr val="accent4">
                    <a:lumMod val="75000"/>
                  </a:schemeClr>
                </a:solidFill>
                <a:latin typeface="Times New Roman" panose="02020603050405020304" pitchFamily="18" charset="0"/>
                <a:ea typeface="標楷體" panose="03000509000000000000" pitchFamily="65" charset="-120"/>
              </a:rPr>
              <a:t>111.5.20(</a:t>
            </a:r>
            <a:r>
              <a:rPr lang="zh-TW" altLang="zh-TW" kern="0" spc="-30" dirty="0">
                <a:solidFill>
                  <a:schemeClr val="accent4">
                    <a:lumMod val="75000"/>
                  </a:schemeClr>
                </a:solidFill>
                <a:latin typeface="Times New Roman" panose="02020603050405020304" pitchFamily="18" charset="0"/>
                <a:ea typeface="標楷體" panose="03000509000000000000" pitchFamily="65" charset="-120"/>
              </a:rPr>
              <a:t>五</a:t>
            </a:r>
            <a:r>
              <a:rPr lang="en-US" altLang="zh-TW" kern="0" spc="-30" dirty="0">
                <a:solidFill>
                  <a:schemeClr val="accent4">
                    <a:lumMod val="75000"/>
                  </a:schemeClr>
                </a:solidFill>
                <a:latin typeface="Times New Roman" panose="02020603050405020304" pitchFamily="18" charset="0"/>
                <a:ea typeface="標楷體" panose="03000509000000000000" pitchFamily="65" charset="-120"/>
              </a:rPr>
              <a:t>)10:00</a:t>
            </a:r>
            <a:r>
              <a:rPr lang="zh-TW" altLang="zh-TW" kern="0" spc="-30" dirty="0">
                <a:solidFill>
                  <a:schemeClr val="accent4">
                    <a:lumMod val="75000"/>
                  </a:schemeClr>
                </a:solidFill>
                <a:latin typeface="Times New Roman" panose="02020603050405020304" pitchFamily="18" charset="0"/>
                <a:ea typeface="標楷體" panose="03000509000000000000" pitchFamily="65" charset="-120"/>
              </a:rPr>
              <a:t>起</a:t>
            </a:r>
          </a:p>
          <a:p>
            <a:r>
              <a:rPr lang="en-US" altLang="zh-TW" kern="0" spc="-30" dirty="0">
                <a:solidFill>
                  <a:schemeClr val="accent4">
                    <a:lumMod val="75000"/>
                  </a:schemeClr>
                </a:solidFill>
                <a:latin typeface="Times New Roman" panose="02020603050405020304" pitchFamily="18" charset="0"/>
                <a:ea typeface="標楷體" panose="03000509000000000000" pitchFamily="65" charset="-120"/>
              </a:rPr>
              <a:t>111.5.27(</a:t>
            </a:r>
            <a:r>
              <a:rPr lang="zh-TW" altLang="zh-TW" kern="0" spc="-30" dirty="0">
                <a:solidFill>
                  <a:schemeClr val="accent4">
                    <a:lumMod val="75000"/>
                  </a:schemeClr>
                </a:solidFill>
                <a:latin typeface="Times New Roman" panose="02020603050405020304" pitchFamily="18" charset="0"/>
                <a:ea typeface="標楷體" panose="03000509000000000000" pitchFamily="65" charset="-120"/>
              </a:rPr>
              <a:t>五</a:t>
            </a:r>
            <a:r>
              <a:rPr lang="en-US" altLang="zh-TW" kern="0" spc="-30" dirty="0">
                <a:solidFill>
                  <a:schemeClr val="accent4">
                    <a:lumMod val="75000"/>
                  </a:schemeClr>
                </a:solidFill>
                <a:latin typeface="Times New Roman" panose="02020603050405020304" pitchFamily="18" charset="0"/>
                <a:ea typeface="標楷體" panose="03000509000000000000" pitchFamily="65" charset="-120"/>
              </a:rPr>
              <a:t>)21:00</a:t>
            </a:r>
            <a:r>
              <a:rPr lang="zh-TW" altLang="zh-TW" kern="0" spc="-30" dirty="0">
                <a:solidFill>
                  <a:schemeClr val="accent4">
                    <a:lumMod val="75000"/>
                  </a:schemeClr>
                </a:solidFill>
                <a:latin typeface="Times New Roman" panose="02020603050405020304" pitchFamily="18" charset="0"/>
                <a:ea typeface="標楷體" panose="03000509000000000000" pitchFamily="65" charset="-120"/>
              </a:rPr>
              <a:t>止</a:t>
            </a:r>
            <a:endParaRPr lang="zh-TW" altLang="en-US" kern="0" spc="-30" dirty="0">
              <a:solidFill>
                <a:schemeClr val="accent4">
                  <a:lumMod val="75000"/>
                </a:schemeClr>
              </a:solidFill>
              <a:latin typeface="Times New Roman" panose="02020603050405020304" pitchFamily="18" charset="0"/>
              <a:ea typeface="標楷體" panose="03000509000000000000" pitchFamily="65" charset="-120"/>
            </a:endParaRPr>
          </a:p>
        </p:txBody>
      </p:sp>
      <p:sp>
        <p:nvSpPr>
          <p:cNvPr id="13" name="矩形 12"/>
          <p:cNvSpPr/>
          <p:nvPr/>
        </p:nvSpPr>
        <p:spPr>
          <a:xfrm>
            <a:off x="1325206" y="4977605"/>
            <a:ext cx="2863336" cy="992579"/>
          </a:xfrm>
          <a:prstGeom prst="rect">
            <a:avLst/>
          </a:prstGeom>
        </p:spPr>
        <p:txBody>
          <a:bodyPr wrap="square">
            <a:spAutoFit/>
          </a:bodyPr>
          <a:lstStyle/>
          <a:p>
            <a:pPr>
              <a:lnSpc>
                <a:spcPct val="75000"/>
              </a:lnSpc>
              <a:spcAft>
                <a:spcPts val="0"/>
              </a:spcAft>
            </a:pPr>
            <a:r>
              <a:rPr lang="zh-TW" altLang="zh-TW" kern="0" spc="-30" dirty="0">
                <a:solidFill>
                  <a:schemeClr val="accent4">
                    <a:lumMod val="75000"/>
                  </a:schemeClr>
                </a:solidFill>
                <a:latin typeface="Times New Roman" panose="02020603050405020304" pitchFamily="18" charset="0"/>
                <a:ea typeface="標楷體" panose="03000509000000000000" pitchFamily="65" charset="-120"/>
              </a:rPr>
              <a:t>各校自訂</a:t>
            </a:r>
            <a:endParaRPr lang="en-US" altLang="zh-TW" kern="0" spc="-30" dirty="0">
              <a:solidFill>
                <a:schemeClr val="accent4">
                  <a:lumMod val="75000"/>
                </a:schemeClr>
              </a:solidFill>
              <a:latin typeface="Times New Roman" panose="02020603050405020304" pitchFamily="18" charset="0"/>
              <a:ea typeface="標楷體" panose="03000509000000000000" pitchFamily="65" charset="-120"/>
            </a:endParaRPr>
          </a:p>
          <a:p>
            <a:pPr>
              <a:lnSpc>
                <a:spcPct val="75000"/>
              </a:lnSpc>
              <a:spcAft>
                <a:spcPts val="0"/>
              </a:spcAft>
            </a:pPr>
            <a:r>
              <a:rPr lang="zh-TW" altLang="zh-TW" kern="0" spc="-30" dirty="0">
                <a:solidFill>
                  <a:schemeClr val="accent4">
                    <a:lumMod val="75000"/>
                  </a:schemeClr>
                </a:solidFill>
                <a:latin typeface="Times New Roman" panose="02020603050405020304" pitchFamily="18" charset="0"/>
                <a:ea typeface="標楷體" panose="03000509000000000000" pitchFamily="65" charset="-120"/>
              </a:rPr>
              <a:t>詳見招生學校甄選辦法</a:t>
            </a:r>
            <a:endParaRPr lang="zh-TW" altLang="zh-TW" kern="100" dirty="0">
              <a:solidFill>
                <a:schemeClr val="accent4">
                  <a:lumMod val="75000"/>
                </a:schemeClr>
              </a:solidFill>
              <a:latin typeface="Times New Roman" panose="02020603050405020304" pitchFamily="18" charset="0"/>
            </a:endParaRPr>
          </a:p>
          <a:p>
            <a:pPr algn="just">
              <a:lnSpc>
                <a:spcPct val="75000"/>
              </a:lnSpc>
              <a:spcAft>
                <a:spcPts val="0"/>
              </a:spcAft>
            </a:pPr>
            <a:r>
              <a:rPr lang="zh-TW" altLang="zh-TW" kern="0" spc="-30" dirty="0">
                <a:solidFill>
                  <a:schemeClr val="accent4">
                    <a:lumMod val="75000"/>
                  </a:schemeClr>
                </a:solidFill>
                <a:latin typeface="Times New Roman" panose="02020603050405020304" pitchFamily="18" charset="0"/>
                <a:ea typeface="標楷體" panose="03000509000000000000" pitchFamily="65" charset="-120"/>
              </a:rPr>
              <a:t>【</a:t>
            </a:r>
            <a:r>
              <a:rPr lang="en-US" altLang="zh-TW" kern="0" spc="-30" dirty="0">
                <a:solidFill>
                  <a:schemeClr val="accent4">
                    <a:lumMod val="75000"/>
                  </a:schemeClr>
                </a:solidFill>
                <a:latin typeface="Times New Roman" panose="02020603050405020304" pitchFamily="18" charset="0"/>
                <a:ea typeface="標楷體" panose="03000509000000000000" pitchFamily="65" charset="-120"/>
              </a:rPr>
              <a:t>111.6.2(</a:t>
            </a:r>
            <a:r>
              <a:rPr lang="zh-TW" altLang="zh-TW" kern="0" spc="-30" dirty="0">
                <a:solidFill>
                  <a:schemeClr val="accent4">
                    <a:lumMod val="75000"/>
                  </a:schemeClr>
                </a:solidFill>
                <a:latin typeface="Times New Roman" panose="02020603050405020304" pitchFamily="18" charset="0"/>
                <a:ea typeface="標楷體" panose="03000509000000000000" pitchFamily="65" charset="-120"/>
              </a:rPr>
              <a:t>四</a:t>
            </a:r>
            <a:r>
              <a:rPr lang="en-US" altLang="zh-TW" kern="0" spc="-30" dirty="0">
                <a:solidFill>
                  <a:schemeClr val="accent4">
                    <a:lumMod val="75000"/>
                  </a:schemeClr>
                </a:solidFill>
                <a:latin typeface="Times New Roman" panose="02020603050405020304" pitchFamily="18" charset="0"/>
                <a:ea typeface="標楷體" panose="03000509000000000000" pitchFamily="65" charset="-120"/>
              </a:rPr>
              <a:t>)10:00</a:t>
            </a:r>
            <a:r>
              <a:rPr lang="zh-TW" altLang="zh-TW" kern="0" spc="-30" dirty="0">
                <a:solidFill>
                  <a:schemeClr val="accent4">
                    <a:lumMod val="75000"/>
                  </a:schemeClr>
                </a:solidFill>
                <a:latin typeface="Times New Roman" panose="02020603050405020304" pitchFamily="18" charset="0"/>
                <a:ea typeface="標楷體" panose="03000509000000000000" pitchFamily="65" charset="-120"/>
              </a:rPr>
              <a:t>起</a:t>
            </a:r>
            <a:endParaRPr lang="zh-TW" altLang="zh-TW" kern="100" dirty="0">
              <a:solidFill>
                <a:schemeClr val="accent4">
                  <a:lumMod val="75000"/>
                </a:schemeClr>
              </a:solidFill>
              <a:latin typeface="Times New Roman" panose="02020603050405020304" pitchFamily="18" charset="0"/>
            </a:endParaRPr>
          </a:p>
          <a:p>
            <a:r>
              <a:rPr lang="en-US" altLang="zh-TW" spc="-30" dirty="0">
                <a:solidFill>
                  <a:schemeClr val="accent4">
                    <a:lumMod val="75000"/>
                  </a:schemeClr>
                </a:solidFill>
                <a:latin typeface="Times New Roman" panose="02020603050405020304" pitchFamily="18" charset="0"/>
                <a:ea typeface="標楷體" panose="03000509000000000000" pitchFamily="65" charset="-120"/>
              </a:rPr>
              <a:t>  111.6.9(</a:t>
            </a:r>
            <a:r>
              <a:rPr lang="zh-TW" altLang="zh-TW" spc="-30" dirty="0">
                <a:solidFill>
                  <a:schemeClr val="accent4">
                    <a:lumMod val="75000"/>
                  </a:schemeClr>
                </a:solidFill>
                <a:latin typeface="Times New Roman" panose="02020603050405020304" pitchFamily="18" charset="0"/>
                <a:ea typeface="標楷體" panose="03000509000000000000" pitchFamily="65" charset="-120"/>
                <a:cs typeface="Times New Roman" panose="02020603050405020304" pitchFamily="18" charset="0"/>
              </a:rPr>
              <a:t>四</a:t>
            </a:r>
            <a:r>
              <a:rPr lang="en-US" altLang="zh-TW" spc="-30" dirty="0">
                <a:solidFill>
                  <a:schemeClr val="accent4">
                    <a:lumMod val="75000"/>
                  </a:schemeClr>
                </a:solidFill>
                <a:latin typeface="Times New Roman" panose="02020603050405020304" pitchFamily="18" charset="0"/>
                <a:ea typeface="標楷體" panose="03000509000000000000" pitchFamily="65" charset="-120"/>
              </a:rPr>
              <a:t>)21:00</a:t>
            </a:r>
            <a:r>
              <a:rPr lang="zh-TW" altLang="zh-TW" spc="-30" dirty="0">
                <a:solidFill>
                  <a:schemeClr val="accent4">
                    <a:lumMod val="75000"/>
                  </a:schemeClr>
                </a:solidFill>
                <a:latin typeface="Times New Roman" panose="02020603050405020304" pitchFamily="18" charset="0"/>
                <a:ea typeface="標楷體" panose="03000509000000000000" pitchFamily="65" charset="-120"/>
                <a:cs typeface="Times New Roman" panose="02020603050405020304" pitchFamily="18" charset="0"/>
              </a:rPr>
              <a:t>止】</a:t>
            </a:r>
            <a:endParaRPr lang="zh-TW" altLang="en-US" dirty="0">
              <a:solidFill>
                <a:schemeClr val="accent4">
                  <a:lumMod val="75000"/>
                </a:schemeClr>
              </a:solidFill>
            </a:endParaRPr>
          </a:p>
        </p:txBody>
      </p:sp>
      <p:sp>
        <p:nvSpPr>
          <p:cNvPr id="14" name="矩形 13"/>
          <p:cNvSpPr/>
          <p:nvPr/>
        </p:nvSpPr>
        <p:spPr>
          <a:xfrm>
            <a:off x="4859635" y="1641920"/>
            <a:ext cx="6850584" cy="1384995"/>
          </a:xfrm>
          <a:prstGeom prst="rect">
            <a:avLst/>
          </a:prstGeom>
        </p:spPr>
        <p:txBody>
          <a:bodyPr wrap="square">
            <a:spAutoFit/>
          </a:bodyPr>
          <a:lstStyle/>
          <a:p>
            <a:r>
              <a:rPr lang="zh-TW" altLang="zh-TW" sz="1400" b="1" u="sng" dirty="0">
                <a:latin typeface="Times New Roman" panose="02020603050405020304" pitchFamily="18" charset="0"/>
                <a:ea typeface="標楷體" panose="03000509000000000000" pitchFamily="65" charset="-120"/>
                <a:cs typeface="Times New Roman" panose="02020603050405020304" pitchFamily="18" charset="0"/>
              </a:rPr>
              <a:t>具有中央資料庫學習歷程檔案之考生，</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須於本作業期限內，</a:t>
            </a:r>
            <a:endParaRPr lang="en-US" altLang="zh-TW" sz="14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勾選</a:t>
            </a:r>
            <a:r>
              <a:rPr lang="zh-TW" altLang="zh-TW" sz="1400"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同意釋出</a:t>
            </a:r>
            <a:r>
              <a:rPr lang="zh-TW" altLang="zh-TW" sz="1400" dirty="0">
                <a:latin typeface="Times New Roman" panose="02020603050405020304" pitchFamily="18" charset="0"/>
                <a:ea typeface="標楷體" panose="03000509000000000000" pitchFamily="65" charset="-120"/>
                <a:cs typeface="Times New Roman" panose="02020603050405020304" pitchFamily="18" charset="0"/>
              </a:rPr>
              <a:t>中央資料庫學習歷程檔案至本委員會</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zh-TW" sz="1400" dirty="0">
                <a:latin typeface="Times New Roman" panose="02020603050405020304" pitchFamily="18" charset="0"/>
                <a:ea typeface="標楷體" panose="03000509000000000000" pitchFamily="65" charset="-120"/>
                <a:cs typeface="Times New Roman" panose="02020603050405020304" pitchFamily="18" charset="0"/>
              </a:rPr>
              <a:t>方得於「校系科</a:t>
            </a:r>
            <a:r>
              <a:rPr lang="en-US" altLang="zh-TW" sz="1400" dirty="0">
                <a:latin typeface="Times New Roman" panose="02020603050405020304" pitchFamily="18" charset="0"/>
                <a:ea typeface="標楷體" panose="03000509000000000000" pitchFamily="65" charset="-120"/>
              </a:rPr>
              <a:t>(</a:t>
            </a:r>
            <a:r>
              <a:rPr lang="zh-TW" altLang="zh-TW" sz="1400" dirty="0">
                <a:latin typeface="Times New Roman" panose="02020603050405020304" pitchFamily="18" charset="0"/>
                <a:ea typeface="標楷體" panose="03000509000000000000" pitchFamily="65" charset="-120"/>
                <a:cs typeface="Times New Roman" panose="02020603050405020304" pitchFamily="18" charset="0"/>
              </a:rPr>
              <a:t>組</a:t>
            </a:r>
            <a:r>
              <a:rPr lang="en-US" altLang="zh-TW" sz="1400" dirty="0">
                <a:latin typeface="Times New Roman" panose="02020603050405020304" pitchFamily="18" charset="0"/>
                <a:ea typeface="標楷體" panose="03000509000000000000" pitchFamily="65" charset="-120"/>
              </a:rPr>
              <a:t>)</a:t>
            </a:r>
            <a:r>
              <a:rPr lang="zh-TW" altLang="zh-TW" sz="1400" dirty="0">
                <a:latin typeface="Times New Roman" panose="02020603050405020304" pitchFamily="18" charset="0"/>
                <a:ea typeface="標楷體" panose="03000509000000000000" pitchFamily="65" charset="-120"/>
                <a:cs typeface="Times New Roman" panose="02020603050405020304" pitchFamily="18" charset="0"/>
              </a:rPr>
              <a:t>學程上傳檔案勾選清單預擬練習版」及「第二階段報名含網路上傳</a:t>
            </a:r>
            <a:r>
              <a:rPr lang="en-US" altLang="zh-TW" sz="1400" dirty="0">
                <a:latin typeface="Times New Roman" panose="02020603050405020304" pitchFamily="18" charset="0"/>
                <a:ea typeface="標楷體" panose="03000509000000000000" pitchFamily="65" charset="-120"/>
              </a:rPr>
              <a:t>(</a:t>
            </a:r>
            <a:r>
              <a:rPr lang="zh-TW" altLang="zh-TW" sz="1400" dirty="0">
                <a:latin typeface="Times New Roman" panose="02020603050405020304" pitchFamily="18" charset="0"/>
                <a:ea typeface="標楷體" panose="03000509000000000000" pitchFamily="65" charset="-120"/>
                <a:cs typeface="Times New Roman" panose="02020603050405020304" pitchFamily="18" charset="0"/>
              </a:rPr>
              <a:t>或勾選</a:t>
            </a:r>
            <a:r>
              <a:rPr lang="en-US" altLang="zh-TW" sz="1400" dirty="0">
                <a:latin typeface="Times New Roman" panose="02020603050405020304" pitchFamily="18" charset="0"/>
                <a:ea typeface="標楷體" panose="03000509000000000000" pitchFamily="65" charset="-120"/>
              </a:rPr>
              <a:t>)</a:t>
            </a:r>
            <a:r>
              <a:rPr lang="zh-TW" altLang="zh-TW" sz="1400" dirty="0">
                <a:latin typeface="Times New Roman" panose="02020603050405020304" pitchFamily="18" charset="0"/>
                <a:ea typeface="標楷體" panose="03000509000000000000" pitchFamily="65" charset="-120"/>
                <a:cs typeface="Times New Roman" panose="02020603050405020304" pitchFamily="18" charset="0"/>
              </a:rPr>
              <a:t>學習歷程備審資料」時，選擇</a:t>
            </a:r>
            <a:r>
              <a:rPr lang="zh-TW" altLang="zh-TW" sz="1400" b="1" u="sng" dirty="0">
                <a:latin typeface="Times New Roman" panose="02020603050405020304" pitchFamily="18" charset="0"/>
                <a:ea typeface="標楷體" panose="03000509000000000000" pitchFamily="65" charset="-120"/>
                <a:cs typeface="Times New Roman" panose="02020603050405020304" pitchFamily="18" charset="0"/>
              </a:rPr>
              <a:t>勾選清單</a:t>
            </a:r>
            <a:r>
              <a:rPr lang="zh-TW" altLang="zh-TW" sz="1400" dirty="0">
                <a:latin typeface="Times New Roman" panose="02020603050405020304" pitchFamily="18" charset="0"/>
                <a:ea typeface="標楷體" panose="03000509000000000000" pitchFamily="65" charset="-120"/>
                <a:cs typeface="Times New Roman" panose="02020603050405020304" pitchFamily="18" charset="0"/>
              </a:rPr>
              <a:t>方式上傳中央資料庫學習歷程檔案資料；</a:t>
            </a:r>
            <a:endParaRPr lang="en-US" altLang="zh-TW" sz="14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zh-TW" sz="1400"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逾期或未勾選同意者</a:t>
            </a:r>
            <a:r>
              <a:rPr lang="zh-TW" altLang="zh-TW" sz="1400" dirty="0">
                <a:latin typeface="Times New Roman" panose="02020603050405020304" pitchFamily="18" charset="0"/>
                <a:ea typeface="標楷體" panose="03000509000000000000" pitchFamily="65" charset="-120"/>
                <a:cs typeface="Times New Roman" panose="02020603050405020304" pitchFamily="18" charset="0"/>
              </a:rPr>
              <a:t>，即不具有前揭各項使用權益，其後亦不得再要求使用中央資料庫學習歷程檔案資料。</a:t>
            </a:r>
            <a:endParaRPr lang="zh-TW" altLang="en-US" sz="14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5" name="文字方塊 14"/>
          <p:cNvSpPr txBox="1"/>
          <p:nvPr/>
        </p:nvSpPr>
        <p:spPr>
          <a:xfrm>
            <a:off x="4456538" y="1006171"/>
            <a:ext cx="403097" cy="584775"/>
          </a:xfrm>
          <a:prstGeom prst="rect">
            <a:avLst/>
          </a:prstGeom>
          <a:solidFill>
            <a:srgbClr val="C00000"/>
          </a:solidFill>
          <a:ln>
            <a:noFill/>
          </a:ln>
        </p:spPr>
        <p:txBody>
          <a:bodyPr wrap="square" rtlCol="0">
            <a:spAutoFit/>
          </a:bodyPr>
          <a:lstStyle/>
          <a:p>
            <a:r>
              <a:rPr lang="en-US" altLang="zh-TW" sz="3200" dirty="0">
                <a:solidFill>
                  <a:schemeClr val="bg1"/>
                </a:solidFill>
              </a:rPr>
              <a:t>1</a:t>
            </a:r>
            <a:endParaRPr lang="zh-TW" altLang="en-US" sz="3200" dirty="0">
              <a:solidFill>
                <a:schemeClr val="bg1"/>
              </a:solidFill>
            </a:endParaRPr>
          </a:p>
        </p:txBody>
      </p:sp>
      <p:sp>
        <p:nvSpPr>
          <p:cNvPr id="16" name="文字方塊 15"/>
          <p:cNvSpPr txBox="1"/>
          <p:nvPr/>
        </p:nvSpPr>
        <p:spPr>
          <a:xfrm>
            <a:off x="4456538" y="3495023"/>
            <a:ext cx="403097" cy="584775"/>
          </a:xfrm>
          <a:prstGeom prst="rect">
            <a:avLst/>
          </a:prstGeom>
          <a:solidFill>
            <a:srgbClr val="C00000"/>
          </a:solidFill>
          <a:ln>
            <a:noFill/>
          </a:ln>
        </p:spPr>
        <p:txBody>
          <a:bodyPr wrap="square" rtlCol="0">
            <a:spAutoFit/>
          </a:bodyPr>
          <a:lstStyle/>
          <a:p>
            <a:r>
              <a:rPr lang="en-US" altLang="zh-TW" sz="3200" dirty="0">
                <a:solidFill>
                  <a:schemeClr val="bg1"/>
                </a:solidFill>
              </a:rPr>
              <a:t>2</a:t>
            </a:r>
            <a:endParaRPr lang="zh-TW" altLang="en-US" sz="3200" dirty="0">
              <a:solidFill>
                <a:schemeClr val="bg1"/>
              </a:solidFill>
            </a:endParaRPr>
          </a:p>
        </p:txBody>
      </p:sp>
      <p:sp>
        <p:nvSpPr>
          <p:cNvPr id="17" name="文字方塊 16"/>
          <p:cNvSpPr txBox="1"/>
          <p:nvPr/>
        </p:nvSpPr>
        <p:spPr>
          <a:xfrm>
            <a:off x="4468895" y="4827189"/>
            <a:ext cx="403097" cy="584775"/>
          </a:xfrm>
          <a:prstGeom prst="rect">
            <a:avLst/>
          </a:prstGeom>
          <a:solidFill>
            <a:srgbClr val="C00000"/>
          </a:solidFill>
          <a:ln>
            <a:noFill/>
          </a:ln>
        </p:spPr>
        <p:txBody>
          <a:bodyPr wrap="square" rtlCol="0">
            <a:spAutoFit/>
          </a:bodyPr>
          <a:lstStyle/>
          <a:p>
            <a:r>
              <a:rPr lang="en-US" altLang="zh-TW" sz="3200" dirty="0">
                <a:solidFill>
                  <a:schemeClr val="bg1"/>
                </a:solidFill>
              </a:rPr>
              <a:t>3</a:t>
            </a:r>
            <a:endParaRPr lang="zh-TW" altLang="en-US" sz="3200" dirty="0">
              <a:solidFill>
                <a:schemeClr val="bg1"/>
              </a:solidFill>
            </a:endParaRPr>
          </a:p>
        </p:txBody>
      </p:sp>
      <p:sp>
        <p:nvSpPr>
          <p:cNvPr id="18" name="矩形 17"/>
          <p:cNvSpPr/>
          <p:nvPr/>
        </p:nvSpPr>
        <p:spPr>
          <a:xfrm>
            <a:off x="4996866" y="4870767"/>
            <a:ext cx="2281394" cy="523220"/>
          </a:xfrm>
          <a:prstGeom prst="rect">
            <a:avLst/>
          </a:prstGeom>
        </p:spPr>
        <p:txBody>
          <a:bodyPr wrap="none">
            <a:spAutoFit/>
          </a:bodyPr>
          <a:lstStyle/>
          <a:p>
            <a:pPr>
              <a:defRPr/>
            </a:pPr>
            <a:r>
              <a:rPr lang="zh-TW" altLang="en-US" sz="2800" spc="-75" dirty="0">
                <a:solidFill>
                  <a:srgbClr val="C00000"/>
                </a:solidFill>
                <a:latin typeface="Book Antiqua" panose="02040602050305030304" pitchFamily="18" charset="0"/>
                <a:ea typeface="華康儷楷書" panose="03000509000000000000" pitchFamily="65" charset="-120"/>
                <a:cs typeface="+mj-cs"/>
              </a:rPr>
              <a:t>第二階段報名</a:t>
            </a:r>
            <a:endParaRPr lang="en-US" altLang="zh-TW" sz="2800" spc="-75" dirty="0">
              <a:solidFill>
                <a:srgbClr val="C00000"/>
              </a:solidFill>
              <a:latin typeface="Book Antiqua" panose="02040602050305030304" pitchFamily="18" charset="0"/>
              <a:ea typeface="華康儷楷書" panose="03000509000000000000" pitchFamily="65" charset="-120"/>
              <a:cs typeface="+mj-cs"/>
            </a:endParaRPr>
          </a:p>
        </p:txBody>
      </p:sp>
      <p:cxnSp>
        <p:nvCxnSpPr>
          <p:cNvPr id="21" name="直線接點 20"/>
          <p:cNvCxnSpPr/>
          <p:nvPr/>
        </p:nvCxnSpPr>
        <p:spPr>
          <a:xfrm>
            <a:off x="1286409" y="4650659"/>
            <a:ext cx="10207501"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22" name="矩形 21"/>
          <p:cNvSpPr/>
          <p:nvPr/>
        </p:nvSpPr>
        <p:spPr>
          <a:xfrm>
            <a:off x="4996866" y="5614094"/>
            <a:ext cx="6631750" cy="523220"/>
          </a:xfrm>
          <a:prstGeom prst="rect">
            <a:avLst/>
          </a:prstGeom>
        </p:spPr>
        <p:txBody>
          <a:bodyPr wrap="square">
            <a:spAutoFit/>
          </a:bodyPr>
          <a:lstStyle/>
          <a:p>
            <a:r>
              <a:rPr lang="zh-TW" altLang="zh-TW" sz="1400" dirty="0">
                <a:latin typeface="Times New Roman" panose="02020603050405020304" pitchFamily="18" charset="0"/>
                <a:ea typeface="標楷體" panose="03000509000000000000" pitchFamily="65" charset="-120"/>
                <a:cs typeface="Times New Roman" panose="02020603050405020304" pitchFamily="18" charset="0"/>
              </a:rPr>
              <a:t>各校系科</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zh-TW" sz="1400" dirty="0">
                <a:latin typeface="Times New Roman" panose="02020603050405020304" pitchFamily="18" charset="0"/>
                <a:ea typeface="標楷體" panose="03000509000000000000" pitchFamily="65" charset="-120"/>
                <a:cs typeface="Times New Roman" panose="02020603050405020304" pitchFamily="18" charset="0"/>
              </a:rPr>
              <a:t>組</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zh-TW" sz="1400" dirty="0">
                <a:latin typeface="Times New Roman" panose="02020603050405020304" pitchFamily="18" charset="0"/>
                <a:ea typeface="標楷體" panose="03000509000000000000" pitchFamily="65" charset="-120"/>
                <a:cs typeface="Times New Roman" panose="02020603050405020304" pitchFamily="18" charset="0"/>
              </a:rPr>
              <a:t>、學程上傳時，考生</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得勾選選擇「使</a:t>
            </a:r>
            <a:r>
              <a:rPr lang="zh-TW" altLang="zh-TW" sz="1400" dirty="0">
                <a:latin typeface="Times New Roman" panose="02020603050405020304" pitchFamily="18" charset="0"/>
                <a:ea typeface="標楷體" panose="03000509000000000000" pitchFamily="65" charset="-120"/>
                <a:cs typeface="Times New Roman" panose="02020603050405020304" pitchFamily="18" charset="0"/>
              </a:rPr>
              <a:t>用中央資料庫學習歷程檔案</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(EP)</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zh-TW" sz="1400" dirty="0">
                <a:latin typeface="Times New Roman" panose="02020603050405020304" pitchFamily="18" charset="0"/>
                <a:ea typeface="標楷體" panose="03000509000000000000" pitchFamily="65" charset="-120"/>
                <a:cs typeface="Times New Roman" panose="02020603050405020304" pitchFamily="18" charset="0"/>
              </a:rPr>
              <a:t>或</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zh-TW" sz="1400" dirty="0">
                <a:latin typeface="Times New Roman" panose="02020603050405020304" pitchFamily="18" charset="0"/>
                <a:ea typeface="標楷體" panose="03000509000000000000" pitchFamily="65" charset="-120"/>
                <a:cs typeface="Times New Roman" panose="02020603050405020304" pitchFamily="18" charset="0"/>
              </a:rPr>
              <a:t>採用自行上傳</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PDF</a:t>
            </a:r>
            <a:r>
              <a:rPr lang="zh-TW" altLang="zh-TW" sz="1400" dirty="0">
                <a:latin typeface="Times New Roman" panose="02020603050405020304" pitchFamily="18" charset="0"/>
                <a:ea typeface="標楷體" panose="03000509000000000000" pitchFamily="65" charset="-120"/>
                <a:cs typeface="Times New Roman" panose="02020603050405020304" pitchFamily="18" charset="0"/>
              </a:rPr>
              <a:t>檔案</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zh-TW" sz="1400" dirty="0">
                <a:latin typeface="Times New Roman" panose="02020603050405020304" pitchFamily="18" charset="0"/>
                <a:ea typeface="標楷體" panose="03000509000000000000" pitchFamily="65" charset="-120"/>
                <a:cs typeface="Times New Roman" panose="02020603050405020304" pitchFamily="18" charset="0"/>
              </a:rPr>
              <a:t>，擇一方式繳交學習歷程備審資料。</a:t>
            </a:r>
            <a:endParaRPr lang="zh-TW" altLang="en-US" sz="1400" dirty="0">
              <a:latin typeface="Times New Roman" panose="02020603050405020304" pitchFamily="18" charset="0"/>
              <a:ea typeface="標楷體" panose="03000509000000000000" pitchFamily="65" charset="-120"/>
              <a:cs typeface="Times New Roman" panose="02020603050405020304" pitchFamily="18" charset="0"/>
            </a:endParaRPr>
          </a:p>
        </p:txBody>
      </p:sp>
      <p:cxnSp>
        <p:nvCxnSpPr>
          <p:cNvPr id="25" name="直線接點 24"/>
          <p:cNvCxnSpPr/>
          <p:nvPr/>
        </p:nvCxnSpPr>
        <p:spPr>
          <a:xfrm>
            <a:off x="1116739" y="3195203"/>
            <a:ext cx="10768689"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9" name="矩形 28"/>
          <p:cNvSpPr/>
          <p:nvPr/>
        </p:nvSpPr>
        <p:spPr>
          <a:xfrm>
            <a:off x="4996866" y="4109927"/>
            <a:ext cx="5048865" cy="461665"/>
          </a:xfrm>
          <a:prstGeom prst="rect">
            <a:avLst/>
          </a:prstGeom>
        </p:spPr>
        <p:txBody>
          <a:bodyPr wrap="square">
            <a:spAutoFit/>
          </a:bodyPr>
          <a:lstStyle/>
          <a:p>
            <a:r>
              <a:rPr lang="zh-TW" altLang="zh-TW" sz="1200" dirty="0">
                <a:latin typeface="Times New Roman" panose="02020603050405020304" pitchFamily="18" charset="0"/>
                <a:ea typeface="標楷體" panose="03000509000000000000" pitchFamily="65" charset="-120"/>
                <a:cs typeface="Times New Roman" panose="02020603050405020304" pitchFamily="18" charset="0"/>
              </a:rPr>
              <a:t>一</a:t>
            </a:r>
            <a:r>
              <a:rPr lang="en-US" altLang="zh-TW" sz="1200" dirty="0">
                <a:latin typeface="Times New Roman" panose="02020603050405020304" pitchFamily="18" charset="0"/>
                <a:ea typeface="標楷體" panose="03000509000000000000" pitchFamily="65" charset="-120"/>
              </a:rPr>
              <a:t>~</a:t>
            </a:r>
            <a:r>
              <a:rPr lang="zh-TW" altLang="zh-TW" sz="1200" dirty="0">
                <a:latin typeface="Times New Roman" panose="02020603050405020304" pitchFamily="18" charset="0"/>
                <a:ea typeface="標楷體" panose="03000509000000000000" pitchFamily="65" charset="-120"/>
                <a:cs typeface="Times New Roman" panose="02020603050405020304" pitchFamily="18" charset="0"/>
              </a:rPr>
              <a:t>六學期學習歷程檔案</a:t>
            </a:r>
            <a:r>
              <a:rPr lang="en-US" altLang="zh-TW" sz="1200" dirty="0">
                <a:latin typeface="Times New Roman" panose="02020603050405020304" pitchFamily="18" charset="0"/>
                <a:ea typeface="標楷體" panose="03000509000000000000" pitchFamily="65" charset="-120"/>
              </a:rPr>
              <a:t>(</a:t>
            </a:r>
            <a:r>
              <a:rPr lang="zh-TW" altLang="zh-TW" sz="1200" dirty="0">
                <a:latin typeface="Times New Roman" panose="02020603050405020304" pitchFamily="18" charset="0"/>
                <a:ea typeface="標楷體" panose="03000509000000000000" pitchFamily="65" charset="-120"/>
                <a:cs typeface="Times New Roman" panose="02020603050405020304" pitchFamily="18" charset="0"/>
              </a:rPr>
              <a:t>含修課紀錄、課程學習成果及多元表現</a:t>
            </a:r>
            <a:r>
              <a:rPr lang="en-US" altLang="zh-TW" sz="1200" dirty="0">
                <a:latin typeface="Times New Roman" panose="02020603050405020304" pitchFamily="18" charset="0"/>
                <a:ea typeface="標楷體" panose="03000509000000000000" pitchFamily="65" charset="-120"/>
              </a:rPr>
              <a:t>)</a:t>
            </a:r>
            <a:r>
              <a:rPr lang="zh-TW" altLang="zh-TW" sz="1200" dirty="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12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zh-TW" sz="1200" dirty="0">
                <a:latin typeface="Times New Roman" panose="02020603050405020304" pitchFamily="18" charset="0"/>
                <a:ea typeface="標楷體" panose="03000509000000000000" pitchFamily="65" charset="-120"/>
                <a:cs typeface="Times New Roman" panose="02020603050405020304" pitchFamily="18" charset="0"/>
              </a:rPr>
              <a:t>其中修課紀錄不含第六學期修課紀錄。</a:t>
            </a:r>
            <a:endParaRPr lang="zh-TW" altLang="en-US" sz="1200" dirty="0"/>
          </a:p>
        </p:txBody>
      </p:sp>
      <p:sp>
        <p:nvSpPr>
          <p:cNvPr id="2" name="投影片編號版面配置區 1"/>
          <p:cNvSpPr>
            <a:spLocks noGrp="1"/>
          </p:cNvSpPr>
          <p:nvPr>
            <p:ph type="sldNum" sz="quarter" idx="12"/>
          </p:nvPr>
        </p:nvSpPr>
        <p:spPr/>
        <p:txBody>
          <a:bodyPr/>
          <a:lstStyle/>
          <a:p>
            <a:fld id="{BFD9D296-0923-4B30-8558-81C121D8C7E7}" type="slidenum">
              <a:rPr lang="zh-TW" altLang="en-US" smtClean="0"/>
              <a:pPr/>
              <a:t>4</a:t>
            </a:fld>
            <a:endParaRPr lang="zh-TW" altLang="en-US" dirty="0"/>
          </a:p>
        </p:txBody>
      </p:sp>
    </p:spTree>
    <p:extLst>
      <p:ext uri="{BB962C8B-B14F-4D97-AF65-F5344CB8AC3E}">
        <p14:creationId xmlns:p14="http://schemas.microsoft.com/office/powerpoint/2010/main" xmlns="" val="205440141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圖片 11"/>
          <p:cNvPicPr>
            <a:picLocks noChangeAspect="1"/>
          </p:cNvPicPr>
          <p:nvPr/>
        </p:nvPicPr>
        <p:blipFill rotWithShape="1">
          <a:blip r:embed="rId2"/>
          <a:srcRect t="43614"/>
          <a:stretch/>
        </p:blipFill>
        <p:spPr>
          <a:xfrm>
            <a:off x="1488217" y="1221566"/>
            <a:ext cx="8842581" cy="2531013"/>
          </a:xfrm>
          <a:prstGeom prst="rect">
            <a:avLst/>
          </a:prstGeom>
        </p:spPr>
      </p:pic>
      <p:pic>
        <p:nvPicPr>
          <p:cNvPr id="17" name="圖片 16"/>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528866" y="3935900"/>
            <a:ext cx="4813710" cy="1173924"/>
          </a:xfrm>
          <a:prstGeom prst="rect">
            <a:avLst/>
          </a:prstGeom>
        </p:spPr>
      </p:pic>
      <p:pic>
        <p:nvPicPr>
          <p:cNvPr id="4" name="Picture 7"/>
          <p:cNvPicPr>
            <a:picLocks noChangeAspect="1" noChangeArrowheads="1"/>
          </p:cNvPicPr>
          <p:nvPr/>
        </p:nvPicPr>
        <p:blipFill>
          <a:blip r:embed="rId4" cstate="screen">
            <a:extLst>
              <a:ext uri="{28A0092B-C50C-407E-A947-70E740481C1C}">
                <a14:useLocalDpi xmlns:a14="http://schemas.microsoft.com/office/drawing/2010/main" xmlns=""/>
              </a:ext>
            </a:extLst>
          </a:blip>
          <a:srcRect/>
          <a:stretch>
            <a:fillRect/>
          </a:stretch>
        </p:blipFill>
        <p:spPr bwMode="auto">
          <a:xfrm>
            <a:off x="1961501" y="5516499"/>
            <a:ext cx="3521325" cy="8603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5"/>
          <p:cNvPicPr>
            <a:picLocks noChangeAspect="1" noChangeArrowheads="1"/>
          </p:cNvPicPr>
          <p:nvPr/>
        </p:nvPicPr>
        <p:blipFill>
          <a:blip r:embed="rId5">
            <a:extLst>
              <a:ext uri="{28A0092B-C50C-407E-A947-70E740481C1C}">
                <a14:useLocalDpi xmlns:a14="http://schemas.microsoft.com/office/drawing/2010/main" xmlns=""/>
              </a:ext>
            </a:extLst>
          </a:blip>
          <a:srcRect/>
          <a:stretch>
            <a:fillRect/>
          </a:stretch>
        </p:blipFill>
        <p:spPr bwMode="auto">
          <a:xfrm>
            <a:off x="2009407" y="3935900"/>
            <a:ext cx="3448200" cy="14792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文字方塊 5"/>
          <p:cNvSpPr txBox="1"/>
          <p:nvPr/>
        </p:nvSpPr>
        <p:spPr>
          <a:xfrm>
            <a:off x="2917481" y="3505094"/>
            <a:ext cx="1728192" cy="369332"/>
          </a:xfrm>
          <a:prstGeom prst="rect">
            <a:avLst/>
          </a:prstGeom>
          <a:solidFill>
            <a:srgbClr val="FFCCFF"/>
          </a:solidFill>
          <a:ln w="28575">
            <a:solidFill>
              <a:srgbClr val="FF0000"/>
            </a:solidFill>
          </a:ln>
        </p:spPr>
        <p:txBody>
          <a:bodyPr wrap="square" rtlCol="0">
            <a:spAutoFit/>
          </a:bodyPr>
          <a:lstStyle/>
          <a:p>
            <a:pPr algn="ctr"/>
            <a:r>
              <a:rPr lang="zh-TW" altLang="en-US" b="1" dirty="0">
                <a:solidFill>
                  <a:srgbClr val="3333FF"/>
                </a:solidFill>
                <a:latin typeface="標楷體" panose="03000509000000000000" pitchFamily="65" charset="-120"/>
                <a:ea typeface="標楷體" panose="03000509000000000000" pitchFamily="65" charset="-120"/>
              </a:rPr>
              <a:t>資料正確</a:t>
            </a:r>
          </a:p>
        </p:txBody>
      </p:sp>
      <p:sp>
        <p:nvSpPr>
          <p:cNvPr id="7" name="文字方塊 6"/>
          <p:cNvSpPr txBox="1"/>
          <p:nvPr/>
        </p:nvSpPr>
        <p:spPr>
          <a:xfrm>
            <a:off x="6903328" y="3520334"/>
            <a:ext cx="1728192" cy="369332"/>
          </a:xfrm>
          <a:prstGeom prst="rect">
            <a:avLst/>
          </a:prstGeom>
          <a:solidFill>
            <a:srgbClr val="FFCCFF"/>
          </a:solidFill>
          <a:ln w="28575">
            <a:solidFill>
              <a:srgbClr val="FF0000"/>
            </a:solidFill>
          </a:ln>
        </p:spPr>
        <p:txBody>
          <a:bodyPr wrap="square" rtlCol="0">
            <a:spAutoFit/>
          </a:bodyPr>
          <a:lstStyle/>
          <a:p>
            <a:pPr algn="ctr"/>
            <a:r>
              <a:rPr lang="zh-TW" altLang="en-US" b="1" dirty="0">
                <a:solidFill>
                  <a:srgbClr val="FF0000"/>
                </a:solidFill>
                <a:latin typeface="標楷體" panose="03000509000000000000" pitchFamily="65" charset="-120"/>
                <a:ea typeface="標楷體" panose="03000509000000000000" pitchFamily="65" charset="-120"/>
              </a:rPr>
              <a:t>資料有誤</a:t>
            </a:r>
          </a:p>
        </p:txBody>
      </p:sp>
      <p:sp>
        <p:nvSpPr>
          <p:cNvPr id="8" name="AutoShape 9"/>
          <p:cNvSpPr>
            <a:spLocks noChangeArrowheads="1"/>
          </p:cNvSpPr>
          <p:nvPr/>
        </p:nvSpPr>
        <p:spPr bwMode="auto">
          <a:xfrm>
            <a:off x="5703435" y="5009198"/>
            <a:ext cx="4569029" cy="1641036"/>
          </a:xfrm>
          <a:prstGeom prst="roundRect">
            <a:avLst/>
          </a:prstGeom>
          <a:solidFill>
            <a:schemeClr val="accent4">
              <a:lumMod val="40000"/>
              <a:lumOff val="60000"/>
            </a:schemeClr>
          </a:solidFill>
          <a:ln>
            <a:solidFill>
              <a:srgbClr val="FFFF00"/>
            </a:solidFill>
            <a:headEnd/>
            <a:tailEnd/>
          </a:ln>
        </p:spPr>
        <p:style>
          <a:lnRef idx="1">
            <a:schemeClr val="accent2"/>
          </a:lnRef>
          <a:fillRef idx="2">
            <a:schemeClr val="accent2"/>
          </a:fillRef>
          <a:effectRef idx="1">
            <a:schemeClr val="accent2"/>
          </a:effectRef>
          <a:fontRef idx="minor">
            <a:schemeClr val="dk1"/>
          </a:fontRef>
        </p:style>
        <p:txBody>
          <a:bodyPr/>
          <a:lstStyle/>
          <a:p>
            <a:pPr algn="ctr">
              <a:defRPr/>
            </a:pPr>
            <a:r>
              <a:rPr kumimoji="0" lang="zh-TW" altLang="en-US" b="1" dirty="0">
                <a:solidFill>
                  <a:schemeClr val="tx1"/>
                </a:solidFill>
                <a:latin typeface="標楷體" panose="03000509000000000000" pitchFamily="65" charset="-120"/>
                <a:ea typeface="標楷體" panose="03000509000000000000" pitchFamily="65" charset="-120"/>
              </a:rPr>
              <a:t>如匯入資料有誤</a:t>
            </a:r>
            <a:r>
              <a:rPr kumimoji="0" lang="en-US" altLang="zh-TW" b="1" dirty="0">
                <a:solidFill>
                  <a:schemeClr val="tx1"/>
                </a:solidFill>
                <a:latin typeface="標楷體" panose="03000509000000000000" pitchFamily="65" charset="-120"/>
                <a:ea typeface="標楷體" panose="03000509000000000000" pitchFamily="65" charset="-120"/>
              </a:rPr>
              <a:t>,</a:t>
            </a:r>
            <a:r>
              <a:rPr kumimoji="0" lang="zh-TW" altLang="en-US" b="1" dirty="0">
                <a:solidFill>
                  <a:schemeClr val="tx1"/>
                </a:solidFill>
                <a:latin typeface="標楷體" panose="03000509000000000000" pitchFamily="65" charset="-120"/>
                <a:ea typeface="標楷體" panose="03000509000000000000" pitchFamily="65" charset="-120"/>
              </a:rPr>
              <a:t> 視窗會提示該筆錯誤學生資料</a:t>
            </a:r>
            <a:r>
              <a:rPr kumimoji="0" lang="en-US" altLang="zh-TW" b="1" dirty="0">
                <a:solidFill>
                  <a:schemeClr val="tx1"/>
                </a:solidFill>
                <a:latin typeface="標楷體" panose="03000509000000000000" pitchFamily="65" charset="-120"/>
                <a:ea typeface="標楷體" panose="03000509000000000000" pitchFamily="65" charset="-120"/>
              </a:rPr>
              <a:t>,</a:t>
            </a:r>
            <a:r>
              <a:rPr kumimoji="0" lang="zh-TW" altLang="en-US" b="1" dirty="0">
                <a:solidFill>
                  <a:schemeClr val="tx1"/>
                </a:solidFill>
                <a:latin typeface="標楷體" panose="03000509000000000000" pitchFamily="65" charset="-120"/>
                <a:ea typeface="標楷體" panose="03000509000000000000" pitchFamily="65" charset="-120"/>
              </a:rPr>
              <a:t>請修正後再重新上傳</a:t>
            </a:r>
            <a:r>
              <a:rPr kumimoji="0" lang="en-US" altLang="zh-TW" b="1" dirty="0">
                <a:solidFill>
                  <a:schemeClr val="tx1"/>
                </a:solidFill>
                <a:latin typeface="標楷體" panose="03000509000000000000" pitchFamily="65" charset="-120"/>
                <a:ea typeface="標楷體" panose="03000509000000000000" pitchFamily="65" charset="-120"/>
              </a:rPr>
              <a:t>,</a:t>
            </a:r>
            <a:r>
              <a:rPr kumimoji="0" lang="zh-TW" altLang="en-US" b="1" dirty="0">
                <a:solidFill>
                  <a:schemeClr val="tx1"/>
                </a:solidFill>
                <a:latin typeface="標楷體" panose="03000509000000000000" pitchFamily="65" charset="-120"/>
                <a:ea typeface="標楷體" panose="03000509000000000000" pitchFamily="65" charset="-120"/>
              </a:rPr>
              <a:t>直至匯入無錯誤才算完成上傳</a:t>
            </a:r>
            <a:endParaRPr kumimoji="0" lang="en-US" altLang="zh-TW" b="1" dirty="0">
              <a:solidFill>
                <a:schemeClr val="tx1"/>
              </a:solidFill>
              <a:latin typeface="標楷體" panose="03000509000000000000" pitchFamily="65" charset="-120"/>
              <a:ea typeface="標楷體" panose="03000509000000000000" pitchFamily="65" charset="-120"/>
            </a:endParaRPr>
          </a:p>
          <a:p>
            <a:pPr algn="ctr">
              <a:defRPr/>
            </a:pPr>
            <a:r>
              <a:rPr kumimoji="0" lang="zh-TW" altLang="en-US" b="1" dirty="0">
                <a:solidFill>
                  <a:srgbClr val="0000FF"/>
                </a:solidFill>
                <a:latin typeface="標楷體" panose="03000509000000000000" pitchFamily="65" charset="-120"/>
                <a:ea typeface="標楷體" panose="03000509000000000000" pitchFamily="65" charset="-120"/>
              </a:rPr>
              <a:t>檢核機制：欄位僅能輸入「是」或「否」，不得為空值或其他文字</a:t>
            </a:r>
            <a:endParaRPr kumimoji="0" lang="en-US" altLang="zh-TW" b="1" dirty="0">
              <a:solidFill>
                <a:srgbClr val="0000FF"/>
              </a:solidFill>
              <a:latin typeface="標楷體" panose="03000509000000000000" pitchFamily="65" charset="-120"/>
              <a:ea typeface="標楷體" panose="03000509000000000000" pitchFamily="65" charset="-120"/>
            </a:endParaRPr>
          </a:p>
        </p:txBody>
      </p:sp>
      <p:sp>
        <p:nvSpPr>
          <p:cNvPr id="10" name="矩形 9"/>
          <p:cNvSpPr/>
          <p:nvPr/>
        </p:nvSpPr>
        <p:spPr>
          <a:xfrm>
            <a:off x="11113644" y="902799"/>
            <a:ext cx="856211" cy="906607"/>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文字方塊 10"/>
          <p:cNvSpPr txBox="1"/>
          <p:nvPr/>
        </p:nvSpPr>
        <p:spPr>
          <a:xfrm>
            <a:off x="11136560" y="947632"/>
            <a:ext cx="825867" cy="861774"/>
          </a:xfrm>
          <a:prstGeom prst="rect">
            <a:avLst/>
          </a:prstGeom>
          <a:noFill/>
        </p:spPr>
        <p:txBody>
          <a:bodyPr wrap="none" rtlCol="0">
            <a:spAutoFit/>
          </a:bodyPr>
          <a:lstStyle/>
          <a:p>
            <a:r>
              <a:rPr lang="zh-TW" altLang="en-US" sz="2500" dirty="0">
                <a:solidFill>
                  <a:schemeClr val="bg1"/>
                </a:solidFill>
                <a:latin typeface="微軟正黑體" panose="020B0604030504040204" pitchFamily="34" charset="-120"/>
                <a:ea typeface="微軟正黑體" panose="020B0604030504040204" pitchFamily="34" charset="-120"/>
              </a:rPr>
              <a:t>離島</a:t>
            </a:r>
            <a:endParaRPr lang="en-US" altLang="zh-TW" sz="2500" dirty="0">
              <a:solidFill>
                <a:schemeClr val="bg1"/>
              </a:solidFill>
              <a:latin typeface="微軟正黑體" panose="020B0604030504040204" pitchFamily="34" charset="-120"/>
              <a:ea typeface="微軟正黑體" panose="020B0604030504040204" pitchFamily="34" charset="-120"/>
            </a:endParaRPr>
          </a:p>
          <a:p>
            <a:r>
              <a:rPr lang="zh-TW" altLang="en-US" sz="2500" dirty="0">
                <a:solidFill>
                  <a:schemeClr val="bg1"/>
                </a:solidFill>
                <a:latin typeface="微軟正黑體" panose="020B0604030504040204" pitchFamily="34" charset="-120"/>
                <a:ea typeface="微軟正黑體" panose="020B0604030504040204" pitchFamily="34" charset="-120"/>
              </a:rPr>
              <a:t>學校</a:t>
            </a:r>
          </a:p>
        </p:txBody>
      </p:sp>
      <p:sp>
        <p:nvSpPr>
          <p:cNvPr id="13" name="矩形 12"/>
          <p:cNvSpPr/>
          <p:nvPr/>
        </p:nvSpPr>
        <p:spPr>
          <a:xfrm>
            <a:off x="767408" y="154816"/>
            <a:ext cx="9505056" cy="461665"/>
          </a:xfrm>
          <a:prstGeom prst="rect">
            <a:avLst/>
          </a:prstGeom>
        </p:spPr>
        <p:txBody>
          <a:bodyPr wrap="square">
            <a:spAutoFit/>
          </a:bodyPr>
          <a:lstStyle/>
          <a:p>
            <a:r>
              <a:rPr lang="en-US" altLang="zh-TW" sz="2400" b="1" dirty="0" smtClean="0">
                <a:solidFill>
                  <a:srgbClr val="000000"/>
                </a:solidFill>
                <a:latin typeface="標楷體" panose="03000509000000000000" pitchFamily="65" charset="-120"/>
                <a:ea typeface="標楷體" panose="03000509000000000000" pitchFamily="65" charset="-120"/>
              </a:rPr>
              <a:t>【</a:t>
            </a:r>
            <a:r>
              <a:rPr lang="zh-TW" altLang="en-US" sz="2400" b="1" dirty="0">
                <a:solidFill>
                  <a:srgbClr val="000000"/>
                </a:solidFill>
                <a:latin typeface="標楷體" panose="03000509000000000000" pitchFamily="65" charset="-120"/>
                <a:ea typeface="標楷體" panose="03000509000000000000" pitchFamily="65" charset="-120"/>
              </a:rPr>
              <a:t>集體報名</a:t>
            </a:r>
            <a:r>
              <a:rPr lang="en-US" altLang="zh-TW" sz="2400" b="1" dirty="0">
                <a:solidFill>
                  <a:srgbClr val="000000"/>
                </a:solidFill>
                <a:latin typeface="標楷體" panose="03000509000000000000" pitchFamily="65" charset="-120"/>
                <a:ea typeface="標楷體" panose="03000509000000000000" pitchFamily="65" charset="-120"/>
              </a:rPr>
              <a:t>】</a:t>
            </a:r>
            <a:r>
              <a:rPr lang="zh-TW" altLang="en-US" sz="2400" b="1" dirty="0">
                <a:solidFill>
                  <a:srgbClr val="000000"/>
                </a:solidFill>
                <a:latin typeface="標楷體" panose="03000509000000000000" pitchFamily="65" charset="-120"/>
                <a:ea typeface="標楷體" panose="03000509000000000000" pitchFamily="65" charset="-120"/>
              </a:rPr>
              <a:t>一階報名及繳費</a:t>
            </a:r>
            <a:r>
              <a:rPr lang="en-US" altLang="zh-TW" sz="2400" b="1" dirty="0">
                <a:solidFill>
                  <a:srgbClr val="000000"/>
                </a:solidFill>
                <a:latin typeface="標楷體" panose="03000509000000000000" pitchFamily="65" charset="-120"/>
                <a:ea typeface="標楷體" panose="03000509000000000000" pitchFamily="65" charset="-120"/>
              </a:rPr>
              <a:t>-</a:t>
            </a:r>
            <a:r>
              <a:rPr lang="zh-TW" altLang="en-US" sz="2400" b="1" dirty="0">
                <a:solidFill>
                  <a:srgbClr val="FF0000"/>
                </a:solidFill>
                <a:latin typeface="標楷體" panose="03000509000000000000" pitchFamily="65" charset="-120"/>
                <a:ea typeface="標楷體" panose="03000509000000000000" pitchFamily="65" charset="-120"/>
              </a:rPr>
              <a:t>輸入考生</a:t>
            </a:r>
            <a:r>
              <a:rPr lang="zh-TW" altLang="en-US" sz="2400" b="1" dirty="0" smtClean="0">
                <a:solidFill>
                  <a:srgbClr val="FF0000"/>
                </a:solidFill>
                <a:latin typeface="標楷體" panose="03000509000000000000" pitchFamily="65" charset="-120"/>
                <a:ea typeface="標楷體" panose="03000509000000000000" pitchFamily="65" charset="-120"/>
              </a:rPr>
              <a:t>調查表</a:t>
            </a:r>
            <a:endParaRPr lang="en-US" altLang="zh-TW" sz="2400" b="1" dirty="0">
              <a:solidFill>
                <a:srgbClr val="FF0000"/>
              </a:solidFill>
              <a:latin typeface="標楷體" panose="03000509000000000000" pitchFamily="65" charset="-120"/>
              <a:ea typeface="標楷體" panose="03000509000000000000" pitchFamily="65" charset="-120"/>
            </a:endParaRPr>
          </a:p>
        </p:txBody>
      </p:sp>
      <p:sp>
        <p:nvSpPr>
          <p:cNvPr id="14" name="矩形 13"/>
          <p:cNvSpPr/>
          <p:nvPr/>
        </p:nvSpPr>
        <p:spPr>
          <a:xfrm>
            <a:off x="815830" y="713667"/>
            <a:ext cx="9505056" cy="461665"/>
          </a:xfrm>
          <a:prstGeom prst="rect">
            <a:avLst/>
          </a:prstGeom>
        </p:spPr>
        <p:txBody>
          <a:bodyPr wrap="square">
            <a:spAutoFit/>
          </a:bodyPr>
          <a:lstStyle/>
          <a:p>
            <a:r>
              <a:rPr lang="zh-TW" altLang="en-US" sz="2400" b="1" dirty="0" smtClean="0">
                <a:solidFill>
                  <a:srgbClr val="3333FF"/>
                </a:solidFill>
                <a:latin typeface="標楷體" panose="03000509000000000000" pitchFamily="65" charset="-120"/>
                <a:ea typeface="標楷體" panose="03000509000000000000" pitchFamily="65" charset="-120"/>
              </a:rPr>
              <a:t>視訊</a:t>
            </a:r>
            <a:r>
              <a:rPr lang="zh-TW" altLang="en-US" sz="2400" b="1" dirty="0">
                <a:solidFill>
                  <a:srgbClr val="3333FF"/>
                </a:solidFill>
                <a:latin typeface="標楷體" panose="03000509000000000000" pitchFamily="65" charset="-120"/>
                <a:ea typeface="標楷體" panose="03000509000000000000" pitchFamily="65" charset="-120"/>
              </a:rPr>
              <a:t>面試意願整批作業</a:t>
            </a:r>
            <a:r>
              <a:rPr lang="zh-TW" altLang="en-US" sz="2400" b="1" dirty="0" smtClean="0">
                <a:solidFill>
                  <a:srgbClr val="3333FF"/>
                </a:solidFill>
                <a:latin typeface="標楷體" panose="03000509000000000000" pitchFamily="65" charset="-120"/>
                <a:ea typeface="標楷體" panose="03000509000000000000" pitchFamily="65" charset="-120"/>
              </a:rPr>
              <a:t>匯入</a:t>
            </a:r>
            <a:r>
              <a:rPr lang="en-US" altLang="zh-TW" sz="2400" b="1" dirty="0" smtClean="0">
                <a:solidFill>
                  <a:srgbClr val="3333FF"/>
                </a:solidFill>
                <a:latin typeface="標楷體" panose="03000509000000000000" pitchFamily="65" charset="-120"/>
                <a:ea typeface="標楷體" panose="03000509000000000000" pitchFamily="65" charset="-120"/>
              </a:rPr>
              <a:t>(</a:t>
            </a:r>
            <a:r>
              <a:rPr lang="zh-TW" altLang="en-US" sz="2400" b="1" dirty="0">
                <a:solidFill>
                  <a:srgbClr val="3333FF"/>
                </a:solidFill>
                <a:latin typeface="標楷體" panose="03000509000000000000" pitchFamily="65" charset="-120"/>
                <a:ea typeface="標楷體" panose="03000509000000000000" pitchFamily="65" charset="-120"/>
              </a:rPr>
              <a:t>僅離島地區高中職適用</a:t>
            </a:r>
            <a:r>
              <a:rPr lang="en-US" altLang="zh-TW" sz="2400" b="1" dirty="0">
                <a:solidFill>
                  <a:srgbClr val="3333FF"/>
                </a:solidFill>
                <a:latin typeface="標楷體" panose="03000509000000000000" pitchFamily="65" charset="-120"/>
                <a:ea typeface="標楷體" panose="03000509000000000000" pitchFamily="65" charset="-120"/>
              </a:rPr>
              <a:t>)</a:t>
            </a:r>
          </a:p>
        </p:txBody>
      </p:sp>
      <p:sp>
        <p:nvSpPr>
          <p:cNvPr id="15" name="矩形 14">
            <a:extLst>
              <a:ext uri="{FF2B5EF4-FFF2-40B4-BE49-F238E27FC236}">
                <a16:creationId xmlns:a16="http://schemas.microsoft.com/office/drawing/2014/main" xmlns="" id="{E3E36E04-553F-4CC1-A29A-3BFFFDBE9119}"/>
              </a:ext>
            </a:extLst>
          </p:cNvPr>
          <p:cNvSpPr/>
          <p:nvPr/>
        </p:nvSpPr>
        <p:spPr>
          <a:xfrm>
            <a:off x="3993221" y="1388759"/>
            <a:ext cx="3605841" cy="23913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15">
            <a:extLst>
              <a:ext uri="{FF2B5EF4-FFF2-40B4-BE49-F238E27FC236}">
                <a16:creationId xmlns:a16="http://schemas.microsoft.com/office/drawing/2014/main" xmlns="" id="{E3E36E04-553F-4CC1-A29A-3BFFFDBE9119}"/>
              </a:ext>
            </a:extLst>
          </p:cNvPr>
          <p:cNvSpPr/>
          <p:nvPr/>
        </p:nvSpPr>
        <p:spPr>
          <a:xfrm>
            <a:off x="7061349" y="2360668"/>
            <a:ext cx="1832485" cy="52055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xmlns="" val="284509509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stretch>
            <a:fillRect/>
          </a:stretch>
        </p:blipFill>
        <p:spPr>
          <a:xfrm>
            <a:off x="1093760" y="698740"/>
            <a:ext cx="5721524" cy="6159260"/>
          </a:xfrm>
          <a:prstGeom prst="rect">
            <a:avLst/>
          </a:prstGeom>
        </p:spPr>
      </p:pic>
      <p:sp>
        <p:nvSpPr>
          <p:cNvPr id="2" name="矩形 1"/>
          <p:cNvSpPr/>
          <p:nvPr/>
        </p:nvSpPr>
        <p:spPr>
          <a:xfrm>
            <a:off x="718646" y="182553"/>
            <a:ext cx="9289032" cy="430887"/>
          </a:xfrm>
          <a:prstGeom prst="rect">
            <a:avLst/>
          </a:prstGeom>
        </p:spPr>
        <p:txBody>
          <a:bodyPr wrap="square">
            <a:spAutoFit/>
          </a:bodyPr>
          <a:lstStyle/>
          <a:p>
            <a:pPr marL="628650" indent="-628650"/>
            <a:r>
              <a:rPr lang="en-US" altLang="zh-TW" sz="2200" b="1" dirty="0" smtClean="0">
                <a:latin typeface="標楷體" panose="03000509000000000000" pitchFamily="65" charset="-120"/>
                <a:ea typeface="標楷體" panose="03000509000000000000" pitchFamily="65" charset="-120"/>
              </a:rPr>
              <a:t>【</a:t>
            </a:r>
            <a:r>
              <a:rPr lang="zh-TW" altLang="en-US" sz="2200" b="1" dirty="0">
                <a:latin typeface="標楷體" panose="03000509000000000000" pitchFamily="65" charset="-120"/>
                <a:ea typeface="標楷體" panose="03000509000000000000" pitchFamily="65" charset="-120"/>
              </a:rPr>
              <a:t>集體報名</a:t>
            </a:r>
            <a:r>
              <a:rPr lang="en-US" altLang="zh-TW" sz="2200" b="1" dirty="0">
                <a:latin typeface="標楷體" panose="03000509000000000000" pitchFamily="65" charset="-120"/>
                <a:ea typeface="標楷體" panose="03000509000000000000" pitchFamily="65" charset="-120"/>
              </a:rPr>
              <a:t>】</a:t>
            </a:r>
            <a:r>
              <a:rPr lang="zh-TW" altLang="en-US" sz="2200" b="1" dirty="0">
                <a:latin typeface="標楷體" panose="03000509000000000000" pitchFamily="65" charset="-120"/>
                <a:ea typeface="標楷體" panose="03000509000000000000" pitchFamily="65" charset="-120"/>
              </a:rPr>
              <a:t>一階報名及繳費</a:t>
            </a:r>
            <a:r>
              <a:rPr lang="en-US" altLang="zh-TW" sz="2200" b="1" dirty="0">
                <a:solidFill>
                  <a:srgbClr val="FF0000"/>
                </a:solidFill>
                <a:latin typeface="標楷體" panose="03000509000000000000" pitchFamily="65" charset="-120"/>
                <a:ea typeface="標楷體" panose="03000509000000000000" pitchFamily="65" charset="-120"/>
              </a:rPr>
              <a:t>-</a:t>
            </a:r>
            <a:r>
              <a:rPr lang="zh-TW" altLang="en-US" sz="2200" b="1" dirty="0">
                <a:solidFill>
                  <a:srgbClr val="FF0000"/>
                </a:solidFill>
                <a:latin typeface="標楷體" panose="03000509000000000000" pitchFamily="65" charset="-120"/>
                <a:ea typeface="標楷體" panose="03000509000000000000" pitchFamily="65" charset="-120"/>
              </a:rPr>
              <a:t>輸入考生調查表</a:t>
            </a:r>
            <a:r>
              <a:rPr lang="en-US" altLang="zh-TW" sz="2200" b="1" dirty="0">
                <a:solidFill>
                  <a:srgbClr val="3333FF"/>
                </a:solidFill>
                <a:latin typeface="標楷體" panose="03000509000000000000" pitchFamily="65" charset="-120"/>
                <a:ea typeface="標楷體" panose="03000509000000000000" pitchFamily="65" charset="-120"/>
              </a:rPr>
              <a:t>(</a:t>
            </a:r>
            <a:r>
              <a:rPr lang="zh-TW" altLang="en-US" sz="2200" b="1" dirty="0">
                <a:solidFill>
                  <a:srgbClr val="3333FF"/>
                </a:solidFill>
                <a:latin typeface="標楷體" panose="03000509000000000000" pitchFamily="65" charset="-120"/>
                <a:ea typeface="標楷體" panose="03000509000000000000" pitchFamily="65" charset="-120"/>
              </a:rPr>
              <a:t>單筆報名資料修改</a:t>
            </a:r>
            <a:r>
              <a:rPr lang="en-US" altLang="zh-TW" sz="2200" b="1" dirty="0">
                <a:solidFill>
                  <a:srgbClr val="3333FF"/>
                </a:solidFill>
                <a:latin typeface="標楷體" panose="03000509000000000000" pitchFamily="65" charset="-120"/>
                <a:ea typeface="標楷體" panose="03000509000000000000" pitchFamily="65" charset="-120"/>
              </a:rPr>
              <a:t>)</a:t>
            </a:r>
            <a:endParaRPr lang="zh-TW" altLang="en-US" sz="2200" dirty="0">
              <a:solidFill>
                <a:srgbClr val="3333FF"/>
              </a:solidFill>
              <a:latin typeface="標楷體" panose="03000509000000000000" pitchFamily="65" charset="-120"/>
              <a:ea typeface="標楷體" panose="03000509000000000000" pitchFamily="65" charset="-120"/>
            </a:endParaRPr>
          </a:p>
        </p:txBody>
      </p:sp>
      <p:sp>
        <p:nvSpPr>
          <p:cNvPr id="39" name="圓角矩形圖說文字 6">
            <a:extLst>
              <a:ext uri="{FF2B5EF4-FFF2-40B4-BE49-F238E27FC236}">
                <a16:creationId xmlns:a16="http://schemas.microsoft.com/office/drawing/2014/main" xmlns="" id="{39B07C0E-E0CF-4697-B394-80A77DB6707D}"/>
              </a:ext>
            </a:extLst>
          </p:cNvPr>
          <p:cNvSpPr/>
          <p:nvPr/>
        </p:nvSpPr>
        <p:spPr>
          <a:xfrm>
            <a:off x="7273667" y="3063259"/>
            <a:ext cx="4620842" cy="1663107"/>
          </a:xfrm>
          <a:prstGeom prst="wedgeRoundRectCallout">
            <a:avLst>
              <a:gd name="adj1" fmla="val -61772"/>
              <a:gd name="adj2" fmla="val -23366"/>
              <a:gd name="adj3" fmla="val 1666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zh-TW" altLang="en-US" b="1" u="sng" dirty="0">
                <a:solidFill>
                  <a:srgbClr val="FF0000"/>
                </a:solidFill>
                <a:latin typeface="標楷體" panose="03000509000000000000" pitchFamily="65" charset="-120"/>
                <a:ea typeface="標楷體" panose="03000509000000000000" pitchFamily="65" charset="-120"/>
              </a:rPr>
              <a:t>就讀離島地區高中職學校</a:t>
            </a:r>
            <a:r>
              <a:rPr kumimoji="0" lang="zh-TW" altLang="en-US" b="1" dirty="0">
                <a:solidFill>
                  <a:schemeClr val="tx1"/>
                </a:solidFill>
                <a:latin typeface="標楷體" panose="03000509000000000000" pitchFamily="65" charset="-120"/>
                <a:ea typeface="標楷體" panose="03000509000000000000" pitchFamily="65" charset="-120"/>
              </a:rPr>
              <a:t>，系統將顯示</a:t>
            </a:r>
            <a:r>
              <a:rPr kumimoji="0" lang="zh-TW" altLang="en-US" b="1" dirty="0">
                <a:solidFill>
                  <a:srgbClr val="0000FF"/>
                </a:solidFill>
                <a:latin typeface="標楷體" panose="03000509000000000000" pitchFamily="65" charset="-120"/>
                <a:ea typeface="標楷體" panose="03000509000000000000" pitchFamily="65" charset="-120"/>
              </a:rPr>
              <a:t>「第二階段面試方式意願」之選項</a:t>
            </a:r>
            <a:r>
              <a:rPr kumimoji="0" lang="zh-TW" altLang="en-US" b="1" dirty="0">
                <a:solidFill>
                  <a:schemeClr val="tx1"/>
                </a:solidFill>
                <a:latin typeface="標楷體" panose="03000509000000000000" pitchFamily="65" charset="-120"/>
                <a:ea typeface="標楷體" panose="03000509000000000000" pitchFamily="65" charset="-120"/>
              </a:rPr>
              <a:t>，請依回收</a:t>
            </a:r>
            <a:r>
              <a:rPr kumimoji="0" lang="zh-TW" altLang="en-US" b="1" dirty="0" smtClean="0">
                <a:solidFill>
                  <a:schemeClr val="tx1"/>
                </a:solidFill>
                <a:latin typeface="標楷體" panose="03000509000000000000" pitchFamily="65" charset="-120"/>
                <a:ea typeface="標楷體" panose="03000509000000000000" pitchFamily="65" charset="-120"/>
              </a:rPr>
              <a:t>之</a:t>
            </a:r>
            <a:r>
              <a:rPr kumimoji="0" lang="zh-TW" altLang="en-US" b="1"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考生</a:t>
            </a:r>
            <a:r>
              <a:rPr kumimoji="0" lang="zh-TW" altLang="en-US" b="1" dirty="0" smtClean="0">
                <a:solidFill>
                  <a:schemeClr val="tx1"/>
                </a:solidFill>
                <a:latin typeface="標楷體" panose="03000509000000000000" pitchFamily="65" charset="-120"/>
                <a:ea typeface="標楷體" panose="03000509000000000000" pitchFamily="65" charset="-120"/>
              </a:rPr>
              <a:t>調查表</a:t>
            </a:r>
            <a:r>
              <a:rPr kumimoji="0" lang="en-US" altLang="zh-TW" b="1" dirty="0" smtClean="0">
                <a:solidFill>
                  <a:schemeClr val="tx1"/>
                </a:solidFill>
                <a:latin typeface="標楷體" panose="03000509000000000000" pitchFamily="65" charset="-120"/>
                <a:ea typeface="標楷體" panose="03000509000000000000" pitchFamily="65" charset="-120"/>
              </a:rPr>
              <a:t>(</a:t>
            </a:r>
            <a:r>
              <a:rPr kumimoji="0" lang="en-US" altLang="zh-TW" b="1"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A1)</a:t>
            </a:r>
            <a:r>
              <a:rPr kumimoji="0" lang="zh-TW" altLang="en-US" b="1" dirty="0" smtClean="0">
                <a:solidFill>
                  <a:schemeClr val="tx1"/>
                </a:solidFill>
                <a:latin typeface="標楷體" panose="03000509000000000000" pitchFamily="65" charset="-120"/>
                <a:ea typeface="標楷體" panose="03000509000000000000" pitchFamily="65" charset="-120"/>
              </a:rPr>
              <a:t>勾</a:t>
            </a:r>
            <a:r>
              <a:rPr kumimoji="0" lang="zh-TW" altLang="en-US" b="1" dirty="0">
                <a:solidFill>
                  <a:schemeClr val="tx1"/>
                </a:solidFill>
                <a:latin typeface="標楷體" panose="03000509000000000000" pitchFamily="65" charset="-120"/>
                <a:ea typeface="標楷體" panose="03000509000000000000" pitchFamily="65" charset="-120"/>
              </a:rPr>
              <a:t>選，</a:t>
            </a:r>
            <a:r>
              <a:rPr kumimoji="0" lang="zh-TW" altLang="en-US" b="1" dirty="0">
                <a:solidFill>
                  <a:srgbClr val="FF0000"/>
                </a:solidFill>
                <a:latin typeface="標楷體" panose="03000509000000000000" pitchFamily="65" charset="-120"/>
                <a:ea typeface="標楷體" panose="03000509000000000000" pitchFamily="65" charset="-120"/>
              </a:rPr>
              <a:t>特別提醒放棄第二階段採視訊面試方式者，將不得於二階報名時，再要求辦理視訊面試。</a:t>
            </a:r>
          </a:p>
        </p:txBody>
      </p:sp>
      <p:sp>
        <p:nvSpPr>
          <p:cNvPr id="40" name="矩形 39">
            <a:extLst>
              <a:ext uri="{FF2B5EF4-FFF2-40B4-BE49-F238E27FC236}">
                <a16:creationId xmlns:a16="http://schemas.microsoft.com/office/drawing/2014/main" xmlns="" id="{E22F08F3-D321-4BD4-94EB-54D89EABABB2}"/>
              </a:ext>
            </a:extLst>
          </p:cNvPr>
          <p:cNvSpPr/>
          <p:nvPr/>
        </p:nvSpPr>
        <p:spPr>
          <a:xfrm>
            <a:off x="1193973" y="2028975"/>
            <a:ext cx="5456994" cy="2068572"/>
          </a:xfrm>
          <a:prstGeom prst="rect">
            <a:avLst/>
          </a:prstGeom>
          <a:noFill/>
          <a:ln w="3810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grpSp>
        <p:nvGrpSpPr>
          <p:cNvPr id="41" name="群組 40">
            <a:extLst>
              <a:ext uri="{FF2B5EF4-FFF2-40B4-BE49-F238E27FC236}">
                <a16:creationId xmlns:a16="http://schemas.microsoft.com/office/drawing/2014/main" xmlns="" id="{89DFA567-D5F6-4199-92E0-ABAA22FE358A}"/>
              </a:ext>
            </a:extLst>
          </p:cNvPr>
          <p:cNvGrpSpPr/>
          <p:nvPr/>
        </p:nvGrpSpPr>
        <p:grpSpPr>
          <a:xfrm>
            <a:off x="889734" y="1831830"/>
            <a:ext cx="432048" cy="432048"/>
            <a:chOff x="2123728" y="2420888"/>
            <a:chExt cx="432048" cy="432048"/>
          </a:xfrm>
        </p:grpSpPr>
        <p:sp>
          <p:nvSpPr>
            <p:cNvPr id="42" name="六角星形 12">
              <a:extLst>
                <a:ext uri="{FF2B5EF4-FFF2-40B4-BE49-F238E27FC236}">
                  <a16:creationId xmlns:a16="http://schemas.microsoft.com/office/drawing/2014/main" xmlns="" id="{F54C9D60-75DA-466F-9155-4B296AB8B0F6}"/>
                </a:ext>
              </a:extLst>
            </p:cNvPr>
            <p:cNvSpPr/>
            <p:nvPr/>
          </p:nvSpPr>
          <p:spPr>
            <a:xfrm>
              <a:off x="2123728" y="2420888"/>
              <a:ext cx="432048" cy="432048"/>
            </a:xfrm>
            <a:prstGeom prst="star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
          <p:nvSpPr>
            <p:cNvPr id="43" name="文字方塊 42">
              <a:extLst>
                <a:ext uri="{FF2B5EF4-FFF2-40B4-BE49-F238E27FC236}">
                  <a16:creationId xmlns:a16="http://schemas.microsoft.com/office/drawing/2014/main" xmlns="" id="{6C3DBF51-7AEB-4D1C-9279-C8CA0DAE7D37}"/>
                </a:ext>
              </a:extLst>
            </p:cNvPr>
            <p:cNvSpPr txBox="1"/>
            <p:nvPr/>
          </p:nvSpPr>
          <p:spPr>
            <a:xfrm>
              <a:off x="2192411" y="2483604"/>
              <a:ext cx="216024" cy="369332"/>
            </a:xfrm>
            <a:prstGeom prst="rect">
              <a:avLst/>
            </a:prstGeom>
            <a:noFill/>
          </p:spPr>
          <p:txBody>
            <a:bodyPr wrap="square" rtlCol="0">
              <a:spAutoFit/>
            </a:bodyPr>
            <a:lstStyle/>
            <a:p>
              <a:r>
                <a:rPr lang="en-US" altLang="zh-TW" dirty="0">
                  <a:solidFill>
                    <a:schemeClr val="bg1"/>
                  </a:solidFill>
                  <a:latin typeface="標楷體" panose="03000509000000000000" pitchFamily="65" charset="-120"/>
                  <a:ea typeface="標楷體" panose="03000509000000000000" pitchFamily="65" charset="-120"/>
                </a:rPr>
                <a:t>!</a:t>
              </a:r>
              <a:endParaRPr lang="zh-TW" altLang="en-US" dirty="0">
                <a:solidFill>
                  <a:schemeClr val="bg1"/>
                </a:solidFill>
                <a:latin typeface="標楷體" panose="03000509000000000000" pitchFamily="65" charset="-120"/>
                <a:ea typeface="標楷體" panose="03000509000000000000" pitchFamily="65" charset="-120"/>
              </a:endParaRPr>
            </a:p>
          </p:txBody>
        </p:sp>
      </p:grpSp>
      <p:sp>
        <p:nvSpPr>
          <p:cNvPr id="45" name="矩形 44">
            <a:extLst>
              <a:ext uri="{FF2B5EF4-FFF2-40B4-BE49-F238E27FC236}">
                <a16:creationId xmlns:a16="http://schemas.microsoft.com/office/drawing/2014/main" xmlns="" id="{F8E01DD7-CDCC-4C48-9B37-D4EFD73717AA}"/>
              </a:ext>
            </a:extLst>
          </p:cNvPr>
          <p:cNvSpPr/>
          <p:nvPr/>
        </p:nvSpPr>
        <p:spPr>
          <a:xfrm flipV="1">
            <a:off x="6168523" y="4314222"/>
            <a:ext cx="491070" cy="2121083"/>
          </a:xfrm>
          <a:prstGeom prst="rect">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
        <p:nvSpPr>
          <p:cNvPr id="46" name="矩形 45">
            <a:extLst>
              <a:ext uri="{FF2B5EF4-FFF2-40B4-BE49-F238E27FC236}">
                <a16:creationId xmlns:a16="http://schemas.microsoft.com/office/drawing/2014/main" xmlns="" id="{E60BB08D-2410-4CA0-B414-259C1EE08D2A}"/>
              </a:ext>
            </a:extLst>
          </p:cNvPr>
          <p:cNvSpPr/>
          <p:nvPr/>
        </p:nvSpPr>
        <p:spPr>
          <a:xfrm flipV="1">
            <a:off x="1218991" y="4313315"/>
            <a:ext cx="1291296" cy="362201"/>
          </a:xfrm>
          <a:prstGeom prst="rect">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grpSp>
        <p:nvGrpSpPr>
          <p:cNvPr id="14" name="群組 13">
            <a:extLst>
              <a:ext uri="{FF2B5EF4-FFF2-40B4-BE49-F238E27FC236}">
                <a16:creationId xmlns:a16="http://schemas.microsoft.com/office/drawing/2014/main" xmlns="" id="{89DFA567-D5F6-4199-92E0-ABAA22FE358A}"/>
              </a:ext>
            </a:extLst>
          </p:cNvPr>
          <p:cNvGrpSpPr/>
          <p:nvPr/>
        </p:nvGrpSpPr>
        <p:grpSpPr>
          <a:xfrm>
            <a:off x="835100" y="2631211"/>
            <a:ext cx="432048" cy="432048"/>
            <a:chOff x="2123728" y="2420888"/>
            <a:chExt cx="432048" cy="432048"/>
          </a:xfrm>
        </p:grpSpPr>
        <p:sp>
          <p:nvSpPr>
            <p:cNvPr id="15" name="六角星形 12">
              <a:extLst>
                <a:ext uri="{FF2B5EF4-FFF2-40B4-BE49-F238E27FC236}">
                  <a16:creationId xmlns:a16="http://schemas.microsoft.com/office/drawing/2014/main" xmlns="" id="{F54C9D60-75DA-466F-9155-4B296AB8B0F6}"/>
                </a:ext>
              </a:extLst>
            </p:cNvPr>
            <p:cNvSpPr/>
            <p:nvPr/>
          </p:nvSpPr>
          <p:spPr>
            <a:xfrm>
              <a:off x="2123728" y="2420888"/>
              <a:ext cx="432048" cy="432048"/>
            </a:xfrm>
            <a:prstGeom prst="star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
          <p:nvSpPr>
            <p:cNvPr id="16" name="文字方塊 15">
              <a:extLst>
                <a:ext uri="{FF2B5EF4-FFF2-40B4-BE49-F238E27FC236}">
                  <a16:creationId xmlns:a16="http://schemas.microsoft.com/office/drawing/2014/main" xmlns="" id="{6C3DBF51-7AEB-4D1C-9279-C8CA0DAE7D37}"/>
                </a:ext>
              </a:extLst>
            </p:cNvPr>
            <p:cNvSpPr txBox="1"/>
            <p:nvPr/>
          </p:nvSpPr>
          <p:spPr>
            <a:xfrm>
              <a:off x="2192411" y="2483604"/>
              <a:ext cx="216024" cy="369332"/>
            </a:xfrm>
            <a:prstGeom prst="rect">
              <a:avLst/>
            </a:prstGeom>
            <a:noFill/>
          </p:spPr>
          <p:txBody>
            <a:bodyPr wrap="square" rtlCol="0">
              <a:spAutoFit/>
            </a:bodyPr>
            <a:lstStyle/>
            <a:p>
              <a:r>
                <a:rPr lang="en-US" altLang="zh-TW" dirty="0">
                  <a:solidFill>
                    <a:schemeClr val="bg1"/>
                  </a:solidFill>
                  <a:latin typeface="標楷體" panose="03000509000000000000" pitchFamily="65" charset="-120"/>
                  <a:ea typeface="標楷體" panose="03000509000000000000" pitchFamily="65" charset="-120"/>
                </a:rPr>
                <a:t>!</a:t>
              </a:r>
              <a:endParaRPr lang="zh-TW" altLang="en-US" dirty="0">
                <a:solidFill>
                  <a:schemeClr val="bg1"/>
                </a:solidFill>
                <a:latin typeface="標楷體" panose="03000509000000000000" pitchFamily="65" charset="-120"/>
                <a:ea typeface="標楷體" panose="03000509000000000000" pitchFamily="65" charset="-120"/>
              </a:endParaRPr>
            </a:p>
          </p:txBody>
        </p:sp>
      </p:grpSp>
      <p:sp>
        <p:nvSpPr>
          <p:cNvPr id="18" name="圓角矩形圖說文字 6">
            <a:extLst>
              <a:ext uri="{FF2B5EF4-FFF2-40B4-BE49-F238E27FC236}">
                <a16:creationId xmlns:a16="http://schemas.microsoft.com/office/drawing/2014/main" xmlns="" id="{39B07C0E-E0CF-4697-B394-80A77DB6707D}"/>
              </a:ext>
            </a:extLst>
          </p:cNvPr>
          <p:cNvSpPr/>
          <p:nvPr/>
        </p:nvSpPr>
        <p:spPr>
          <a:xfrm>
            <a:off x="7273667" y="5013176"/>
            <a:ext cx="4620842" cy="889050"/>
          </a:xfrm>
          <a:prstGeom prst="wedgeRoundRectCallout">
            <a:avLst>
              <a:gd name="adj1" fmla="val -61772"/>
              <a:gd name="adj2" fmla="val -23366"/>
              <a:gd name="adj3" fmla="val 1666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zh-TW" altLang="en-US" b="1" dirty="0" smtClean="0">
                <a:solidFill>
                  <a:schemeClr val="tx1"/>
                </a:solidFill>
                <a:latin typeface="標楷體" panose="03000509000000000000" pitchFamily="65" charset="-120"/>
                <a:ea typeface="標楷體" panose="03000509000000000000" pitchFamily="65" charset="-120"/>
              </a:rPr>
              <a:t>請於此欄位加入</a:t>
            </a:r>
            <a:r>
              <a:rPr kumimoji="0" lang="en-US" altLang="zh-TW" b="1" dirty="0" smtClean="0">
                <a:solidFill>
                  <a:schemeClr val="tx1"/>
                </a:solidFill>
                <a:latin typeface="標楷體" panose="03000509000000000000" pitchFamily="65" charset="-120"/>
                <a:ea typeface="標楷體" panose="03000509000000000000" pitchFamily="65" charset="-120"/>
              </a:rPr>
              <a:t>(</a:t>
            </a:r>
            <a:r>
              <a:rPr kumimoji="0" lang="zh-TW" altLang="en-US" b="1" dirty="0" smtClean="0">
                <a:solidFill>
                  <a:schemeClr val="tx1"/>
                </a:solidFill>
                <a:latin typeface="標楷體" panose="03000509000000000000" pitchFamily="65" charset="-120"/>
                <a:ea typeface="標楷體" panose="03000509000000000000" pitchFamily="65" charset="-120"/>
              </a:rPr>
              <a:t>或移除</a:t>
            </a:r>
            <a:r>
              <a:rPr kumimoji="0" lang="en-US" altLang="zh-TW" b="1" dirty="0" smtClean="0">
                <a:solidFill>
                  <a:schemeClr val="tx1"/>
                </a:solidFill>
                <a:latin typeface="標楷體" panose="03000509000000000000" pitchFamily="65" charset="-120"/>
                <a:ea typeface="標楷體" panose="03000509000000000000" pitchFamily="65" charset="-120"/>
              </a:rPr>
              <a:t>)</a:t>
            </a:r>
            <a:r>
              <a:rPr kumimoji="0" lang="zh-TW" altLang="en-US" b="1" dirty="0" smtClean="0">
                <a:solidFill>
                  <a:schemeClr val="tx1"/>
                </a:solidFill>
                <a:latin typeface="標楷體" panose="03000509000000000000" pitchFamily="65" charset="-120"/>
                <a:ea typeface="標楷體" panose="03000509000000000000" pitchFamily="65" charset="-120"/>
              </a:rPr>
              <a:t>貴校考生欲選填之校系科</a:t>
            </a:r>
            <a:r>
              <a:rPr kumimoji="0" lang="en-US" altLang="zh-TW" b="1" dirty="0" smtClean="0">
                <a:solidFill>
                  <a:schemeClr val="tx1"/>
                </a:solidFill>
                <a:latin typeface="標楷體" panose="03000509000000000000" pitchFamily="65" charset="-120"/>
                <a:ea typeface="標楷體" panose="03000509000000000000" pitchFamily="65" charset="-120"/>
              </a:rPr>
              <a:t>(</a:t>
            </a:r>
            <a:r>
              <a:rPr kumimoji="0" lang="zh-TW" altLang="en-US" b="1" dirty="0" smtClean="0">
                <a:solidFill>
                  <a:schemeClr val="tx1"/>
                </a:solidFill>
                <a:latin typeface="標楷體" panose="03000509000000000000" pitchFamily="65" charset="-120"/>
                <a:ea typeface="標楷體" panose="03000509000000000000" pitchFamily="65" charset="-120"/>
              </a:rPr>
              <a:t>組</a:t>
            </a:r>
            <a:r>
              <a:rPr kumimoji="0" lang="en-US" altLang="zh-TW" b="1" dirty="0" smtClean="0">
                <a:solidFill>
                  <a:schemeClr val="tx1"/>
                </a:solidFill>
                <a:latin typeface="標楷體" panose="03000509000000000000" pitchFamily="65" charset="-120"/>
                <a:ea typeface="標楷體" panose="03000509000000000000" pitchFamily="65" charset="-120"/>
              </a:rPr>
              <a:t>)</a:t>
            </a:r>
            <a:r>
              <a:rPr kumimoji="0" lang="zh-TW" altLang="en-US" b="1" dirty="0" smtClean="0">
                <a:solidFill>
                  <a:schemeClr val="tx1"/>
                </a:solidFill>
                <a:latin typeface="標楷體" panose="03000509000000000000" pitchFamily="65" charset="-120"/>
                <a:ea typeface="標楷體" panose="03000509000000000000" pitchFamily="65" charset="-120"/>
              </a:rPr>
              <a:t>學程代碼。</a:t>
            </a:r>
            <a:endParaRPr kumimoji="0" lang="zh-TW" altLang="en-US" b="1" dirty="0">
              <a:solidFill>
                <a:schemeClr val="tx1"/>
              </a:solidFill>
              <a:latin typeface="標楷體" panose="03000509000000000000" pitchFamily="65" charset="-120"/>
              <a:ea typeface="標楷體" panose="03000509000000000000" pitchFamily="65" charset="-120"/>
            </a:endParaRPr>
          </a:p>
        </p:txBody>
      </p:sp>
      <p:sp>
        <p:nvSpPr>
          <p:cNvPr id="19" name="圓角矩形圖說文字 6">
            <a:extLst>
              <a:ext uri="{FF2B5EF4-FFF2-40B4-BE49-F238E27FC236}">
                <a16:creationId xmlns:a16="http://schemas.microsoft.com/office/drawing/2014/main" xmlns="" id="{39B07C0E-E0CF-4697-B394-80A77DB6707D}"/>
              </a:ext>
            </a:extLst>
          </p:cNvPr>
          <p:cNvSpPr/>
          <p:nvPr/>
        </p:nvSpPr>
        <p:spPr>
          <a:xfrm>
            <a:off x="7273667" y="1412776"/>
            <a:ext cx="4620842" cy="1400532"/>
          </a:xfrm>
          <a:prstGeom prst="wedgeRoundRectCallout">
            <a:avLst>
              <a:gd name="adj1" fmla="val -61772"/>
              <a:gd name="adj2" fmla="val 25293"/>
              <a:gd name="adj3" fmla="val 1666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zh-TW" altLang="en-US" b="1" dirty="0" smtClean="0">
                <a:solidFill>
                  <a:schemeClr val="tx1"/>
                </a:solidFill>
                <a:latin typeface="標楷體" panose="03000509000000000000" pitchFamily="65" charset="-120"/>
                <a:ea typeface="標楷體" panose="03000509000000000000" pitchFamily="65" charset="-120"/>
              </a:rPr>
              <a:t>經</a:t>
            </a:r>
            <a:r>
              <a:rPr kumimoji="0" lang="zh-TW" altLang="en-US" b="1" dirty="0">
                <a:solidFill>
                  <a:schemeClr val="tx1"/>
                </a:solidFill>
                <a:latin typeface="標楷體" panose="03000509000000000000" pitchFamily="65" charset="-120"/>
                <a:ea typeface="標楷體" panose="03000509000000000000" pitchFamily="65" charset="-120"/>
              </a:rPr>
              <a:t>聲明放棄「低收或中低收入戶考生」身分者，即不得參加各校系科</a:t>
            </a:r>
            <a:r>
              <a:rPr kumimoji="0" lang="en-US" altLang="zh-TW" b="1" dirty="0">
                <a:solidFill>
                  <a:schemeClr val="tx1"/>
                </a:solidFill>
                <a:latin typeface="標楷體" panose="03000509000000000000" pitchFamily="65" charset="-120"/>
                <a:ea typeface="標楷體" panose="03000509000000000000" pitchFamily="65" charset="-120"/>
              </a:rPr>
              <a:t>(</a:t>
            </a:r>
            <a:r>
              <a:rPr kumimoji="0" lang="zh-TW" altLang="en-US" b="1" dirty="0">
                <a:solidFill>
                  <a:schemeClr val="tx1"/>
                </a:solidFill>
                <a:latin typeface="標楷體" panose="03000509000000000000" pitchFamily="65" charset="-120"/>
                <a:ea typeface="標楷體" panose="03000509000000000000" pitchFamily="65" charset="-120"/>
              </a:rPr>
              <a:t>組</a:t>
            </a:r>
            <a:r>
              <a:rPr kumimoji="0" lang="en-US" altLang="zh-TW" b="1" dirty="0">
                <a:solidFill>
                  <a:schemeClr val="tx1"/>
                </a:solidFill>
                <a:latin typeface="標楷體" panose="03000509000000000000" pitchFamily="65" charset="-120"/>
                <a:ea typeface="標楷體" panose="03000509000000000000" pitchFamily="65" charset="-120"/>
              </a:rPr>
              <a:t>)</a:t>
            </a:r>
            <a:r>
              <a:rPr kumimoji="0" lang="zh-TW" altLang="en-US" b="1" dirty="0">
                <a:solidFill>
                  <a:schemeClr val="tx1"/>
                </a:solidFill>
                <a:latin typeface="標楷體" panose="03000509000000000000" pitchFamily="65" charset="-120"/>
                <a:ea typeface="標楷體" panose="03000509000000000000" pitchFamily="65" charset="-120"/>
              </a:rPr>
              <a:t>、學程之「低收或中低收入戶考生」招生名額招生，</a:t>
            </a:r>
            <a:r>
              <a:rPr kumimoji="0" lang="zh-TW" altLang="en-US" b="1" dirty="0">
                <a:solidFill>
                  <a:srgbClr val="FF0000"/>
                </a:solidFill>
                <a:latin typeface="標楷體" panose="03000509000000000000" pitchFamily="65" charset="-120"/>
                <a:ea typeface="標楷體" panose="03000509000000000000" pitchFamily="65" charset="-120"/>
              </a:rPr>
              <a:t>但不影響參加本招生之報名費減免</a:t>
            </a:r>
            <a:r>
              <a:rPr kumimoji="0" lang="zh-TW" altLang="en-US" b="1" dirty="0" smtClean="0">
                <a:solidFill>
                  <a:srgbClr val="FF0000"/>
                </a:solidFill>
                <a:latin typeface="標楷體" panose="03000509000000000000" pitchFamily="65" charset="-120"/>
                <a:ea typeface="標楷體" panose="03000509000000000000" pitchFamily="65" charset="-120"/>
              </a:rPr>
              <a:t>資格</a:t>
            </a:r>
            <a:r>
              <a:rPr kumimoji="0" lang="zh-TW" altLang="en-US" b="1" dirty="0" smtClean="0">
                <a:solidFill>
                  <a:schemeClr val="tx1"/>
                </a:solidFill>
                <a:latin typeface="標楷體" panose="03000509000000000000" pitchFamily="65" charset="-120"/>
                <a:ea typeface="標楷體" panose="03000509000000000000" pitchFamily="65" charset="-120"/>
              </a:rPr>
              <a:t>。</a:t>
            </a:r>
            <a:endParaRPr kumimoji="0" lang="zh-TW" altLang="en-US" b="1" dirty="0">
              <a:solidFill>
                <a:schemeClr val="tx1"/>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xmlns="" val="363494733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stretch>
            <a:fillRect/>
          </a:stretch>
        </p:blipFill>
        <p:spPr>
          <a:xfrm>
            <a:off x="2279576" y="718351"/>
            <a:ext cx="7344816" cy="6076590"/>
          </a:xfrm>
          <a:prstGeom prst="rect">
            <a:avLst/>
          </a:prstGeom>
        </p:spPr>
      </p:pic>
      <p:sp>
        <p:nvSpPr>
          <p:cNvPr id="13" name="Rectangle 2"/>
          <p:cNvSpPr txBox="1">
            <a:spLocks noChangeArrowheads="1"/>
          </p:cNvSpPr>
          <p:nvPr/>
        </p:nvSpPr>
        <p:spPr>
          <a:xfrm>
            <a:off x="669521" y="85744"/>
            <a:ext cx="9215229" cy="629836"/>
          </a:xfrm>
          <a:prstGeom prst="rect">
            <a:avLst/>
          </a:prstGeom>
          <a:ln/>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717550" indent="-717550" fontAlgn="auto">
              <a:lnSpc>
                <a:spcPts val="3500"/>
              </a:lnSpc>
              <a:spcAft>
                <a:spcPts val="0"/>
              </a:spcAft>
            </a:pPr>
            <a:r>
              <a:rPr lang="en-US" altLang="zh-TW" sz="2600" b="1" dirty="0" smtClean="0">
                <a:latin typeface="標楷體" panose="03000509000000000000" pitchFamily="65" charset="-120"/>
                <a:ea typeface="標楷體" panose="03000509000000000000" pitchFamily="65" charset="-120"/>
              </a:rPr>
              <a:t>【</a:t>
            </a:r>
            <a:r>
              <a:rPr lang="zh-TW" altLang="en-US" sz="2600" b="1" dirty="0">
                <a:latin typeface="標楷體" panose="03000509000000000000" pitchFamily="65" charset="-120"/>
                <a:ea typeface="標楷體" panose="03000509000000000000" pitchFamily="65" charset="-120"/>
              </a:rPr>
              <a:t>集體報名</a:t>
            </a:r>
            <a:r>
              <a:rPr lang="en-US" altLang="zh-TW" sz="2600" b="1" dirty="0">
                <a:latin typeface="標楷體" panose="03000509000000000000" pitchFamily="65" charset="-120"/>
                <a:ea typeface="標楷體" panose="03000509000000000000" pitchFamily="65" charset="-120"/>
              </a:rPr>
              <a:t>】</a:t>
            </a:r>
            <a:r>
              <a:rPr lang="zh-TW" altLang="en-US" sz="2600" b="1" dirty="0">
                <a:latin typeface="標楷體" panose="03000509000000000000" pitchFamily="65" charset="-120"/>
                <a:ea typeface="標楷體" panose="03000509000000000000" pitchFamily="65" charset="-120"/>
              </a:rPr>
              <a:t>一階報名及繳費</a:t>
            </a:r>
            <a:r>
              <a:rPr lang="en-US" altLang="zh-TW" sz="2600" b="1" dirty="0">
                <a:solidFill>
                  <a:srgbClr val="FF0000"/>
                </a:solidFill>
                <a:latin typeface="標楷體" panose="03000509000000000000" pitchFamily="65" charset="-120"/>
                <a:ea typeface="標楷體" panose="03000509000000000000" pitchFamily="65" charset="-120"/>
                <a:cs typeface="+mn-cs"/>
              </a:rPr>
              <a:t>-</a:t>
            </a:r>
            <a:r>
              <a:rPr lang="zh-TW" altLang="en-US" sz="2600" b="1" dirty="0">
                <a:solidFill>
                  <a:srgbClr val="FF0000"/>
                </a:solidFill>
                <a:latin typeface="標楷體" panose="03000509000000000000" pitchFamily="65" charset="-120"/>
                <a:ea typeface="標楷體" panose="03000509000000000000" pitchFamily="65" charset="-120"/>
                <a:cs typeface="+mn-cs"/>
              </a:rPr>
              <a:t>檢核考生報名</a:t>
            </a:r>
            <a:r>
              <a:rPr lang="zh-TW" altLang="en-US" sz="2600" b="1" dirty="0" smtClean="0">
                <a:solidFill>
                  <a:srgbClr val="FF0000"/>
                </a:solidFill>
                <a:latin typeface="標楷體" panose="03000509000000000000" pitchFamily="65" charset="-120"/>
                <a:ea typeface="標楷體" panose="03000509000000000000" pitchFamily="65" charset="-120"/>
                <a:cs typeface="+mn-cs"/>
              </a:rPr>
              <a:t>資料</a:t>
            </a:r>
            <a:endParaRPr lang="en-US" altLang="zh-TW" sz="2600" b="1" dirty="0">
              <a:solidFill>
                <a:srgbClr val="FF0000"/>
              </a:solidFill>
              <a:latin typeface="標楷體" panose="03000509000000000000" pitchFamily="65" charset="-120"/>
              <a:ea typeface="標楷體" panose="03000509000000000000" pitchFamily="65" charset="-120"/>
              <a:cs typeface="+mn-cs"/>
            </a:endParaRPr>
          </a:p>
        </p:txBody>
      </p:sp>
      <p:sp>
        <p:nvSpPr>
          <p:cNvPr id="11" name="AutoShape 6">
            <a:extLst>
              <a:ext uri="{FF2B5EF4-FFF2-40B4-BE49-F238E27FC236}">
                <a16:creationId xmlns:a16="http://schemas.microsoft.com/office/drawing/2014/main" xmlns="" id="{5CF33F73-4C12-430D-A7F0-DC2A29FE7082}"/>
              </a:ext>
            </a:extLst>
          </p:cNvPr>
          <p:cNvSpPr>
            <a:spLocks noChangeArrowheads="1"/>
          </p:cNvSpPr>
          <p:nvPr/>
        </p:nvSpPr>
        <p:spPr bwMode="auto">
          <a:xfrm>
            <a:off x="8676878" y="2533343"/>
            <a:ext cx="2857500" cy="1363635"/>
          </a:xfrm>
          <a:prstGeom prst="wedgeRoundRectCallout">
            <a:avLst>
              <a:gd name="adj1" fmla="val -91475"/>
              <a:gd name="adj2" fmla="val 4933"/>
              <a:gd name="adj3" fmla="val 16667"/>
            </a:avLst>
          </a:prstGeom>
          <a:solidFill>
            <a:schemeClr val="accent4">
              <a:lumMod val="40000"/>
              <a:lumOff val="60000"/>
            </a:schemeClr>
          </a:solidFill>
          <a:ln w="9525" algn="ctr">
            <a:solidFill>
              <a:srgbClr val="FFFF00"/>
            </a:solidFill>
            <a:miter lim="800000"/>
            <a:headEnd/>
            <a:tailEnd/>
          </a:ln>
          <a:effectLst>
            <a:outerShdw dist="20000" dir="5400000" rotWithShape="0">
              <a:srgbClr val="000000">
                <a:alpha val="37999"/>
              </a:srgbClr>
            </a:outerShdw>
          </a:effectLst>
        </p:spPr>
        <p:txBody>
          <a:bodyPr/>
          <a:lstStyle/>
          <a:p>
            <a:pPr algn="ctr">
              <a:defRPr/>
            </a:pPr>
            <a:r>
              <a:rPr kumimoji="0" lang="zh-TW" altLang="en-US" b="1" dirty="0">
                <a:solidFill>
                  <a:srgbClr val="000000"/>
                </a:solidFill>
                <a:latin typeface="標楷體" panose="03000509000000000000" pitchFamily="65" charset="-120"/>
                <a:ea typeface="標楷體" panose="03000509000000000000" pitchFamily="65" charset="-120"/>
              </a:rPr>
              <a:t>錯誤地方會以顏色標示</a:t>
            </a:r>
            <a:r>
              <a:rPr kumimoji="0" lang="en-US" altLang="zh-TW" b="1" dirty="0">
                <a:solidFill>
                  <a:srgbClr val="000000"/>
                </a:solidFill>
                <a:latin typeface="標楷體" panose="03000509000000000000" pitchFamily="65" charset="-120"/>
                <a:ea typeface="標楷體" panose="03000509000000000000" pitchFamily="65" charset="-120"/>
              </a:rPr>
              <a:t/>
            </a:r>
            <a:br>
              <a:rPr kumimoji="0" lang="en-US" altLang="zh-TW" b="1" dirty="0">
                <a:solidFill>
                  <a:srgbClr val="000000"/>
                </a:solidFill>
                <a:latin typeface="標楷體" panose="03000509000000000000" pitchFamily="65" charset="-120"/>
                <a:ea typeface="標楷體" panose="03000509000000000000" pitchFamily="65" charset="-120"/>
              </a:rPr>
            </a:br>
            <a:r>
              <a:rPr kumimoji="0" lang="zh-TW" altLang="en-US" b="1" dirty="0">
                <a:solidFill>
                  <a:srgbClr val="000000"/>
                </a:solidFill>
                <a:latin typeface="標楷體" panose="03000509000000000000" pitchFamily="65" charset="-120"/>
                <a:ea typeface="標楷體" panose="03000509000000000000" pitchFamily="65" charset="-120"/>
              </a:rPr>
              <a:t>請修正後再行</a:t>
            </a:r>
            <a:r>
              <a:rPr kumimoji="0" lang="zh-TW" altLang="en-US" b="1" dirty="0" smtClean="0">
                <a:solidFill>
                  <a:srgbClr val="000000"/>
                </a:solidFill>
                <a:latin typeface="標楷體" panose="03000509000000000000" pitchFamily="65" charset="-120"/>
                <a:ea typeface="標楷體" panose="03000509000000000000" pitchFamily="65" charset="-120"/>
              </a:rPr>
              <a:t>儲存</a:t>
            </a:r>
            <a:endParaRPr kumimoji="0" lang="en-US" altLang="zh-TW" b="1" dirty="0" smtClean="0">
              <a:solidFill>
                <a:srgbClr val="000000"/>
              </a:solidFill>
              <a:latin typeface="標楷體" panose="03000509000000000000" pitchFamily="65" charset="-120"/>
              <a:ea typeface="標楷體" panose="03000509000000000000" pitchFamily="65" charset="-120"/>
            </a:endParaRPr>
          </a:p>
          <a:p>
            <a:pPr algn="ctr">
              <a:defRPr/>
            </a:pPr>
            <a:r>
              <a:rPr kumimoji="0" lang="zh-TW" altLang="en-US" b="1" dirty="0" smtClean="0">
                <a:solidFill>
                  <a:srgbClr val="000000"/>
                </a:solidFill>
                <a:latin typeface="標楷體" panose="03000509000000000000" pitchFamily="65" charset="-120"/>
                <a:ea typeface="標楷體" panose="03000509000000000000" pitchFamily="65" charset="-120"/>
              </a:rPr>
              <a:t>此範例為</a:t>
            </a:r>
            <a:r>
              <a:rPr lang="zh-TW" altLang="en-US" b="1" dirty="0" smtClean="0">
                <a:solidFill>
                  <a:srgbClr val="0000FF"/>
                </a:solidFill>
                <a:latin typeface="標楷體" panose="03000509000000000000" pitchFamily="65" charset="-120"/>
                <a:ea typeface="標楷體" panose="03000509000000000000" pitchFamily="65" charset="-120"/>
              </a:rPr>
              <a:t>申請</a:t>
            </a:r>
            <a:r>
              <a:rPr lang="zh-TW" altLang="en-US" b="1" dirty="0">
                <a:solidFill>
                  <a:srgbClr val="0000FF"/>
                </a:solidFill>
                <a:latin typeface="標楷體" panose="03000509000000000000" pitchFamily="65" charset="-120"/>
                <a:ea typeface="標楷體" panose="03000509000000000000" pitchFamily="65" charset="-120"/>
              </a:rPr>
              <a:t>身分與資格審查結果</a:t>
            </a:r>
            <a:r>
              <a:rPr lang="zh-TW" altLang="en-US" b="1" dirty="0" smtClean="0">
                <a:solidFill>
                  <a:srgbClr val="0000FF"/>
                </a:solidFill>
                <a:latin typeface="標楷體" panose="03000509000000000000" pitchFamily="65" charset="-120"/>
                <a:ea typeface="標楷體" panose="03000509000000000000" pitchFamily="65" charset="-120"/>
              </a:rPr>
              <a:t>不同</a:t>
            </a:r>
            <a:endParaRPr kumimoji="0" lang="zh-TW" altLang="en-US" b="1" dirty="0">
              <a:solidFill>
                <a:srgbClr val="000000"/>
              </a:solidFill>
              <a:latin typeface="標楷體" panose="03000509000000000000" pitchFamily="65" charset="-120"/>
              <a:ea typeface="標楷體" panose="03000509000000000000" pitchFamily="65" charset="-120"/>
            </a:endParaRPr>
          </a:p>
        </p:txBody>
      </p:sp>
      <p:sp>
        <p:nvSpPr>
          <p:cNvPr id="12" name="AutoShape 4">
            <a:extLst>
              <a:ext uri="{FF2B5EF4-FFF2-40B4-BE49-F238E27FC236}">
                <a16:creationId xmlns:a16="http://schemas.microsoft.com/office/drawing/2014/main" xmlns="" id="{5DCB6887-ECC4-4AB4-8E13-8032640B5257}"/>
              </a:ext>
            </a:extLst>
          </p:cNvPr>
          <p:cNvSpPr>
            <a:spLocks noChangeArrowheads="1"/>
          </p:cNvSpPr>
          <p:nvPr/>
        </p:nvSpPr>
        <p:spPr bwMode="auto">
          <a:xfrm>
            <a:off x="1806966" y="4416047"/>
            <a:ext cx="2376264" cy="626866"/>
          </a:xfrm>
          <a:prstGeom prst="wedgeRoundRectCallout">
            <a:avLst>
              <a:gd name="adj1" fmla="val -11758"/>
              <a:gd name="adj2" fmla="val -95753"/>
              <a:gd name="adj3" fmla="val 16667"/>
            </a:avLst>
          </a:prstGeom>
          <a:solidFill>
            <a:schemeClr val="accent4">
              <a:lumMod val="40000"/>
              <a:lumOff val="60000"/>
            </a:schemeClr>
          </a:solidFill>
          <a:ln w="9525" algn="ctr">
            <a:solidFill>
              <a:srgbClr val="FFFF00"/>
            </a:solidFill>
            <a:miter lim="800000"/>
            <a:headEnd/>
            <a:tailEnd/>
          </a:ln>
          <a:effectLst>
            <a:outerShdw dist="20000" dir="5400000" rotWithShape="0">
              <a:srgbClr val="000000">
                <a:alpha val="37999"/>
              </a:srgbClr>
            </a:outerShdw>
          </a:effectLst>
        </p:spPr>
        <p:txBody>
          <a:bodyPr/>
          <a:lstStyle/>
          <a:p>
            <a:pPr>
              <a:defRPr/>
            </a:pPr>
            <a:r>
              <a:rPr kumimoji="0" lang="zh-TW" altLang="en-US" b="1" dirty="0">
                <a:solidFill>
                  <a:srgbClr val="000000"/>
                </a:solidFill>
                <a:latin typeface="標楷體" panose="03000509000000000000" pitchFamily="65" charset="-120"/>
                <a:ea typeface="標楷體" panose="03000509000000000000" pitchFamily="65" charset="-120"/>
              </a:rPr>
              <a:t>此處會列出報名資料尚有問題之班級考生</a:t>
            </a:r>
          </a:p>
        </p:txBody>
      </p:sp>
      <p:sp>
        <p:nvSpPr>
          <p:cNvPr id="14" name="矩形 13">
            <a:extLst>
              <a:ext uri="{FF2B5EF4-FFF2-40B4-BE49-F238E27FC236}">
                <a16:creationId xmlns:a16="http://schemas.microsoft.com/office/drawing/2014/main" xmlns="" id="{60530212-3ED9-47B9-AA24-66EAF8E11DA6}"/>
              </a:ext>
            </a:extLst>
          </p:cNvPr>
          <p:cNvSpPr/>
          <p:nvPr/>
        </p:nvSpPr>
        <p:spPr>
          <a:xfrm>
            <a:off x="4880769" y="1603764"/>
            <a:ext cx="2140405" cy="21542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
        <p:nvSpPr>
          <p:cNvPr id="15" name="矩形 14">
            <a:extLst>
              <a:ext uri="{FF2B5EF4-FFF2-40B4-BE49-F238E27FC236}">
                <a16:creationId xmlns:a16="http://schemas.microsoft.com/office/drawing/2014/main" xmlns="" id="{60530212-3ED9-47B9-AA24-66EAF8E11DA6}"/>
              </a:ext>
            </a:extLst>
          </p:cNvPr>
          <p:cNvSpPr/>
          <p:nvPr/>
        </p:nvSpPr>
        <p:spPr>
          <a:xfrm>
            <a:off x="6585923" y="1264459"/>
            <a:ext cx="565375" cy="19340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692767" y="68491"/>
            <a:ext cx="9937105" cy="689838"/>
          </a:xfrm>
          <a:prstGeom prst="rect">
            <a:avLst/>
          </a:prstGeom>
          <a:ln/>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717550" indent="-717550" fontAlgn="auto">
              <a:lnSpc>
                <a:spcPts val="3500"/>
              </a:lnSpc>
              <a:spcAft>
                <a:spcPts val="0"/>
              </a:spcAft>
            </a:pPr>
            <a:r>
              <a:rPr lang="en-US" altLang="zh-TW" sz="2600" b="1" dirty="0" smtClean="0">
                <a:latin typeface="標楷體" panose="03000509000000000000" pitchFamily="65" charset="-120"/>
                <a:ea typeface="標楷體" panose="03000509000000000000" pitchFamily="65" charset="-120"/>
              </a:rPr>
              <a:t>【</a:t>
            </a:r>
            <a:r>
              <a:rPr lang="zh-TW" altLang="en-US" sz="2600" b="1" dirty="0">
                <a:latin typeface="標楷體" panose="03000509000000000000" pitchFamily="65" charset="-120"/>
                <a:ea typeface="標楷體" panose="03000509000000000000" pitchFamily="65" charset="-120"/>
              </a:rPr>
              <a:t>集體報名</a:t>
            </a:r>
            <a:r>
              <a:rPr lang="en-US" altLang="zh-TW" sz="2600" b="1" dirty="0">
                <a:latin typeface="標楷體" panose="03000509000000000000" pitchFamily="65" charset="-120"/>
                <a:ea typeface="標楷體" panose="03000509000000000000" pitchFamily="65" charset="-120"/>
              </a:rPr>
              <a:t>】</a:t>
            </a:r>
            <a:r>
              <a:rPr lang="zh-TW" altLang="en-US" sz="2600" b="1" dirty="0">
                <a:latin typeface="標楷體" panose="03000509000000000000" pitchFamily="65" charset="-120"/>
                <a:ea typeface="標楷體" panose="03000509000000000000" pitchFamily="65" charset="-120"/>
              </a:rPr>
              <a:t>一階報名及</a:t>
            </a:r>
            <a:r>
              <a:rPr lang="zh-TW" altLang="en-US" sz="2600" b="1" dirty="0" smtClean="0">
                <a:latin typeface="標楷體" panose="03000509000000000000" pitchFamily="65" charset="-120"/>
                <a:ea typeface="標楷體" panose="03000509000000000000" pitchFamily="65" charset="-120"/>
              </a:rPr>
              <a:t>繳費</a:t>
            </a:r>
            <a:r>
              <a:rPr lang="en-US" altLang="zh-TW" sz="2600" b="1" dirty="0" smtClean="0">
                <a:solidFill>
                  <a:srgbClr val="FF0000"/>
                </a:solidFill>
                <a:latin typeface="標楷體" panose="03000509000000000000" pitchFamily="65" charset="-120"/>
                <a:ea typeface="標楷體" panose="03000509000000000000" pitchFamily="65" charset="-120"/>
                <a:cs typeface="+mn-cs"/>
              </a:rPr>
              <a:t>-</a:t>
            </a:r>
            <a:r>
              <a:rPr lang="zh-TW" altLang="en-US" sz="2600" b="1" dirty="0">
                <a:solidFill>
                  <a:srgbClr val="FF0000"/>
                </a:solidFill>
                <a:latin typeface="標楷體" panose="03000509000000000000" pitchFamily="65" charset="-120"/>
                <a:ea typeface="標楷體" panose="03000509000000000000" pitchFamily="65" charset="-120"/>
                <a:cs typeface="+mn-cs"/>
              </a:rPr>
              <a:t>檢核考生報名</a:t>
            </a:r>
            <a:r>
              <a:rPr lang="zh-TW" altLang="en-US" sz="2600" b="1" dirty="0" smtClean="0">
                <a:solidFill>
                  <a:srgbClr val="FF0000"/>
                </a:solidFill>
                <a:latin typeface="標楷體" panose="03000509000000000000" pitchFamily="65" charset="-120"/>
                <a:ea typeface="標楷體" panose="03000509000000000000" pitchFamily="65" charset="-120"/>
                <a:cs typeface="+mn-cs"/>
              </a:rPr>
              <a:t>資料</a:t>
            </a:r>
            <a:endParaRPr lang="en-US" altLang="zh-TW" sz="2600" b="1" dirty="0" smtClean="0">
              <a:solidFill>
                <a:srgbClr val="FF0000"/>
              </a:solidFill>
              <a:latin typeface="標楷體" panose="03000509000000000000" pitchFamily="65" charset="-120"/>
              <a:ea typeface="標楷體" panose="03000509000000000000" pitchFamily="65" charset="-120"/>
              <a:cs typeface="+mn-cs"/>
            </a:endParaRPr>
          </a:p>
        </p:txBody>
      </p:sp>
      <p:pic>
        <p:nvPicPr>
          <p:cNvPr id="3" name="圖片 2"/>
          <p:cNvPicPr>
            <a:picLocks noChangeAspect="1"/>
          </p:cNvPicPr>
          <p:nvPr/>
        </p:nvPicPr>
        <p:blipFill>
          <a:blip r:embed="rId2"/>
          <a:stretch>
            <a:fillRect/>
          </a:stretch>
        </p:blipFill>
        <p:spPr>
          <a:xfrm>
            <a:off x="1343472" y="692696"/>
            <a:ext cx="7455738" cy="6048672"/>
          </a:xfrm>
          <a:prstGeom prst="rect">
            <a:avLst/>
          </a:prstGeom>
        </p:spPr>
      </p:pic>
      <p:sp>
        <p:nvSpPr>
          <p:cNvPr id="10" name="AutoShape 6">
            <a:extLst>
              <a:ext uri="{FF2B5EF4-FFF2-40B4-BE49-F238E27FC236}">
                <a16:creationId xmlns:a16="http://schemas.microsoft.com/office/drawing/2014/main" xmlns="" id="{5CF33F73-4C12-430D-A7F0-DC2A29FE7082}"/>
              </a:ext>
            </a:extLst>
          </p:cNvPr>
          <p:cNvSpPr>
            <a:spLocks noChangeArrowheads="1"/>
          </p:cNvSpPr>
          <p:nvPr/>
        </p:nvSpPr>
        <p:spPr bwMode="auto">
          <a:xfrm>
            <a:off x="8799210" y="2598648"/>
            <a:ext cx="2857500" cy="1406415"/>
          </a:xfrm>
          <a:prstGeom prst="wedgeRoundRectCallout">
            <a:avLst>
              <a:gd name="adj1" fmla="val -125890"/>
              <a:gd name="adj2" fmla="val -22055"/>
              <a:gd name="adj3" fmla="val 16667"/>
            </a:avLst>
          </a:prstGeom>
          <a:solidFill>
            <a:schemeClr val="accent4">
              <a:lumMod val="40000"/>
              <a:lumOff val="60000"/>
            </a:schemeClr>
          </a:solidFill>
          <a:ln w="9525" algn="ctr">
            <a:solidFill>
              <a:srgbClr val="FFFF00"/>
            </a:solidFill>
            <a:miter lim="800000"/>
            <a:headEnd/>
            <a:tailEnd/>
          </a:ln>
          <a:effectLst>
            <a:outerShdw dist="20000" dir="5400000" rotWithShape="0">
              <a:srgbClr val="000000">
                <a:alpha val="37999"/>
              </a:srgbClr>
            </a:outerShdw>
          </a:effectLst>
        </p:spPr>
        <p:txBody>
          <a:bodyPr/>
          <a:lstStyle/>
          <a:p>
            <a:pPr algn="ctr">
              <a:defRPr/>
            </a:pPr>
            <a:r>
              <a:rPr kumimoji="0" lang="zh-TW" altLang="en-US" b="1" dirty="0">
                <a:solidFill>
                  <a:srgbClr val="000000"/>
                </a:solidFill>
                <a:latin typeface="標楷體" panose="03000509000000000000" pitchFamily="65" charset="-120"/>
                <a:ea typeface="標楷體" panose="03000509000000000000" pitchFamily="65" charset="-120"/>
              </a:rPr>
              <a:t>錯誤地方會以顏色標示</a:t>
            </a:r>
            <a:r>
              <a:rPr kumimoji="0" lang="en-US" altLang="zh-TW" b="1" dirty="0">
                <a:solidFill>
                  <a:srgbClr val="000000"/>
                </a:solidFill>
                <a:latin typeface="標楷體" panose="03000509000000000000" pitchFamily="65" charset="-120"/>
                <a:ea typeface="標楷體" panose="03000509000000000000" pitchFamily="65" charset="-120"/>
              </a:rPr>
              <a:t/>
            </a:r>
            <a:br>
              <a:rPr kumimoji="0" lang="en-US" altLang="zh-TW" b="1" dirty="0">
                <a:solidFill>
                  <a:srgbClr val="000000"/>
                </a:solidFill>
                <a:latin typeface="標楷體" panose="03000509000000000000" pitchFamily="65" charset="-120"/>
                <a:ea typeface="標楷體" panose="03000509000000000000" pitchFamily="65" charset="-120"/>
              </a:rPr>
            </a:br>
            <a:r>
              <a:rPr kumimoji="0" lang="zh-TW" altLang="en-US" b="1" dirty="0">
                <a:solidFill>
                  <a:srgbClr val="000000"/>
                </a:solidFill>
                <a:latin typeface="標楷體" panose="03000509000000000000" pitchFamily="65" charset="-120"/>
                <a:ea typeface="標楷體" panose="03000509000000000000" pitchFamily="65" charset="-120"/>
              </a:rPr>
              <a:t>請修正後再行儲存</a:t>
            </a:r>
            <a:endParaRPr kumimoji="0" lang="en-US" altLang="zh-TW" b="1" dirty="0">
              <a:solidFill>
                <a:srgbClr val="000000"/>
              </a:solidFill>
              <a:latin typeface="標楷體" panose="03000509000000000000" pitchFamily="65" charset="-120"/>
              <a:ea typeface="標楷體" panose="03000509000000000000" pitchFamily="65" charset="-120"/>
            </a:endParaRPr>
          </a:p>
          <a:p>
            <a:pPr algn="ctr">
              <a:defRPr/>
            </a:pPr>
            <a:r>
              <a:rPr kumimoji="0" lang="zh-TW" altLang="en-US" b="1" dirty="0">
                <a:solidFill>
                  <a:srgbClr val="000000"/>
                </a:solidFill>
                <a:latin typeface="標楷體" panose="03000509000000000000" pitchFamily="65" charset="-120"/>
                <a:ea typeface="標楷體" panose="03000509000000000000" pitchFamily="65" charset="-120"/>
              </a:rPr>
              <a:t>此範例</a:t>
            </a:r>
            <a:r>
              <a:rPr kumimoji="0" lang="zh-TW" altLang="en-US" b="1" dirty="0" smtClean="0">
                <a:solidFill>
                  <a:srgbClr val="000000"/>
                </a:solidFill>
                <a:latin typeface="標楷體" panose="03000509000000000000" pitchFamily="65" charset="-120"/>
                <a:ea typeface="標楷體" panose="03000509000000000000" pitchFamily="65" charset="-120"/>
              </a:rPr>
              <a:t>為</a:t>
            </a:r>
            <a:r>
              <a:rPr kumimoji="0" lang="zh-TW" altLang="en-US" b="1" dirty="0" smtClean="0">
                <a:solidFill>
                  <a:srgbClr val="0000FF"/>
                </a:solidFill>
                <a:latin typeface="標楷體" panose="03000509000000000000" pitchFamily="65" charset="-120"/>
                <a:ea typeface="標楷體" panose="03000509000000000000" pitchFamily="65" charset="-120"/>
              </a:rPr>
              <a:t>離島地區考生未勾選第二階段面試意願</a:t>
            </a:r>
            <a:endParaRPr kumimoji="0" lang="zh-TW" altLang="en-US" b="1" dirty="0">
              <a:solidFill>
                <a:srgbClr val="0000FF"/>
              </a:solidFill>
              <a:latin typeface="標楷體" panose="03000509000000000000" pitchFamily="65" charset="-120"/>
              <a:ea typeface="標楷體" panose="03000509000000000000" pitchFamily="65" charset="-120"/>
            </a:endParaRPr>
          </a:p>
        </p:txBody>
      </p:sp>
      <p:sp>
        <p:nvSpPr>
          <p:cNvPr id="11" name="AutoShape 6">
            <a:extLst>
              <a:ext uri="{FF2B5EF4-FFF2-40B4-BE49-F238E27FC236}">
                <a16:creationId xmlns:a16="http://schemas.microsoft.com/office/drawing/2014/main" xmlns="" id="{5CF33F73-4C12-430D-A7F0-DC2A29FE7082}"/>
              </a:ext>
            </a:extLst>
          </p:cNvPr>
          <p:cNvSpPr>
            <a:spLocks noChangeArrowheads="1"/>
          </p:cNvSpPr>
          <p:nvPr/>
        </p:nvSpPr>
        <p:spPr bwMode="auto">
          <a:xfrm>
            <a:off x="8688288" y="4551096"/>
            <a:ext cx="2857500" cy="1294286"/>
          </a:xfrm>
          <a:prstGeom prst="wedgeRoundRectCallout">
            <a:avLst>
              <a:gd name="adj1" fmla="val -71249"/>
              <a:gd name="adj2" fmla="val 7463"/>
              <a:gd name="adj3" fmla="val 16667"/>
            </a:avLst>
          </a:prstGeom>
          <a:solidFill>
            <a:schemeClr val="accent4">
              <a:lumMod val="40000"/>
              <a:lumOff val="60000"/>
            </a:schemeClr>
          </a:solidFill>
          <a:ln w="9525" algn="ctr">
            <a:solidFill>
              <a:srgbClr val="FFFF00"/>
            </a:solidFill>
            <a:miter lim="800000"/>
            <a:headEnd/>
            <a:tailEnd/>
          </a:ln>
          <a:effectLst>
            <a:outerShdw dist="20000" dir="5400000" rotWithShape="0">
              <a:srgbClr val="000000">
                <a:alpha val="37999"/>
              </a:srgbClr>
            </a:outerShdw>
          </a:effectLst>
        </p:spPr>
        <p:txBody>
          <a:bodyPr/>
          <a:lstStyle/>
          <a:p>
            <a:pPr algn="ctr">
              <a:defRPr/>
            </a:pPr>
            <a:r>
              <a:rPr kumimoji="0" lang="zh-TW" altLang="en-US" b="1" dirty="0">
                <a:solidFill>
                  <a:srgbClr val="000000"/>
                </a:solidFill>
                <a:latin typeface="標楷體" panose="03000509000000000000" pitchFamily="65" charset="-120"/>
                <a:ea typeface="標楷體" panose="03000509000000000000" pitchFamily="65" charset="-120"/>
              </a:rPr>
              <a:t>錯誤地方會以顏色標示</a:t>
            </a:r>
            <a:r>
              <a:rPr kumimoji="0" lang="en-US" altLang="zh-TW" b="1" dirty="0">
                <a:solidFill>
                  <a:srgbClr val="000000"/>
                </a:solidFill>
                <a:latin typeface="標楷體" panose="03000509000000000000" pitchFamily="65" charset="-120"/>
                <a:ea typeface="標楷體" panose="03000509000000000000" pitchFamily="65" charset="-120"/>
              </a:rPr>
              <a:t/>
            </a:r>
            <a:br>
              <a:rPr kumimoji="0" lang="en-US" altLang="zh-TW" b="1" dirty="0">
                <a:solidFill>
                  <a:srgbClr val="000000"/>
                </a:solidFill>
                <a:latin typeface="標楷體" panose="03000509000000000000" pitchFamily="65" charset="-120"/>
                <a:ea typeface="標楷體" panose="03000509000000000000" pitchFamily="65" charset="-120"/>
              </a:rPr>
            </a:br>
            <a:r>
              <a:rPr kumimoji="0" lang="zh-TW" altLang="en-US" b="1" dirty="0">
                <a:solidFill>
                  <a:srgbClr val="000000"/>
                </a:solidFill>
                <a:latin typeface="標楷體" panose="03000509000000000000" pitchFamily="65" charset="-120"/>
                <a:ea typeface="標楷體" panose="03000509000000000000" pitchFamily="65" charset="-120"/>
              </a:rPr>
              <a:t>請修正後再行儲存</a:t>
            </a:r>
            <a:endParaRPr kumimoji="0" lang="en-US" altLang="zh-TW" b="1" dirty="0">
              <a:solidFill>
                <a:srgbClr val="000000"/>
              </a:solidFill>
              <a:latin typeface="標楷體" panose="03000509000000000000" pitchFamily="65" charset="-120"/>
              <a:ea typeface="標楷體" panose="03000509000000000000" pitchFamily="65" charset="-120"/>
            </a:endParaRPr>
          </a:p>
          <a:p>
            <a:pPr algn="ctr">
              <a:defRPr/>
            </a:pPr>
            <a:r>
              <a:rPr kumimoji="0" lang="zh-TW" altLang="en-US" b="1" dirty="0">
                <a:solidFill>
                  <a:srgbClr val="000000"/>
                </a:solidFill>
                <a:latin typeface="標楷體" panose="03000509000000000000" pitchFamily="65" charset="-120"/>
                <a:ea typeface="標楷體" panose="03000509000000000000" pitchFamily="65" charset="-120"/>
              </a:rPr>
              <a:t>此範例</a:t>
            </a:r>
            <a:r>
              <a:rPr kumimoji="0" lang="zh-TW" altLang="en-US" b="1" dirty="0" smtClean="0">
                <a:solidFill>
                  <a:srgbClr val="000000"/>
                </a:solidFill>
                <a:latin typeface="標楷體" panose="03000509000000000000" pitchFamily="65" charset="-120"/>
                <a:ea typeface="標楷體" panose="03000509000000000000" pitchFamily="65" charset="-120"/>
              </a:rPr>
              <a:t>為</a:t>
            </a:r>
            <a:r>
              <a:rPr kumimoji="0" lang="zh-TW" altLang="en-US" b="1" dirty="0" smtClean="0">
                <a:solidFill>
                  <a:srgbClr val="0000FF"/>
                </a:solidFill>
                <a:latin typeface="標楷體" panose="03000509000000000000" pitchFamily="65" charset="-120"/>
                <a:ea typeface="標楷體" panose="03000509000000000000" pitchFamily="65" charset="-120"/>
              </a:rPr>
              <a:t>勾</a:t>
            </a:r>
            <a:r>
              <a:rPr kumimoji="0" lang="zh-TW" altLang="en-US" b="1" dirty="0">
                <a:solidFill>
                  <a:srgbClr val="0000FF"/>
                </a:solidFill>
                <a:latin typeface="標楷體" panose="03000509000000000000" pitchFamily="65" charset="-120"/>
                <a:ea typeface="標楷體" panose="03000509000000000000" pitchFamily="65" charset="-120"/>
              </a:rPr>
              <a:t>選參加但</a:t>
            </a:r>
            <a:r>
              <a:rPr kumimoji="0" lang="zh-TW" altLang="en-US" b="1" dirty="0" smtClean="0">
                <a:solidFill>
                  <a:srgbClr val="0000FF"/>
                </a:solidFill>
                <a:latin typeface="標楷體" panose="03000509000000000000" pitchFamily="65" charset="-120"/>
                <a:ea typeface="標楷體" panose="03000509000000000000" pitchFamily="65" charset="-120"/>
              </a:rPr>
              <a:t>無選填</a:t>
            </a:r>
            <a:r>
              <a:rPr kumimoji="0" lang="zh-TW" altLang="en-US" b="1" dirty="0">
                <a:solidFill>
                  <a:srgbClr val="0000FF"/>
                </a:solidFill>
                <a:latin typeface="標楷體" panose="03000509000000000000" pitchFamily="65" charset="-120"/>
                <a:ea typeface="標楷體" panose="03000509000000000000" pitchFamily="65" charset="-120"/>
              </a:rPr>
              <a:t>志願</a:t>
            </a:r>
          </a:p>
        </p:txBody>
      </p:sp>
      <p:sp>
        <p:nvSpPr>
          <p:cNvPr id="12" name="文字方塊 11"/>
          <p:cNvSpPr txBox="1"/>
          <p:nvPr/>
        </p:nvSpPr>
        <p:spPr>
          <a:xfrm>
            <a:off x="1476078" y="6319805"/>
            <a:ext cx="8640960" cy="430887"/>
          </a:xfrm>
          <a:prstGeom prst="rect">
            <a:avLst/>
          </a:prstGeom>
          <a:solidFill>
            <a:srgbClr val="F25F5C"/>
          </a:solidFill>
        </p:spPr>
        <p:txBody>
          <a:bodyPr wrap="square" rtlCol="0">
            <a:spAutoFit/>
          </a:bodyPr>
          <a:lstStyle/>
          <a:p>
            <a:pPr algn="ctr"/>
            <a:r>
              <a:rPr lang="zh-TW" altLang="en-US" sz="2200" b="1" dirty="0">
                <a:solidFill>
                  <a:schemeClr val="bg1"/>
                </a:solidFill>
                <a:latin typeface="標楷體" panose="03000509000000000000" pitchFamily="65" charset="-120"/>
                <a:ea typeface="標楷體" panose="03000509000000000000" pitchFamily="65" charset="-120"/>
              </a:rPr>
              <a:t>選擇</a:t>
            </a:r>
            <a:r>
              <a:rPr lang="zh-TW" altLang="en-US" sz="2200" b="1" dirty="0" smtClean="0">
                <a:solidFill>
                  <a:schemeClr val="bg1"/>
                </a:solidFill>
                <a:latin typeface="標楷體" panose="03000509000000000000" pitchFamily="65" charset="-120"/>
                <a:ea typeface="標楷體" panose="03000509000000000000" pitchFamily="65" charset="-120"/>
              </a:rPr>
              <a:t>「三、檢核</a:t>
            </a:r>
            <a:r>
              <a:rPr lang="zh-TW" altLang="en-US" sz="2200" b="1" dirty="0">
                <a:solidFill>
                  <a:schemeClr val="bg1"/>
                </a:solidFill>
                <a:latin typeface="標楷體" panose="03000509000000000000" pitchFamily="65" charset="-120"/>
                <a:ea typeface="標楷體" panose="03000509000000000000" pitchFamily="65" charset="-120"/>
              </a:rPr>
              <a:t>考生報名資料」，皆</a:t>
            </a:r>
            <a:r>
              <a:rPr lang="zh-TW" altLang="en-US" sz="2200" b="1" dirty="0" smtClean="0">
                <a:solidFill>
                  <a:schemeClr val="bg1"/>
                </a:solidFill>
                <a:latin typeface="標楷體" panose="03000509000000000000" pitchFamily="65" charset="-120"/>
                <a:ea typeface="標楷體" panose="03000509000000000000" pitchFamily="65" charset="-120"/>
              </a:rPr>
              <a:t>無考生名單才</a:t>
            </a:r>
            <a:r>
              <a:rPr lang="zh-TW" altLang="en-US" sz="2200" b="1" dirty="0">
                <a:solidFill>
                  <a:schemeClr val="bg1"/>
                </a:solidFill>
                <a:latin typeface="標楷體" panose="03000509000000000000" pitchFamily="65" charset="-120"/>
                <a:ea typeface="標楷體" panose="03000509000000000000" pitchFamily="65" charset="-120"/>
              </a:rPr>
              <a:t>屬資料正確無誤。</a:t>
            </a:r>
          </a:p>
        </p:txBody>
      </p:sp>
      <p:pic>
        <p:nvPicPr>
          <p:cNvPr id="4" name="圖片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846358" y="5517232"/>
            <a:ext cx="815688" cy="815688"/>
          </a:xfrm>
          <a:prstGeom prst="rect">
            <a:avLst/>
          </a:prstGeom>
        </p:spPr>
      </p:pic>
    </p:spTree>
    <p:extLst>
      <p:ext uri="{BB962C8B-B14F-4D97-AF65-F5344CB8AC3E}">
        <p14:creationId xmlns:p14="http://schemas.microsoft.com/office/powerpoint/2010/main" xmlns="" val="391880035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3"/>
          <a:stretch>
            <a:fillRect/>
          </a:stretch>
        </p:blipFill>
        <p:spPr>
          <a:xfrm>
            <a:off x="1919536" y="735853"/>
            <a:ext cx="8280920" cy="6122147"/>
          </a:xfrm>
          <a:prstGeom prst="rect">
            <a:avLst/>
          </a:prstGeom>
        </p:spPr>
      </p:pic>
      <p:pic>
        <p:nvPicPr>
          <p:cNvPr id="3" name="圖片 2"/>
          <p:cNvPicPr>
            <a:picLocks noChangeAspect="1"/>
          </p:cNvPicPr>
          <p:nvPr/>
        </p:nvPicPr>
        <p:blipFill rotWithShape="1">
          <a:blip r:embed="rId4">
            <a:extLst>
              <a:ext uri="{28A0092B-C50C-407E-A947-70E740481C1C}">
                <a14:useLocalDpi xmlns:a14="http://schemas.microsoft.com/office/drawing/2010/main" xmlns="" val="0"/>
              </a:ext>
            </a:extLst>
          </a:blip>
          <a:srcRect r="475"/>
          <a:stretch/>
        </p:blipFill>
        <p:spPr>
          <a:xfrm>
            <a:off x="6821069" y="1027923"/>
            <a:ext cx="2170860" cy="1857375"/>
          </a:xfrm>
          <a:prstGeom prst="rect">
            <a:avLst/>
          </a:prstGeom>
          <a:ln w="38100">
            <a:noFill/>
          </a:ln>
        </p:spPr>
      </p:pic>
      <p:pic>
        <p:nvPicPr>
          <p:cNvPr id="4" name="圖片 3"/>
          <p:cNvPicPr>
            <a:picLocks noChangeAspect="1"/>
          </p:cNvPicPr>
          <p:nvPr/>
        </p:nvPicPr>
        <p:blipFill rotWithShape="1">
          <a:blip r:embed="rId5"/>
          <a:srcRect l="63463" t="34681" b="41746"/>
          <a:stretch/>
        </p:blipFill>
        <p:spPr>
          <a:xfrm>
            <a:off x="8991928" y="1722731"/>
            <a:ext cx="1239851" cy="502884"/>
          </a:xfrm>
          <a:prstGeom prst="rect">
            <a:avLst/>
          </a:prstGeom>
        </p:spPr>
      </p:pic>
      <p:sp>
        <p:nvSpPr>
          <p:cNvPr id="12" name="矩形 11"/>
          <p:cNvSpPr/>
          <p:nvPr/>
        </p:nvSpPr>
        <p:spPr>
          <a:xfrm>
            <a:off x="6822549" y="1672949"/>
            <a:ext cx="2123043" cy="26694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
        <p:nvSpPr>
          <p:cNvPr id="13" name="矩形 12"/>
          <p:cNvSpPr/>
          <p:nvPr/>
        </p:nvSpPr>
        <p:spPr>
          <a:xfrm>
            <a:off x="8964179" y="1714104"/>
            <a:ext cx="1233109" cy="26694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
        <p:nvSpPr>
          <p:cNvPr id="14" name="Rectangle 2"/>
          <p:cNvSpPr txBox="1">
            <a:spLocks noChangeArrowheads="1"/>
          </p:cNvSpPr>
          <p:nvPr/>
        </p:nvSpPr>
        <p:spPr>
          <a:xfrm>
            <a:off x="623392" y="36582"/>
            <a:ext cx="9215229" cy="658562"/>
          </a:xfrm>
          <a:prstGeom prst="rect">
            <a:avLst/>
          </a:prstGeom>
          <a:ln/>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lnSpc>
                <a:spcPts val="3500"/>
              </a:lnSpc>
              <a:spcAft>
                <a:spcPts val="0"/>
              </a:spcAft>
            </a:pPr>
            <a:r>
              <a:rPr lang="en-US" altLang="zh-TW" sz="2300" b="1" dirty="0" smtClean="0">
                <a:latin typeface="標楷體" panose="03000509000000000000" pitchFamily="65" charset="-120"/>
                <a:ea typeface="標楷體" panose="03000509000000000000" pitchFamily="65" charset="-120"/>
              </a:rPr>
              <a:t>【</a:t>
            </a:r>
            <a:r>
              <a:rPr lang="zh-TW" altLang="en-US" sz="2300" b="1" dirty="0">
                <a:latin typeface="標楷體" panose="03000509000000000000" pitchFamily="65" charset="-120"/>
                <a:ea typeface="標楷體" panose="03000509000000000000" pitchFamily="65" charset="-120"/>
              </a:rPr>
              <a:t>集體報名</a:t>
            </a:r>
            <a:r>
              <a:rPr lang="en-US" altLang="zh-TW" sz="2300" b="1" dirty="0">
                <a:latin typeface="標楷體" panose="03000509000000000000" pitchFamily="65" charset="-120"/>
                <a:ea typeface="標楷體" panose="03000509000000000000" pitchFamily="65" charset="-120"/>
              </a:rPr>
              <a:t>】</a:t>
            </a:r>
            <a:r>
              <a:rPr lang="zh-TW" altLang="en-US" sz="2300" b="1" dirty="0">
                <a:latin typeface="標楷體" panose="03000509000000000000" pitchFamily="65" charset="-120"/>
                <a:ea typeface="標楷體" panose="03000509000000000000" pitchFamily="65" charset="-120"/>
              </a:rPr>
              <a:t>一階報名及繳費</a:t>
            </a:r>
            <a:r>
              <a:rPr lang="en-US" altLang="zh-TW" sz="2300" b="1" dirty="0">
                <a:solidFill>
                  <a:srgbClr val="FF0000"/>
                </a:solidFill>
                <a:latin typeface="標楷體" panose="03000509000000000000" pitchFamily="65" charset="-120"/>
                <a:ea typeface="標楷體" panose="03000509000000000000" pitchFamily="65" charset="-120"/>
                <a:cs typeface="+mn-cs"/>
              </a:rPr>
              <a:t>-</a:t>
            </a:r>
            <a:r>
              <a:rPr lang="zh-TW" altLang="en-US" sz="2300" b="1" dirty="0">
                <a:solidFill>
                  <a:srgbClr val="FF0000"/>
                </a:solidFill>
                <a:latin typeface="標楷體" panose="03000509000000000000" pitchFamily="65" charset="-120"/>
                <a:ea typeface="標楷體" panose="03000509000000000000" pitchFamily="65" charset="-120"/>
                <a:cs typeface="+mn-cs"/>
              </a:rPr>
              <a:t>檢核報名資料</a:t>
            </a:r>
            <a:r>
              <a:rPr lang="en-US" altLang="zh-TW" sz="2300" b="1" dirty="0">
                <a:solidFill>
                  <a:srgbClr val="FF0000"/>
                </a:solidFill>
                <a:latin typeface="標楷體" panose="03000509000000000000" pitchFamily="65" charset="-120"/>
                <a:ea typeface="標楷體" panose="03000509000000000000" pitchFamily="65" charset="-120"/>
                <a:cs typeface="+mn-cs"/>
              </a:rPr>
              <a:t>(</a:t>
            </a:r>
            <a:r>
              <a:rPr lang="zh-TW" altLang="en-US" sz="2300" b="1" dirty="0">
                <a:solidFill>
                  <a:srgbClr val="FF0000"/>
                </a:solidFill>
                <a:latin typeface="標楷體" panose="03000509000000000000" pitchFamily="65" charset="-120"/>
                <a:ea typeface="標楷體" panose="03000509000000000000" pitchFamily="65" charset="-120"/>
                <a:cs typeface="+mn-cs"/>
              </a:rPr>
              <a:t>特殊身分審核</a:t>
            </a:r>
            <a:r>
              <a:rPr lang="en-US" altLang="zh-TW" sz="2400" b="1" dirty="0">
                <a:solidFill>
                  <a:srgbClr val="FF0000"/>
                </a:solidFill>
                <a:latin typeface="標楷體" panose="03000509000000000000" pitchFamily="65" charset="-120"/>
                <a:ea typeface="標楷體" panose="03000509000000000000" pitchFamily="65" charset="-120"/>
                <a:cs typeface="+mn-cs"/>
              </a:rPr>
              <a:t>)</a:t>
            </a:r>
            <a:endParaRPr lang="en-US" altLang="zh-TW" sz="2400" b="1" dirty="0">
              <a:solidFill>
                <a:srgbClr val="3333FF"/>
              </a:solidFill>
              <a:latin typeface="標楷體" panose="03000509000000000000" pitchFamily="65" charset="-120"/>
              <a:ea typeface="標楷體" panose="03000509000000000000" pitchFamily="65" charset="-120"/>
              <a:cs typeface="+mn-cs"/>
            </a:endParaRPr>
          </a:p>
        </p:txBody>
      </p:sp>
      <p:sp>
        <p:nvSpPr>
          <p:cNvPr id="15" name="矩形 14"/>
          <p:cNvSpPr/>
          <p:nvPr/>
        </p:nvSpPr>
        <p:spPr>
          <a:xfrm>
            <a:off x="2656936" y="3588589"/>
            <a:ext cx="3300681" cy="21317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
        <p:nvSpPr>
          <p:cNvPr id="342020" name="AutoShape 4"/>
          <p:cNvSpPr>
            <a:spLocks noChangeArrowheads="1"/>
          </p:cNvSpPr>
          <p:nvPr/>
        </p:nvSpPr>
        <p:spPr bwMode="auto">
          <a:xfrm>
            <a:off x="1735219" y="2153671"/>
            <a:ext cx="2808312" cy="714375"/>
          </a:xfrm>
          <a:prstGeom prst="wedgeRoundRectCallout">
            <a:avLst>
              <a:gd name="adj1" fmla="val -5167"/>
              <a:gd name="adj2" fmla="val 133745"/>
              <a:gd name="adj3" fmla="val 16667"/>
            </a:avLst>
          </a:prstGeom>
          <a:solidFill>
            <a:schemeClr val="accent4">
              <a:lumMod val="40000"/>
              <a:lumOff val="60000"/>
            </a:schemeClr>
          </a:solidFill>
          <a:ln w="9525" algn="ctr">
            <a:solidFill>
              <a:srgbClr val="FFFF00"/>
            </a:solidFill>
            <a:miter lim="800000"/>
            <a:headEnd/>
            <a:tailEnd/>
          </a:ln>
          <a:effectLst>
            <a:outerShdw dist="20000" dir="5400000" rotWithShape="0">
              <a:srgbClr val="000000">
                <a:alpha val="37999"/>
              </a:srgbClr>
            </a:outerShdw>
          </a:effectLst>
        </p:spPr>
        <p:txBody>
          <a:bodyPr/>
          <a:lstStyle/>
          <a:p>
            <a:pPr algn="ctr"/>
            <a:r>
              <a:rPr kumimoji="0" lang="zh-TW" altLang="en-US" b="1" dirty="0">
                <a:solidFill>
                  <a:srgbClr val="000000"/>
                </a:solidFill>
                <a:latin typeface="標楷體" panose="03000509000000000000" pitchFamily="65" charset="-120"/>
                <a:ea typeface="標楷體" panose="03000509000000000000" pitchFamily="65" charset="-120"/>
              </a:rPr>
              <a:t>顯示報名身分與本委員會審核的身分不同</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stretch>
            <a:fillRect/>
          </a:stretch>
        </p:blipFill>
        <p:spPr>
          <a:xfrm>
            <a:off x="1559496" y="692696"/>
            <a:ext cx="9042252" cy="6048672"/>
          </a:xfrm>
          <a:prstGeom prst="rect">
            <a:avLst/>
          </a:prstGeom>
        </p:spPr>
      </p:pic>
      <p:sp>
        <p:nvSpPr>
          <p:cNvPr id="5" name="Rectangle 2"/>
          <p:cNvSpPr txBox="1">
            <a:spLocks noChangeArrowheads="1"/>
          </p:cNvSpPr>
          <p:nvPr/>
        </p:nvSpPr>
        <p:spPr>
          <a:xfrm>
            <a:off x="682599" y="-222379"/>
            <a:ext cx="9215229" cy="1224971"/>
          </a:xfrm>
          <a:prstGeom prst="rect">
            <a:avLst/>
          </a:prstGeom>
          <a:ln/>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lnSpc>
                <a:spcPts val="3500"/>
              </a:lnSpc>
              <a:spcAft>
                <a:spcPts val="0"/>
              </a:spcAft>
            </a:pPr>
            <a:r>
              <a:rPr lang="en-US" altLang="zh-TW" sz="2300" b="1" dirty="0" smtClean="0">
                <a:latin typeface="標楷體" panose="03000509000000000000" pitchFamily="65" charset="-120"/>
                <a:ea typeface="標楷體" panose="03000509000000000000" pitchFamily="65" charset="-120"/>
              </a:rPr>
              <a:t>【</a:t>
            </a:r>
            <a:r>
              <a:rPr lang="zh-TW" altLang="en-US" sz="2300" b="1" dirty="0">
                <a:latin typeface="標楷體" panose="03000509000000000000" pitchFamily="65" charset="-120"/>
                <a:ea typeface="標楷體" panose="03000509000000000000" pitchFamily="65" charset="-120"/>
              </a:rPr>
              <a:t>集體報名</a:t>
            </a:r>
            <a:r>
              <a:rPr lang="en-US" altLang="zh-TW" sz="2300" b="1" dirty="0">
                <a:latin typeface="標楷體" panose="03000509000000000000" pitchFamily="65" charset="-120"/>
                <a:ea typeface="標楷體" panose="03000509000000000000" pitchFamily="65" charset="-120"/>
              </a:rPr>
              <a:t>】</a:t>
            </a:r>
            <a:r>
              <a:rPr lang="zh-TW" altLang="en-US" sz="2300" b="1" dirty="0">
                <a:latin typeface="標楷體" panose="03000509000000000000" pitchFamily="65" charset="-120"/>
                <a:ea typeface="標楷體" panose="03000509000000000000" pitchFamily="65" charset="-120"/>
              </a:rPr>
              <a:t>一階報名及繳費</a:t>
            </a:r>
            <a:r>
              <a:rPr lang="en-US" altLang="zh-TW" sz="2300" b="1" dirty="0">
                <a:solidFill>
                  <a:srgbClr val="FF0000"/>
                </a:solidFill>
                <a:latin typeface="標楷體" panose="03000509000000000000" pitchFamily="65" charset="-120"/>
                <a:ea typeface="標楷體" panose="03000509000000000000" pitchFamily="65" charset="-120"/>
                <a:cs typeface="+mn-cs"/>
              </a:rPr>
              <a:t>-</a:t>
            </a:r>
            <a:r>
              <a:rPr lang="zh-TW" altLang="en-US" sz="2300" b="1" dirty="0">
                <a:solidFill>
                  <a:srgbClr val="FF0000"/>
                </a:solidFill>
                <a:latin typeface="標楷體" panose="03000509000000000000" pitchFamily="65" charset="-120"/>
                <a:ea typeface="標楷體" panose="03000509000000000000" pitchFamily="65" charset="-120"/>
                <a:cs typeface="+mn-cs"/>
              </a:rPr>
              <a:t>檢核報名資料</a:t>
            </a:r>
            <a:r>
              <a:rPr lang="en-US" altLang="zh-TW" sz="2300" b="1" dirty="0">
                <a:solidFill>
                  <a:srgbClr val="FF0000"/>
                </a:solidFill>
                <a:latin typeface="標楷體" panose="03000509000000000000" pitchFamily="65" charset="-120"/>
                <a:ea typeface="標楷體" panose="03000509000000000000" pitchFamily="65" charset="-120"/>
                <a:cs typeface="+mn-cs"/>
              </a:rPr>
              <a:t>(</a:t>
            </a:r>
            <a:r>
              <a:rPr lang="zh-TW" altLang="en-US" sz="2300" b="1" dirty="0">
                <a:solidFill>
                  <a:srgbClr val="FF0000"/>
                </a:solidFill>
                <a:latin typeface="標楷體" panose="03000509000000000000" pitchFamily="65" charset="-120"/>
                <a:ea typeface="標楷體" panose="03000509000000000000" pitchFamily="65" charset="-120"/>
                <a:cs typeface="+mn-cs"/>
              </a:rPr>
              <a:t>特殊身分審核</a:t>
            </a:r>
            <a:r>
              <a:rPr lang="en-US" altLang="zh-TW" sz="2400" b="1" dirty="0">
                <a:solidFill>
                  <a:srgbClr val="FF0000"/>
                </a:solidFill>
                <a:latin typeface="標楷體" panose="03000509000000000000" pitchFamily="65" charset="-120"/>
                <a:ea typeface="標楷體" panose="03000509000000000000" pitchFamily="65" charset="-120"/>
                <a:cs typeface="+mn-cs"/>
              </a:rPr>
              <a:t>)</a:t>
            </a:r>
            <a:endParaRPr lang="en-US" altLang="zh-TW" sz="2400" b="1" dirty="0">
              <a:solidFill>
                <a:srgbClr val="3333FF"/>
              </a:solidFill>
              <a:latin typeface="標楷體" panose="03000509000000000000" pitchFamily="65" charset="-120"/>
              <a:ea typeface="標楷體" panose="03000509000000000000" pitchFamily="65" charset="-120"/>
              <a:cs typeface="+mn-cs"/>
            </a:endParaRPr>
          </a:p>
        </p:txBody>
      </p:sp>
      <p:sp>
        <p:nvSpPr>
          <p:cNvPr id="21" name="矩形 20">
            <a:extLst>
              <a:ext uri="{FF2B5EF4-FFF2-40B4-BE49-F238E27FC236}">
                <a16:creationId xmlns:a16="http://schemas.microsoft.com/office/drawing/2014/main" xmlns="" id="{840C667B-26B5-452A-AD96-50D1F4C2CDE2}"/>
              </a:ext>
            </a:extLst>
          </p:cNvPr>
          <p:cNvSpPr/>
          <p:nvPr/>
        </p:nvSpPr>
        <p:spPr>
          <a:xfrm>
            <a:off x="8745349" y="1684005"/>
            <a:ext cx="1149149" cy="18792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
        <p:nvSpPr>
          <p:cNvPr id="22" name="矩形 21">
            <a:extLst>
              <a:ext uri="{FF2B5EF4-FFF2-40B4-BE49-F238E27FC236}">
                <a16:creationId xmlns:a16="http://schemas.microsoft.com/office/drawing/2014/main" xmlns="" id="{3AFC6063-4E03-49D3-853A-F441E743A215}"/>
              </a:ext>
            </a:extLst>
          </p:cNvPr>
          <p:cNvSpPr/>
          <p:nvPr/>
        </p:nvSpPr>
        <p:spPr>
          <a:xfrm>
            <a:off x="7481878" y="4276514"/>
            <a:ext cx="774362" cy="37662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
        <p:nvSpPr>
          <p:cNvPr id="23" name="矩形 22">
            <a:extLst>
              <a:ext uri="{FF2B5EF4-FFF2-40B4-BE49-F238E27FC236}">
                <a16:creationId xmlns:a16="http://schemas.microsoft.com/office/drawing/2014/main" xmlns="" id="{8420D9B3-5A2B-4663-B593-62CF48990D5F}"/>
              </a:ext>
            </a:extLst>
          </p:cNvPr>
          <p:cNvSpPr/>
          <p:nvPr/>
        </p:nvSpPr>
        <p:spPr>
          <a:xfrm>
            <a:off x="6856294" y="1621595"/>
            <a:ext cx="1890891" cy="24171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
        <p:nvSpPr>
          <p:cNvPr id="24" name="矩形 23">
            <a:extLst>
              <a:ext uri="{FF2B5EF4-FFF2-40B4-BE49-F238E27FC236}">
                <a16:creationId xmlns:a16="http://schemas.microsoft.com/office/drawing/2014/main" xmlns="" id="{AFDB1992-F9A7-42EC-97AF-B8D575B1CF3E}"/>
              </a:ext>
            </a:extLst>
          </p:cNvPr>
          <p:cNvSpPr/>
          <p:nvPr/>
        </p:nvSpPr>
        <p:spPr>
          <a:xfrm>
            <a:off x="6027283" y="3623923"/>
            <a:ext cx="4039743" cy="23644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
        <p:nvSpPr>
          <p:cNvPr id="25" name="AutoShape 5">
            <a:extLst>
              <a:ext uri="{FF2B5EF4-FFF2-40B4-BE49-F238E27FC236}">
                <a16:creationId xmlns:a16="http://schemas.microsoft.com/office/drawing/2014/main" xmlns="" id="{FB76B353-F273-41B4-A030-0924070C7D23}"/>
              </a:ext>
            </a:extLst>
          </p:cNvPr>
          <p:cNvSpPr>
            <a:spLocks noChangeArrowheads="1"/>
          </p:cNvSpPr>
          <p:nvPr/>
        </p:nvSpPr>
        <p:spPr bwMode="auto">
          <a:xfrm>
            <a:off x="5807968" y="4869160"/>
            <a:ext cx="2592288" cy="931373"/>
          </a:xfrm>
          <a:prstGeom prst="wedgeRoundRectCallout">
            <a:avLst>
              <a:gd name="adj1" fmla="val 44723"/>
              <a:gd name="adj2" fmla="val -73652"/>
              <a:gd name="adj3" fmla="val 16667"/>
            </a:avLst>
          </a:prstGeom>
          <a:solidFill>
            <a:schemeClr val="accent4">
              <a:lumMod val="40000"/>
              <a:lumOff val="60000"/>
            </a:schemeClr>
          </a:solidFill>
          <a:ln w="9525" algn="ctr">
            <a:solidFill>
              <a:srgbClr val="FFFF00"/>
            </a:solidFill>
            <a:miter lim="800000"/>
            <a:headEnd/>
            <a:tailEnd/>
          </a:ln>
          <a:effectLst>
            <a:outerShdw dist="20000" dir="5400000" rotWithShape="0">
              <a:srgbClr val="000000">
                <a:alpha val="37999"/>
              </a:srgbClr>
            </a:outerShdw>
          </a:effectLst>
        </p:spPr>
        <p:txBody>
          <a:bodyPr/>
          <a:lstStyle/>
          <a:p>
            <a:r>
              <a:rPr kumimoji="0" lang="zh-TW" altLang="en-US" b="1" dirty="0">
                <a:solidFill>
                  <a:srgbClr val="000000"/>
                </a:solidFill>
                <a:latin typeface="標楷體" panose="03000509000000000000" pitchFamily="65" charset="-120"/>
                <a:ea typeface="標楷體" panose="03000509000000000000" pitchFamily="65" charset="-120"/>
              </a:rPr>
              <a:t>顯示考生報名系科組學程無名額，代碼前註記</a:t>
            </a:r>
            <a:endParaRPr kumimoji="0" lang="en-US" altLang="zh-TW" b="1" dirty="0">
              <a:solidFill>
                <a:srgbClr val="000000"/>
              </a:solidFill>
              <a:latin typeface="標楷體" panose="03000509000000000000" pitchFamily="65" charset="-120"/>
              <a:ea typeface="標楷體" panose="03000509000000000000" pitchFamily="65" charset="-120"/>
            </a:endParaRPr>
          </a:p>
          <a:p>
            <a:r>
              <a:rPr kumimoji="0" lang="zh-TW" altLang="en-US" b="1" dirty="0">
                <a:solidFill>
                  <a:srgbClr val="000000"/>
                </a:solidFill>
                <a:latin typeface="標楷體" panose="03000509000000000000" pitchFamily="65" charset="-120"/>
                <a:ea typeface="標楷體" panose="03000509000000000000" pitchFamily="65" charset="-120"/>
              </a:rPr>
              <a:t>「</a:t>
            </a:r>
            <a:r>
              <a:rPr kumimoji="0" lang="en-US" altLang="zh-TW" b="1" dirty="0">
                <a:solidFill>
                  <a:srgbClr val="000000"/>
                </a:solidFill>
                <a:latin typeface="標楷體" panose="03000509000000000000" pitchFamily="65" charset="-120"/>
                <a:ea typeface="標楷體" panose="03000509000000000000" pitchFamily="65" charset="-120"/>
              </a:rPr>
              <a:t>*</a:t>
            </a:r>
            <a:r>
              <a:rPr kumimoji="0" lang="zh-TW" altLang="en-US" b="1" dirty="0">
                <a:solidFill>
                  <a:srgbClr val="000000"/>
                </a:solidFill>
                <a:latin typeface="標楷體" panose="03000509000000000000" pitchFamily="65" charset="-120"/>
                <a:ea typeface="標楷體" panose="03000509000000000000" pitchFamily="65" charset="-120"/>
              </a:rPr>
              <a:t>」者請修正</a:t>
            </a:r>
          </a:p>
        </p:txBody>
      </p:sp>
      <p:graphicFrame>
        <p:nvGraphicFramePr>
          <p:cNvPr id="9" name="表格 8"/>
          <p:cNvGraphicFramePr>
            <a:graphicFrameLocks noGrp="1"/>
          </p:cNvGraphicFramePr>
          <p:nvPr>
            <p:extLst>
              <p:ext uri="{D42A27DB-BD31-4B8C-83A1-F6EECF244321}">
                <p14:modId xmlns:p14="http://schemas.microsoft.com/office/powerpoint/2010/main" xmlns="" val="409795290"/>
              </p:ext>
            </p:extLst>
          </p:nvPr>
        </p:nvGraphicFramePr>
        <p:xfrm>
          <a:off x="352612" y="4557969"/>
          <a:ext cx="5040560" cy="1783080"/>
        </p:xfrm>
        <a:graphic>
          <a:graphicData uri="http://schemas.openxmlformats.org/drawingml/2006/table">
            <a:tbl>
              <a:tblPr firstRow="1" bandRow="1">
                <a:tableStyleId>{21E4AEA4-8DFA-4A89-87EB-49C32662AFE0}</a:tableStyleId>
              </a:tblPr>
              <a:tblGrid>
                <a:gridCol w="630070">
                  <a:extLst>
                    <a:ext uri="{9D8B030D-6E8A-4147-A177-3AD203B41FA5}">
                      <a16:colId xmlns:a16="http://schemas.microsoft.com/office/drawing/2014/main" xmlns="" val="20000"/>
                    </a:ext>
                  </a:extLst>
                </a:gridCol>
                <a:gridCol w="630070">
                  <a:extLst>
                    <a:ext uri="{9D8B030D-6E8A-4147-A177-3AD203B41FA5}">
                      <a16:colId xmlns:a16="http://schemas.microsoft.com/office/drawing/2014/main" xmlns="" val="20001"/>
                    </a:ext>
                  </a:extLst>
                </a:gridCol>
                <a:gridCol w="630070">
                  <a:extLst>
                    <a:ext uri="{9D8B030D-6E8A-4147-A177-3AD203B41FA5}">
                      <a16:colId xmlns:a16="http://schemas.microsoft.com/office/drawing/2014/main" xmlns="" val="20002"/>
                    </a:ext>
                  </a:extLst>
                </a:gridCol>
                <a:gridCol w="630070">
                  <a:extLst>
                    <a:ext uri="{9D8B030D-6E8A-4147-A177-3AD203B41FA5}">
                      <a16:colId xmlns:a16="http://schemas.microsoft.com/office/drawing/2014/main" xmlns="" val="20003"/>
                    </a:ext>
                  </a:extLst>
                </a:gridCol>
                <a:gridCol w="630070">
                  <a:extLst>
                    <a:ext uri="{9D8B030D-6E8A-4147-A177-3AD203B41FA5}">
                      <a16:colId xmlns:a16="http://schemas.microsoft.com/office/drawing/2014/main" xmlns="" val="20004"/>
                    </a:ext>
                  </a:extLst>
                </a:gridCol>
                <a:gridCol w="630070">
                  <a:extLst>
                    <a:ext uri="{9D8B030D-6E8A-4147-A177-3AD203B41FA5}">
                      <a16:colId xmlns:a16="http://schemas.microsoft.com/office/drawing/2014/main" xmlns="" val="20005"/>
                    </a:ext>
                  </a:extLst>
                </a:gridCol>
                <a:gridCol w="630070">
                  <a:extLst>
                    <a:ext uri="{9D8B030D-6E8A-4147-A177-3AD203B41FA5}">
                      <a16:colId xmlns:a16="http://schemas.microsoft.com/office/drawing/2014/main" xmlns="" val="20006"/>
                    </a:ext>
                  </a:extLst>
                </a:gridCol>
                <a:gridCol w="630070">
                  <a:extLst>
                    <a:ext uri="{9D8B030D-6E8A-4147-A177-3AD203B41FA5}">
                      <a16:colId xmlns:a16="http://schemas.microsoft.com/office/drawing/2014/main" xmlns="" val="20007"/>
                    </a:ext>
                  </a:extLst>
                </a:gridCol>
              </a:tblGrid>
              <a:tr h="108012">
                <a:tc>
                  <a:txBody>
                    <a:bodyPr/>
                    <a:lstStyle/>
                    <a:p>
                      <a:pPr algn="ctr" fontAlgn="ctr"/>
                      <a:endParaRPr lang="zh-TW" altLang="en-US" sz="1400" b="0" i="0" u="none" strike="noStrike" dirty="0">
                        <a:solidFill>
                          <a:schemeClr val="tx1"/>
                        </a:solidFill>
                        <a:effectLst/>
                        <a:latin typeface="標楷體" panose="03000509000000000000" pitchFamily="65" charset="-120"/>
                        <a:ea typeface="標楷體" panose="03000509000000000000" pitchFamily="65" charset="-120"/>
                      </a:endParaRPr>
                    </a:p>
                  </a:txBody>
                  <a:tcPr marL="9525" marR="9525" marT="9525" marB="0" anchor="ctr">
                    <a:lnL w="12700" cap="flat" cmpd="sng" algn="ctr">
                      <a:solidFill>
                        <a:srgbClr val="C5E0B4"/>
                      </a:solidFill>
                      <a:prstDash val="solid"/>
                      <a:round/>
                      <a:headEnd type="none" w="med" len="med"/>
                      <a:tailEnd type="none" w="med" len="med"/>
                    </a:lnL>
                    <a:lnR w="12700" cap="flat" cmpd="sng" algn="ctr">
                      <a:solidFill>
                        <a:srgbClr val="C5E0B4"/>
                      </a:solidFill>
                      <a:prstDash val="solid"/>
                      <a:round/>
                      <a:headEnd type="none" w="med" len="med"/>
                      <a:tailEnd type="none" w="med" len="med"/>
                    </a:lnR>
                    <a:lnT w="12700" cap="flat" cmpd="sng" algn="ctr">
                      <a:solidFill>
                        <a:srgbClr val="C5E0B4"/>
                      </a:solidFill>
                      <a:prstDash val="solid"/>
                      <a:round/>
                      <a:headEnd type="none" w="med" len="med"/>
                      <a:tailEnd type="none" w="med" len="med"/>
                    </a:lnT>
                    <a:lnB w="12700" cap="flat" cmpd="sng" algn="ctr">
                      <a:solidFill>
                        <a:srgbClr val="C5E0B4"/>
                      </a:solidFill>
                      <a:prstDash val="solid"/>
                      <a:round/>
                      <a:headEnd type="none" w="med" len="med"/>
                      <a:tailEnd type="none" w="med" len="med"/>
                    </a:lnB>
                    <a:solidFill>
                      <a:schemeClr val="accent2">
                        <a:lumMod val="20000"/>
                        <a:lumOff val="80000"/>
                      </a:schemeClr>
                    </a:solidFill>
                  </a:tcPr>
                </a:tc>
                <a:tc>
                  <a:txBody>
                    <a:bodyPr/>
                    <a:lstStyle/>
                    <a:p>
                      <a:pPr algn="ctr" fontAlgn="ctr"/>
                      <a:r>
                        <a:rPr lang="zh-TW" altLang="en-US" sz="1400" b="0" u="none" strike="noStrike" dirty="0">
                          <a:solidFill>
                            <a:schemeClr val="tx1"/>
                          </a:solidFill>
                          <a:effectLst/>
                          <a:latin typeface="標楷體" panose="03000509000000000000" pitchFamily="65" charset="-120"/>
                          <a:ea typeface="標楷體" panose="03000509000000000000" pitchFamily="65" charset="-120"/>
                        </a:rPr>
                        <a:t>一般生</a:t>
                      </a:r>
                      <a:endParaRPr lang="zh-TW" altLang="en-US" sz="1400" b="0" i="0" u="none" strike="noStrike" dirty="0">
                        <a:solidFill>
                          <a:schemeClr val="tx1"/>
                        </a:solidFill>
                        <a:effectLst/>
                        <a:latin typeface="標楷體" panose="03000509000000000000" pitchFamily="65" charset="-120"/>
                        <a:ea typeface="標楷體" panose="03000509000000000000" pitchFamily="65" charset="-120"/>
                      </a:endParaRPr>
                    </a:p>
                  </a:txBody>
                  <a:tcPr marL="9525" marR="9525" marT="9525" marB="0" anchor="ctr">
                    <a:lnL w="12700" cap="flat" cmpd="sng" algn="ctr">
                      <a:solidFill>
                        <a:srgbClr val="C5E0B4"/>
                      </a:solidFill>
                      <a:prstDash val="solid"/>
                      <a:round/>
                      <a:headEnd type="none" w="med" len="med"/>
                      <a:tailEnd type="none" w="med" len="med"/>
                    </a:lnL>
                    <a:lnR w="12700" cap="flat" cmpd="sng" algn="ctr">
                      <a:solidFill>
                        <a:srgbClr val="C5E0B4"/>
                      </a:solidFill>
                      <a:prstDash val="solid"/>
                      <a:round/>
                      <a:headEnd type="none" w="med" len="med"/>
                      <a:tailEnd type="none" w="med" len="med"/>
                    </a:lnR>
                    <a:lnT w="12700" cap="flat" cmpd="sng" algn="ctr">
                      <a:solidFill>
                        <a:srgbClr val="C5E0B4"/>
                      </a:solidFill>
                      <a:prstDash val="solid"/>
                      <a:round/>
                      <a:headEnd type="none" w="med" len="med"/>
                      <a:tailEnd type="none" w="med" len="med"/>
                    </a:lnT>
                    <a:lnB w="12700" cap="flat" cmpd="sng" algn="ctr">
                      <a:solidFill>
                        <a:srgbClr val="C5E0B4"/>
                      </a:solidFill>
                      <a:prstDash val="solid"/>
                      <a:round/>
                      <a:headEnd type="none" w="med" len="med"/>
                      <a:tailEnd type="none" w="med" len="med"/>
                    </a:lnB>
                    <a:solidFill>
                      <a:schemeClr val="accent2">
                        <a:lumMod val="20000"/>
                        <a:lumOff val="80000"/>
                      </a:schemeClr>
                    </a:solidFill>
                  </a:tcPr>
                </a:tc>
                <a:tc>
                  <a:txBody>
                    <a:bodyPr/>
                    <a:lstStyle/>
                    <a:p>
                      <a:pPr algn="ctr" fontAlgn="ctr"/>
                      <a:r>
                        <a:rPr lang="zh-TW" altLang="en-US" sz="1400" b="0" u="none" strike="noStrike" dirty="0">
                          <a:solidFill>
                            <a:schemeClr val="tx1"/>
                          </a:solidFill>
                          <a:effectLst/>
                          <a:latin typeface="標楷體" panose="03000509000000000000" pitchFamily="65" charset="-120"/>
                          <a:ea typeface="標楷體" panose="03000509000000000000" pitchFamily="65" charset="-120"/>
                        </a:rPr>
                        <a:t>原住民</a:t>
                      </a:r>
                      <a:endParaRPr lang="zh-TW" altLang="en-US" sz="1400" b="0" i="0" u="none" strike="noStrike" dirty="0">
                        <a:solidFill>
                          <a:schemeClr val="tx1"/>
                        </a:solidFill>
                        <a:effectLst/>
                        <a:latin typeface="標楷體" panose="03000509000000000000" pitchFamily="65" charset="-120"/>
                        <a:ea typeface="標楷體" panose="03000509000000000000" pitchFamily="65" charset="-120"/>
                      </a:endParaRPr>
                    </a:p>
                  </a:txBody>
                  <a:tcPr marL="9525" marR="9525" marT="9525" marB="0" anchor="ctr">
                    <a:lnL w="12700" cap="flat" cmpd="sng" algn="ctr">
                      <a:solidFill>
                        <a:srgbClr val="C5E0B4"/>
                      </a:solidFill>
                      <a:prstDash val="solid"/>
                      <a:round/>
                      <a:headEnd type="none" w="med" len="med"/>
                      <a:tailEnd type="none" w="med" len="med"/>
                    </a:lnL>
                    <a:lnR w="12700" cap="flat" cmpd="sng" algn="ctr">
                      <a:solidFill>
                        <a:srgbClr val="C5E0B4"/>
                      </a:solidFill>
                      <a:prstDash val="solid"/>
                      <a:round/>
                      <a:headEnd type="none" w="med" len="med"/>
                      <a:tailEnd type="none" w="med" len="med"/>
                    </a:lnR>
                    <a:lnT w="12700" cap="flat" cmpd="sng" algn="ctr">
                      <a:solidFill>
                        <a:srgbClr val="C5E0B4"/>
                      </a:solidFill>
                      <a:prstDash val="solid"/>
                      <a:round/>
                      <a:headEnd type="none" w="med" len="med"/>
                      <a:tailEnd type="none" w="med" len="med"/>
                    </a:lnT>
                    <a:lnB w="12700" cap="flat" cmpd="sng" algn="ctr">
                      <a:solidFill>
                        <a:srgbClr val="C5E0B4"/>
                      </a:solidFill>
                      <a:prstDash val="solid"/>
                      <a:round/>
                      <a:headEnd type="none" w="med" len="med"/>
                      <a:tailEnd type="none" w="med" len="med"/>
                    </a:lnB>
                    <a:solidFill>
                      <a:schemeClr val="accent2">
                        <a:lumMod val="20000"/>
                        <a:lumOff val="80000"/>
                      </a:schemeClr>
                    </a:solidFill>
                  </a:tcPr>
                </a:tc>
                <a:tc>
                  <a:txBody>
                    <a:bodyPr/>
                    <a:lstStyle/>
                    <a:p>
                      <a:pPr algn="ctr" fontAlgn="ctr"/>
                      <a:r>
                        <a:rPr lang="zh-TW" altLang="en-US" sz="1400" b="0" u="none" strike="noStrike" dirty="0">
                          <a:solidFill>
                            <a:schemeClr val="tx1"/>
                          </a:solidFill>
                          <a:effectLst/>
                          <a:latin typeface="標楷體" panose="03000509000000000000" pitchFamily="65" charset="-120"/>
                          <a:ea typeface="標楷體" panose="03000509000000000000" pitchFamily="65" charset="-120"/>
                        </a:rPr>
                        <a:t>連江縣</a:t>
                      </a:r>
                      <a:endParaRPr lang="zh-TW" altLang="en-US" sz="1400" b="0" i="0" u="none" strike="noStrike" dirty="0">
                        <a:solidFill>
                          <a:schemeClr val="tx1"/>
                        </a:solidFill>
                        <a:effectLst/>
                        <a:latin typeface="標楷體" panose="03000509000000000000" pitchFamily="65" charset="-120"/>
                        <a:ea typeface="標楷體" panose="03000509000000000000" pitchFamily="65" charset="-120"/>
                      </a:endParaRPr>
                    </a:p>
                  </a:txBody>
                  <a:tcPr marL="9525" marR="9525" marT="9525" marB="0" anchor="ctr">
                    <a:lnL w="12700" cap="flat" cmpd="sng" algn="ctr">
                      <a:solidFill>
                        <a:srgbClr val="C5E0B4"/>
                      </a:solidFill>
                      <a:prstDash val="solid"/>
                      <a:round/>
                      <a:headEnd type="none" w="med" len="med"/>
                      <a:tailEnd type="none" w="med" len="med"/>
                    </a:lnL>
                    <a:lnR w="12700" cap="flat" cmpd="sng" algn="ctr">
                      <a:solidFill>
                        <a:srgbClr val="C5E0B4"/>
                      </a:solidFill>
                      <a:prstDash val="solid"/>
                      <a:round/>
                      <a:headEnd type="none" w="med" len="med"/>
                      <a:tailEnd type="none" w="med" len="med"/>
                    </a:lnR>
                    <a:lnT w="12700" cap="flat" cmpd="sng" algn="ctr">
                      <a:solidFill>
                        <a:srgbClr val="C5E0B4"/>
                      </a:solidFill>
                      <a:prstDash val="solid"/>
                      <a:round/>
                      <a:headEnd type="none" w="med" len="med"/>
                      <a:tailEnd type="none" w="med" len="med"/>
                    </a:lnT>
                    <a:lnB w="12700" cap="flat" cmpd="sng" algn="ctr">
                      <a:solidFill>
                        <a:srgbClr val="C5E0B4"/>
                      </a:solidFill>
                      <a:prstDash val="solid"/>
                      <a:round/>
                      <a:headEnd type="none" w="med" len="med"/>
                      <a:tailEnd type="none" w="med" len="med"/>
                    </a:lnB>
                    <a:solidFill>
                      <a:schemeClr val="accent2">
                        <a:lumMod val="20000"/>
                        <a:lumOff val="80000"/>
                      </a:schemeClr>
                    </a:solidFill>
                  </a:tcPr>
                </a:tc>
                <a:tc>
                  <a:txBody>
                    <a:bodyPr/>
                    <a:lstStyle/>
                    <a:p>
                      <a:pPr algn="ctr" fontAlgn="ctr"/>
                      <a:r>
                        <a:rPr lang="zh-TW" altLang="en-US" sz="1400" b="0" u="none" strike="noStrike" dirty="0">
                          <a:solidFill>
                            <a:schemeClr val="tx1"/>
                          </a:solidFill>
                          <a:effectLst/>
                          <a:latin typeface="標楷體" panose="03000509000000000000" pitchFamily="65" charset="-120"/>
                          <a:ea typeface="標楷體" panose="03000509000000000000" pitchFamily="65" charset="-120"/>
                        </a:rPr>
                        <a:t>澎湖縣</a:t>
                      </a:r>
                      <a:endParaRPr lang="zh-TW" altLang="en-US" sz="1400" b="0" i="0" u="none" strike="noStrike" dirty="0">
                        <a:solidFill>
                          <a:schemeClr val="tx1"/>
                        </a:solidFill>
                        <a:effectLst/>
                        <a:latin typeface="標楷體" panose="03000509000000000000" pitchFamily="65" charset="-120"/>
                        <a:ea typeface="標楷體" panose="03000509000000000000" pitchFamily="65" charset="-120"/>
                      </a:endParaRPr>
                    </a:p>
                  </a:txBody>
                  <a:tcPr marL="9525" marR="9525" marT="9525" marB="0" anchor="ctr">
                    <a:lnL w="12700" cap="flat" cmpd="sng" algn="ctr">
                      <a:solidFill>
                        <a:srgbClr val="C5E0B4"/>
                      </a:solidFill>
                      <a:prstDash val="solid"/>
                      <a:round/>
                      <a:headEnd type="none" w="med" len="med"/>
                      <a:tailEnd type="none" w="med" len="med"/>
                    </a:lnL>
                    <a:lnR w="12700" cap="flat" cmpd="sng" algn="ctr">
                      <a:solidFill>
                        <a:srgbClr val="C5E0B4"/>
                      </a:solidFill>
                      <a:prstDash val="solid"/>
                      <a:round/>
                      <a:headEnd type="none" w="med" len="med"/>
                      <a:tailEnd type="none" w="med" len="med"/>
                    </a:lnR>
                    <a:lnT w="12700" cap="flat" cmpd="sng" algn="ctr">
                      <a:solidFill>
                        <a:srgbClr val="C5E0B4"/>
                      </a:solidFill>
                      <a:prstDash val="solid"/>
                      <a:round/>
                      <a:headEnd type="none" w="med" len="med"/>
                      <a:tailEnd type="none" w="med" len="med"/>
                    </a:lnT>
                    <a:lnB w="12700" cap="flat" cmpd="sng" algn="ctr">
                      <a:solidFill>
                        <a:srgbClr val="C5E0B4"/>
                      </a:solidFill>
                      <a:prstDash val="solid"/>
                      <a:round/>
                      <a:headEnd type="none" w="med" len="med"/>
                      <a:tailEnd type="none" w="med" len="med"/>
                    </a:lnB>
                    <a:solidFill>
                      <a:schemeClr val="accent2">
                        <a:lumMod val="20000"/>
                        <a:lumOff val="80000"/>
                      </a:schemeClr>
                    </a:solidFill>
                  </a:tcPr>
                </a:tc>
                <a:tc>
                  <a:txBody>
                    <a:bodyPr/>
                    <a:lstStyle/>
                    <a:p>
                      <a:pPr algn="ctr" fontAlgn="ctr"/>
                      <a:r>
                        <a:rPr lang="zh-TW" altLang="en-US" sz="1400" b="0" u="none" strike="noStrike" dirty="0">
                          <a:solidFill>
                            <a:schemeClr val="tx1"/>
                          </a:solidFill>
                          <a:effectLst/>
                          <a:latin typeface="標楷體" panose="03000509000000000000" pitchFamily="65" charset="-120"/>
                          <a:ea typeface="標楷體" panose="03000509000000000000" pitchFamily="65" charset="-120"/>
                        </a:rPr>
                        <a:t>屏東縣</a:t>
                      </a:r>
                      <a:endParaRPr lang="zh-TW" altLang="en-US" sz="1400" b="0" i="0" u="none" strike="noStrike" dirty="0">
                        <a:solidFill>
                          <a:schemeClr val="tx1"/>
                        </a:solidFill>
                        <a:effectLst/>
                        <a:latin typeface="標楷體" panose="03000509000000000000" pitchFamily="65" charset="-120"/>
                        <a:ea typeface="標楷體" panose="03000509000000000000" pitchFamily="65" charset="-120"/>
                      </a:endParaRPr>
                    </a:p>
                  </a:txBody>
                  <a:tcPr marL="9525" marR="9525" marT="9525" marB="0" anchor="ctr">
                    <a:lnL w="12700" cap="flat" cmpd="sng" algn="ctr">
                      <a:solidFill>
                        <a:srgbClr val="C5E0B4"/>
                      </a:solidFill>
                      <a:prstDash val="solid"/>
                      <a:round/>
                      <a:headEnd type="none" w="med" len="med"/>
                      <a:tailEnd type="none" w="med" len="med"/>
                    </a:lnL>
                    <a:lnR w="12700" cap="flat" cmpd="sng" algn="ctr">
                      <a:solidFill>
                        <a:srgbClr val="C5E0B4"/>
                      </a:solidFill>
                      <a:prstDash val="solid"/>
                      <a:round/>
                      <a:headEnd type="none" w="med" len="med"/>
                      <a:tailEnd type="none" w="med" len="med"/>
                    </a:lnR>
                    <a:lnT w="12700" cap="flat" cmpd="sng" algn="ctr">
                      <a:solidFill>
                        <a:srgbClr val="C5E0B4"/>
                      </a:solidFill>
                      <a:prstDash val="solid"/>
                      <a:round/>
                      <a:headEnd type="none" w="med" len="med"/>
                      <a:tailEnd type="none" w="med" len="med"/>
                    </a:lnT>
                    <a:lnB w="12700" cap="flat" cmpd="sng" algn="ctr">
                      <a:solidFill>
                        <a:srgbClr val="C5E0B4"/>
                      </a:solidFill>
                      <a:prstDash val="solid"/>
                      <a:round/>
                      <a:headEnd type="none" w="med" len="med"/>
                      <a:tailEnd type="none" w="med" len="med"/>
                    </a:lnB>
                    <a:solidFill>
                      <a:schemeClr val="accent2">
                        <a:lumMod val="20000"/>
                        <a:lumOff val="80000"/>
                      </a:schemeClr>
                    </a:solidFill>
                  </a:tcPr>
                </a:tc>
                <a:tc>
                  <a:txBody>
                    <a:bodyPr/>
                    <a:lstStyle/>
                    <a:p>
                      <a:pPr algn="ctr" fontAlgn="ctr"/>
                      <a:r>
                        <a:rPr lang="zh-TW" altLang="en-US" sz="1400" b="0" u="none" strike="noStrike" dirty="0">
                          <a:solidFill>
                            <a:schemeClr val="tx1"/>
                          </a:solidFill>
                          <a:effectLst/>
                          <a:latin typeface="標楷體" panose="03000509000000000000" pitchFamily="65" charset="-120"/>
                          <a:ea typeface="標楷體" panose="03000509000000000000" pitchFamily="65" charset="-120"/>
                        </a:rPr>
                        <a:t>台東縣</a:t>
                      </a:r>
                      <a:endParaRPr lang="zh-TW" altLang="en-US" sz="1400" b="0" i="0" u="none" strike="noStrike" dirty="0">
                        <a:solidFill>
                          <a:schemeClr val="tx1"/>
                        </a:solidFill>
                        <a:effectLst/>
                        <a:latin typeface="標楷體" panose="03000509000000000000" pitchFamily="65" charset="-120"/>
                        <a:ea typeface="標楷體" panose="03000509000000000000" pitchFamily="65" charset="-120"/>
                      </a:endParaRPr>
                    </a:p>
                  </a:txBody>
                  <a:tcPr marL="9525" marR="9525" marT="9525" marB="0" anchor="ctr">
                    <a:lnL w="12700" cap="flat" cmpd="sng" algn="ctr">
                      <a:solidFill>
                        <a:srgbClr val="C5E0B4"/>
                      </a:solidFill>
                      <a:prstDash val="solid"/>
                      <a:round/>
                      <a:headEnd type="none" w="med" len="med"/>
                      <a:tailEnd type="none" w="med" len="med"/>
                    </a:lnL>
                    <a:lnR w="12700" cap="flat" cmpd="sng" algn="ctr">
                      <a:solidFill>
                        <a:srgbClr val="C5E0B4"/>
                      </a:solidFill>
                      <a:prstDash val="solid"/>
                      <a:round/>
                      <a:headEnd type="none" w="med" len="med"/>
                      <a:tailEnd type="none" w="med" len="med"/>
                    </a:lnR>
                    <a:lnT w="12700" cap="flat" cmpd="sng" algn="ctr">
                      <a:solidFill>
                        <a:srgbClr val="C5E0B4"/>
                      </a:solidFill>
                      <a:prstDash val="solid"/>
                      <a:round/>
                      <a:headEnd type="none" w="med" len="med"/>
                      <a:tailEnd type="none" w="med" len="med"/>
                    </a:lnT>
                    <a:lnB w="12700" cap="flat" cmpd="sng" algn="ctr">
                      <a:solidFill>
                        <a:srgbClr val="C5E0B4"/>
                      </a:solidFill>
                      <a:prstDash val="solid"/>
                      <a:round/>
                      <a:headEnd type="none" w="med" len="med"/>
                      <a:tailEnd type="none" w="med" len="med"/>
                    </a:lnB>
                    <a:solidFill>
                      <a:schemeClr val="accent2">
                        <a:lumMod val="20000"/>
                        <a:lumOff val="80000"/>
                      </a:schemeClr>
                    </a:solidFill>
                  </a:tcPr>
                </a:tc>
                <a:tc>
                  <a:txBody>
                    <a:bodyPr/>
                    <a:lstStyle/>
                    <a:p>
                      <a:pPr algn="ctr" fontAlgn="ctr"/>
                      <a:r>
                        <a:rPr lang="zh-TW" altLang="en-US" sz="1400" b="0" u="none" strike="noStrike" dirty="0">
                          <a:solidFill>
                            <a:schemeClr val="tx1"/>
                          </a:solidFill>
                          <a:effectLst/>
                          <a:latin typeface="標楷體" panose="03000509000000000000" pitchFamily="65" charset="-120"/>
                          <a:ea typeface="標楷體" panose="03000509000000000000" pitchFamily="65" charset="-120"/>
                        </a:rPr>
                        <a:t>金門縣</a:t>
                      </a:r>
                      <a:endParaRPr lang="zh-TW" altLang="en-US" sz="1400" b="0" i="0" u="none" strike="noStrike" dirty="0">
                        <a:solidFill>
                          <a:schemeClr val="tx1"/>
                        </a:solidFill>
                        <a:effectLst/>
                        <a:latin typeface="標楷體" panose="03000509000000000000" pitchFamily="65" charset="-120"/>
                        <a:ea typeface="標楷體" panose="03000509000000000000" pitchFamily="65" charset="-120"/>
                      </a:endParaRPr>
                    </a:p>
                  </a:txBody>
                  <a:tcPr marL="9525" marR="9525" marT="9525" marB="0" anchor="ctr">
                    <a:lnL w="12700" cap="flat" cmpd="sng" algn="ctr">
                      <a:solidFill>
                        <a:srgbClr val="C5E0B4"/>
                      </a:solidFill>
                      <a:prstDash val="solid"/>
                      <a:round/>
                      <a:headEnd type="none" w="med" len="med"/>
                      <a:tailEnd type="none" w="med" len="med"/>
                    </a:lnL>
                    <a:lnR w="12700" cap="flat" cmpd="sng" algn="ctr">
                      <a:solidFill>
                        <a:srgbClr val="C5E0B4"/>
                      </a:solidFill>
                      <a:prstDash val="solid"/>
                      <a:round/>
                      <a:headEnd type="none" w="med" len="med"/>
                      <a:tailEnd type="none" w="med" len="med"/>
                    </a:lnR>
                    <a:lnT w="12700" cap="flat" cmpd="sng" algn="ctr">
                      <a:solidFill>
                        <a:srgbClr val="C5E0B4"/>
                      </a:solidFill>
                      <a:prstDash val="solid"/>
                      <a:round/>
                      <a:headEnd type="none" w="med" len="med"/>
                      <a:tailEnd type="none" w="med" len="med"/>
                    </a:lnT>
                    <a:lnB w="12700" cap="flat" cmpd="sng" algn="ctr">
                      <a:solidFill>
                        <a:srgbClr val="C5E0B4"/>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00"/>
                  </a:ext>
                </a:extLst>
              </a:tr>
              <a:tr h="108012">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1400" b="0" u="none" strike="noStrike" dirty="0">
                          <a:solidFill>
                            <a:schemeClr val="tx1"/>
                          </a:solidFill>
                          <a:effectLst/>
                          <a:latin typeface="標楷體" panose="03000509000000000000" pitchFamily="65" charset="-120"/>
                          <a:ea typeface="標楷體" panose="03000509000000000000" pitchFamily="65" charset="-120"/>
                        </a:rPr>
                        <a:t>一般生</a:t>
                      </a:r>
                      <a:endParaRPr lang="en-US" altLang="zh-TW" sz="1400" b="0" i="0" u="none" strike="noStrike" dirty="0">
                        <a:solidFill>
                          <a:schemeClr val="tx1"/>
                        </a:solidFill>
                        <a:effectLst/>
                        <a:latin typeface="標楷體" panose="03000509000000000000" pitchFamily="65" charset="-120"/>
                        <a:ea typeface="標楷體" panose="03000509000000000000" pitchFamily="65" charset="-120"/>
                      </a:endParaRPr>
                    </a:p>
                  </a:txBody>
                  <a:tcPr marL="9525" marR="9525" marT="9525" marB="0" anchor="ctr">
                    <a:lnL w="12700" cap="flat" cmpd="sng" algn="ctr">
                      <a:solidFill>
                        <a:srgbClr val="C5E0B4"/>
                      </a:solidFill>
                      <a:prstDash val="solid"/>
                      <a:round/>
                      <a:headEnd type="none" w="med" len="med"/>
                      <a:tailEnd type="none" w="med" len="med"/>
                    </a:lnL>
                    <a:lnR w="12700" cap="flat" cmpd="sng" algn="ctr">
                      <a:solidFill>
                        <a:srgbClr val="C5E0B4"/>
                      </a:solidFill>
                      <a:prstDash val="solid"/>
                      <a:round/>
                      <a:headEnd type="none" w="med" len="med"/>
                      <a:tailEnd type="none" w="med" len="med"/>
                    </a:lnR>
                    <a:lnT w="12700" cap="flat" cmpd="sng" algn="ctr">
                      <a:solidFill>
                        <a:srgbClr val="C5E0B4"/>
                      </a:solidFill>
                      <a:prstDash val="solid"/>
                      <a:round/>
                      <a:headEnd type="none" w="med" len="med"/>
                      <a:tailEnd type="none" w="med" len="med"/>
                    </a:lnT>
                    <a:lnB w="12700" cap="flat" cmpd="sng" algn="ctr">
                      <a:solidFill>
                        <a:srgbClr val="C5E0B4"/>
                      </a:solidFill>
                      <a:prstDash val="solid"/>
                      <a:round/>
                      <a:headEnd type="none" w="med" len="med"/>
                      <a:tailEnd type="none" w="med" len="med"/>
                    </a:lnB>
                    <a:solidFill>
                      <a:schemeClr val="accent2">
                        <a:lumMod val="20000"/>
                        <a:lumOff val="80000"/>
                      </a:schemeClr>
                    </a:solidFill>
                  </a:tcPr>
                </a:tc>
                <a:tc>
                  <a:txBody>
                    <a:bodyPr/>
                    <a:lstStyle/>
                    <a:p>
                      <a:pPr algn="ctr" fontAlgn="ctr"/>
                      <a:r>
                        <a:rPr lang="zh-TW" altLang="en-US" sz="1400" b="0" i="0" u="none" strike="noStrike" dirty="0" smtClean="0">
                          <a:solidFill>
                            <a:schemeClr val="tx1"/>
                          </a:solidFill>
                          <a:effectLst/>
                          <a:latin typeface="標楷體" panose="03000509000000000000" pitchFamily="65" charset="-120"/>
                          <a:ea typeface="標楷體" panose="03000509000000000000" pitchFamily="65" charset="-120"/>
                        </a:rPr>
                        <a:t>○</a:t>
                      </a:r>
                      <a:endParaRPr lang="en-US" altLang="zh-TW" sz="1400" b="0" i="0" u="none" strike="noStrike" dirty="0">
                        <a:solidFill>
                          <a:schemeClr val="tx1"/>
                        </a:solidFill>
                        <a:effectLst/>
                        <a:latin typeface="標楷體" panose="03000509000000000000" pitchFamily="65" charset="-120"/>
                        <a:ea typeface="標楷體" panose="03000509000000000000" pitchFamily="65" charset="-120"/>
                      </a:endParaRPr>
                    </a:p>
                  </a:txBody>
                  <a:tcPr marL="9525" marR="9525" marT="9525" marB="0" anchor="ctr">
                    <a:lnL w="12700" cap="flat" cmpd="sng" algn="ctr">
                      <a:solidFill>
                        <a:srgbClr val="C5E0B4"/>
                      </a:solidFill>
                      <a:prstDash val="solid"/>
                      <a:round/>
                      <a:headEnd type="none" w="med" len="med"/>
                      <a:tailEnd type="none" w="med" len="med"/>
                    </a:lnL>
                    <a:lnR w="12700" cap="flat" cmpd="sng" algn="ctr">
                      <a:solidFill>
                        <a:srgbClr val="C5E0B4"/>
                      </a:solidFill>
                      <a:prstDash val="solid"/>
                      <a:round/>
                      <a:headEnd type="none" w="med" len="med"/>
                      <a:tailEnd type="none" w="med" len="med"/>
                    </a:lnR>
                    <a:lnT w="12700" cap="flat" cmpd="sng" algn="ctr">
                      <a:solidFill>
                        <a:srgbClr val="C5E0B4"/>
                      </a:solidFill>
                      <a:prstDash val="solid"/>
                      <a:round/>
                      <a:headEnd type="none" w="med" len="med"/>
                      <a:tailEnd type="none" w="med" len="med"/>
                    </a:lnT>
                    <a:lnB w="12700" cap="flat" cmpd="sng" algn="ctr">
                      <a:solidFill>
                        <a:srgbClr val="C5E0B4"/>
                      </a:solidFill>
                      <a:prstDash val="solid"/>
                      <a:round/>
                      <a:headEnd type="none" w="med" len="med"/>
                      <a:tailEnd type="none" w="med" len="med"/>
                    </a:lnB>
                    <a:solidFill>
                      <a:schemeClr val="accent6">
                        <a:lumMod val="20000"/>
                        <a:lumOff val="80000"/>
                      </a:schemeClr>
                    </a:solidFill>
                  </a:tcPr>
                </a:tc>
                <a:tc>
                  <a:txBody>
                    <a:bodyPr/>
                    <a:lstStyle/>
                    <a:p>
                      <a:pPr algn="ctr" fontAlgn="ctr"/>
                      <a:endParaRPr lang="zh-TW" altLang="en-US" sz="1400" b="0" i="0" u="none" strike="noStrike" dirty="0">
                        <a:solidFill>
                          <a:schemeClr val="tx1"/>
                        </a:solidFill>
                        <a:effectLst/>
                        <a:latin typeface="標楷體" panose="03000509000000000000" pitchFamily="65" charset="-120"/>
                        <a:ea typeface="標楷體" panose="03000509000000000000" pitchFamily="65" charset="-120"/>
                      </a:endParaRPr>
                    </a:p>
                  </a:txBody>
                  <a:tcPr marL="9525" marR="9525" marT="9525" marB="0" anchor="ctr">
                    <a:lnL w="12700" cap="flat" cmpd="sng" algn="ctr">
                      <a:solidFill>
                        <a:srgbClr val="C5E0B4"/>
                      </a:solidFill>
                      <a:prstDash val="solid"/>
                      <a:round/>
                      <a:headEnd type="none" w="med" len="med"/>
                      <a:tailEnd type="none" w="med" len="med"/>
                    </a:lnL>
                    <a:lnR w="12700" cap="flat" cmpd="sng" algn="ctr">
                      <a:solidFill>
                        <a:srgbClr val="C5E0B4"/>
                      </a:solidFill>
                      <a:prstDash val="solid"/>
                      <a:round/>
                      <a:headEnd type="none" w="med" len="med"/>
                      <a:tailEnd type="none" w="med" len="med"/>
                    </a:lnR>
                    <a:lnT w="12700" cap="flat" cmpd="sng" algn="ctr">
                      <a:solidFill>
                        <a:srgbClr val="C5E0B4"/>
                      </a:solidFill>
                      <a:prstDash val="solid"/>
                      <a:round/>
                      <a:headEnd type="none" w="med" len="med"/>
                      <a:tailEnd type="none" w="med" len="med"/>
                    </a:lnT>
                    <a:lnB w="12700" cap="flat" cmpd="sng" algn="ctr">
                      <a:solidFill>
                        <a:srgbClr val="C5E0B4"/>
                      </a:solidFill>
                      <a:prstDash val="solid"/>
                      <a:round/>
                      <a:headEnd type="none" w="med" len="med"/>
                      <a:tailEnd type="none" w="med" len="med"/>
                    </a:lnB>
                    <a:solidFill>
                      <a:schemeClr val="accent6">
                        <a:lumMod val="20000"/>
                        <a:lumOff val="80000"/>
                      </a:schemeClr>
                    </a:solidFill>
                  </a:tcPr>
                </a:tc>
                <a:tc>
                  <a:txBody>
                    <a:bodyPr/>
                    <a:lstStyle/>
                    <a:p>
                      <a:pPr algn="ctr" fontAlgn="ctr"/>
                      <a:endParaRPr lang="zh-TW" altLang="en-US" sz="1400" b="0" i="0" u="none" strike="noStrike" dirty="0">
                        <a:solidFill>
                          <a:schemeClr val="tx1"/>
                        </a:solidFill>
                        <a:effectLst/>
                        <a:latin typeface="標楷體" panose="03000509000000000000" pitchFamily="65" charset="-120"/>
                        <a:ea typeface="標楷體" panose="03000509000000000000" pitchFamily="65" charset="-120"/>
                      </a:endParaRPr>
                    </a:p>
                  </a:txBody>
                  <a:tcPr marL="9525" marR="9525" marT="9525" marB="0" anchor="ctr">
                    <a:lnL w="12700" cap="flat" cmpd="sng" algn="ctr">
                      <a:solidFill>
                        <a:srgbClr val="C5E0B4"/>
                      </a:solidFill>
                      <a:prstDash val="solid"/>
                      <a:round/>
                      <a:headEnd type="none" w="med" len="med"/>
                      <a:tailEnd type="none" w="med" len="med"/>
                    </a:lnL>
                    <a:lnR w="12700" cap="flat" cmpd="sng" algn="ctr">
                      <a:solidFill>
                        <a:srgbClr val="C5E0B4"/>
                      </a:solidFill>
                      <a:prstDash val="solid"/>
                      <a:round/>
                      <a:headEnd type="none" w="med" len="med"/>
                      <a:tailEnd type="none" w="med" len="med"/>
                    </a:lnR>
                    <a:lnT w="12700" cap="flat" cmpd="sng" algn="ctr">
                      <a:solidFill>
                        <a:srgbClr val="C5E0B4"/>
                      </a:solidFill>
                      <a:prstDash val="solid"/>
                      <a:round/>
                      <a:headEnd type="none" w="med" len="med"/>
                      <a:tailEnd type="none" w="med" len="med"/>
                    </a:lnT>
                    <a:lnB w="12700" cap="flat" cmpd="sng" algn="ctr">
                      <a:solidFill>
                        <a:srgbClr val="C5E0B4"/>
                      </a:solidFill>
                      <a:prstDash val="solid"/>
                      <a:round/>
                      <a:headEnd type="none" w="med" len="med"/>
                      <a:tailEnd type="none" w="med" len="med"/>
                    </a:lnB>
                    <a:solidFill>
                      <a:schemeClr val="accent6">
                        <a:lumMod val="20000"/>
                        <a:lumOff val="80000"/>
                      </a:schemeClr>
                    </a:solidFill>
                  </a:tcPr>
                </a:tc>
                <a:tc>
                  <a:txBody>
                    <a:bodyPr/>
                    <a:lstStyle/>
                    <a:p>
                      <a:pPr algn="ctr" fontAlgn="ctr"/>
                      <a:endParaRPr lang="zh-TW" altLang="en-US" sz="1400" b="0" i="0" u="none" strike="noStrike">
                        <a:solidFill>
                          <a:schemeClr val="tx1"/>
                        </a:solidFill>
                        <a:effectLst/>
                        <a:latin typeface="標楷體" panose="03000509000000000000" pitchFamily="65" charset="-120"/>
                        <a:ea typeface="標楷體" panose="03000509000000000000" pitchFamily="65" charset="-120"/>
                      </a:endParaRPr>
                    </a:p>
                  </a:txBody>
                  <a:tcPr marL="9525" marR="9525" marT="9525" marB="0" anchor="ctr">
                    <a:lnL w="12700" cap="flat" cmpd="sng" algn="ctr">
                      <a:solidFill>
                        <a:srgbClr val="C5E0B4"/>
                      </a:solidFill>
                      <a:prstDash val="solid"/>
                      <a:round/>
                      <a:headEnd type="none" w="med" len="med"/>
                      <a:tailEnd type="none" w="med" len="med"/>
                    </a:lnL>
                    <a:lnR w="12700" cap="flat" cmpd="sng" algn="ctr">
                      <a:solidFill>
                        <a:srgbClr val="C5E0B4"/>
                      </a:solidFill>
                      <a:prstDash val="solid"/>
                      <a:round/>
                      <a:headEnd type="none" w="med" len="med"/>
                      <a:tailEnd type="none" w="med" len="med"/>
                    </a:lnR>
                    <a:lnT w="12700" cap="flat" cmpd="sng" algn="ctr">
                      <a:solidFill>
                        <a:srgbClr val="C5E0B4"/>
                      </a:solidFill>
                      <a:prstDash val="solid"/>
                      <a:round/>
                      <a:headEnd type="none" w="med" len="med"/>
                      <a:tailEnd type="none" w="med" len="med"/>
                    </a:lnT>
                    <a:lnB w="12700" cap="flat" cmpd="sng" algn="ctr">
                      <a:solidFill>
                        <a:srgbClr val="C5E0B4"/>
                      </a:solidFill>
                      <a:prstDash val="solid"/>
                      <a:round/>
                      <a:headEnd type="none" w="med" len="med"/>
                      <a:tailEnd type="none" w="med" len="med"/>
                    </a:lnB>
                    <a:solidFill>
                      <a:schemeClr val="accent6">
                        <a:lumMod val="20000"/>
                        <a:lumOff val="80000"/>
                      </a:schemeClr>
                    </a:solidFill>
                  </a:tcPr>
                </a:tc>
                <a:tc>
                  <a:txBody>
                    <a:bodyPr/>
                    <a:lstStyle/>
                    <a:p>
                      <a:pPr algn="ctr" fontAlgn="ctr"/>
                      <a:endParaRPr lang="zh-TW" altLang="en-US" sz="1400" b="0" i="0" u="none" strike="noStrike">
                        <a:solidFill>
                          <a:schemeClr val="tx1"/>
                        </a:solidFill>
                        <a:effectLst/>
                        <a:latin typeface="標楷體" panose="03000509000000000000" pitchFamily="65" charset="-120"/>
                        <a:ea typeface="標楷體" panose="03000509000000000000" pitchFamily="65" charset="-120"/>
                      </a:endParaRPr>
                    </a:p>
                  </a:txBody>
                  <a:tcPr marL="9525" marR="9525" marT="9525" marB="0" anchor="ctr">
                    <a:lnL w="12700" cap="flat" cmpd="sng" algn="ctr">
                      <a:solidFill>
                        <a:srgbClr val="C5E0B4"/>
                      </a:solidFill>
                      <a:prstDash val="solid"/>
                      <a:round/>
                      <a:headEnd type="none" w="med" len="med"/>
                      <a:tailEnd type="none" w="med" len="med"/>
                    </a:lnL>
                    <a:lnR w="12700" cap="flat" cmpd="sng" algn="ctr">
                      <a:solidFill>
                        <a:srgbClr val="C5E0B4"/>
                      </a:solidFill>
                      <a:prstDash val="solid"/>
                      <a:round/>
                      <a:headEnd type="none" w="med" len="med"/>
                      <a:tailEnd type="none" w="med" len="med"/>
                    </a:lnR>
                    <a:lnT w="12700" cap="flat" cmpd="sng" algn="ctr">
                      <a:solidFill>
                        <a:srgbClr val="C5E0B4"/>
                      </a:solidFill>
                      <a:prstDash val="solid"/>
                      <a:round/>
                      <a:headEnd type="none" w="med" len="med"/>
                      <a:tailEnd type="none" w="med" len="med"/>
                    </a:lnT>
                    <a:lnB w="12700" cap="flat" cmpd="sng" algn="ctr">
                      <a:solidFill>
                        <a:srgbClr val="C5E0B4"/>
                      </a:solidFill>
                      <a:prstDash val="solid"/>
                      <a:round/>
                      <a:headEnd type="none" w="med" len="med"/>
                      <a:tailEnd type="none" w="med" len="med"/>
                    </a:lnB>
                    <a:solidFill>
                      <a:schemeClr val="accent6">
                        <a:lumMod val="20000"/>
                        <a:lumOff val="80000"/>
                      </a:schemeClr>
                    </a:solidFill>
                  </a:tcPr>
                </a:tc>
                <a:tc>
                  <a:txBody>
                    <a:bodyPr/>
                    <a:lstStyle/>
                    <a:p>
                      <a:pPr algn="ctr" fontAlgn="ctr"/>
                      <a:endParaRPr lang="zh-TW" altLang="en-US" sz="1400" b="0" i="0" u="none" strike="noStrike">
                        <a:solidFill>
                          <a:schemeClr val="tx1"/>
                        </a:solidFill>
                        <a:effectLst/>
                        <a:latin typeface="標楷體" panose="03000509000000000000" pitchFamily="65" charset="-120"/>
                        <a:ea typeface="標楷體" panose="03000509000000000000" pitchFamily="65" charset="-120"/>
                      </a:endParaRPr>
                    </a:p>
                  </a:txBody>
                  <a:tcPr marL="9525" marR="9525" marT="9525" marB="0" anchor="ctr">
                    <a:lnL w="12700" cap="flat" cmpd="sng" algn="ctr">
                      <a:solidFill>
                        <a:srgbClr val="C5E0B4"/>
                      </a:solidFill>
                      <a:prstDash val="solid"/>
                      <a:round/>
                      <a:headEnd type="none" w="med" len="med"/>
                      <a:tailEnd type="none" w="med" len="med"/>
                    </a:lnL>
                    <a:lnR w="12700" cap="flat" cmpd="sng" algn="ctr">
                      <a:solidFill>
                        <a:srgbClr val="C5E0B4"/>
                      </a:solidFill>
                      <a:prstDash val="solid"/>
                      <a:round/>
                      <a:headEnd type="none" w="med" len="med"/>
                      <a:tailEnd type="none" w="med" len="med"/>
                    </a:lnR>
                    <a:lnT w="12700" cap="flat" cmpd="sng" algn="ctr">
                      <a:solidFill>
                        <a:srgbClr val="C5E0B4"/>
                      </a:solidFill>
                      <a:prstDash val="solid"/>
                      <a:round/>
                      <a:headEnd type="none" w="med" len="med"/>
                      <a:tailEnd type="none" w="med" len="med"/>
                    </a:lnT>
                    <a:lnB w="12700" cap="flat" cmpd="sng" algn="ctr">
                      <a:solidFill>
                        <a:srgbClr val="C5E0B4"/>
                      </a:solidFill>
                      <a:prstDash val="solid"/>
                      <a:round/>
                      <a:headEnd type="none" w="med" len="med"/>
                      <a:tailEnd type="none" w="med" len="med"/>
                    </a:lnB>
                    <a:solidFill>
                      <a:schemeClr val="accent6">
                        <a:lumMod val="20000"/>
                        <a:lumOff val="80000"/>
                      </a:schemeClr>
                    </a:solidFill>
                  </a:tcPr>
                </a:tc>
                <a:tc>
                  <a:txBody>
                    <a:bodyPr/>
                    <a:lstStyle/>
                    <a:p>
                      <a:pPr algn="ctr" fontAlgn="ctr"/>
                      <a:endParaRPr lang="zh-TW" altLang="en-US" sz="1400" b="0" i="0" u="none" strike="noStrike" dirty="0">
                        <a:solidFill>
                          <a:schemeClr val="tx1"/>
                        </a:solidFill>
                        <a:effectLst/>
                        <a:latin typeface="標楷體" panose="03000509000000000000" pitchFamily="65" charset="-120"/>
                        <a:ea typeface="標楷體" panose="03000509000000000000" pitchFamily="65" charset="-120"/>
                      </a:endParaRPr>
                    </a:p>
                  </a:txBody>
                  <a:tcPr marL="9525" marR="9525" marT="9525" marB="0" anchor="ctr">
                    <a:lnL w="12700" cap="flat" cmpd="sng" algn="ctr">
                      <a:solidFill>
                        <a:srgbClr val="C5E0B4"/>
                      </a:solidFill>
                      <a:prstDash val="solid"/>
                      <a:round/>
                      <a:headEnd type="none" w="med" len="med"/>
                      <a:tailEnd type="none" w="med" len="med"/>
                    </a:lnL>
                    <a:lnR w="12700" cap="flat" cmpd="sng" algn="ctr">
                      <a:solidFill>
                        <a:srgbClr val="C5E0B4"/>
                      </a:solidFill>
                      <a:prstDash val="solid"/>
                      <a:round/>
                      <a:headEnd type="none" w="med" len="med"/>
                      <a:tailEnd type="none" w="med" len="med"/>
                    </a:lnR>
                    <a:lnT w="12700" cap="flat" cmpd="sng" algn="ctr">
                      <a:solidFill>
                        <a:srgbClr val="C5E0B4"/>
                      </a:solidFill>
                      <a:prstDash val="solid"/>
                      <a:round/>
                      <a:headEnd type="none" w="med" len="med"/>
                      <a:tailEnd type="none" w="med" len="med"/>
                    </a:lnT>
                    <a:lnB w="12700" cap="flat" cmpd="sng" algn="ctr">
                      <a:solidFill>
                        <a:srgbClr val="C5E0B4"/>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10001"/>
                  </a:ext>
                </a:extLst>
              </a:tr>
              <a:tr h="108012">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1400" b="0" u="none" strike="noStrike" dirty="0">
                          <a:solidFill>
                            <a:schemeClr val="tx1"/>
                          </a:solidFill>
                          <a:effectLst/>
                          <a:latin typeface="標楷體" panose="03000509000000000000" pitchFamily="65" charset="-120"/>
                          <a:ea typeface="標楷體" panose="03000509000000000000" pitchFamily="65" charset="-120"/>
                        </a:rPr>
                        <a:t>原住民</a:t>
                      </a:r>
                      <a:endParaRPr lang="en-US" altLang="zh-TW" sz="1400" b="0" i="0" u="none" strike="noStrike" dirty="0">
                        <a:solidFill>
                          <a:schemeClr val="tx1"/>
                        </a:solidFill>
                        <a:effectLst/>
                        <a:latin typeface="標楷體" panose="03000509000000000000" pitchFamily="65" charset="-120"/>
                        <a:ea typeface="標楷體" panose="03000509000000000000" pitchFamily="65" charset="-120"/>
                      </a:endParaRPr>
                    </a:p>
                  </a:txBody>
                  <a:tcPr marL="9525" marR="9525" marT="9525" marB="0" anchor="ctr">
                    <a:lnL w="12700" cap="flat" cmpd="sng" algn="ctr">
                      <a:solidFill>
                        <a:srgbClr val="C5E0B4"/>
                      </a:solidFill>
                      <a:prstDash val="solid"/>
                      <a:round/>
                      <a:headEnd type="none" w="med" len="med"/>
                      <a:tailEnd type="none" w="med" len="med"/>
                    </a:lnL>
                    <a:lnR w="12700" cap="flat" cmpd="sng" algn="ctr">
                      <a:solidFill>
                        <a:srgbClr val="C5E0B4"/>
                      </a:solidFill>
                      <a:prstDash val="solid"/>
                      <a:round/>
                      <a:headEnd type="none" w="med" len="med"/>
                      <a:tailEnd type="none" w="med" len="med"/>
                    </a:lnR>
                    <a:lnT w="12700" cap="flat" cmpd="sng" algn="ctr">
                      <a:solidFill>
                        <a:srgbClr val="C5E0B4"/>
                      </a:solidFill>
                      <a:prstDash val="solid"/>
                      <a:round/>
                      <a:headEnd type="none" w="med" len="med"/>
                      <a:tailEnd type="none" w="med" len="med"/>
                    </a:lnT>
                    <a:lnB w="12700" cap="flat" cmpd="sng" algn="ctr">
                      <a:solidFill>
                        <a:srgbClr val="C5E0B4"/>
                      </a:solidFill>
                      <a:prstDash val="solid"/>
                      <a:round/>
                      <a:headEnd type="none" w="med" len="med"/>
                      <a:tailEnd type="none" w="med" len="med"/>
                    </a:lnB>
                    <a:solidFill>
                      <a:schemeClr val="bg1"/>
                    </a:solidFill>
                  </a:tcPr>
                </a:tc>
                <a:tc>
                  <a:txBody>
                    <a:bodyPr/>
                    <a:lstStyle/>
                    <a:p>
                      <a:pPr algn="ctr" fontAlgn="ctr"/>
                      <a:r>
                        <a:rPr lang="zh-TW" altLang="en-US" sz="1400" b="0" i="0" u="none" strike="noStrike" dirty="0" smtClean="0">
                          <a:solidFill>
                            <a:schemeClr val="tx1"/>
                          </a:solidFill>
                          <a:effectLst/>
                          <a:latin typeface="標楷體" panose="03000509000000000000" pitchFamily="65" charset="-120"/>
                          <a:ea typeface="標楷體" panose="03000509000000000000" pitchFamily="65" charset="-120"/>
                        </a:rPr>
                        <a:t>○</a:t>
                      </a:r>
                      <a:endParaRPr lang="en-US" altLang="zh-TW" sz="1400" b="0" i="0" u="none" strike="noStrike" dirty="0">
                        <a:solidFill>
                          <a:schemeClr val="tx1"/>
                        </a:solidFill>
                        <a:effectLst/>
                        <a:latin typeface="標楷體" panose="03000509000000000000" pitchFamily="65" charset="-120"/>
                        <a:ea typeface="標楷體" panose="03000509000000000000" pitchFamily="65" charset="-120"/>
                      </a:endParaRPr>
                    </a:p>
                  </a:txBody>
                  <a:tcPr marL="9525" marR="9525" marT="9525" marB="0" anchor="ctr">
                    <a:lnL w="12700" cap="flat" cmpd="sng" algn="ctr">
                      <a:solidFill>
                        <a:srgbClr val="C5E0B4"/>
                      </a:solidFill>
                      <a:prstDash val="solid"/>
                      <a:round/>
                      <a:headEnd type="none" w="med" len="med"/>
                      <a:tailEnd type="none" w="med" len="med"/>
                    </a:lnL>
                    <a:lnR w="12700" cap="flat" cmpd="sng" algn="ctr">
                      <a:solidFill>
                        <a:srgbClr val="C5E0B4"/>
                      </a:solidFill>
                      <a:prstDash val="solid"/>
                      <a:round/>
                      <a:headEnd type="none" w="med" len="med"/>
                      <a:tailEnd type="none" w="med" len="med"/>
                    </a:lnR>
                    <a:lnT w="12700" cap="flat" cmpd="sng" algn="ctr">
                      <a:solidFill>
                        <a:srgbClr val="C5E0B4"/>
                      </a:solidFill>
                      <a:prstDash val="solid"/>
                      <a:round/>
                      <a:headEnd type="none" w="med" len="med"/>
                      <a:tailEnd type="none" w="med" len="med"/>
                    </a:lnT>
                    <a:lnB w="12700" cap="flat" cmpd="sng" algn="ctr">
                      <a:solidFill>
                        <a:srgbClr val="C5E0B4"/>
                      </a:solidFill>
                      <a:prstDash val="solid"/>
                      <a:round/>
                      <a:headEnd type="none" w="med" len="med"/>
                      <a:tailEnd type="none" w="med" len="med"/>
                    </a:lnB>
                    <a:solidFill>
                      <a:schemeClr val="bg1"/>
                    </a:solidFill>
                  </a:tcPr>
                </a:tc>
                <a:tc>
                  <a:txBody>
                    <a:bodyPr/>
                    <a:lstStyle/>
                    <a:p>
                      <a:pPr algn="ctr" fontAlgn="ctr"/>
                      <a:r>
                        <a:rPr lang="zh-TW" altLang="en-US" sz="1400" b="0" i="0" u="none" strike="noStrike" dirty="0" smtClean="0">
                          <a:solidFill>
                            <a:schemeClr val="tx1"/>
                          </a:solidFill>
                          <a:effectLst/>
                          <a:latin typeface="標楷體" panose="03000509000000000000" pitchFamily="65" charset="-120"/>
                          <a:ea typeface="標楷體" panose="03000509000000000000" pitchFamily="65" charset="-120"/>
                        </a:rPr>
                        <a:t>○</a:t>
                      </a:r>
                      <a:endParaRPr lang="en-US" altLang="zh-TW" sz="1400" b="0" i="0" u="none" strike="noStrike" dirty="0">
                        <a:solidFill>
                          <a:schemeClr val="tx1"/>
                        </a:solidFill>
                        <a:effectLst/>
                        <a:latin typeface="標楷體" panose="03000509000000000000" pitchFamily="65" charset="-120"/>
                        <a:ea typeface="標楷體" panose="03000509000000000000" pitchFamily="65" charset="-120"/>
                      </a:endParaRPr>
                    </a:p>
                  </a:txBody>
                  <a:tcPr marL="9525" marR="9525" marT="9525" marB="0" anchor="ctr">
                    <a:lnL w="12700" cap="flat" cmpd="sng" algn="ctr">
                      <a:solidFill>
                        <a:srgbClr val="C5E0B4"/>
                      </a:solidFill>
                      <a:prstDash val="solid"/>
                      <a:round/>
                      <a:headEnd type="none" w="med" len="med"/>
                      <a:tailEnd type="none" w="med" len="med"/>
                    </a:lnL>
                    <a:lnR w="12700" cap="flat" cmpd="sng" algn="ctr">
                      <a:solidFill>
                        <a:srgbClr val="C5E0B4"/>
                      </a:solidFill>
                      <a:prstDash val="solid"/>
                      <a:round/>
                      <a:headEnd type="none" w="med" len="med"/>
                      <a:tailEnd type="none" w="med" len="med"/>
                    </a:lnR>
                    <a:lnT w="12700" cap="flat" cmpd="sng" algn="ctr">
                      <a:solidFill>
                        <a:srgbClr val="C5E0B4"/>
                      </a:solidFill>
                      <a:prstDash val="solid"/>
                      <a:round/>
                      <a:headEnd type="none" w="med" len="med"/>
                      <a:tailEnd type="none" w="med" len="med"/>
                    </a:lnT>
                    <a:lnB w="12700" cap="flat" cmpd="sng" algn="ctr">
                      <a:solidFill>
                        <a:srgbClr val="C5E0B4"/>
                      </a:solidFill>
                      <a:prstDash val="solid"/>
                      <a:round/>
                      <a:headEnd type="none" w="med" len="med"/>
                      <a:tailEnd type="none" w="med" len="med"/>
                    </a:lnB>
                    <a:solidFill>
                      <a:schemeClr val="bg1"/>
                    </a:solidFill>
                  </a:tcPr>
                </a:tc>
                <a:tc>
                  <a:txBody>
                    <a:bodyPr/>
                    <a:lstStyle/>
                    <a:p>
                      <a:pPr algn="ctr" fontAlgn="ctr"/>
                      <a:endParaRPr lang="zh-TW" altLang="en-US" sz="1400" b="0" i="0" u="none" strike="noStrike" dirty="0">
                        <a:solidFill>
                          <a:schemeClr val="tx1"/>
                        </a:solidFill>
                        <a:effectLst/>
                        <a:latin typeface="標楷體" panose="03000509000000000000" pitchFamily="65" charset="-120"/>
                        <a:ea typeface="標楷體" panose="03000509000000000000" pitchFamily="65" charset="-120"/>
                      </a:endParaRPr>
                    </a:p>
                  </a:txBody>
                  <a:tcPr marL="9525" marR="9525" marT="9525" marB="0" anchor="ctr">
                    <a:lnL w="12700" cap="flat" cmpd="sng" algn="ctr">
                      <a:solidFill>
                        <a:srgbClr val="C5E0B4"/>
                      </a:solidFill>
                      <a:prstDash val="solid"/>
                      <a:round/>
                      <a:headEnd type="none" w="med" len="med"/>
                      <a:tailEnd type="none" w="med" len="med"/>
                    </a:lnL>
                    <a:lnR w="12700" cap="flat" cmpd="sng" algn="ctr">
                      <a:solidFill>
                        <a:srgbClr val="C5E0B4"/>
                      </a:solidFill>
                      <a:prstDash val="solid"/>
                      <a:round/>
                      <a:headEnd type="none" w="med" len="med"/>
                      <a:tailEnd type="none" w="med" len="med"/>
                    </a:lnR>
                    <a:lnT w="12700" cap="flat" cmpd="sng" algn="ctr">
                      <a:solidFill>
                        <a:srgbClr val="C5E0B4"/>
                      </a:solidFill>
                      <a:prstDash val="solid"/>
                      <a:round/>
                      <a:headEnd type="none" w="med" len="med"/>
                      <a:tailEnd type="none" w="med" len="med"/>
                    </a:lnT>
                    <a:lnB w="12700" cap="flat" cmpd="sng" algn="ctr">
                      <a:solidFill>
                        <a:srgbClr val="C5E0B4"/>
                      </a:solidFill>
                      <a:prstDash val="solid"/>
                      <a:round/>
                      <a:headEnd type="none" w="med" len="med"/>
                      <a:tailEnd type="none" w="med" len="med"/>
                    </a:lnB>
                    <a:solidFill>
                      <a:schemeClr val="bg1"/>
                    </a:solidFill>
                  </a:tcPr>
                </a:tc>
                <a:tc>
                  <a:txBody>
                    <a:bodyPr/>
                    <a:lstStyle/>
                    <a:p>
                      <a:pPr algn="ctr" fontAlgn="ctr"/>
                      <a:endParaRPr lang="zh-TW" altLang="en-US" sz="1400" b="0" i="0" u="none" strike="noStrike" dirty="0">
                        <a:solidFill>
                          <a:schemeClr val="tx1"/>
                        </a:solidFill>
                        <a:effectLst/>
                        <a:latin typeface="標楷體" panose="03000509000000000000" pitchFamily="65" charset="-120"/>
                        <a:ea typeface="標楷體" panose="03000509000000000000" pitchFamily="65" charset="-120"/>
                      </a:endParaRPr>
                    </a:p>
                  </a:txBody>
                  <a:tcPr marL="9525" marR="9525" marT="9525" marB="0" anchor="ctr">
                    <a:lnL w="12700" cap="flat" cmpd="sng" algn="ctr">
                      <a:solidFill>
                        <a:srgbClr val="C5E0B4"/>
                      </a:solidFill>
                      <a:prstDash val="solid"/>
                      <a:round/>
                      <a:headEnd type="none" w="med" len="med"/>
                      <a:tailEnd type="none" w="med" len="med"/>
                    </a:lnL>
                    <a:lnR w="12700" cap="flat" cmpd="sng" algn="ctr">
                      <a:solidFill>
                        <a:srgbClr val="C5E0B4"/>
                      </a:solidFill>
                      <a:prstDash val="solid"/>
                      <a:round/>
                      <a:headEnd type="none" w="med" len="med"/>
                      <a:tailEnd type="none" w="med" len="med"/>
                    </a:lnR>
                    <a:lnT w="12700" cap="flat" cmpd="sng" algn="ctr">
                      <a:solidFill>
                        <a:srgbClr val="C5E0B4"/>
                      </a:solidFill>
                      <a:prstDash val="solid"/>
                      <a:round/>
                      <a:headEnd type="none" w="med" len="med"/>
                      <a:tailEnd type="none" w="med" len="med"/>
                    </a:lnT>
                    <a:lnB w="12700" cap="flat" cmpd="sng" algn="ctr">
                      <a:solidFill>
                        <a:srgbClr val="C5E0B4"/>
                      </a:solidFill>
                      <a:prstDash val="solid"/>
                      <a:round/>
                      <a:headEnd type="none" w="med" len="med"/>
                      <a:tailEnd type="none" w="med" len="med"/>
                    </a:lnB>
                    <a:solidFill>
                      <a:schemeClr val="bg1"/>
                    </a:solidFill>
                  </a:tcPr>
                </a:tc>
                <a:tc>
                  <a:txBody>
                    <a:bodyPr/>
                    <a:lstStyle/>
                    <a:p>
                      <a:pPr algn="ctr" fontAlgn="ctr"/>
                      <a:endParaRPr lang="zh-TW" altLang="en-US" sz="1400" b="0" i="0" u="none" strike="noStrike" dirty="0">
                        <a:solidFill>
                          <a:schemeClr val="tx1"/>
                        </a:solidFill>
                        <a:effectLst/>
                        <a:latin typeface="標楷體" panose="03000509000000000000" pitchFamily="65" charset="-120"/>
                        <a:ea typeface="標楷體" panose="03000509000000000000" pitchFamily="65" charset="-120"/>
                      </a:endParaRPr>
                    </a:p>
                  </a:txBody>
                  <a:tcPr marL="9525" marR="9525" marT="9525" marB="0" anchor="ctr">
                    <a:lnL w="12700" cap="flat" cmpd="sng" algn="ctr">
                      <a:solidFill>
                        <a:srgbClr val="C5E0B4"/>
                      </a:solidFill>
                      <a:prstDash val="solid"/>
                      <a:round/>
                      <a:headEnd type="none" w="med" len="med"/>
                      <a:tailEnd type="none" w="med" len="med"/>
                    </a:lnL>
                    <a:lnR w="12700" cap="flat" cmpd="sng" algn="ctr">
                      <a:solidFill>
                        <a:srgbClr val="C5E0B4"/>
                      </a:solidFill>
                      <a:prstDash val="solid"/>
                      <a:round/>
                      <a:headEnd type="none" w="med" len="med"/>
                      <a:tailEnd type="none" w="med" len="med"/>
                    </a:lnR>
                    <a:lnT w="12700" cap="flat" cmpd="sng" algn="ctr">
                      <a:solidFill>
                        <a:srgbClr val="C5E0B4"/>
                      </a:solidFill>
                      <a:prstDash val="solid"/>
                      <a:round/>
                      <a:headEnd type="none" w="med" len="med"/>
                      <a:tailEnd type="none" w="med" len="med"/>
                    </a:lnT>
                    <a:lnB w="12700" cap="flat" cmpd="sng" algn="ctr">
                      <a:solidFill>
                        <a:srgbClr val="C5E0B4"/>
                      </a:solidFill>
                      <a:prstDash val="solid"/>
                      <a:round/>
                      <a:headEnd type="none" w="med" len="med"/>
                      <a:tailEnd type="none" w="med" len="med"/>
                    </a:lnB>
                    <a:solidFill>
                      <a:schemeClr val="bg1"/>
                    </a:solidFill>
                  </a:tcPr>
                </a:tc>
                <a:tc>
                  <a:txBody>
                    <a:bodyPr/>
                    <a:lstStyle/>
                    <a:p>
                      <a:pPr algn="ctr" fontAlgn="ctr"/>
                      <a:endParaRPr lang="zh-TW" altLang="en-US" sz="1400" b="0" i="0" u="none" strike="noStrike" dirty="0">
                        <a:solidFill>
                          <a:schemeClr val="tx1"/>
                        </a:solidFill>
                        <a:effectLst/>
                        <a:latin typeface="標楷體" panose="03000509000000000000" pitchFamily="65" charset="-120"/>
                        <a:ea typeface="標楷體" panose="03000509000000000000" pitchFamily="65" charset="-120"/>
                      </a:endParaRPr>
                    </a:p>
                  </a:txBody>
                  <a:tcPr marL="9525" marR="9525" marT="9525" marB="0" anchor="ctr">
                    <a:lnL w="12700" cap="flat" cmpd="sng" algn="ctr">
                      <a:solidFill>
                        <a:srgbClr val="C5E0B4"/>
                      </a:solidFill>
                      <a:prstDash val="solid"/>
                      <a:round/>
                      <a:headEnd type="none" w="med" len="med"/>
                      <a:tailEnd type="none" w="med" len="med"/>
                    </a:lnL>
                    <a:lnR w="12700" cap="flat" cmpd="sng" algn="ctr">
                      <a:solidFill>
                        <a:srgbClr val="C5E0B4"/>
                      </a:solidFill>
                      <a:prstDash val="solid"/>
                      <a:round/>
                      <a:headEnd type="none" w="med" len="med"/>
                      <a:tailEnd type="none" w="med" len="med"/>
                    </a:lnR>
                    <a:lnT w="12700" cap="flat" cmpd="sng" algn="ctr">
                      <a:solidFill>
                        <a:srgbClr val="C5E0B4"/>
                      </a:solidFill>
                      <a:prstDash val="solid"/>
                      <a:round/>
                      <a:headEnd type="none" w="med" len="med"/>
                      <a:tailEnd type="none" w="med" len="med"/>
                    </a:lnT>
                    <a:lnB w="12700" cap="flat" cmpd="sng" algn="ctr">
                      <a:solidFill>
                        <a:srgbClr val="C5E0B4"/>
                      </a:solidFill>
                      <a:prstDash val="solid"/>
                      <a:round/>
                      <a:headEnd type="none" w="med" len="med"/>
                      <a:tailEnd type="none" w="med" len="med"/>
                    </a:lnB>
                    <a:solidFill>
                      <a:schemeClr val="bg1"/>
                    </a:solidFill>
                  </a:tcPr>
                </a:tc>
                <a:tc>
                  <a:txBody>
                    <a:bodyPr/>
                    <a:lstStyle/>
                    <a:p>
                      <a:pPr algn="ctr" fontAlgn="ctr"/>
                      <a:endParaRPr lang="zh-TW" altLang="en-US" sz="1400" b="0" i="0" u="none" strike="noStrike" dirty="0">
                        <a:solidFill>
                          <a:schemeClr val="tx1"/>
                        </a:solidFill>
                        <a:effectLst/>
                        <a:latin typeface="標楷體" panose="03000509000000000000" pitchFamily="65" charset="-120"/>
                        <a:ea typeface="標楷體" panose="03000509000000000000" pitchFamily="65" charset="-120"/>
                      </a:endParaRPr>
                    </a:p>
                  </a:txBody>
                  <a:tcPr marL="9525" marR="9525" marT="9525" marB="0" anchor="ctr">
                    <a:lnL w="12700" cap="flat" cmpd="sng" algn="ctr">
                      <a:solidFill>
                        <a:srgbClr val="C5E0B4"/>
                      </a:solidFill>
                      <a:prstDash val="solid"/>
                      <a:round/>
                      <a:headEnd type="none" w="med" len="med"/>
                      <a:tailEnd type="none" w="med" len="med"/>
                    </a:lnL>
                    <a:lnR w="12700" cap="flat" cmpd="sng" algn="ctr">
                      <a:solidFill>
                        <a:srgbClr val="C5E0B4"/>
                      </a:solidFill>
                      <a:prstDash val="solid"/>
                      <a:round/>
                      <a:headEnd type="none" w="med" len="med"/>
                      <a:tailEnd type="none" w="med" len="med"/>
                    </a:lnR>
                    <a:lnT w="12700" cap="flat" cmpd="sng" algn="ctr">
                      <a:solidFill>
                        <a:srgbClr val="C5E0B4"/>
                      </a:solidFill>
                      <a:prstDash val="solid"/>
                      <a:round/>
                      <a:headEnd type="none" w="med" len="med"/>
                      <a:tailEnd type="none" w="med" len="med"/>
                    </a:lnT>
                    <a:lnB w="12700" cap="flat" cmpd="sng" algn="ctr">
                      <a:solidFill>
                        <a:srgbClr val="C5E0B4"/>
                      </a:solidFill>
                      <a:prstDash val="solid"/>
                      <a:round/>
                      <a:headEnd type="none" w="med" len="med"/>
                      <a:tailEnd type="none" w="med" len="med"/>
                    </a:lnB>
                    <a:solidFill>
                      <a:schemeClr val="bg1"/>
                    </a:solidFill>
                  </a:tcPr>
                </a:tc>
                <a:extLst>
                  <a:ext uri="{0D108BD9-81ED-4DB2-BD59-A6C34878D82A}">
                    <a16:rowId xmlns:a16="http://schemas.microsoft.com/office/drawing/2014/main" xmlns="" val="10002"/>
                  </a:ext>
                </a:extLst>
              </a:tr>
              <a:tr h="108012">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1400" b="0" u="none" strike="noStrike" dirty="0">
                          <a:solidFill>
                            <a:schemeClr val="tx1"/>
                          </a:solidFill>
                          <a:effectLst/>
                          <a:latin typeface="標楷體" panose="03000509000000000000" pitchFamily="65" charset="-120"/>
                          <a:ea typeface="標楷體" panose="03000509000000000000" pitchFamily="65" charset="-120"/>
                        </a:rPr>
                        <a:t>連江縣</a:t>
                      </a:r>
                      <a:endParaRPr lang="en-US" altLang="zh-TW" sz="1400" b="0" i="0" u="none" strike="noStrike" dirty="0">
                        <a:solidFill>
                          <a:schemeClr val="tx1"/>
                        </a:solidFill>
                        <a:effectLst/>
                        <a:latin typeface="標楷體" panose="03000509000000000000" pitchFamily="65" charset="-120"/>
                        <a:ea typeface="標楷體" panose="03000509000000000000" pitchFamily="65" charset="-120"/>
                      </a:endParaRPr>
                    </a:p>
                  </a:txBody>
                  <a:tcPr marL="9525" marR="9525" marT="9525" marB="0" anchor="ctr">
                    <a:lnL w="12700" cap="flat" cmpd="sng" algn="ctr">
                      <a:solidFill>
                        <a:srgbClr val="C5E0B4"/>
                      </a:solidFill>
                      <a:prstDash val="solid"/>
                      <a:round/>
                      <a:headEnd type="none" w="med" len="med"/>
                      <a:tailEnd type="none" w="med" len="med"/>
                    </a:lnL>
                    <a:lnR w="12700" cap="flat" cmpd="sng" algn="ctr">
                      <a:solidFill>
                        <a:srgbClr val="C5E0B4"/>
                      </a:solidFill>
                      <a:prstDash val="solid"/>
                      <a:round/>
                      <a:headEnd type="none" w="med" len="med"/>
                      <a:tailEnd type="none" w="med" len="med"/>
                    </a:lnR>
                    <a:lnT w="12700" cap="flat" cmpd="sng" algn="ctr">
                      <a:solidFill>
                        <a:srgbClr val="C5E0B4"/>
                      </a:solidFill>
                      <a:prstDash val="solid"/>
                      <a:round/>
                      <a:headEnd type="none" w="med" len="med"/>
                      <a:tailEnd type="none" w="med" len="med"/>
                    </a:lnT>
                    <a:lnB w="12700" cap="flat" cmpd="sng" algn="ctr">
                      <a:solidFill>
                        <a:srgbClr val="C5E0B4"/>
                      </a:solidFill>
                      <a:prstDash val="solid"/>
                      <a:round/>
                      <a:headEnd type="none" w="med" len="med"/>
                      <a:tailEnd type="none" w="med" len="med"/>
                    </a:lnB>
                    <a:solidFill>
                      <a:schemeClr val="accent2">
                        <a:lumMod val="20000"/>
                        <a:lumOff val="80000"/>
                      </a:schemeClr>
                    </a:solidFill>
                  </a:tcPr>
                </a:tc>
                <a:tc>
                  <a:txBody>
                    <a:bodyPr/>
                    <a:lstStyle/>
                    <a:p>
                      <a:pPr algn="ctr" fontAlgn="ctr"/>
                      <a:r>
                        <a:rPr lang="zh-TW" altLang="en-US" sz="1400" b="0" i="0" u="none" strike="noStrike" dirty="0" smtClean="0">
                          <a:solidFill>
                            <a:schemeClr val="tx1"/>
                          </a:solidFill>
                          <a:effectLst/>
                          <a:latin typeface="標楷體" panose="03000509000000000000" pitchFamily="65" charset="-120"/>
                          <a:ea typeface="標楷體" panose="03000509000000000000" pitchFamily="65" charset="-120"/>
                        </a:rPr>
                        <a:t>○</a:t>
                      </a:r>
                      <a:endParaRPr lang="en-US" altLang="zh-TW" sz="1400" b="0" i="0" u="none" strike="noStrike" dirty="0">
                        <a:solidFill>
                          <a:schemeClr val="tx1"/>
                        </a:solidFill>
                        <a:effectLst/>
                        <a:latin typeface="標楷體" panose="03000509000000000000" pitchFamily="65" charset="-120"/>
                        <a:ea typeface="標楷體" panose="03000509000000000000" pitchFamily="65" charset="-120"/>
                      </a:endParaRPr>
                    </a:p>
                  </a:txBody>
                  <a:tcPr marL="9525" marR="9525" marT="9525" marB="0" anchor="ctr">
                    <a:lnL w="12700" cap="flat" cmpd="sng" algn="ctr">
                      <a:solidFill>
                        <a:srgbClr val="C5E0B4"/>
                      </a:solidFill>
                      <a:prstDash val="solid"/>
                      <a:round/>
                      <a:headEnd type="none" w="med" len="med"/>
                      <a:tailEnd type="none" w="med" len="med"/>
                    </a:lnL>
                    <a:lnR w="12700" cap="flat" cmpd="sng" algn="ctr">
                      <a:solidFill>
                        <a:srgbClr val="C5E0B4"/>
                      </a:solidFill>
                      <a:prstDash val="solid"/>
                      <a:round/>
                      <a:headEnd type="none" w="med" len="med"/>
                      <a:tailEnd type="none" w="med" len="med"/>
                    </a:lnR>
                    <a:lnT w="12700" cap="flat" cmpd="sng" algn="ctr">
                      <a:solidFill>
                        <a:srgbClr val="C5E0B4"/>
                      </a:solidFill>
                      <a:prstDash val="solid"/>
                      <a:round/>
                      <a:headEnd type="none" w="med" len="med"/>
                      <a:tailEnd type="none" w="med" len="med"/>
                    </a:lnT>
                    <a:lnB w="12700" cap="flat" cmpd="sng" algn="ctr">
                      <a:solidFill>
                        <a:srgbClr val="C5E0B4"/>
                      </a:solidFill>
                      <a:prstDash val="solid"/>
                      <a:round/>
                      <a:headEnd type="none" w="med" len="med"/>
                      <a:tailEnd type="none" w="med" len="med"/>
                    </a:lnB>
                    <a:solidFill>
                      <a:schemeClr val="accent6">
                        <a:lumMod val="20000"/>
                        <a:lumOff val="80000"/>
                      </a:schemeClr>
                    </a:solidFill>
                  </a:tcPr>
                </a:tc>
                <a:tc>
                  <a:txBody>
                    <a:bodyPr/>
                    <a:lstStyle/>
                    <a:p>
                      <a:pPr algn="ctr" fontAlgn="ctr"/>
                      <a:endParaRPr lang="zh-TW" altLang="en-US" sz="1400" b="0" i="0" u="none" strike="noStrike" dirty="0">
                        <a:solidFill>
                          <a:schemeClr val="tx1"/>
                        </a:solidFill>
                        <a:effectLst/>
                        <a:latin typeface="標楷體" panose="03000509000000000000" pitchFamily="65" charset="-120"/>
                        <a:ea typeface="標楷體" panose="03000509000000000000" pitchFamily="65" charset="-120"/>
                      </a:endParaRPr>
                    </a:p>
                  </a:txBody>
                  <a:tcPr marL="9525" marR="9525" marT="9525" marB="0" anchor="ctr">
                    <a:lnL w="12700" cap="flat" cmpd="sng" algn="ctr">
                      <a:solidFill>
                        <a:srgbClr val="C5E0B4"/>
                      </a:solidFill>
                      <a:prstDash val="solid"/>
                      <a:round/>
                      <a:headEnd type="none" w="med" len="med"/>
                      <a:tailEnd type="none" w="med" len="med"/>
                    </a:lnL>
                    <a:lnR w="12700" cap="flat" cmpd="sng" algn="ctr">
                      <a:solidFill>
                        <a:srgbClr val="C5E0B4"/>
                      </a:solidFill>
                      <a:prstDash val="solid"/>
                      <a:round/>
                      <a:headEnd type="none" w="med" len="med"/>
                      <a:tailEnd type="none" w="med" len="med"/>
                    </a:lnR>
                    <a:lnT w="12700" cap="flat" cmpd="sng" algn="ctr">
                      <a:solidFill>
                        <a:srgbClr val="C5E0B4"/>
                      </a:solidFill>
                      <a:prstDash val="solid"/>
                      <a:round/>
                      <a:headEnd type="none" w="med" len="med"/>
                      <a:tailEnd type="none" w="med" len="med"/>
                    </a:lnT>
                    <a:lnB w="12700" cap="flat" cmpd="sng" algn="ctr">
                      <a:solidFill>
                        <a:srgbClr val="C5E0B4"/>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1400" b="0" i="0" u="none" strike="noStrike" dirty="0" smtClean="0">
                          <a:solidFill>
                            <a:schemeClr val="tx1"/>
                          </a:solidFill>
                          <a:effectLst/>
                          <a:latin typeface="標楷體" panose="03000509000000000000" pitchFamily="65" charset="-120"/>
                          <a:ea typeface="標楷體" panose="03000509000000000000" pitchFamily="65" charset="-120"/>
                        </a:rPr>
                        <a:t>○</a:t>
                      </a:r>
                      <a:endParaRPr lang="en-US" altLang="zh-TW" sz="1400" b="0" i="0" u="none" strike="noStrike" dirty="0">
                        <a:solidFill>
                          <a:schemeClr val="tx1"/>
                        </a:solidFill>
                        <a:effectLst/>
                        <a:latin typeface="標楷體" panose="03000509000000000000" pitchFamily="65" charset="-120"/>
                        <a:ea typeface="標楷體" panose="03000509000000000000" pitchFamily="65" charset="-120"/>
                      </a:endParaRPr>
                    </a:p>
                  </a:txBody>
                  <a:tcPr marL="9525" marR="9525" marT="9525" marB="0" anchor="ctr">
                    <a:lnL w="12700" cap="flat" cmpd="sng" algn="ctr">
                      <a:solidFill>
                        <a:srgbClr val="C5E0B4"/>
                      </a:solidFill>
                      <a:prstDash val="solid"/>
                      <a:round/>
                      <a:headEnd type="none" w="med" len="med"/>
                      <a:tailEnd type="none" w="med" len="med"/>
                    </a:lnL>
                    <a:lnR w="12700" cap="flat" cmpd="sng" algn="ctr">
                      <a:solidFill>
                        <a:srgbClr val="C5E0B4"/>
                      </a:solidFill>
                      <a:prstDash val="solid"/>
                      <a:round/>
                      <a:headEnd type="none" w="med" len="med"/>
                      <a:tailEnd type="none" w="med" len="med"/>
                    </a:lnR>
                    <a:lnT w="12700" cap="flat" cmpd="sng" algn="ctr">
                      <a:solidFill>
                        <a:srgbClr val="C5E0B4"/>
                      </a:solidFill>
                      <a:prstDash val="solid"/>
                      <a:round/>
                      <a:headEnd type="none" w="med" len="med"/>
                      <a:tailEnd type="none" w="med" len="med"/>
                    </a:lnT>
                    <a:lnB w="12700" cap="flat" cmpd="sng" algn="ctr">
                      <a:solidFill>
                        <a:srgbClr val="C5E0B4"/>
                      </a:solidFill>
                      <a:prstDash val="solid"/>
                      <a:round/>
                      <a:headEnd type="none" w="med" len="med"/>
                      <a:tailEnd type="none" w="med" len="med"/>
                    </a:lnB>
                    <a:solidFill>
                      <a:schemeClr val="accent6">
                        <a:lumMod val="20000"/>
                        <a:lumOff val="80000"/>
                      </a:schemeClr>
                    </a:solidFill>
                  </a:tcPr>
                </a:tc>
                <a:tc>
                  <a:txBody>
                    <a:bodyPr/>
                    <a:lstStyle/>
                    <a:p>
                      <a:pPr algn="ctr" fontAlgn="ctr"/>
                      <a:endParaRPr lang="zh-TW" altLang="en-US" sz="1400" b="0" i="0" u="none" strike="noStrike" dirty="0">
                        <a:solidFill>
                          <a:schemeClr val="tx1"/>
                        </a:solidFill>
                        <a:effectLst/>
                        <a:latin typeface="標楷體" panose="03000509000000000000" pitchFamily="65" charset="-120"/>
                        <a:ea typeface="標楷體" panose="03000509000000000000" pitchFamily="65" charset="-120"/>
                      </a:endParaRPr>
                    </a:p>
                  </a:txBody>
                  <a:tcPr marL="9525" marR="9525" marT="9525" marB="0" anchor="ctr">
                    <a:lnL w="12700" cap="flat" cmpd="sng" algn="ctr">
                      <a:solidFill>
                        <a:srgbClr val="C5E0B4"/>
                      </a:solidFill>
                      <a:prstDash val="solid"/>
                      <a:round/>
                      <a:headEnd type="none" w="med" len="med"/>
                      <a:tailEnd type="none" w="med" len="med"/>
                    </a:lnL>
                    <a:lnR w="12700" cap="flat" cmpd="sng" algn="ctr">
                      <a:solidFill>
                        <a:srgbClr val="C5E0B4"/>
                      </a:solidFill>
                      <a:prstDash val="solid"/>
                      <a:round/>
                      <a:headEnd type="none" w="med" len="med"/>
                      <a:tailEnd type="none" w="med" len="med"/>
                    </a:lnR>
                    <a:lnT w="12700" cap="flat" cmpd="sng" algn="ctr">
                      <a:solidFill>
                        <a:srgbClr val="C5E0B4"/>
                      </a:solidFill>
                      <a:prstDash val="solid"/>
                      <a:round/>
                      <a:headEnd type="none" w="med" len="med"/>
                      <a:tailEnd type="none" w="med" len="med"/>
                    </a:lnT>
                    <a:lnB w="12700" cap="flat" cmpd="sng" algn="ctr">
                      <a:solidFill>
                        <a:srgbClr val="C5E0B4"/>
                      </a:solidFill>
                      <a:prstDash val="solid"/>
                      <a:round/>
                      <a:headEnd type="none" w="med" len="med"/>
                      <a:tailEnd type="none" w="med" len="med"/>
                    </a:lnB>
                    <a:solidFill>
                      <a:schemeClr val="accent6">
                        <a:lumMod val="20000"/>
                        <a:lumOff val="80000"/>
                      </a:schemeClr>
                    </a:solidFill>
                  </a:tcPr>
                </a:tc>
                <a:tc>
                  <a:txBody>
                    <a:bodyPr/>
                    <a:lstStyle/>
                    <a:p>
                      <a:pPr algn="ctr" fontAlgn="ctr"/>
                      <a:endParaRPr lang="zh-TW" altLang="en-US" sz="1400" b="0" i="0" u="none" strike="noStrike" dirty="0">
                        <a:solidFill>
                          <a:schemeClr val="tx1"/>
                        </a:solidFill>
                        <a:effectLst/>
                        <a:latin typeface="標楷體" panose="03000509000000000000" pitchFamily="65" charset="-120"/>
                        <a:ea typeface="標楷體" panose="03000509000000000000" pitchFamily="65" charset="-120"/>
                      </a:endParaRPr>
                    </a:p>
                  </a:txBody>
                  <a:tcPr marL="9525" marR="9525" marT="9525" marB="0" anchor="ctr">
                    <a:lnL w="12700" cap="flat" cmpd="sng" algn="ctr">
                      <a:solidFill>
                        <a:srgbClr val="C5E0B4"/>
                      </a:solidFill>
                      <a:prstDash val="solid"/>
                      <a:round/>
                      <a:headEnd type="none" w="med" len="med"/>
                      <a:tailEnd type="none" w="med" len="med"/>
                    </a:lnL>
                    <a:lnR w="12700" cap="flat" cmpd="sng" algn="ctr">
                      <a:solidFill>
                        <a:srgbClr val="C5E0B4"/>
                      </a:solidFill>
                      <a:prstDash val="solid"/>
                      <a:round/>
                      <a:headEnd type="none" w="med" len="med"/>
                      <a:tailEnd type="none" w="med" len="med"/>
                    </a:lnR>
                    <a:lnT w="12700" cap="flat" cmpd="sng" algn="ctr">
                      <a:solidFill>
                        <a:srgbClr val="C5E0B4"/>
                      </a:solidFill>
                      <a:prstDash val="solid"/>
                      <a:round/>
                      <a:headEnd type="none" w="med" len="med"/>
                      <a:tailEnd type="none" w="med" len="med"/>
                    </a:lnT>
                    <a:lnB w="12700" cap="flat" cmpd="sng" algn="ctr">
                      <a:solidFill>
                        <a:srgbClr val="C5E0B4"/>
                      </a:solidFill>
                      <a:prstDash val="solid"/>
                      <a:round/>
                      <a:headEnd type="none" w="med" len="med"/>
                      <a:tailEnd type="none" w="med" len="med"/>
                    </a:lnB>
                    <a:solidFill>
                      <a:schemeClr val="accent6">
                        <a:lumMod val="20000"/>
                        <a:lumOff val="80000"/>
                      </a:schemeClr>
                    </a:solidFill>
                  </a:tcPr>
                </a:tc>
                <a:tc>
                  <a:txBody>
                    <a:bodyPr/>
                    <a:lstStyle/>
                    <a:p>
                      <a:pPr algn="ctr" fontAlgn="ctr"/>
                      <a:endParaRPr lang="zh-TW" altLang="en-US" sz="1400" b="0" i="0" u="none" strike="noStrike" dirty="0">
                        <a:solidFill>
                          <a:schemeClr val="tx1"/>
                        </a:solidFill>
                        <a:effectLst/>
                        <a:latin typeface="標楷體" panose="03000509000000000000" pitchFamily="65" charset="-120"/>
                        <a:ea typeface="標楷體" panose="03000509000000000000" pitchFamily="65" charset="-120"/>
                      </a:endParaRPr>
                    </a:p>
                  </a:txBody>
                  <a:tcPr marL="9525" marR="9525" marT="9525" marB="0" anchor="ctr">
                    <a:lnL w="12700" cap="flat" cmpd="sng" algn="ctr">
                      <a:solidFill>
                        <a:srgbClr val="C5E0B4"/>
                      </a:solidFill>
                      <a:prstDash val="solid"/>
                      <a:round/>
                      <a:headEnd type="none" w="med" len="med"/>
                      <a:tailEnd type="none" w="med" len="med"/>
                    </a:lnL>
                    <a:lnR w="12700" cap="flat" cmpd="sng" algn="ctr">
                      <a:solidFill>
                        <a:srgbClr val="C5E0B4"/>
                      </a:solidFill>
                      <a:prstDash val="solid"/>
                      <a:round/>
                      <a:headEnd type="none" w="med" len="med"/>
                      <a:tailEnd type="none" w="med" len="med"/>
                    </a:lnR>
                    <a:lnT w="12700" cap="flat" cmpd="sng" algn="ctr">
                      <a:solidFill>
                        <a:srgbClr val="C5E0B4"/>
                      </a:solidFill>
                      <a:prstDash val="solid"/>
                      <a:round/>
                      <a:headEnd type="none" w="med" len="med"/>
                      <a:tailEnd type="none" w="med" len="med"/>
                    </a:lnT>
                    <a:lnB w="12700" cap="flat" cmpd="sng" algn="ctr">
                      <a:solidFill>
                        <a:srgbClr val="C5E0B4"/>
                      </a:solidFill>
                      <a:prstDash val="solid"/>
                      <a:round/>
                      <a:headEnd type="none" w="med" len="med"/>
                      <a:tailEnd type="none" w="med" len="med"/>
                    </a:lnB>
                    <a:solidFill>
                      <a:schemeClr val="accent6">
                        <a:lumMod val="20000"/>
                        <a:lumOff val="80000"/>
                      </a:schemeClr>
                    </a:solidFill>
                  </a:tcPr>
                </a:tc>
                <a:tc>
                  <a:txBody>
                    <a:bodyPr/>
                    <a:lstStyle/>
                    <a:p>
                      <a:pPr algn="ctr" fontAlgn="ctr"/>
                      <a:endParaRPr lang="zh-TW" altLang="en-US" sz="1400" b="0" i="0" u="none" strike="noStrike" dirty="0">
                        <a:solidFill>
                          <a:schemeClr val="tx1"/>
                        </a:solidFill>
                        <a:effectLst/>
                        <a:latin typeface="標楷體" panose="03000509000000000000" pitchFamily="65" charset="-120"/>
                        <a:ea typeface="標楷體" panose="03000509000000000000" pitchFamily="65" charset="-120"/>
                      </a:endParaRPr>
                    </a:p>
                  </a:txBody>
                  <a:tcPr marL="9525" marR="9525" marT="9525" marB="0" anchor="ctr">
                    <a:lnL w="12700" cap="flat" cmpd="sng" algn="ctr">
                      <a:solidFill>
                        <a:srgbClr val="C5E0B4"/>
                      </a:solidFill>
                      <a:prstDash val="solid"/>
                      <a:round/>
                      <a:headEnd type="none" w="med" len="med"/>
                      <a:tailEnd type="none" w="med" len="med"/>
                    </a:lnL>
                    <a:lnR w="12700" cap="flat" cmpd="sng" algn="ctr">
                      <a:solidFill>
                        <a:srgbClr val="C5E0B4"/>
                      </a:solidFill>
                      <a:prstDash val="solid"/>
                      <a:round/>
                      <a:headEnd type="none" w="med" len="med"/>
                      <a:tailEnd type="none" w="med" len="med"/>
                    </a:lnR>
                    <a:lnT w="12700" cap="flat" cmpd="sng" algn="ctr">
                      <a:solidFill>
                        <a:srgbClr val="C5E0B4"/>
                      </a:solidFill>
                      <a:prstDash val="solid"/>
                      <a:round/>
                      <a:headEnd type="none" w="med" len="med"/>
                      <a:tailEnd type="none" w="med" len="med"/>
                    </a:lnT>
                    <a:lnB w="12700" cap="flat" cmpd="sng" algn="ctr">
                      <a:solidFill>
                        <a:srgbClr val="C5E0B4"/>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10003"/>
                  </a:ext>
                </a:extLst>
              </a:tr>
              <a:tr h="108012">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1400" b="0" u="none" strike="noStrike" dirty="0">
                          <a:solidFill>
                            <a:schemeClr val="tx1"/>
                          </a:solidFill>
                          <a:effectLst/>
                          <a:latin typeface="標楷體" panose="03000509000000000000" pitchFamily="65" charset="-120"/>
                          <a:ea typeface="標楷體" panose="03000509000000000000" pitchFamily="65" charset="-120"/>
                        </a:rPr>
                        <a:t>澎湖縣</a:t>
                      </a:r>
                      <a:endParaRPr lang="en-US" altLang="zh-TW" sz="1400" b="0" i="0" u="none" strike="noStrike" dirty="0">
                        <a:solidFill>
                          <a:schemeClr val="tx1"/>
                        </a:solidFill>
                        <a:effectLst/>
                        <a:latin typeface="標楷體" panose="03000509000000000000" pitchFamily="65" charset="-120"/>
                        <a:ea typeface="標楷體" panose="03000509000000000000" pitchFamily="65" charset="-120"/>
                      </a:endParaRPr>
                    </a:p>
                  </a:txBody>
                  <a:tcPr marL="9525" marR="9525" marT="9525" marB="0" anchor="ctr">
                    <a:lnL w="12700" cap="flat" cmpd="sng" algn="ctr">
                      <a:solidFill>
                        <a:srgbClr val="C5E0B4"/>
                      </a:solidFill>
                      <a:prstDash val="solid"/>
                      <a:round/>
                      <a:headEnd type="none" w="med" len="med"/>
                      <a:tailEnd type="none" w="med" len="med"/>
                    </a:lnL>
                    <a:lnR w="12700" cap="flat" cmpd="sng" algn="ctr">
                      <a:solidFill>
                        <a:srgbClr val="C5E0B4"/>
                      </a:solidFill>
                      <a:prstDash val="solid"/>
                      <a:round/>
                      <a:headEnd type="none" w="med" len="med"/>
                      <a:tailEnd type="none" w="med" len="med"/>
                    </a:lnR>
                    <a:lnT w="12700" cap="flat" cmpd="sng" algn="ctr">
                      <a:solidFill>
                        <a:srgbClr val="C5E0B4"/>
                      </a:solidFill>
                      <a:prstDash val="solid"/>
                      <a:round/>
                      <a:headEnd type="none" w="med" len="med"/>
                      <a:tailEnd type="none" w="med" len="med"/>
                    </a:lnT>
                    <a:lnB w="12700" cap="flat" cmpd="sng" algn="ctr">
                      <a:solidFill>
                        <a:srgbClr val="C5E0B4"/>
                      </a:solidFill>
                      <a:prstDash val="solid"/>
                      <a:round/>
                      <a:headEnd type="none" w="med" len="med"/>
                      <a:tailEnd type="none" w="med" len="med"/>
                    </a:lnB>
                    <a:solidFill>
                      <a:schemeClr val="bg1"/>
                    </a:solidFill>
                  </a:tcPr>
                </a:tc>
                <a:tc>
                  <a:txBody>
                    <a:bodyPr/>
                    <a:lstStyle/>
                    <a:p>
                      <a:pPr algn="ctr" fontAlgn="ctr"/>
                      <a:r>
                        <a:rPr lang="zh-TW" altLang="en-US" sz="1400" b="0" i="0" u="none" strike="noStrike" dirty="0" smtClean="0">
                          <a:solidFill>
                            <a:schemeClr val="tx1"/>
                          </a:solidFill>
                          <a:effectLst/>
                          <a:latin typeface="標楷體" panose="03000509000000000000" pitchFamily="65" charset="-120"/>
                          <a:ea typeface="標楷體" panose="03000509000000000000" pitchFamily="65" charset="-120"/>
                        </a:rPr>
                        <a:t>○</a:t>
                      </a:r>
                      <a:endParaRPr lang="en-US" altLang="zh-TW" sz="1400" b="0" i="0" u="none" strike="noStrike" dirty="0">
                        <a:solidFill>
                          <a:schemeClr val="tx1"/>
                        </a:solidFill>
                        <a:effectLst/>
                        <a:latin typeface="標楷體" panose="03000509000000000000" pitchFamily="65" charset="-120"/>
                        <a:ea typeface="標楷體" panose="03000509000000000000" pitchFamily="65" charset="-120"/>
                      </a:endParaRPr>
                    </a:p>
                  </a:txBody>
                  <a:tcPr marL="9525" marR="9525" marT="9525" marB="0" anchor="ctr">
                    <a:lnL w="12700" cap="flat" cmpd="sng" algn="ctr">
                      <a:solidFill>
                        <a:srgbClr val="C5E0B4"/>
                      </a:solidFill>
                      <a:prstDash val="solid"/>
                      <a:round/>
                      <a:headEnd type="none" w="med" len="med"/>
                      <a:tailEnd type="none" w="med" len="med"/>
                    </a:lnL>
                    <a:lnR w="12700" cap="flat" cmpd="sng" algn="ctr">
                      <a:solidFill>
                        <a:srgbClr val="C5E0B4"/>
                      </a:solidFill>
                      <a:prstDash val="solid"/>
                      <a:round/>
                      <a:headEnd type="none" w="med" len="med"/>
                      <a:tailEnd type="none" w="med" len="med"/>
                    </a:lnR>
                    <a:lnT w="12700" cap="flat" cmpd="sng" algn="ctr">
                      <a:solidFill>
                        <a:srgbClr val="C5E0B4"/>
                      </a:solidFill>
                      <a:prstDash val="solid"/>
                      <a:round/>
                      <a:headEnd type="none" w="med" len="med"/>
                      <a:tailEnd type="none" w="med" len="med"/>
                    </a:lnT>
                    <a:lnB w="12700" cap="flat" cmpd="sng" algn="ctr">
                      <a:solidFill>
                        <a:srgbClr val="C5E0B4"/>
                      </a:solidFill>
                      <a:prstDash val="solid"/>
                      <a:round/>
                      <a:headEnd type="none" w="med" len="med"/>
                      <a:tailEnd type="none" w="med" len="med"/>
                    </a:lnB>
                    <a:solidFill>
                      <a:schemeClr val="bg1"/>
                    </a:solidFill>
                  </a:tcPr>
                </a:tc>
                <a:tc>
                  <a:txBody>
                    <a:bodyPr/>
                    <a:lstStyle/>
                    <a:p>
                      <a:pPr algn="ctr" fontAlgn="ctr"/>
                      <a:endParaRPr lang="zh-TW" altLang="en-US" sz="1400" b="0" i="0" u="none" strike="noStrike" dirty="0">
                        <a:solidFill>
                          <a:schemeClr val="tx1"/>
                        </a:solidFill>
                        <a:effectLst/>
                        <a:latin typeface="標楷體" panose="03000509000000000000" pitchFamily="65" charset="-120"/>
                        <a:ea typeface="標楷體" panose="03000509000000000000" pitchFamily="65" charset="-120"/>
                      </a:endParaRPr>
                    </a:p>
                  </a:txBody>
                  <a:tcPr marL="9525" marR="9525" marT="9525" marB="0" anchor="ctr">
                    <a:lnL w="12700" cap="flat" cmpd="sng" algn="ctr">
                      <a:solidFill>
                        <a:srgbClr val="C5E0B4"/>
                      </a:solidFill>
                      <a:prstDash val="solid"/>
                      <a:round/>
                      <a:headEnd type="none" w="med" len="med"/>
                      <a:tailEnd type="none" w="med" len="med"/>
                    </a:lnL>
                    <a:lnR w="12700" cap="flat" cmpd="sng" algn="ctr">
                      <a:solidFill>
                        <a:srgbClr val="C5E0B4"/>
                      </a:solidFill>
                      <a:prstDash val="solid"/>
                      <a:round/>
                      <a:headEnd type="none" w="med" len="med"/>
                      <a:tailEnd type="none" w="med" len="med"/>
                    </a:lnR>
                    <a:lnT w="12700" cap="flat" cmpd="sng" algn="ctr">
                      <a:solidFill>
                        <a:srgbClr val="C5E0B4"/>
                      </a:solidFill>
                      <a:prstDash val="solid"/>
                      <a:round/>
                      <a:headEnd type="none" w="med" len="med"/>
                      <a:tailEnd type="none" w="med" len="med"/>
                    </a:lnT>
                    <a:lnB w="12700" cap="flat" cmpd="sng" algn="ctr">
                      <a:solidFill>
                        <a:srgbClr val="C5E0B4"/>
                      </a:solidFill>
                      <a:prstDash val="solid"/>
                      <a:round/>
                      <a:headEnd type="none" w="med" len="med"/>
                      <a:tailEnd type="none" w="med" len="med"/>
                    </a:lnB>
                    <a:solidFill>
                      <a:schemeClr val="bg1"/>
                    </a:solidFill>
                  </a:tcPr>
                </a:tc>
                <a:tc>
                  <a:txBody>
                    <a:bodyPr/>
                    <a:lstStyle/>
                    <a:p>
                      <a:pPr algn="ctr" fontAlgn="ctr"/>
                      <a:endParaRPr lang="zh-TW" altLang="en-US" sz="1400" b="0" i="0" u="none" strike="noStrike" dirty="0">
                        <a:solidFill>
                          <a:schemeClr val="tx1"/>
                        </a:solidFill>
                        <a:effectLst/>
                        <a:latin typeface="標楷體" panose="03000509000000000000" pitchFamily="65" charset="-120"/>
                        <a:ea typeface="標楷體" panose="03000509000000000000" pitchFamily="65" charset="-120"/>
                      </a:endParaRPr>
                    </a:p>
                  </a:txBody>
                  <a:tcPr marL="9525" marR="9525" marT="9525" marB="0" anchor="ctr">
                    <a:lnL w="12700" cap="flat" cmpd="sng" algn="ctr">
                      <a:solidFill>
                        <a:srgbClr val="C5E0B4"/>
                      </a:solidFill>
                      <a:prstDash val="solid"/>
                      <a:round/>
                      <a:headEnd type="none" w="med" len="med"/>
                      <a:tailEnd type="none" w="med" len="med"/>
                    </a:lnL>
                    <a:lnR w="12700" cap="flat" cmpd="sng" algn="ctr">
                      <a:solidFill>
                        <a:srgbClr val="C5E0B4"/>
                      </a:solidFill>
                      <a:prstDash val="solid"/>
                      <a:round/>
                      <a:headEnd type="none" w="med" len="med"/>
                      <a:tailEnd type="none" w="med" len="med"/>
                    </a:lnR>
                    <a:lnT w="12700" cap="flat" cmpd="sng" algn="ctr">
                      <a:solidFill>
                        <a:srgbClr val="C5E0B4"/>
                      </a:solidFill>
                      <a:prstDash val="solid"/>
                      <a:round/>
                      <a:headEnd type="none" w="med" len="med"/>
                      <a:tailEnd type="none" w="med" len="med"/>
                    </a:lnT>
                    <a:lnB w="12700" cap="flat" cmpd="sng" algn="ctr">
                      <a:solidFill>
                        <a:srgbClr val="C5E0B4"/>
                      </a:solidFill>
                      <a:prstDash val="solid"/>
                      <a:round/>
                      <a:headEnd type="none" w="med" len="med"/>
                      <a:tailEnd type="none" w="med" len="med"/>
                    </a:lnB>
                    <a:solidFill>
                      <a:schemeClr val="bg1"/>
                    </a:solidFill>
                  </a:tcPr>
                </a:tc>
                <a:tc>
                  <a:txBody>
                    <a:bodyPr/>
                    <a:lstStyle/>
                    <a:p>
                      <a:pPr algn="ctr" fontAlgn="ctr"/>
                      <a:r>
                        <a:rPr lang="zh-TW" altLang="en-US" sz="1400" b="0" i="0" u="none" strike="noStrike" dirty="0" smtClean="0">
                          <a:solidFill>
                            <a:schemeClr val="tx1"/>
                          </a:solidFill>
                          <a:effectLst/>
                          <a:latin typeface="標楷體" panose="03000509000000000000" pitchFamily="65" charset="-120"/>
                          <a:ea typeface="標楷體" panose="03000509000000000000" pitchFamily="65" charset="-120"/>
                        </a:rPr>
                        <a:t>○</a:t>
                      </a:r>
                      <a:endParaRPr lang="en-US" altLang="zh-TW" sz="1400" b="0" i="0" u="none" strike="noStrike" dirty="0">
                        <a:solidFill>
                          <a:schemeClr val="tx1"/>
                        </a:solidFill>
                        <a:effectLst/>
                        <a:latin typeface="標楷體" panose="03000509000000000000" pitchFamily="65" charset="-120"/>
                        <a:ea typeface="標楷體" panose="03000509000000000000" pitchFamily="65" charset="-120"/>
                      </a:endParaRPr>
                    </a:p>
                  </a:txBody>
                  <a:tcPr marL="9525" marR="9525" marT="9525" marB="0" anchor="ctr">
                    <a:lnL w="12700" cap="flat" cmpd="sng" algn="ctr">
                      <a:solidFill>
                        <a:srgbClr val="C5E0B4"/>
                      </a:solidFill>
                      <a:prstDash val="solid"/>
                      <a:round/>
                      <a:headEnd type="none" w="med" len="med"/>
                      <a:tailEnd type="none" w="med" len="med"/>
                    </a:lnL>
                    <a:lnR w="12700" cap="flat" cmpd="sng" algn="ctr">
                      <a:solidFill>
                        <a:srgbClr val="C5E0B4"/>
                      </a:solidFill>
                      <a:prstDash val="solid"/>
                      <a:round/>
                      <a:headEnd type="none" w="med" len="med"/>
                      <a:tailEnd type="none" w="med" len="med"/>
                    </a:lnR>
                    <a:lnT w="12700" cap="flat" cmpd="sng" algn="ctr">
                      <a:solidFill>
                        <a:srgbClr val="C5E0B4"/>
                      </a:solidFill>
                      <a:prstDash val="solid"/>
                      <a:round/>
                      <a:headEnd type="none" w="med" len="med"/>
                      <a:tailEnd type="none" w="med" len="med"/>
                    </a:lnT>
                    <a:lnB w="12700" cap="flat" cmpd="sng" algn="ctr">
                      <a:solidFill>
                        <a:srgbClr val="C5E0B4"/>
                      </a:solidFill>
                      <a:prstDash val="solid"/>
                      <a:round/>
                      <a:headEnd type="none" w="med" len="med"/>
                      <a:tailEnd type="none" w="med" len="med"/>
                    </a:lnB>
                    <a:solidFill>
                      <a:schemeClr val="bg1"/>
                    </a:solidFill>
                  </a:tcPr>
                </a:tc>
                <a:tc>
                  <a:txBody>
                    <a:bodyPr/>
                    <a:lstStyle/>
                    <a:p>
                      <a:pPr algn="ctr" fontAlgn="ctr"/>
                      <a:endParaRPr lang="zh-TW" altLang="en-US" sz="1400" b="0" i="0" u="none" strike="noStrike" dirty="0">
                        <a:solidFill>
                          <a:schemeClr val="tx1"/>
                        </a:solidFill>
                        <a:effectLst/>
                        <a:latin typeface="標楷體" panose="03000509000000000000" pitchFamily="65" charset="-120"/>
                        <a:ea typeface="標楷體" panose="03000509000000000000" pitchFamily="65" charset="-120"/>
                      </a:endParaRPr>
                    </a:p>
                  </a:txBody>
                  <a:tcPr marL="9525" marR="9525" marT="9525" marB="0" anchor="ctr">
                    <a:lnL w="12700" cap="flat" cmpd="sng" algn="ctr">
                      <a:solidFill>
                        <a:srgbClr val="C5E0B4"/>
                      </a:solidFill>
                      <a:prstDash val="solid"/>
                      <a:round/>
                      <a:headEnd type="none" w="med" len="med"/>
                      <a:tailEnd type="none" w="med" len="med"/>
                    </a:lnL>
                    <a:lnR w="12700" cap="flat" cmpd="sng" algn="ctr">
                      <a:solidFill>
                        <a:srgbClr val="C5E0B4"/>
                      </a:solidFill>
                      <a:prstDash val="solid"/>
                      <a:round/>
                      <a:headEnd type="none" w="med" len="med"/>
                      <a:tailEnd type="none" w="med" len="med"/>
                    </a:lnR>
                    <a:lnT w="12700" cap="flat" cmpd="sng" algn="ctr">
                      <a:solidFill>
                        <a:srgbClr val="C5E0B4"/>
                      </a:solidFill>
                      <a:prstDash val="solid"/>
                      <a:round/>
                      <a:headEnd type="none" w="med" len="med"/>
                      <a:tailEnd type="none" w="med" len="med"/>
                    </a:lnT>
                    <a:lnB w="12700" cap="flat" cmpd="sng" algn="ctr">
                      <a:solidFill>
                        <a:srgbClr val="C5E0B4"/>
                      </a:solidFill>
                      <a:prstDash val="solid"/>
                      <a:round/>
                      <a:headEnd type="none" w="med" len="med"/>
                      <a:tailEnd type="none" w="med" len="med"/>
                    </a:lnB>
                    <a:solidFill>
                      <a:schemeClr val="bg1"/>
                    </a:solidFill>
                  </a:tcPr>
                </a:tc>
                <a:tc>
                  <a:txBody>
                    <a:bodyPr/>
                    <a:lstStyle/>
                    <a:p>
                      <a:pPr algn="ctr" fontAlgn="ctr"/>
                      <a:endParaRPr lang="zh-TW" altLang="en-US" sz="1400" b="0" i="0" u="none" strike="noStrike" dirty="0">
                        <a:solidFill>
                          <a:schemeClr val="tx1"/>
                        </a:solidFill>
                        <a:effectLst/>
                        <a:latin typeface="標楷體" panose="03000509000000000000" pitchFamily="65" charset="-120"/>
                        <a:ea typeface="標楷體" panose="03000509000000000000" pitchFamily="65" charset="-120"/>
                      </a:endParaRPr>
                    </a:p>
                  </a:txBody>
                  <a:tcPr marL="9525" marR="9525" marT="9525" marB="0" anchor="ctr">
                    <a:lnL w="12700" cap="flat" cmpd="sng" algn="ctr">
                      <a:solidFill>
                        <a:srgbClr val="C5E0B4"/>
                      </a:solidFill>
                      <a:prstDash val="solid"/>
                      <a:round/>
                      <a:headEnd type="none" w="med" len="med"/>
                      <a:tailEnd type="none" w="med" len="med"/>
                    </a:lnL>
                    <a:lnR w="12700" cap="flat" cmpd="sng" algn="ctr">
                      <a:solidFill>
                        <a:srgbClr val="C5E0B4"/>
                      </a:solidFill>
                      <a:prstDash val="solid"/>
                      <a:round/>
                      <a:headEnd type="none" w="med" len="med"/>
                      <a:tailEnd type="none" w="med" len="med"/>
                    </a:lnR>
                    <a:lnT w="12700" cap="flat" cmpd="sng" algn="ctr">
                      <a:solidFill>
                        <a:srgbClr val="C5E0B4"/>
                      </a:solidFill>
                      <a:prstDash val="solid"/>
                      <a:round/>
                      <a:headEnd type="none" w="med" len="med"/>
                      <a:tailEnd type="none" w="med" len="med"/>
                    </a:lnT>
                    <a:lnB w="12700" cap="flat" cmpd="sng" algn="ctr">
                      <a:solidFill>
                        <a:srgbClr val="C5E0B4"/>
                      </a:solidFill>
                      <a:prstDash val="solid"/>
                      <a:round/>
                      <a:headEnd type="none" w="med" len="med"/>
                      <a:tailEnd type="none" w="med" len="med"/>
                    </a:lnB>
                    <a:solidFill>
                      <a:schemeClr val="bg1"/>
                    </a:solidFill>
                  </a:tcPr>
                </a:tc>
                <a:tc>
                  <a:txBody>
                    <a:bodyPr/>
                    <a:lstStyle/>
                    <a:p>
                      <a:pPr algn="ctr" fontAlgn="ctr"/>
                      <a:endParaRPr lang="zh-TW" altLang="en-US" sz="1400" b="0" i="0" u="none" strike="noStrike" dirty="0">
                        <a:solidFill>
                          <a:schemeClr val="tx1"/>
                        </a:solidFill>
                        <a:effectLst/>
                        <a:latin typeface="標楷體" panose="03000509000000000000" pitchFamily="65" charset="-120"/>
                        <a:ea typeface="標楷體" panose="03000509000000000000" pitchFamily="65" charset="-120"/>
                      </a:endParaRPr>
                    </a:p>
                  </a:txBody>
                  <a:tcPr marL="9525" marR="9525" marT="9525" marB="0" anchor="ctr">
                    <a:lnL w="12700" cap="flat" cmpd="sng" algn="ctr">
                      <a:solidFill>
                        <a:srgbClr val="C5E0B4"/>
                      </a:solidFill>
                      <a:prstDash val="solid"/>
                      <a:round/>
                      <a:headEnd type="none" w="med" len="med"/>
                      <a:tailEnd type="none" w="med" len="med"/>
                    </a:lnL>
                    <a:lnR w="12700" cap="flat" cmpd="sng" algn="ctr">
                      <a:solidFill>
                        <a:srgbClr val="C5E0B4"/>
                      </a:solidFill>
                      <a:prstDash val="solid"/>
                      <a:round/>
                      <a:headEnd type="none" w="med" len="med"/>
                      <a:tailEnd type="none" w="med" len="med"/>
                    </a:lnR>
                    <a:lnT w="12700" cap="flat" cmpd="sng" algn="ctr">
                      <a:solidFill>
                        <a:srgbClr val="C5E0B4"/>
                      </a:solidFill>
                      <a:prstDash val="solid"/>
                      <a:round/>
                      <a:headEnd type="none" w="med" len="med"/>
                      <a:tailEnd type="none" w="med" len="med"/>
                    </a:lnT>
                    <a:lnB w="12700" cap="flat" cmpd="sng" algn="ctr">
                      <a:solidFill>
                        <a:srgbClr val="C5E0B4"/>
                      </a:solidFill>
                      <a:prstDash val="solid"/>
                      <a:round/>
                      <a:headEnd type="none" w="med" len="med"/>
                      <a:tailEnd type="none" w="med" len="med"/>
                    </a:lnB>
                    <a:solidFill>
                      <a:schemeClr val="bg1"/>
                    </a:solidFill>
                  </a:tcPr>
                </a:tc>
                <a:extLst>
                  <a:ext uri="{0D108BD9-81ED-4DB2-BD59-A6C34878D82A}">
                    <a16:rowId xmlns:a16="http://schemas.microsoft.com/office/drawing/2014/main" xmlns="" val="10004"/>
                  </a:ext>
                </a:extLst>
              </a:tr>
              <a:tr h="108012">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1400" b="0" u="none" strike="noStrike" dirty="0">
                          <a:solidFill>
                            <a:schemeClr val="tx1"/>
                          </a:solidFill>
                          <a:effectLst/>
                          <a:latin typeface="標楷體" panose="03000509000000000000" pitchFamily="65" charset="-120"/>
                          <a:ea typeface="標楷體" panose="03000509000000000000" pitchFamily="65" charset="-120"/>
                        </a:rPr>
                        <a:t>屏東縣</a:t>
                      </a:r>
                      <a:endParaRPr lang="en-US" altLang="zh-TW" sz="1400" b="0" i="0" u="none" strike="noStrike" dirty="0">
                        <a:solidFill>
                          <a:schemeClr val="tx1"/>
                        </a:solidFill>
                        <a:effectLst/>
                        <a:latin typeface="標楷體" panose="03000509000000000000" pitchFamily="65" charset="-120"/>
                        <a:ea typeface="標楷體" panose="03000509000000000000" pitchFamily="65" charset="-120"/>
                      </a:endParaRPr>
                    </a:p>
                  </a:txBody>
                  <a:tcPr marL="9525" marR="9525" marT="9525" marB="0" anchor="ctr">
                    <a:lnL w="12700" cap="flat" cmpd="sng" algn="ctr">
                      <a:solidFill>
                        <a:srgbClr val="C5E0B4"/>
                      </a:solidFill>
                      <a:prstDash val="solid"/>
                      <a:round/>
                      <a:headEnd type="none" w="med" len="med"/>
                      <a:tailEnd type="none" w="med" len="med"/>
                    </a:lnL>
                    <a:lnR w="12700" cap="flat" cmpd="sng" algn="ctr">
                      <a:solidFill>
                        <a:srgbClr val="C5E0B4"/>
                      </a:solidFill>
                      <a:prstDash val="solid"/>
                      <a:round/>
                      <a:headEnd type="none" w="med" len="med"/>
                      <a:tailEnd type="none" w="med" len="med"/>
                    </a:lnR>
                    <a:lnT w="12700" cap="flat" cmpd="sng" algn="ctr">
                      <a:solidFill>
                        <a:srgbClr val="C5E0B4"/>
                      </a:solidFill>
                      <a:prstDash val="solid"/>
                      <a:round/>
                      <a:headEnd type="none" w="med" len="med"/>
                      <a:tailEnd type="none" w="med" len="med"/>
                    </a:lnT>
                    <a:lnB w="12700" cap="flat" cmpd="sng" algn="ctr">
                      <a:solidFill>
                        <a:srgbClr val="C5E0B4"/>
                      </a:solidFill>
                      <a:prstDash val="solid"/>
                      <a:round/>
                      <a:headEnd type="none" w="med" len="med"/>
                      <a:tailEnd type="none" w="med" len="med"/>
                    </a:lnB>
                    <a:solidFill>
                      <a:schemeClr val="accent2">
                        <a:lumMod val="20000"/>
                        <a:lumOff val="80000"/>
                      </a:schemeClr>
                    </a:solidFill>
                  </a:tcPr>
                </a:tc>
                <a:tc>
                  <a:txBody>
                    <a:bodyPr/>
                    <a:lstStyle/>
                    <a:p>
                      <a:pPr algn="ctr" fontAlgn="ctr"/>
                      <a:r>
                        <a:rPr lang="zh-TW" altLang="en-US" sz="1400" b="0" i="0" u="none" strike="noStrike" dirty="0" smtClean="0">
                          <a:solidFill>
                            <a:schemeClr val="tx1"/>
                          </a:solidFill>
                          <a:effectLst/>
                          <a:latin typeface="標楷體" panose="03000509000000000000" pitchFamily="65" charset="-120"/>
                          <a:ea typeface="標楷體" panose="03000509000000000000" pitchFamily="65" charset="-120"/>
                        </a:rPr>
                        <a:t>○</a:t>
                      </a:r>
                      <a:endParaRPr lang="en-US" altLang="zh-TW" sz="1400" b="0" i="0" u="none" strike="noStrike" dirty="0">
                        <a:solidFill>
                          <a:schemeClr val="tx1"/>
                        </a:solidFill>
                        <a:effectLst/>
                        <a:latin typeface="標楷體" panose="03000509000000000000" pitchFamily="65" charset="-120"/>
                        <a:ea typeface="標楷體" panose="03000509000000000000" pitchFamily="65" charset="-120"/>
                      </a:endParaRPr>
                    </a:p>
                  </a:txBody>
                  <a:tcPr marL="9525" marR="9525" marT="9525" marB="0" anchor="ctr">
                    <a:lnL w="12700" cap="flat" cmpd="sng" algn="ctr">
                      <a:solidFill>
                        <a:srgbClr val="C5E0B4"/>
                      </a:solidFill>
                      <a:prstDash val="solid"/>
                      <a:round/>
                      <a:headEnd type="none" w="med" len="med"/>
                      <a:tailEnd type="none" w="med" len="med"/>
                    </a:lnL>
                    <a:lnR w="12700" cap="flat" cmpd="sng" algn="ctr">
                      <a:solidFill>
                        <a:srgbClr val="C5E0B4"/>
                      </a:solidFill>
                      <a:prstDash val="solid"/>
                      <a:round/>
                      <a:headEnd type="none" w="med" len="med"/>
                      <a:tailEnd type="none" w="med" len="med"/>
                    </a:lnR>
                    <a:lnT w="12700" cap="flat" cmpd="sng" algn="ctr">
                      <a:solidFill>
                        <a:srgbClr val="C5E0B4"/>
                      </a:solidFill>
                      <a:prstDash val="solid"/>
                      <a:round/>
                      <a:headEnd type="none" w="med" len="med"/>
                      <a:tailEnd type="none" w="med" len="med"/>
                    </a:lnT>
                    <a:lnB w="12700" cap="flat" cmpd="sng" algn="ctr">
                      <a:solidFill>
                        <a:srgbClr val="C5E0B4"/>
                      </a:solidFill>
                      <a:prstDash val="solid"/>
                      <a:round/>
                      <a:headEnd type="none" w="med" len="med"/>
                      <a:tailEnd type="none" w="med" len="med"/>
                    </a:lnB>
                    <a:solidFill>
                      <a:schemeClr val="accent6">
                        <a:lumMod val="20000"/>
                        <a:lumOff val="80000"/>
                      </a:schemeClr>
                    </a:solidFill>
                  </a:tcPr>
                </a:tc>
                <a:tc>
                  <a:txBody>
                    <a:bodyPr/>
                    <a:lstStyle/>
                    <a:p>
                      <a:pPr algn="ctr" fontAlgn="ctr"/>
                      <a:endParaRPr lang="zh-TW" altLang="en-US" sz="1400" b="0" i="0" u="none" strike="noStrike" dirty="0">
                        <a:solidFill>
                          <a:schemeClr val="tx1"/>
                        </a:solidFill>
                        <a:effectLst/>
                        <a:latin typeface="標楷體" panose="03000509000000000000" pitchFamily="65" charset="-120"/>
                        <a:ea typeface="標楷體" panose="03000509000000000000" pitchFamily="65" charset="-120"/>
                      </a:endParaRPr>
                    </a:p>
                  </a:txBody>
                  <a:tcPr marL="9525" marR="9525" marT="9525" marB="0" anchor="ctr">
                    <a:lnL w="12700" cap="flat" cmpd="sng" algn="ctr">
                      <a:solidFill>
                        <a:srgbClr val="C5E0B4"/>
                      </a:solidFill>
                      <a:prstDash val="solid"/>
                      <a:round/>
                      <a:headEnd type="none" w="med" len="med"/>
                      <a:tailEnd type="none" w="med" len="med"/>
                    </a:lnL>
                    <a:lnR w="12700" cap="flat" cmpd="sng" algn="ctr">
                      <a:solidFill>
                        <a:srgbClr val="C5E0B4"/>
                      </a:solidFill>
                      <a:prstDash val="solid"/>
                      <a:round/>
                      <a:headEnd type="none" w="med" len="med"/>
                      <a:tailEnd type="none" w="med" len="med"/>
                    </a:lnR>
                    <a:lnT w="12700" cap="flat" cmpd="sng" algn="ctr">
                      <a:solidFill>
                        <a:srgbClr val="C5E0B4"/>
                      </a:solidFill>
                      <a:prstDash val="solid"/>
                      <a:round/>
                      <a:headEnd type="none" w="med" len="med"/>
                      <a:tailEnd type="none" w="med" len="med"/>
                    </a:lnT>
                    <a:lnB w="12700" cap="flat" cmpd="sng" algn="ctr">
                      <a:solidFill>
                        <a:srgbClr val="C5E0B4"/>
                      </a:solidFill>
                      <a:prstDash val="solid"/>
                      <a:round/>
                      <a:headEnd type="none" w="med" len="med"/>
                      <a:tailEnd type="none" w="med" len="med"/>
                    </a:lnB>
                    <a:solidFill>
                      <a:schemeClr val="accent6">
                        <a:lumMod val="20000"/>
                        <a:lumOff val="80000"/>
                      </a:schemeClr>
                    </a:solidFill>
                  </a:tcPr>
                </a:tc>
                <a:tc>
                  <a:txBody>
                    <a:bodyPr/>
                    <a:lstStyle/>
                    <a:p>
                      <a:pPr algn="ctr" fontAlgn="ctr"/>
                      <a:endParaRPr lang="zh-TW" altLang="en-US" sz="1400" b="0" i="0" u="none" strike="noStrike" dirty="0">
                        <a:solidFill>
                          <a:schemeClr val="tx1"/>
                        </a:solidFill>
                        <a:effectLst/>
                        <a:latin typeface="標楷體" panose="03000509000000000000" pitchFamily="65" charset="-120"/>
                        <a:ea typeface="標楷體" panose="03000509000000000000" pitchFamily="65" charset="-120"/>
                      </a:endParaRPr>
                    </a:p>
                  </a:txBody>
                  <a:tcPr marL="9525" marR="9525" marT="9525" marB="0" anchor="ctr">
                    <a:lnL w="12700" cap="flat" cmpd="sng" algn="ctr">
                      <a:solidFill>
                        <a:srgbClr val="C5E0B4"/>
                      </a:solidFill>
                      <a:prstDash val="solid"/>
                      <a:round/>
                      <a:headEnd type="none" w="med" len="med"/>
                      <a:tailEnd type="none" w="med" len="med"/>
                    </a:lnL>
                    <a:lnR w="12700" cap="flat" cmpd="sng" algn="ctr">
                      <a:solidFill>
                        <a:srgbClr val="C5E0B4"/>
                      </a:solidFill>
                      <a:prstDash val="solid"/>
                      <a:round/>
                      <a:headEnd type="none" w="med" len="med"/>
                      <a:tailEnd type="none" w="med" len="med"/>
                    </a:lnR>
                    <a:lnT w="12700" cap="flat" cmpd="sng" algn="ctr">
                      <a:solidFill>
                        <a:srgbClr val="C5E0B4"/>
                      </a:solidFill>
                      <a:prstDash val="solid"/>
                      <a:round/>
                      <a:headEnd type="none" w="med" len="med"/>
                      <a:tailEnd type="none" w="med" len="med"/>
                    </a:lnT>
                    <a:lnB w="12700" cap="flat" cmpd="sng" algn="ctr">
                      <a:solidFill>
                        <a:srgbClr val="C5E0B4"/>
                      </a:solidFill>
                      <a:prstDash val="solid"/>
                      <a:round/>
                      <a:headEnd type="none" w="med" len="med"/>
                      <a:tailEnd type="none" w="med" len="med"/>
                    </a:lnB>
                    <a:solidFill>
                      <a:schemeClr val="accent6">
                        <a:lumMod val="20000"/>
                        <a:lumOff val="80000"/>
                      </a:schemeClr>
                    </a:solidFill>
                  </a:tcPr>
                </a:tc>
                <a:tc>
                  <a:txBody>
                    <a:bodyPr/>
                    <a:lstStyle/>
                    <a:p>
                      <a:pPr algn="ctr" fontAlgn="ctr"/>
                      <a:endParaRPr lang="zh-TW" altLang="en-US" sz="1400" b="0" i="0" u="none" strike="noStrike" dirty="0">
                        <a:solidFill>
                          <a:schemeClr val="tx1"/>
                        </a:solidFill>
                        <a:effectLst/>
                        <a:latin typeface="標楷體" panose="03000509000000000000" pitchFamily="65" charset="-120"/>
                        <a:ea typeface="標楷體" panose="03000509000000000000" pitchFamily="65" charset="-120"/>
                      </a:endParaRPr>
                    </a:p>
                  </a:txBody>
                  <a:tcPr marL="9525" marR="9525" marT="9525" marB="0" anchor="ctr">
                    <a:lnL w="12700" cap="flat" cmpd="sng" algn="ctr">
                      <a:solidFill>
                        <a:srgbClr val="C5E0B4"/>
                      </a:solidFill>
                      <a:prstDash val="solid"/>
                      <a:round/>
                      <a:headEnd type="none" w="med" len="med"/>
                      <a:tailEnd type="none" w="med" len="med"/>
                    </a:lnL>
                    <a:lnR w="12700" cap="flat" cmpd="sng" algn="ctr">
                      <a:solidFill>
                        <a:srgbClr val="C5E0B4"/>
                      </a:solidFill>
                      <a:prstDash val="solid"/>
                      <a:round/>
                      <a:headEnd type="none" w="med" len="med"/>
                      <a:tailEnd type="none" w="med" len="med"/>
                    </a:lnR>
                    <a:lnT w="12700" cap="flat" cmpd="sng" algn="ctr">
                      <a:solidFill>
                        <a:srgbClr val="C5E0B4"/>
                      </a:solidFill>
                      <a:prstDash val="solid"/>
                      <a:round/>
                      <a:headEnd type="none" w="med" len="med"/>
                      <a:tailEnd type="none" w="med" len="med"/>
                    </a:lnT>
                    <a:lnB w="12700" cap="flat" cmpd="sng" algn="ctr">
                      <a:solidFill>
                        <a:srgbClr val="C5E0B4"/>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1400" b="0" i="0" u="none" strike="noStrike" dirty="0" smtClean="0">
                          <a:solidFill>
                            <a:schemeClr val="tx1"/>
                          </a:solidFill>
                          <a:effectLst/>
                          <a:latin typeface="標楷體" panose="03000509000000000000" pitchFamily="65" charset="-120"/>
                          <a:ea typeface="標楷體" panose="03000509000000000000" pitchFamily="65" charset="-120"/>
                        </a:rPr>
                        <a:t>○</a:t>
                      </a:r>
                      <a:endParaRPr lang="en-US" altLang="zh-TW" sz="1400" b="0" i="0" u="none" strike="noStrike" dirty="0">
                        <a:solidFill>
                          <a:schemeClr val="tx1"/>
                        </a:solidFill>
                        <a:effectLst/>
                        <a:latin typeface="標楷體" panose="03000509000000000000" pitchFamily="65" charset="-120"/>
                        <a:ea typeface="標楷體" panose="03000509000000000000" pitchFamily="65" charset="-120"/>
                      </a:endParaRPr>
                    </a:p>
                  </a:txBody>
                  <a:tcPr marL="9525" marR="9525" marT="9525" marB="0" anchor="ctr">
                    <a:lnL w="12700" cap="flat" cmpd="sng" algn="ctr">
                      <a:solidFill>
                        <a:srgbClr val="C5E0B4"/>
                      </a:solidFill>
                      <a:prstDash val="solid"/>
                      <a:round/>
                      <a:headEnd type="none" w="med" len="med"/>
                      <a:tailEnd type="none" w="med" len="med"/>
                    </a:lnL>
                    <a:lnR w="12700" cap="flat" cmpd="sng" algn="ctr">
                      <a:solidFill>
                        <a:srgbClr val="C5E0B4"/>
                      </a:solidFill>
                      <a:prstDash val="solid"/>
                      <a:round/>
                      <a:headEnd type="none" w="med" len="med"/>
                      <a:tailEnd type="none" w="med" len="med"/>
                    </a:lnR>
                    <a:lnT w="12700" cap="flat" cmpd="sng" algn="ctr">
                      <a:solidFill>
                        <a:srgbClr val="C5E0B4"/>
                      </a:solidFill>
                      <a:prstDash val="solid"/>
                      <a:round/>
                      <a:headEnd type="none" w="med" len="med"/>
                      <a:tailEnd type="none" w="med" len="med"/>
                    </a:lnT>
                    <a:lnB w="12700" cap="flat" cmpd="sng" algn="ctr">
                      <a:solidFill>
                        <a:srgbClr val="C5E0B4"/>
                      </a:solidFill>
                      <a:prstDash val="solid"/>
                      <a:round/>
                      <a:headEnd type="none" w="med" len="med"/>
                      <a:tailEnd type="none" w="med" len="med"/>
                    </a:lnB>
                    <a:solidFill>
                      <a:schemeClr val="accent6">
                        <a:lumMod val="20000"/>
                        <a:lumOff val="80000"/>
                      </a:schemeClr>
                    </a:solidFill>
                  </a:tcPr>
                </a:tc>
                <a:tc>
                  <a:txBody>
                    <a:bodyPr/>
                    <a:lstStyle/>
                    <a:p>
                      <a:pPr algn="ctr" fontAlgn="ctr"/>
                      <a:endParaRPr lang="zh-TW" altLang="en-US" sz="1400" b="0" i="0" u="none" strike="noStrike" dirty="0">
                        <a:solidFill>
                          <a:schemeClr val="tx1"/>
                        </a:solidFill>
                        <a:effectLst/>
                        <a:latin typeface="標楷體" panose="03000509000000000000" pitchFamily="65" charset="-120"/>
                        <a:ea typeface="標楷體" panose="03000509000000000000" pitchFamily="65" charset="-120"/>
                      </a:endParaRPr>
                    </a:p>
                  </a:txBody>
                  <a:tcPr marL="9525" marR="9525" marT="9525" marB="0" anchor="ctr">
                    <a:lnL w="12700" cap="flat" cmpd="sng" algn="ctr">
                      <a:solidFill>
                        <a:srgbClr val="C5E0B4"/>
                      </a:solidFill>
                      <a:prstDash val="solid"/>
                      <a:round/>
                      <a:headEnd type="none" w="med" len="med"/>
                      <a:tailEnd type="none" w="med" len="med"/>
                    </a:lnL>
                    <a:lnR w="12700" cap="flat" cmpd="sng" algn="ctr">
                      <a:solidFill>
                        <a:srgbClr val="C5E0B4"/>
                      </a:solidFill>
                      <a:prstDash val="solid"/>
                      <a:round/>
                      <a:headEnd type="none" w="med" len="med"/>
                      <a:tailEnd type="none" w="med" len="med"/>
                    </a:lnR>
                    <a:lnT w="12700" cap="flat" cmpd="sng" algn="ctr">
                      <a:solidFill>
                        <a:srgbClr val="C5E0B4"/>
                      </a:solidFill>
                      <a:prstDash val="solid"/>
                      <a:round/>
                      <a:headEnd type="none" w="med" len="med"/>
                      <a:tailEnd type="none" w="med" len="med"/>
                    </a:lnT>
                    <a:lnB w="12700" cap="flat" cmpd="sng" algn="ctr">
                      <a:solidFill>
                        <a:srgbClr val="C5E0B4"/>
                      </a:solidFill>
                      <a:prstDash val="solid"/>
                      <a:round/>
                      <a:headEnd type="none" w="med" len="med"/>
                      <a:tailEnd type="none" w="med" len="med"/>
                    </a:lnB>
                    <a:solidFill>
                      <a:schemeClr val="accent6">
                        <a:lumMod val="20000"/>
                        <a:lumOff val="80000"/>
                      </a:schemeClr>
                    </a:solidFill>
                  </a:tcPr>
                </a:tc>
                <a:tc>
                  <a:txBody>
                    <a:bodyPr/>
                    <a:lstStyle/>
                    <a:p>
                      <a:pPr algn="ctr" fontAlgn="ctr"/>
                      <a:endParaRPr lang="zh-TW" altLang="en-US" sz="1400" b="0" i="0" u="none" strike="noStrike" dirty="0">
                        <a:solidFill>
                          <a:schemeClr val="tx1"/>
                        </a:solidFill>
                        <a:effectLst/>
                        <a:latin typeface="標楷體" panose="03000509000000000000" pitchFamily="65" charset="-120"/>
                        <a:ea typeface="標楷體" panose="03000509000000000000" pitchFamily="65" charset="-120"/>
                      </a:endParaRPr>
                    </a:p>
                  </a:txBody>
                  <a:tcPr marL="9525" marR="9525" marT="9525" marB="0" anchor="ctr">
                    <a:lnL w="12700" cap="flat" cmpd="sng" algn="ctr">
                      <a:solidFill>
                        <a:srgbClr val="C5E0B4"/>
                      </a:solidFill>
                      <a:prstDash val="solid"/>
                      <a:round/>
                      <a:headEnd type="none" w="med" len="med"/>
                      <a:tailEnd type="none" w="med" len="med"/>
                    </a:lnL>
                    <a:lnR w="12700" cap="flat" cmpd="sng" algn="ctr">
                      <a:solidFill>
                        <a:srgbClr val="C5E0B4"/>
                      </a:solidFill>
                      <a:prstDash val="solid"/>
                      <a:round/>
                      <a:headEnd type="none" w="med" len="med"/>
                      <a:tailEnd type="none" w="med" len="med"/>
                    </a:lnR>
                    <a:lnT w="12700" cap="flat" cmpd="sng" algn="ctr">
                      <a:solidFill>
                        <a:srgbClr val="C5E0B4"/>
                      </a:solidFill>
                      <a:prstDash val="solid"/>
                      <a:round/>
                      <a:headEnd type="none" w="med" len="med"/>
                      <a:tailEnd type="none" w="med" len="med"/>
                    </a:lnT>
                    <a:lnB w="12700" cap="flat" cmpd="sng" algn="ctr">
                      <a:solidFill>
                        <a:srgbClr val="C5E0B4"/>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10005"/>
                  </a:ext>
                </a:extLst>
              </a:tr>
              <a:tr h="108012">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1400" b="0" u="none" strike="noStrike" dirty="0">
                          <a:solidFill>
                            <a:schemeClr val="tx1"/>
                          </a:solidFill>
                          <a:effectLst/>
                          <a:latin typeface="標楷體" panose="03000509000000000000" pitchFamily="65" charset="-120"/>
                          <a:ea typeface="標楷體" panose="03000509000000000000" pitchFamily="65" charset="-120"/>
                        </a:rPr>
                        <a:t>台東縣</a:t>
                      </a:r>
                      <a:endParaRPr lang="en-US" altLang="zh-TW" sz="1400" b="0" i="0" u="none" strike="noStrike" dirty="0">
                        <a:solidFill>
                          <a:schemeClr val="tx1"/>
                        </a:solidFill>
                        <a:effectLst/>
                        <a:latin typeface="標楷體" panose="03000509000000000000" pitchFamily="65" charset="-120"/>
                        <a:ea typeface="標楷體" panose="03000509000000000000" pitchFamily="65" charset="-120"/>
                      </a:endParaRPr>
                    </a:p>
                  </a:txBody>
                  <a:tcPr marL="9525" marR="9525" marT="9525" marB="0" anchor="ctr">
                    <a:lnL w="12700" cap="flat" cmpd="sng" algn="ctr">
                      <a:solidFill>
                        <a:srgbClr val="C5E0B4"/>
                      </a:solidFill>
                      <a:prstDash val="solid"/>
                      <a:round/>
                      <a:headEnd type="none" w="med" len="med"/>
                      <a:tailEnd type="none" w="med" len="med"/>
                    </a:lnL>
                    <a:lnR w="12700" cap="flat" cmpd="sng" algn="ctr">
                      <a:solidFill>
                        <a:srgbClr val="C5E0B4"/>
                      </a:solidFill>
                      <a:prstDash val="solid"/>
                      <a:round/>
                      <a:headEnd type="none" w="med" len="med"/>
                      <a:tailEnd type="none" w="med" len="med"/>
                    </a:lnR>
                    <a:lnT w="12700" cap="flat" cmpd="sng" algn="ctr">
                      <a:solidFill>
                        <a:srgbClr val="C5E0B4"/>
                      </a:solidFill>
                      <a:prstDash val="solid"/>
                      <a:round/>
                      <a:headEnd type="none" w="med" len="med"/>
                      <a:tailEnd type="none" w="med" len="med"/>
                    </a:lnT>
                    <a:lnB w="12700" cap="flat" cmpd="sng" algn="ctr">
                      <a:solidFill>
                        <a:srgbClr val="C5E0B4"/>
                      </a:solidFill>
                      <a:prstDash val="solid"/>
                      <a:round/>
                      <a:headEnd type="none" w="med" len="med"/>
                      <a:tailEnd type="none" w="med" len="med"/>
                    </a:lnB>
                    <a:solidFill>
                      <a:schemeClr val="bg1"/>
                    </a:solidFill>
                  </a:tcPr>
                </a:tc>
                <a:tc>
                  <a:txBody>
                    <a:bodyPr/>
                    <a:lstStyle/>
                    <a:p>
                      <a:pPr algn="ctr" fontAlgn="ctr"/>
                      <a:r>
                        <a:rPr lang="zh-TW" altLang="en-US" sz="1400" b="0" i="0" u="none" strike="noStrike" dirty="0" smtClean="0">
                          <a:solidFill>
                            <a:schemeClr val="tx1"/>
                          </a:solidFill>
                          <a:effectLst/>
                          <a:latin typeface="標楷體" panose="03000509000000000000" pitchFamily="65" charset="-120"/>
                          <a:ea typeface="標楷體" panose="03000509000000000000" pitchFamily="65" charset="-120"/>
                        </a:rPr>
                        <a:t>○</a:t>
                      </a:r>
                      <a:endParaRPr lang="en-US" altLang="zh-TW" sz="1400" b="0" i="0" u="none" strike="noStrike" dirty="0">
                        <a:solidFill>
                          <a:schemeClr val="tx1"/>
                        </a:solidFill>
                        <a:effectLst/>
                        <a:latin typeface="標楷體" panose="03000509000000000000" pitchFamily="65" charset="-120"/>
                        <a:ea typeface="標楷體" panose="03000509000000000000" pitchFamily="65" charset="-120"/>
                      </a:endParaRPr>
                    </a:p>
                  </a:txBody>
                  <a:tcPr marL="9525" marR="9525" marT="9525" marB="0" anchor="ctr">
                    <a:lnL w="12700" cap="flat" cmpd="sng" algn="ctr">
                      <a:solidFill>
                        <a:srgbClr val="C5E0B4"/>
                      </a:solidFill>
                      <a:prstDash val="solid"/>
                      <a:round/>
                      <a:headEnd type="none" w="med" len="med"/>
                      <a:tailEnd type="none" w="med" len="med"/>
                    </a:lnL>
                    <a:lnR w="12700" cap="flat" cmpd="sng" algn="ctr">
                      <a:solidFill>
                        <a:srgbClr val="C5E0B4"/>
                      </a:solidFill>
                      <a:prstDash val="solid"/>
                      <a:round/>
                      <a:headEnd type="none" w="med" len="med"/>
                      <a:tailEnd type="none" w="med" len="med"/>
                    </a:lnR>
                    <a:lnT w="12700" cap="flat" cmpd="sng" algn="ctr">
                      <a:solidFill>
                        <a:srgbClr val="C5E0B4"/>
                      </a:solidFill>
                      <a:prstDash val="solid"/>
                      <a:round/>
                      <a:headEnd type="none" w="med" len="med"/>
                      <a:tailEnd type="none" w="med" len="med"/>
                    </a:lnT>
                    <a:lnB w="12700" cap="flat" cmpd="sng" algn="ctr">
                      <a:solidFill>
                        <a:srgbClr val="C5E0B4"/>
                      </a:solidFill>
                      <a:prstDash val="solid"/>
                      <a:round/>
                      <a:headEnd type="none" w="med" len="med"/>
                      <a:tailEnd type="none" w="med" len="med"/>
                    </a:lnB>
                    <a:solidFill>
                      <a:schemeClr val="bg1"/>
                    </a:solidFill>
                  </a:tcPr>
                </a:tc>
                <a:tc>
                  <a:txBody>
                    <a:bodyPr/>
                    <a:lstStyle/>
                    <a:p>
                      <a:pPr algn="ctr" fontAlgn="ctr"/>
                      <a:endParaRPr lang="zh-TW" altLang="en-US" sz="1400" b="0" i="0" u="none" strike="noStrike">
                        <a:solidFill>
                          <a:schemeClr val="tx1"/>
                        </a:solidFill>
                        <a:effectLst/>
                        <a:latin typeface="標楷體" panose="03000509000000000000" pitchFamily="65" charset="-120"/>
                        <a:ea typeface="標楷體" panose="03000509000000000000" pitchFamily="65" charset="-120"/>
                      </a:endParaRPr>
                    </a:p>
                  </a:txBody>
                  <a:tcPr marL="9525" marR="9525" marT="9525" marB="0" anchor="ctr">
                    <a:lnL w="12700" cap="flat" cmpd="sng" algn="ctr">
                      <a:solidFill>
                        <a:srgbClr val="C5E0B4"/>
                      </a:solidFill>
                      <a:prstDash val="solid"/>
                      <a:round/>
                      <a:headEnd type="none" w="med" len="med"/>
                      <a:tailEnd type="none" w="med" len="med"/>
                    </a:lnL>
                    <a:lnR w="12700" cap="flat" cmpd="sng" algn="ctr">
                      <a:solidFill>
                        <a:srgbClr val="C5E0B4"/>
                      </a:solidFill>
                      <a:prstDash val="solid"/>
                      <a:round/>
                      <a:headEnd type="none" w="med" len="med"/>
                      <a:tailEnd type="none" w="med" len="med"/>
                    </a:lnR>
                    <a:lnT w="12700" cap="flat" cmpd="sng" algn="ctr">
                      <a:solidFill>
                        <a:srgbClr val="C5E0B4"/>
                      </a:solidFill>
                      <a:prstDash val="solid"/>
                      <a:round/>
                      <a:headEnd type="none" w="med" len="med"/>
                      <a:tailEnd type="none" w="med" len="med"/>
                    </a:lnT>
                    <a:lnB w="12700" cap="flat" cmpd="sng" algn="ctr">
                      <a:solidFill>
                        <a:srgbClr val="C5E0B4"/>
                      </a:solidFill>
                      <a:prstDash val="solid"/>
                      <a:round/>
                      <a:headEnd type="none" w="med" len="med"/>
                      <a:tailEnd type="none" w="med" len="med"/>
                    </a:lnB>
                    <a:solidFill>
                      <a:schemeClr val="bg1"/>
                    </a:solidFill>
                  </a:tcPr>
                </a:tc>
                <a:tc>
                  <a:txBody>
                    <a:bodyPr/>
                    <a:lstStyle/>
                    <a:p>
                      <a:pPr algn="ctr" fontAlgn="ctr"/>
                      <a:endParaRPr lang="zh-TW" altLang="en-US" sz="1400" b="0" i="0" u="none" strike="noStrike">
                        <a:solidFill>
                          <a:schemeClr val="tx1"/>
                        </a:solidFill>
                        <a:effectLst/>
                        <a:latin typeface="標楷體" panose="03000509000000000000" pitchFamily="65" charset="-120"/>
                        <a:ea typeface="標楷體" panose="03000509000000000000" pitchFamily="65" charset="-120"/>
                      </a:endParaRPr>
                    </a:p>
                  </a:txBody>
                  <a:tcPr marL="9525" marR="9525" marT="9525" marB="0" anchor="ctr">
                    <a:lnL w="12700" cap="flat" cmpd="sng" algn="ctr">
                      <a:solidFill>
                        <a:srgbClr val="C5E0B4"/>
                      </a:solidFill>
                      <a:prstDash val="solid"/>
                      <a:round/>
                      <a:headEnd type="none" w="med" len="med"/>
                      <a:tailEnd type="none" w="med" len="med"/>
                    </a:lnL>
                    <a:lnR w="12700" cap="flat" cmpd="sng" algn="ctr">
                      <a:solidFill>
                        <a:srgbClr val="C5E0B4"/>
                      </a:solidFill>
                      <a:prstDash val="solid"/>
                      <a:round/>
                      <a:headEnd type="none" w="med" len="med"/>
                      <a:tailEnd type="none" w="med" len="med"/>
                    </a:lnR>
                    <a:lnT w="12700" cap="flat" cmpd="sng" algn="ctr">
                      <a:solidFill>
                        <a:srgbClr val="C5E0B4"/>
                      </a:solidFill>
                      <a:prstDash val="solid"/>
                      <a:round/>
                      <a:headEnd type="none" w="med" len="med"/>
                      <a:tailEnd type="none" w="med" len="med"/>
                    </a:lnT>
                    <a:lnB w="12700" cap="flat" cmpd="sng" algn="ctr">
                      <a:solidFill>
                        <a:srgbClr val="C5E0B4"/>
                      </a:solidFill>
                      <a:prstDash val="solid"/>
                      <a:round/>
                      <a:headEnd type="none" w="med" len="med"/>
                      <a:tailEnd type="none" w="med" len="med"/>
                    </a:lnB>
                    <a:solidFill>
                      <a:schemeClr val="bg1"/>
                    </a:solidFill>
                  </a:tcPr>
                </a:tc>
                <a:tc>
                  <a:txBody>
                    <a:bodyPr/>
                    <a:lstStyle/>
                    <a:p>
                      <a:pPr algn="ctr" fontAlgn="ctr"/>
                      <a:endParaRPr lang="zh-TW" altLang="en-US" sz="1400" b="0" i="0" u="none" strike="noStrike">
                        <a:solidFill>
                          <a:schemeClr val="tx1"/>
                        </a:solidFill>
                        <a:effectLst/>
                        <a:latin typeface="標楷體" panose="03000509000000000000" pitchFamily="65" charset="-120"/>
                        <a:ea typeface="標楷體" panose="03000509000000000000" pitchFamily="65" charset="-120"/>
                      </a:endParaRPr>
                    </a:p>
                  </a:txBody>
                  <a:tcPr marL="9525" marR="9525" marT="9525" marB="0" anchor="ctr">
                    <a:lnL w="12700" cap="flat" cmpd="sng" algn="ctr">
                      <a:solidFill>
                        <a:srgbClr val="C5E0B4"/>
                      </a:solidFill>
                      <a:prstDash val="solid"/>
                      <a:round/>
                      <a:headEnd type="none" w="med" len="med"/>
                      <a:tailEnd type="none" w="med" len="med"/>
                    </a:lnL>
                    <a:lnR w="12700" cap="flat" cmpd="sng" algn="ctr">
                      <a:solidFill>
                        <a:srgbClr val="C5E0B4"/>
                      </a:solidFill>
                      <a:prstDash val="solid"/>
                      <a:round/>
                      <a:headEnd type="none" w="med" len="med"/>
                      <a:tailEnd type="none" w="med" len="med"/>
                    </a:lnR>
                    <a:lnT w="12700" cap="flat" cmpd="sng" algn="ctr">
                      <a:solidFill>
                        <a:srgbClr val="C5E0B4"/>
                      </a:solidFill>
                      <a:prstDash val="solid"/>
                      <a:round/>
                      <a:headEnd type="none" w="med" len="med"/>
                      <a:tailEnd type="none" w="med" len="med"/>
                    </a:lnT>
                    <a:lnB w="12700" cap="flat" cmpd="sng" algn="ctr">
                      <a:solidFill>
                        <a:srgbClr val="C5E0B4"/>
                      </a:solidFill>
                      <a:prstDash val="solid"/>
                      <a:round/>
                      <a:headEnd type="none" w="med" len="med"/>
                      <a:tailEnd type="none" w="med" len="med"/>
                    </a:lnB>
                    <a:solidFill>
                      <a:schemeClr val="bg1"/>
                    </a:solidFill>
                  </a:tcPr>
                </a:tc>
                <a:tc>
                  <a:txBody>
                    <a:bodyPr/>
                    <a:lstStyle/>
                    <a:p>
                      <a:pPr algn="ctr" fontAlgn="ctr"/>
                      <a:endParaRPr lang="zh-TW" altLang="en-US" sz="1400" b="0" i="0" u="none" strike="noStrike" dirty="0">
                        <a:solidFill>
                          <a:schemeClr val="tx1"/>
                        </a:solidFill>
                        <a:effectLst/>
                        <a:latin typeface="標楷體" panose="03000509000000000000" pitchFamily="65" charset="-120"/>
                        <a:ea typeface="標楷體" panose="03000509000000000000" pitchFamily="65" charset="-120"/>
                      </a:endParaRPr>
                    </a:p>
                  </a:txBody>
                  <a:tcPr marL="9525" marR="9525" marT="9525" marB="0" anchor="ctr">
                    <a:lnL w="12700" cap="flat" cmpd="sng" algn="ctr">
                      <a:solidFill>
                        <a:srgbClr val="C5E0B4"/>
                      </a:solidFill>
                      <a:prstDash val="solid"/>
                      <a:round/>
                      <a:headEnd type="none" w="med" len="med"/>
                      <a:tailEnd type="none" w="med" len="med"/>
                    </a:lnL>
                    <a:lnR w="12700" cap="flat" cmpd="sng" algn="ctr">
                      <a:solidFill>
                        <a:srgbClr val="C5E0B4"/>
                      </a:solidFill>
                      <a:prstDash val="solid"/>
                      <a:round/>
                      <a:headEnd type="none" w="med" len="med"/>
                      <a:tailEnd type="none" w="med" len="med"/>
                    </a:lnR>
                    <a:lnT w="12700" cap="flat" cmpd="sng" algn="ctr">
                      <a:solidFill>
                        <a:srgbClr val="C5E0B4"/>
                      </a:solidFill>
                      <a:prstDash val="solid"/>
                      <a:round/>
                      <a:headEnd type="none" w="med" len="med"/>
                      <a:tailEnd type="none" w="med" len="med"/>
                    </a:lnT>
                    <a:lnB w="12700" cap="flat" cmpd="sng" algn="ctr">
                      <a:solidFill>
                        <a:srgbClr val="C5E0B4"/>
                      </a:solidFill>
                      <a:prstDash val="solid"/>
                      <a:round/>
                      <a:headEnd type="none" w="med" len="med"/>
                      <a:tailEnd type="none" w="med" len="med"/>
                    </a:lnB>
                    <a:solidFill>
                      <a:schemeClr val="bg1"/>
                    </a:solidFill>
                  </a:tcPr>
                </a:tc>
                <a:tc>
                  <a:txBody>
                    <a:bodyPr/>
                    <a:lstStyle/>
                    <a:p>
                      <a:pPr algn="ctr" fontAlgn="ctr"/>
                      <a:r>
                        <a:rPr lang="zh-TW" altLang="en-US" sz="1400" b="0" i="0" u="none" strike="noStrike" dirty="0" smtClean="0">
                          <a:solidFill>
                            <a:schemeClr val="tx1"/>
                          </a:solidFill>
                          <a:effectLst/>
                          <a:latin typeface="標楷體" panose="03000509000000000000" pitchFamily="65" charset="-120"/>
                          <a:ea typeface="標楷體" panose="03000509000000000000" pitchFamily="65" charset="-120"/>
                        </a:rPr>
                        <a:t>○</a:t>
                      </a:r>
                      <a:endParaRPr lang="en-US" altLang="zh-TW" sz="1400" b="0" i="0" u="none" strike="noStrike" dirty="0">
                        <a:solidFill>
                          <a:schemeClr val="tx1"/>
                        </a:solidFill>
                        <a:effectLst/>
                        <a:latin typeface="標楷體" panose="03000509000000000000" pitchFamily="65" charset="-120"/>
                        <a:ea typeface="標楷體" panose="03000509000000000000" pitchFamily="65" charset="-120"/>
                      </a:endParaRPr>
                    </a:p>
                  </a:txBody>
                  <a:tcPr marL="9525" marR="9525" marT="9525" marB="0" anchor="ctr">
                    <a:lnL w="12700" cap="flat" cmpd="sng" algn="ctr">
                      <a:solidFill>
                        <a:srgbClr val="C5E0B4"/>
                      </a:solidFill>
                      <a:prstDash val="solid"/>
                      <a:round/>
                      <a:headEnd type="none" w="med" len="med"/>
                      <a:tailEnd type="none" w="med" len="med"/>
                    </a:lnL>
                    <a:lnR w="12700" cap="flat" cmpd="sng" algn="ctr">
                      <a:solidFill>
                        <a:srgbClr val="C5E0B4"/>
                      </a:solidFill>
                      <a:prstDash val="solid"/>
                      <a:round/>
                      <a:headEnd type="none" w="med" len="med"/>
                      <a:tailEnd type="none" w="med" len="med"/>
                    </a:lnR>
                    <a:lnT w="12700" cap="flat" cmpd="sng" algn="ctr">
                      <a:solidFill>
                        <a:srgbClr val="C5E0B4"/>
                      </a:solidFill>
                      <a:prstDash val="solid"/>
                      <a:round/>
                      <a:headEnd type="none" w="med" len="med"/>
                      <a:tailEnd type="none" w="med" len="med"/>
                    </a:lnT>
                    <a:lnB w="12700" cap="flat" cmpd="sng" algn="ctr">
                      <a:solidFill>
                        <a:srgbClr val="C5E0B4"/>
                      </a:solidFill>
                      <a:prstDash val="solid"/>
                      <a:round/>
                      <a:headEnd type="none" w="med" len="med"/>
                      <a:tailEnd type="none" w="med" len="med"/>
                    </a:lnB>
                    <a:solidFill>
                      <a:schemeClr val="bg1"/>
                    </a:solidFill>
                  </a:tcPr>
                </a:tc>
                <a:tc>
                  <a:txBody>
                    <a:bodyPr/>
                    <a:lstStyle/>
                    <a:p>
                      <a:pPr algn="ctr" fontAlgn="ctr"/>
                      <a:endParaRPr lang="zh-TW" altLang="en-US" sz="1400" b="0" i="0" u="none" strike="noStrike" dirty="0">
                        <a:solidFill>
                          <a:schemeClr val="tx1"/>
                        </a:solidFill>
                        <a:effectLst/>
                        <a:latin typeface="標楷體" panose="03000509000000000000" pitchFamily="65" charset="-120"/>
                        <a:ea typeface="標楷體" panose="03000509000000000000" pitchFamily="65" charset="-120"/>
                      </a:endParaRPr>
                    </a:p>
                  </a:txBody>
                  <a:tcPr marL="9525" marR="9525" marT="9525" marB="0" anchor="ctr">
                    <a:lnL w="12700" cap="flat" cmpd="sng" algn="ctr">
                      <a:solidFill>
                        <a:srgbClr val="C5E0B4"/>
                      </a:solidFill>
                      <a:prstDash val="solid"/>
                      <a:round/>
                      <a:headEnd type="none" w="med" len="med"/>
                      <a:tailEnd type="none" w="med" len="med"/>
                    </a:lnL>
                    <a:lnR w="12700" cap="flat" cmpd="sng" algn="ctr">
                      <a:solidFill>
                        <a:srgbClr val="C5E0B4"/>
                      </a:solidFill>
                      <a:prstDash val="solid"/>
                      <a:round/>
                      <a:headEnd type="none" w="med" len="med"/>
                      <a:tailEnd type="none" w="med" len="med"/>
                    </a:lnR>
                    <a:lnT w="12700" cap="flat" cmpd="sng" algn="ctr">
                      <a:solidFill>
                        <a:srgbClr val="C5E0B4"/>
                      </a:solidFill>
                      <a:prstDash val="solid"/>
                      <a:round/>
                      <a:headEnd type="none" w="med" len="med"/>
                      <a:tailEnd type="none" w="med" len="med"/>
                    </a:lnT>
                    <a:lnB w="12700" cap="flat" cmpd="sng" algn="ctr">
                      <a:solidFill>
                        <a:srgbClr val="C5E0B4"/>
                      </a:solidFill>
                      <a:prstDash val="solid"/>
                      <a:round/>
                      <a:headEnd type="none" w="med" len="med"/>
                      <a:tailEnd type="none" w="med" len="med"/>
                    </a:lnB>
                    <a:solidFill>
                      <a:schemeClr val="bg1"/>
                    </a:solidFill>
                  </a:tcPr>
                </a:tc>
                <a:extLst>
                  <a:ext uri="{0D108BD9-81ED-4DB2-BD59-A6C34878D82A}">
                    <a16:rowId xmlns:a16="http://schemas.microsoft.com/office/drawing/2014/main" xmlns="" val="10006"/>
                  </a:ext>
                </a:extLst>
              </a:tr>
              <a:tr h="108012">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1400" b="0" u="none" strike="noStrike" dirty="0">
                          <a:solidFill>
                            <a:schemeClr val="tx1"/>
                          </a:solidFill>
                          <a:effectLst/>
                          <a:latin typeface="標楷體" panose="03000509000000000000" pitchFamily="65" charset="-120"/>
                          <a:ea typeface="標楷體" panose="03000509000000000000" pitchFamily="65" charset="-120"/>
                        </a:rPr>
                        <a:t>金門縣</a:t>
                      </a:r>
                      <a:endParaRPr lang="en-US" altLang="zh-TW" sz="1400" b="0" i="0" u="none" strike="noStrike" dirty="0">
                        <a:solidFill>
                          <a:schemeClr val="tx1"/>
                        </a:solidFill>
                        <a:effectLst/>
                        <a:latin typeface="標楷體" panose="03000509000000000000" pitchFamily="65" charset="-120"/>
                        <a:ea typeface="標楷體" panose="03000509000000000000" pitchFamily="65" charset="-120"/>
                      </a:endParaRPr>
                    </a:p>
                  </a:txBody>
                  <a:tcPr marL="9525" marR="9525" marT="9525" marB="0" anchor="ctr">
                    <a:lnL w="12700" cap="flat" cmpd="sng" algn="ctr">
                      <a:solidFill>
                        <a:srgbClr val="C5E0B4"/>
                      </a:solidFill>
                      <a:prstDash val="solid"/>
                      <a:round/>
                      <a:headEnd type="none" w="med" len="med"/>
                      <a:tailEnd type="none" w="med" len="med"/>
                    </a:lnL>
                    <a:lnR w="12700" cap="flat" cmpd="sng" algn="ctr">
                      <a:solidFill>
                        <a:srgbClr val="C5E0B4"/>
                      </a:solidFill>
                      <a:prstDash val="solid"/>
                      <a:round/>
                      <a:headEnd type="none" w="med" len="med"/>
                      <a:tailEnd type="none" w="med" len="med"/>
                    </a:lnR>
                    <a:lnT w="12700" cap="flat" cmpd="sng" algn="ctr">
                      <a:solidFill>
                        <a:srgbClr val="C5E0B4"/>
                      </a:solidFill>
                      <a:prstDash val="solid"/>
                      <a:round/>
                      <a:headEnd type="none" w="med" len="med"/>
                      <a:tailEnd type="none" w="med" len="med"/>
                    </a:lnT>
                    <a:lnB w="12700" cap="flat" cmpd="sng" algn="ctr">
                      <a:solidFill>
                        <a:srgbClr val="C5E0B4"/>
                      </a:solidFill>
                      <a:prstDash val="solid"/>
                      <a:round/>
                      <a:headEnd type="none" w="med" len="med"/>
                      <a:tailEnd type="none" w="med" len="med"/>
                    </a:lnB>
                    <a:solidFill>
                      <a:schemeClr val="accent2">
                        <a:lumMod val="20000"/>
                        <a:lumOff val="80000"/>
                      </a:schemeClr>
                    </a:solidFill>
                  </a:tcPr>
                </a:tc>
                <a:tc>
                  <a:txBody>
                    <a:bodyPr/>
                    <a:lstStyle/>
                    <a:p>
                      <a:pPr algn="ctr" fontAlgn="ctr"/>
                      <a:r>
                        <a:rPr lang="zh-TW" altLang="en-US" sz="1400" b="0" i="0" u="none" strike="noStrike" dirty="0" smtClean="0">
                          <a:solidFill>
                            <a:schemeClr val="tx1"/>
                          </a:solidFill>
                          <a:effectLst/>
                          <a:latin typeface="標楷體" panose="03000509000000000000" pitchFamily="65" charset="-120"/>
                          <a:ea typeface="標楷體" panose="03000509000000000000" pitchFamily="65" charset="-120"/>
                        </a:rPr>
                        <a:t>○</a:t>
                      </a:r>
                      <a:endParaRPr lang="en-US" altLang="zh-TW" sz="1400" b="0" i="0" u="none" strike="noStrike" dirty="0">
                        <a:solidFill>
                          <a:schemeClr val="tx1"/>
                        </a:solidFill>
                        <a:effectLst/>
                        <a:latin typeface="標楷體" panose="03000509000000000000" pitchFamily="65" charset="-120"/>
                        <a:ea typeface="標楷體" panose="03000509000000000000" pitchFamily="65" charset="-120"/>
                      </a:endParaRPr>
                    </a:p>
                  </a:txBody>
                  <a:tcPr marL="9525" marR="9525" marT="9525" marB="0" anchor="ctr">
                    <a:lnL w="12700" cap="flat" cmpd="sng" algn="ctr">
                      <a:solidFill>
                        <a:srgbClr val="C5E0B4"/>
                      </a:solidFill>
                      <a:prstDash val="solid"/>
                      <a:round/>
                      <a:headEnd type="none" w="med" len="med"/>
                      <a:tailEnd type="none" w="med" len="med"/>
                    </a:lnL>
                    <a:lnR w="12700" cap="flat" cmpd="sng" algn="ctr">
                      <a:solidFill>
                        <a:srgbClr val="C5E0B4"/>
                      </a:solidFill>
                      <a:prstDash val="solid"/>
                      <a:round/>
                      <a:headEnd type="none" w="med" len="med"/>
                      <a:tailEnd type="none" w="med" len="med"/>
                    </a:lnR>
                    <a:lnT w="12700" cap="flat" cmpd="sng" algn="ctr">
                      <a:solidFill>
                        <a:srgbClr val="C5E0B4"/>
                      </a:solidFill>
                      <a:prstDash val="solid"/>
                      <a:round/>
                      <a:headEnd type="none" w="med" len="med"/>
                      <a:tailEnd type="none" w="med" len="med"/>
                    </a:lnT>
                    <a:lnB w="12700" cap="flat" cmpd="sng" algn="ctr">
                      <a:solidFill>
                        <a:srgbClr val="C5E0B4"/>
                      </a:solidFill>
                      <a:prstDash val="solid"/>
                      <a:round/>
                      <a:headEnd type="none" w="med" len="med"/>
                      <a:tailEnd type="none" w="med" len="med"/>
                    </a:lnB>
                    <a:solidFill>
                      <a:schemeClr val="accent6">
                        <a:lumMod val="20000"/>
                        <a:lumOff val="80000"/>
                      </a:schemeClr>
                    </a:solidFill>
                  </a:tcPr>
                </a:tc>
                <a:tc>
                  <a:txBody>
                    <a:bodyPr/>
                    <a:lstStyle/>
                    <a:p>
                      <a:pPr algn="ctr" fontAlgn="ctr"/>
                      <a:endParaRPr lang="zh-TW" altLang="en-US" sz="1400" b="0" i="0" u="none" strike="noStrike" dirty="0">
                        <a:solidFill>
                          <a:schemeClr val="tx1"/>
                        </a:solidFill>
                        <a:effectLst/>
                        <a:latin typeface="標楷體" panose="03000509000000000000" pitchFamily="65" charset="-120"/>
                        <a:ea typeface="標楷體" panose="03000509000000000000" pitchFamily="65" charset="-120"/>
                      </a:endParaRPr>
                    </a:p>
                  </a:txBody>
                  <a:tcPr marL="9525" marR="9525" marT="9525" marB="0" anchor="ctr">
                    <a:lnL w="12700" cap="flat" cmpd="sng" algn="ctr">
                      <a:solidFill>
                        <a:srgbClr val="C5E0B4"/>
                      </a:solidFill>
                      <a:prstDash val="solid"/>
                      <a:round/>
                      <a:headEnd type="none" w="med" len="med"/>
                      <a:tailEnd type="none" w="med" len="med"/>
                    </a:lnL>
                    <a:lnR w="12700" cap="flat" cmpd="sng" algn="ctr">
                      <a:solidFill>
                        <a:srgbClr val="C5E0B4"/>
                      </a:solidFill>
                      <a:prstDash val="solid"/>
                      <a:round/>
                      <a:headEnd type="none" w="med" len="med"/>
                      <a:tailEnd type="none" w="med" len="med"/>
                    </a:lnR>
                    <a:lnT w="12700" cap="flat" cmpd="sng" algn="ctr">
                      <a:solidFill>
                        <a:srgbClr val="C5E0B4"/>
                      </a:solidFill>
                      <a:prstDash val="solid"/>
                      <a:round/>
                      <a:headEnd type="none" w="med" len="med"/>
                      <a:tailEnd type="none" w="med" len="med"/>
                    </a:lnT>
                    <a:lnB w="12700" cap="flat" cmpd="sng" algn="ctr">
                      <a:solidFill>
                        <a:srgbClr val="C5E0B4"/>
                      </a:solidFill>
                      <a:prstDash val="solid"/>
                      <a:round/>
                      <a:headEnd type="none" w="med" len="med"/>
                      <a:tailEnd type="none" w="med" len="med"/>
                    </a:lnB>
                    <a:solidFill>
                      <a:schemeClr val="accent6">
                        <a:lumMod val="20000"/>
                        <a:lumOff val="80000"/>
                      </a:schemeClr>
                    </a:solidFill>
                  </a:tcPr>
                </a:tc>
                <a:tc>
                  <a:txBody>
                    <a:bodyPr/>
                    <a:lstStyle/>
                    <a:p>
                      <a:pPr algn="ctr" fontAlgn="ctr"/>
                      <a:endParaRPr lang="zh-TW" altLang="en-US" sz="1400" b="0" i="0" u="none" strike="noStrike" dirty="0">
                        <a:solidFill>
                          <a:schemeClr val="tx1"/>
                        </a:solidFill>
                        <a:effectLst/>
                        <a:latin typeface="標楷體" panose="03000509000000000000" pitchFamily="65" charset="-120"/>
                        <a:ea typeface="標楷體" panose="03000509000000000000" pitchFamily="65" charset="-120"/>
                      </a:endParaRPr>
                    </a:p>
                  </a:txBody>
                  <a:tcPr marL="9525" marR="9525" marT="9525" marB="0" anchor="ctr">
                    <a:lnL w="12700" cap="flat" cmpd="sng" algn="ctr">
                      <a:solidFill>
                        <a:srgbClr val="C5E0B4"/>
                      </a:solidFill>
                      <a:prstDash val="solid"/>
                      <a:round/>
                      <a:headEnd type="none" w="med" len="med"/>
                      <a:tailEnd type="none" w="med" len="med"/>
                    </a:lnL>
                    <a:lnR w="12700" cap="flat" cmpd="sng" algn="ctr">
                      <a:solidFill>
                        <a:srgbClr val="C5E0B4"/>
                      </a:solidFill>
                      <a:prstDash val="solid"/>
                      <a:round/>
                      <a:headEnd type="none" w="med" len="med"/>
                      <a:tailEnd type="none" w="med" len="med"/>
                    </a:lnR>
                    <a:lnT w="12700" cap="flat" cmpd="sng" algn="ctr">
                      <a:solidFill>
                        <a:srgbClr val="C5E0B4"/>
                      </a:solidFill>
                      <a:prstDash val="solid"/>
                      <a:round/>
                      <a:headEnd type="none" w="med" len="med"/>
                      <a:tailEnd type="none" w="med" len="med"/>
                    </a:lnT>
                    <a:lnB w="12700" cap="flat" cmpd="sng" algn="ctr">
                      <a:solidFill>
                        <a:srgbClr val="C5E0B4"/>
                      </a:solidFill>
                      <a:prstDash val="solid"/>
                      <a:round/>
                      <a:headEnd type="none" w="med" len="med"/>
                      <a:tailEnd type="none" w="med" len="med"/>
                    </a:lnB>
                    <a:solidFill>
                      <a:schemeClr val="accent6">
                        <a:lumMod val="20000"/>
                        <a:lumOff val="80000"/>
                      </a:schemeClr>
                    </a:solidFill>
                  </a:tcPr>
                </a:tc>
                <a:tc>
                  <a:txBody>
                    <a:bodyPr/>
                    <a:lstStyle/>
                    <a:p>
                      <a:pPr algn="ctr" fontAlgn="ctr"/>
                      <a:endParaRPr lang="zh-TW" altLang="en-US" sz="1400" b="0" i="0" u="none" strike="noStrike" dirty="0">
                        <a:solidFill>
                          <a:schemeClr val="tx1"/>
                        </a:solidFill>
                        <a:effectLst/>
                        <a:latin typeface="標楷體" panose="03000509000000000000" pitchFamily="65" charset="-120"/>
                        <a:ea typeface="標楷體" panose="03000509000000000000" pitchFamily="65" charset="-120"/>
                      </a:endParaRPr>
                    </a:p>
                  </a:txBody>
                  <a:tcPr marL="9525" marR="9525" marT="9525" marB="0" anchor="ctr">
                    <a:lnL w="12700" cap="flat" cmpd="sng" algn="ctr">
                      <a:solidFill>
                        <a:srgbClr val="C5E0B4"/>
                      </a:solidFill>
                      <a:prstDash val="solid"/>
                      <a:round/>
                      <a:headEnd type="none" w="med" len="med"/>
                      <a:tailEnd type="none" w="med" len="med"/>
                    </a:lnL>
                    <a:lnR w="12700" cap="flat" cmpd="sng" algn="ctr">
                      <a:solidFill>
                        <a:srgbClr val="C5E0B4"/>
                      </a:solidFill>
                      <a:prstDash val="solid"/>
                      <a:round/>
                      <a:headEnd type="none" w="med" len="med"/>
                      <a:tailEnd type="none" w="med" len="med"/>
                    </a:lnR>
                    <a:lnT w="12700" cap="flat" cmpd="sng" algn="ctr">
                      <a:solidFill>
                        <a:srgbClr val="C5E0B4"/>
                      </a:solidFill>
                      <a:prstDash val="solid"/>
                      <a:round/>
                      <a:headEnd type="none" w="med" len="med"/>
                      <a:tailEnd type="none" w="med" len="med"/>
                    </a:lnT>
                    <a:lnB w="12700" cap="flat" cmpd="sng" algn="ctr">
                      <a:solidFill>
                        <a:srgbClr val="C5E0B4"/>
                      </a:solidFill>
                      <a:prstDash val="solid"/>
                      <a:round/>
                      <a:headEnd type="none" w="med" len="med"/>
                      <a:tailEnd type="none" w="med" len="med"/>
                    </a:lnB>
                    <a:solidFill>
                      <a:schemeClr val="accent6">
                        <a:lumMod val="20000"/>
                        <a:lumOff val="80000"/>
                      </a:schemeClr>
                    </a:solidFill>
                  </a:tcPr>
                </a:tc>
                <a:tc>
                  <a:txBody>
                    <a:bodyPr/>
                    <a:lstStyle/>
                    <a:p>
                      <a:pPr algn="ctr" fontAlgn="ctr"/>
                      <a:endParaRPr lang="zh-TW" altLang="en-US" sz="1400" b="0" i="0" u="none" strike="noStrike" dirty="0">
                        <a:solidFill>
                          <a:schemeClr val="tx1"/>
                        </a:solidFill>
                        <a:effectLst/>
                        <a:latin typeface="標楷體" panose="03000509000000000000" pitchFamily="65" charset="-120"/>
                        <a:ea typeface="標楷體" panose="03000509000000000000" pitchFamily="65" charset="-120"/>
                      </a:endParaRPr>
                    </a:p>
                  </a:txBody>
                  <a:tcPr marL="9525" marR="9525" marT="9525" marB="0" anchor="ctr">
                    <a:lnL w="12700" cap="flat" cmpd="sng" algn="ctr">
                      <a:solidFill>
                        <a:srgbClr val="C5E0B4"/>
                      </a:solidFill>
                      <a:prstDash val="solid"/>
                      <a:round/>
                      <a:headEnd type="none" w="med" len="med"/>
                      <a:tailEnd type="none" w="med" len="med"/>
                    </a:lnL>
                    <a:lnR w="12700" cap="flat" cmpd="sng" algn="ctr">
                      <a:solidFill>
                        <a:srgbClr val="C5E0B4"/>
                      </a:solidFill>
                      <a:prstDash val="solid"/>
                      <a:round/>
                      <a:headEnd type="none" w="med" len="med"/>
                      <a:tailEnd type="none" w="med" len="med"/>
                    </a:lnR>
                    <a:lnT w="12700" cap="flat" cmpd="sng" algn="ctr">
                      <a:solidFill>
                        <a:srgbClr val="C5E0B4"/>
                      </a:solidFill>
                      <a:prstDash val="solid"/>
                      <a:round/>
                      <a:headEnd type="none" w="med" len="med"/>
                      <a:tailEnd type="none" w="med" len="med"/>
                    </a:lnT>
                    <a:lnB w="12700" cap="flat" cmpd="sng" algn="ctr">
                      <a:solidFill>
                        <a:srgbClr val="C5E0B4"/>
                      </a:solidFill>
                      <a:prstDash val="solid"/>
                      <a:round/>
                      <a:headEnd type="none" w="med" len="med"/>
                      <a:tailEnd type="none" w="med" len="med"/>
                    </a:lnB>
                    <a:solidFill>
                      <a:schemeClr val="accent6">
                        <a:lumMod val="20000"/>
                        <a:lumOff val="80000"/>
                      </a:schemeClr>
                    </a:solidFill>
                  </a:tcPr>
                </a:tc>
                <a:tc>
                  <a:txBody>
                    <a:bodyPr/>
                    <a:lstStyle/>
                    <a:p>
                      <a:pPr algn="ctr" fontAlgn="ctr"/>
                      <a:endParaRPr lang="zh-TW" altLang="en-US" sz="1400" b="0" i="0" u="none" strike="noStrike" dirty="0">
                        <a:solidFill>
                          <a:schemeClr val="tx1"/>
                        </a:solidFill>
                        <a:effectLst/>
                        <a:latin typeface="標楷體" panose="03000509000000000000" pitchFamily="65" charset="-120"/>
                        <a:ea typeface="標楷體" panose="03000509000000000000" pitchFamily="65" charset="-120"/>
                      </a:endParaRPr>
                    </a:p>
                  </a:txBody>
                  <a:tcPr marL="9525" marR="9525" marT="9525" marB="0" anchor="ctr">
                    <a:lnL w="12700" cap="flat" cmpd="sng" algn="ctr">
                      <a:solidFill>
                        <a:srgbClr val="C5E0B4"/>
                      </a:solidFill>
                      <a:prstDash val="solid"/>
                      <a:round/>
                      <a:headEnd type="none" w="med" len="med"/>
                      <a:tailEnd type="none" w="med" len="med"/>
                    </a:lnL>
                    <a:lnR w="12700" cap="flat" cmpd="sng" algn="ctr">
                      <a:solidFill>
                        <a:srgbClr val="C5E0B4"/>
                      </a:solidFill>
                      <a:prstDash val="solid"/>
                      <a:round/>
                      <a:headEnd type="none" w="med" len="med"/>
                      <a:tailEnd type="none" w="med" len="med"/>
                    </a:lnR>
                    <a:lnT w="12700" cap="flat" cmpd="sng" algn="ctr">
                      <a:solidFill>
                        <a:srgbClr val="C5E0B4"/>
                      </a:solidFill>
                      <a:prstDash val="solid"/>
                      <a:round/>
                      <a:headEnd type="none" w="med" len="med"/>
                      <a:tailEnd type="none" w="med" len="med"/>
                    </a:lnT>
                    <a:lnB w="12700" cap="flat" cmpd="sng" algn="ctr">
                      <a:solidFill>
                        <a:srgbClr val="C5E0B4"/>
                      </a:solidFill>
                      <a:prstDash val="solid"/>
                      <a:round/>
                      <a:headEnd type="none" w="med" len="med"/>
                      <a:tailEnd type="none" w="med" len="med"/>
                    </a:lnB>
                    <a:solidFill>
                      <a:schemeClr val="accent6">
                        <a:lumMod val="20000"/>
                        <a:lumOff val="80000"/>
                      </a:schemeClr>
                    </a:solidFill>
                  </a:tcPr>
                </a:tc>
                <a:tc>
                  <a:txBody>
                    <a:bodyPr/>
                    <a:lstStyle/>
                    <a:p>
                      <a:pPr algn="ctr" fontAlgn="ctr"/>
                      <a:r>
                        <a:rPr lang="zh-TW" altLang="en-US" sz="1400" b="0" i="0" u="none" strike="noStrike" dirty="0" smtClean="0">
                          <a:solidFill>
                            <a:schemeClr val="tx1"/>
                          </a:solidFill>
                          <a:effectLst/>
                          <a:latin typeface="標楷體" panose="03000509000000000000" pitchFamily="65" charset="-120"/>
                          <a:ea typeface="標楷體" panose="03000509000000000000" pitchFamily="65" charset="-120"/>
                        </a:rPr>
                        <a:t>○</a:t>
                      </a:r>
                      <a:endParaRPr lang="en-US" altLang="zh-TW" sz="1400" b="0" i="0" u="none" strike="noStrike" dirty="0">
                        <a:solidFill>
                          <a:schemeClr val="tx1"/>
                        </a:solidFill>
                        <a:effectLst/>
                        <a:latin typeface="標楷體" panose="03000509000000000000" pitchFamily="65" charset="-120"/>
                        <a:ea typeface="標楷體" panose="03000509000000000000" pitchFamily="65" charset="-120"/>
                      </a:endParaRPr>
                    </a:p>
                  </a:txBody>
                  <a:tcPr marL="9525" marR="9525" marT="9525" marB="0" anchor="ctr">
                    <a:lnL w="12700" cap="flat" cmpd="sng" algn="ctr">
                      <a:solidFill>
                        <a:srgbClr val="C5E0B4"/>
                      </a:solidFill>
                      <a:prstDash val="solid"/>
                      <a:round/>
                      <a:headEnd type="none" w="med" len="med"/>
                      <a:tailEnd type="none" w="med" len="med"/>
                    </a:lnL>
                    <a:lnR w="12700" cap="flat" cmpd="sng" algn="ctr">
                      <a:solidFill>
                        <a:srgbClr val="C5E0B4"/>
                      </a:solidFill>
                      <a:prstDash val="solid"/>
                      <a:round/>
                      <a:headEnd type="none" w="med" len="med"/>
                      <a:tailEnd type="none" w="med" len="med"/>
                    </a:lnR>
                    <a:lnT w="12700" cap="flat" cmpd="sng" algn="ctr">
                      <a:solidFill>
                        <a:srgbClr val="C5E0B4"/>
                      </a:solidFill>
                      <a:prstDash val="solid"/>
                      <a:round/>
                      <a:headEnd type="none" w="med" len="med"/>
                      <a:tailEnd type="none" w="med" len="med"/>
                    </a:lnT>
                    <a:lnB w="12700" cap="flat" cmpd="sng" algn="ctr">
                      <a:solidFill>
                        <a:srgbClr val="C5E0B4"/>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10007"/>
                  </a:ext>
                </a:extLst>
              </a:tr>
            </a:tbl>
          </a:graphicData>
        </a:graphic>
      </p:graphicFrame>
      <p:sp>
        <p:nvSpPr>
          <p:cNvPr id="10" name="圓角矩形 9"/>
          <p:cNvSpPr/>
          <p:nvPr/>
        </p:nvSpPr>
        <p:spPr>
          <a:xfrm>
            <a:off x="335360" y="4088508"/>
            <a:ext cx="4458607" cy="376011"/>
          </a:xfrm>
          <a:prstGeom prst="roundRect">
            <a:avLst/>
          </a:prstGeom>
          <a:solidFill>
            <a:schemeClr val="accent6">
              <a:lumMod val="20000"/>
              <a:lumOff val="80000"/>
            </a:schemeClr>
          </a:solid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schemeClr val="tx1"/>
                </a:solidFill>
                <a:latin typeface="標楷體" panose="03000509000000000000" pitchFamily="65" charset="-120"/>
                <a:ea typeface="標楷體" panose="03000509000000000000" pitchFamily="65" charset="-120"/>
              </a:rPr>
              <a:t>考生報名校系科組學程無名額判斷邏輯</a:t>
            </a:r>
          </a:p>
        </p:txBody>
      </p:sp>
    </p:spTree>
    <p:extLst>
      <p:ext uri="{BB962C8B-B14F-4D97-AF65-F5344CB8AC3E}">
        <p14:creationId xmlns:p14="http://schemas.microsoft.com/office/powerpoint/2010/main" xmlns="" val="323938952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3"/>
          <a:srcRect b="13619"/>
          <a:stretch/>
        </p:blipFill>
        <p:spPr>
          <a:xfrm>
            <a:off x="1055440" y="836712"/>
            <a:ext cx="9937104" cy="3515873"/>
          </a:xfrm>
          <a:prstGeom prst="rect">
            <a:avLst/>
          </a:prstGeom>
        </p:spPr>
      </p:pic>
      <p:sp>
        <p:nvSpPr>
          <p:cNvPr id="294918" name="Text Box 7"/>
          <p:cNvSpPr txBox="1">
            <a:spLocks noChangeArrowheads="1"/>
          </p:cNvSpPr>
          <p:nvPr/>
        </p:nvSpPr>
        <p:spPr bwMode="auto">
          <a:xfrm>
            <a:off x="2099555" y="3717032"/>
            <a:ext cx="8104183" cy="2891004"/>
          </a:xfrm>
          <a:prstGeom prst="roundRect">
            <a:avLst/>
          </a:prstGeom>
          <a:solidFill>
            <a:schemeClr val="accent6">
              <a:lumMod val="20000"/>
              <a:lumOff val="80000"/>
            </a:schemeClr>
          </a:solidFill>
          <a:ln w="38100">
            <a:solidFill>
              <a:schemeClr val="accent6">
                <a:lumMod val="60000"/>
                <a:lumOff val="40000"/>
              </a:schemeClr>
            </a:solidFill>
            <a:miter lim="800000"/>
            <a:headEnd/>
            <a:tailEnd/>
          </a:ln>
        </p:spPr>
        <p:txBody>
          <a:bodyPr wrap="square">
            <a:spAutoFit/>
          </a:bodyPr>
          <a:lstStyle/>
          <a:p>
            <a:pPr>
              <a:lnSpc>
                <a:spcPct val="130000"/>
              </a:lnSpc>
            </a:pPr>
            <a:r>
              <a:rPr lang="zh-TW" altLang="en-US"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再次提醒，獲</a:t>
            </a:r>
            <a:r>
              <a:rPr lang="en-US" altLang="zh-TW"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111</a:t>
            </a:r>
            <a:r>
              <a:rPr lang="zh-TW" altLang="en-US"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學年</a:t>
            </a:r>
            <a:r>
              <a:rPr lang="zh-TW" altLang="en-US"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度「科技校院繁星計畫聯合推薦甄選入學」錄取生，無論放棄與否，一律不得報名</a:t>
            </a:r>
            <a:r>
              <a:rPr lang="en-US" altLang="zh-TW"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111</a:t>
            </a:r>
            <a:r>
              <a:rPr lang="zh-TW" altLang="en-US"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學年</a:t>
            </a:r>
            <a:r>
              <a:rPr lang="zh-TW" altLang="en-US"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度四技二專甄選入學招生管道。</a:t>
            </a:r>
          </a:p>
          <a:p>
            <a:pPr>
              <a:lnSpc>
                <a:spcPct val="130000"/>
              </a:lnSpc>
            </a:pPr>
            <a:r>
              <a:rPr lang="zh-TW" altLang="zh-TW" dirty="0">
                <a:solidFill>
                  <a:srgbClr val="3333FF"/>
                </a:solidFill>
                <a:latin typeface="Times New Roman" panose="02020603050405020304" pitchFamily="18" charset="0"/>
                <a:ea typeface="標楷體" panose="03000509000000000000" pitchFamily="65" charset="-120"/>
                <a:cs typeface="Times New Roman" panose="02020603050405020304" pitchFamily="18" charset="0"/>
              </a:rPr>
              <a:t>獲</a:t>
            </a:r>
            <a:r>
              <a:rPr lang="zh-TW" altLang="en-US" dirty="0">
                <a:solidFill>
                  <a:srgbClr val="3333FF"/>
                </a:solidFill>
                <a:latin typeface="Times New Roman" panose="02020603050405020304" pitchFamily="18" charset="0"/>
                <a:ea typeface="標楷體" panose="03000509000000000000" pitchFamily="65" charset="-120"/>
                <a:cs typeface="Times New Roman" panose="02020603050405020304" pitchFamily="18" charset="0"/>
              </a:rPr>
              <a:t>「大學辦理特殊選才招生計畫」、</a:t>
            </a:r>
            <a:r>
              <a:rPr lang="zh-TW" altLang="zh-TW" dirty="0">
                <a:solidFill>
                  <a:srgbClr val="3333FF"/>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solidFill>
                  <a:srgbClr val="3333FF"/>
                </a:solidFill>
                <a:latin typeface="Times New Roman" panose="02020603050405020304" pitchFamily="18" charset="0"/>
                <a:ea typeface="標楷體" panose="03000509000000000000" pitchFamily="65" charset="-120"/>
                <a:cs typeface="Times New Roman" panose="02020603050405020304" pitchFamily="18" charset="0"/>
              </a:rPr>
              <a:t>四技二專特殊選才</a:t>
            </a:r>
            <a:r>
              <a:rPr lang="zh-TW" altLang="zh-TW" dirty="0">
                <a:solidFill>
                  <a:srgbClr val="3333FF"/>
                </a:solidFill>
                <a:latin typeface="Times New Roman" panose="02020603050405020304" pitchFamily="18" charset="0"/>
                <a:ea typeface="標楷體" panose="03000509000000000000" pitchFamily="65" charset="-120"/>
                <a:cs typeface="Times New Roman" panose="02020603050405020304" pitchFamily="18" charset="0"/>
              </a:rPr>
              <a:t>入學」、 「</a:t>
            </a:r>
            <a:r>
              <a:rPr lang="zh-TW" altLang="en-US" dirty="0">
                <a:solidFill>
                  <a:srgbClr val="3333FF"/>
                </a:solidFill>
                <a:latin typeface="Times New Roman" panose="02020603050405020304" pitchFamily="18" charset="0"/>
                <a:ea typeface="標楷體" panose="03000509000000000000" pitchFamily="65" charset="-120"/>
                <a:cs typeface="Times New Roman" panose="02020603050405020304" pitchFamily="18" charset="0"/>
              </a:rPr>
              <a:t>四技二專技優</a:t>
            </a:r>
            <a:r>
              <a:rPr lang="zh-TW" altLang="zh-TW" dirty="0">
                <a:solidFill>
                  <a:srgbClr val="3333FF"/>
                </a:solidFill>
                <a:latin typeface="Times New Roman" panose="02020603050405020304" pitchFamily="18" charset="0"/>
                <a:ea typeface="標楷體" panose="03000509000000000000" pitchFamily="65" charset="-120"/>
                <a:cs typeface="Times New Roman" panose="02020603050405020304" pitchFamily="18" charset="0"/>
              </a:rPr>
              <a:t>保送入學」、「大學繁星推薦入學招生</a:t>
            </a:r>
            <a:r>
              <a:rPr lang="zh-TW" altLang="zh-TW" dirty="0" smtClean="0">
                <a:solidFill>
                  <a:srgbClr val="3333FF"/>
                </a:solidFill>
                <a:latin typeface="Times New Roman" panose="02020603050405020304" pitchFamily="18" charset="0"/>
                <a:ea typeface="標楷體" panose="03000509000000000000" pitchFamily="65" charset="-120"/>
                <a:cs typeface="Times New Roman" panose="02020603050405020304" pitchFamily="18" charset="0"/>
              </a:rPr>
              <a:t>」或</a:t>
            </a:r>
            <a:r>
              <a:rPr lang="zh-TW" altLang="zh-TW" dirty="0">
                <a:solidFill>
                  <a:srgbClr val="3333FF"/>
                </a:solidFill>
                <a:latin typeface="Times New Roman" panose="02020603050405020304" pitchFamily="18" charset="0"/>
                <a:ea typeface="標楷體" panose="03000509000000000000" pitchFamily="65" charset="-120"/>
                <a:cs typeface="Times New Roman" panose="02020603050405020304" pitchFamily="18" charset="0"/>
              </a:rPr>
              <a:t>其他（大學）招生管道錄取並報到之考生，未於各該管道規定期限內聲明放棄入學資格、錄取資格或報到後放棄者，不得再報名本招生，本委員會將以各招生管道主辦單位函告本委員會之報到或入學名單辦理查核，經查覺者，取消其報名資格。</a:t>
            </a:r>
            <a:endParaRPr lang="en-US" altLang="zh-TW" dirty="0">
              <a:solidFill>
                <a:srgbClr val="3333FF"/>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1" name="Rectangle 2"/>
          <p:cNvSpPr txBox="1">
            <a:spLocks noChangeArrowheads="1"/>
          </p:cNvSpPr>
          <p:nvPr/>
        </p:nvSpPr>
        <p:spPr>
          <a:xfrm>
            <a:off x="648093" y="70919"/>
            <a:ext cx="9215229" cy="621413"/>
          </a:xfrm>
          <a:prstGeom prst="rect">
            <a:avLst/>
          </a:prstGeom>
          <a:ln/>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lnSpc>
                <a:spcPts val="3500"/>
              </a:lnSpc>
              <a:spcAft>
                <a:spcPts val="0"/>
              </a:spcAft>
            </a:pPr>
            <a:r>
              <a:rPr lang="en-US" altLang="zh-TW" sz="2300" b="1" dirty="0" smtClean="0">
                <a:latin typeface="標楷體" panose="03000509000000000000" pitchFamily="65" charset="-120"/>
                <a:ea typeface="標楷體" panose="03000509000000000000" pitchFamily="65" charset="-120"/>
              </a:rPr>
              <a:t>【</a:t>
            </a:r>
            <a:r>
              <a:rPr lang="zh-TW" altLang="en-US" sz="2300" b="1" dirty="0">
                <a:latin typeface="標楷體" panose="03000509000000000000" pitchFamily="65" charset="-120"/>
                <a:ea typeface="標楷體" panose="03000509000000000000" pitchFamily="65" charset="-120"/>
              </a:rPr>
              <a:t>集體報名</a:t>
            </a:r>
            <a:r>
              <a:rPr lang="en-US" altLang="zh-TW" sz="2300" b="1" dirty="0">
                <a:latin typeface="標楷體" panose="03000509000000000000" pitchFamily="65" charset="-120"/>
                <a:ea typeface="標楷體" panose="03000509000000000000" pitchFamily="65" charset="-120"/>
              </a:rPr>
              <a:t>】</a:t>
            </a:r>
            <a:r>
              <a:rPr lang="zh-TW" altLang="en-US" sz="2300" b="1" dirty="0">
                <a:latin typeface="標楷體" panose="03000509000000000000" pitchFamily="65" charset="-120"/>
                <a:ea typeface="標楷體" panose="03000509000000000000" pitchFamily="65" charset="-120"/>
              </a:rPr>
              <a:t>一階報名及繳費</a:t>
            </a:r>
            <a:r>
              <a:rPr lang="en-US" altLang="zh-TW" sz="2300" b="1" dirty="0">
                <a:solidFill>
                  <a:srgbClr val="FF0000"/>
                </a:solidFill>
                <a:latin typeface="標楷體" panose="03000509000000000000" pitchFamily="65" charset="-120"/>
                <a:ea typeface="標楷體" panose="03000509000000000000" pitchFamily="65" charset="-120"/>
                <a:cs typeface="+mn-cs"/>
              </a:rPr>
              <a:t>-</a:t>
            </a:r>
            <a:r>
              <a:rPr lang="zh-TW" altLang="en-US" sz="2300" b="1" dirty="0">
                <a:solidFill>
                  <a:srgbClr val="FF0000"/>
                </a:solidFill>
                <a:latin typeface="標楷體" panose="03000509000000000000" pitchFamily="65" charset="-120"/>
                <a:ea typeface="標楷體" panose="03000509000000000000" pitchFamily="65" charset="-120"/>
                <a:cs typeface="+mn-cs"/>
              </a:rPr>
              <a:t>檢核報名資料</a:t>
            </a:r>
            <a:r>
              <a:rPr lang="en-US" altLang="zh-TW" sz="2300" b="1" dirty="0">
                <a:solidFill>
                  <a:srgbClr val="FF0000"/>
                </a:solidFill>
                <a:latin typeface="標楷體" panose="03000509000000000000" pitchFamily="65" charset="-120"/>
                <a:ea typeface="標楷體" panose="03000509000000000000" pitchFamily="65" charset="-120"/>
                <a:cs typeface="+mn-cs"/>
              </a:rPr>
              <a:t>(</a:t>
            </a:r>
            <a:r>
              <a:rPr lang="zh-TW" altLang="en-US" sz="2300" b="1" dirty="0">
                <a:solidFill>
                  <a:srgbClr val="FF0000"/>
                </a:solidFill>
                <a:latin typeface="標楷體" panose="03000509000000000000" pitchFamily="65" charset="-120"/>
                <a:ea typeface="標楷體" panose="03000509000000000000" pitchFamily="65" charset="-120"/>
                <a:cs typeface="+mn-cs"/>
              </a:rPr>
              <a:t>招生管道審核</a:t>
            </a:r>
            <a:r>
              <a:rPr lang="en-US" altLang="zh-TW" sz="2400" b="1" dirty="0">
                <a:solidFill>
                  <a:srgbClr val="FF0000"/>
                </a:solidFill>
                <a:latin typeface="標楷體" panose="03000509000000000000" pitchFamily="65" charset="-120"/>
                <a:ea typeface="標楷體" panose="03000509000000000000" pitchFamily="65" charset="-120"/>
                <a:cs typeface="+mn-cs"/>
              </a:rPr>
              <a:t>)</a:t>
            </a:r>
            <a:endParaRPr lang="en-US" altLang="zh-TW" sz="2400" b="1" dirty="0">
              <a:solidFill>
                <a:srgbClr val="3333FF"/>
              </a:solidFill>
              <a:latin typeface="標楷體" panose="03000509000000000000" pitchFamily="65" charset="-120"/>
              <a:ea typeface="標楷體" panose="03000509000000000000" pitchFamily="65" charset="-120"/>
              <a:cs typeface="+mn-cs"/>
            </a:endParaRPr>
          </a:p>
        </p:txBody>
      </p:sp>
      <p:sp>
        <p:nvSpPr>
          <p:cNvPr id="5" name="矩形 4">
            <a:extLst>
              <a:ext uri="{FF2B5EF4-FFF2-40B4-BE49-F238E27FC236}">
                <a16:creationId xmlns:a16="http://schemas.microsoft.com/office/drawing/2014/main" xmlns="" id="{8420D9B3-5A2B-4663-B593-62CF48990D5F}"/>
              </a:ext>
            </a:extLst>
          </p:cNvPr>
          <p:cNvSpPr/>
          <p:nvPr/>
        </p:nvSpPr>
        <p:spPr>
          <a:xfrm>
            <a:off x="6744152" y="1035000"/>
            <a:ext cx="665940" cy="18995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
        <p:nvSpPr>
          <p:cNvPr id="6" name="矩形 5">
            <a:extLst>
              <a:ext uri="{FF2B5EF4-FFF2-40B4-BE49-F238E27FC236}">
                <a16:creationId xmlns:a16="http://schemas.microsoft.com/office/drawing/2014/main" xmlns="" id="{8420D9B3-5A2B-4663-B593-62CF48990D5F}"/>
              </a:ext>
            </a:extLst>
          </p:cNvPr>
          <p:cNvSpPr/>
          <p:nvPr/>
        </p:nvSpPr>
        <p:spPr>
          <a:xfrm>
            <a:off x="4601926" y="1454818"/>
            <a:ext cx="2670142" cy="24458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p:cNvPicPr>
            <a:picLocks noChangeAspect="1"/>
          </p:cNvPicPr>
          <p:nvPr/>
        </p:nvPicPr>
        <p:blipFill rotWithShape="1">
          <a:blip r:embed="rId3"/>
          <a:srcRect l="15492"/>
          <a:stretch/>
        </p:blipFill>
        <p:spPr>
          <a:xfrm>
            <a:off x="767408" y="918492"/>
            <a:ext cx="7274600" cy="5300419"/>
          </a:xfrm>
          <a:prstGeom prst="rect">
            <a:avLst/>
          </a:prstGeom>
        </p:spPr>
      </p:pic>
      <p:pic>
        <p:nvPicPr>
          <p:cNvPr id="2" name="圖片 1"/>
          <p:cNvPicPr>
            <a:picLocks noChangeAspect="1"/>
          </p:cNvPicPr>
          <p:nvPr/>
        </p:nvPicPr>
        <p:blipFill>
          <a:blip r:embed="rId4"/>
          <a:stretch>
            <a:fillRect/>
          </a:stretch>
        </p:blipFill>
        <p:spPr>
          <a:xfrm>
            <a:off x="6620680" y="718850"/>
            <a:ext cx="4253178" cy="6114863"/>
          </a:xfrm>
          <a:prstGeom prst="rect">
            <a:avLst/>
          </a:prstGeom>
          <a:ln>
            <a:solidFill>
              <a:schemeClr val="tx1"/>
            </a:solidFill>
          </a:ln>
        </p:spPr>
      </p:pic>
      <p:sp>
        <p:nvSpPr>
          <p:cNvPr id="24" name="Rectangle 2"/>
          <p:cNvSpPr txBox="1">
            <a:spLocks noChangeArrowheads="1"/>
          </p:cNvSpPr>
          <p:nvPr/>
        </p:nvSpPr>
        <p:spPr>
          <a:xfrm>
            <a:off x="713118" y="57539"/>
            <a:ext cx="9215229" cy="707942"/>
          </a:xfrm>
          <a:prstGeom prst="rect">
            <a:avLst/>
          </a:prstGeom>
          <a:ln/>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lnSpc>
                <a:spcPts val="3500"/>
              </a:lnSpc>
              <a:spcAft>
                <a:spcPts val="0"/>
              </a:spcAft>
            </a:pPr>
            <a:r>
              <a:rPr lang="en-US" altLang="zh-TW" sz="2500" b="1" dirty="0" smtClean="0">
                <a:latin typeface="標楷體" panose="03000509000000000000" pitchFamily="65" charset="-120"/>
                <a:ea typeface="標楷體" panose="03000509000000000000" pitchFamily="65" charset="-120"/>
              </a:rPr>
              <a:t>【</a:t>
            </a:r>
            <a:r>
              <a:rPr lang="zh-TW" altLang="en-US" sz="2500" b="1" dirty="0">
                <a:latin typeface="標楷體" panose="03000509000000000000" pitchFamily="65" charset="-120"/>
                <a:ea typeface="標楷體" panose="03000509000000000000" pitchFamily="65" charset="-120"/>
              </a:rPr>
              <a:t>集體報名</a:t>
            </a:r>
            <a:r>
              <a:rPr lang="en-US" altLang="zh-TW" sz="2500" b="1" dirty="0">
                <a:latin typeface="標楷體" panose="03000509000000000000" pitchFamily="65" charset="-120"/>
                <a:ea typeface="標楷體" panose="03000509000000000000" pitchFamily="65" charset="-120"/>
              </a:rPr>
              <a:t>】</a:t>
            </a:r>
            <a:r>
              <a:rPr lang="zh-TW" altLang="en-US" sz="2500" b="1" dirty="0">
                <a:latin typeface="標楷體" panose="03000509000000000000" pitchFamily="65" charset="-120"/>
                <a:ea typeface="標楷體" panose="03000509000000000000" pitchFamily="65" charset="-120"/>
              </a:rPr>
              <a:t>一階報名及</a:t>
            </a:r>
            <a:r>
              <a:rPr lang="zh-TW" altLang="en-US" sz="2500" b="1" dirty="0" smtClean="0">
                <a:latin typeface="標楷體" panose="03000509000000000000" pitchFamily="65" charset="-120"/>
                <a:ea typeface="標楷體" panose="03000509000000000000" pitchFamily="65" charset="-120"/>
              </a:rPr>
              <a:t>繳費</a:t>
            </a:r>
            <a:r>
              <a:rPr lang="en-US" altLang="zh-TW" sz="2500" b="1" dirty="0" smtClean="0">
                <a:solidFill>
                  <a:srgbClr val="FF0000"/>
                </a:solidFill>
                <a:latin typeface="標楷體" panose="03000509000000000000" pitchFamily="65" charset="-120"/>
                <a:ea typeface="標楷體" panose="03000509000000000000" pitchFamily="65" charset="-120"/>
                <a:cs typeface="+mn-cs"/>
              </a:rPr>
              <a:t>-</a:t>
            </a:r>
            <a:r>
              <a:rPr lang="zh-TW" altLang="en-US" sz="2500" b="1" dirty="0" smtClean="0">
                <a:solidFill>
                  <a:srgbClr val="FF0000"/>
                </a:solidFill>
                <a:latin typeface="標楷體" panose="03000509000000000000" pitchFamily="65" charset="-120"/>
                <a:ea typeface="標楷體" panose="03000509000000000000" pitchFamily="65" charset="-120"/>
                <a:cs typeface="+mn-cs"/>
              </a:rPr>
              <a:t>列印考</a:t>
            </a:r>
            <a:r>
              <a:rPr lang="zh-TW" altLang="en-US" sz="2500" b="1" dirty="0">
                <a:solidFill>
                  <a:srgbClr val="FF0000"/>
                </a:solidFill>
                <a:latin typeface="標楷體" panose="03000509000000000000" pitchFamily="65" charset="-120"/>
                <a:ea typeface="標楷體" panose="03000509000000000000" pitchFamily="65" charset="-120"/>
                <a:cs typeface="+mn-cs"/>
              </a:rPr>
              <a:t>生</a:t>
            </a:r>
            <a:r>
              <a:rPr lang="zh-TW" altLang="en-US" sz="2500" b="1" dirty="0" smtClean="0">
                <a:solidFill>
                  <a:srgbClr val="FF0000"/>
                </a:solidFill>
                <a:latin typeface="標楷體" panose="03000509000000000000" pitchFamily="65" charset="-120"/>
                <a:ea typeface="標楷體" panose="03000509000000000000" pitchFamily="65" charset="-120"/>
                <a:cs typeface="+mn-cs"/>
              </a:rPr>
              <a:t>報名表</a:t>
            </a:r>
            <a:r>
              <a:rPr lang="en-US" altLang="zh-TW" sz="2500" b="1" dirty="0" smtClean="0">
                <a:solidFill>
                  <a:srgbClr val="FF0000"/>
                </a:solidFill>
                <a:latin typeface="標楷體" panose="03000509000000000000" pitchFamily="65" charset="-120"/>
                <a:ea typeface="標楷體" panose="03000509000000000000" pitchFamily="65" charset="-120"/>
                <a:cs typeface="+mn-cs"/>
              </a:rPr>
              <a:t>(A2</a:t>
            </a:r>
            <a:r>
              <a:rPr lang="en-US" altLang="zh-TW" sz="2500" b="1" dirty="0">
                <a:solidFill>
                  <a:srgbClr val="FF0000"/>
                </a:solidFill>
                <a:latin typeface="標楷體" panose="03000509000000000000" pitchFamily="65" charset="-120"/>
                <a:ea typeface="標楷體" panose="03000509000000000000" pitchFamily="65" charset="-120"/>
                <a:cs typeface="+mn-cs"/>
              </a:rPr>
              <a:t>)</a:t>
            </a:r>
          </a:p>
        </p:txBody>
      </p:sp>
      <p:sp>
        <p:nvSpPr>
          <p:cNvPr id="21" name="矩形 20">
            <a:extLst>
              <a:ext uri="{FF2B5EF4-FFF2-40B4-BE49-F238E27FC236}">
                <a16:creationId xmlns:a16="http://schemas.microsoft.com/office/drawing/2014/main" xmlns="" id="{154E6414-FA53-479D-9521-557F855CBF18}"/>
              </a:ext>
            </a:extLst>
          </p:cNvPr>
          <p:cNvSpPr/>
          <p:nvPr/>
        </p:nvSpPr>
        <p:spPr>
          <a:xfrm>
            <a:off x="4520450" y="3568701"/>
            <a:ext cx="1888783" cy="26694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
        <p:nvSpPr>
          <p:cNvPr id="35" name="矩形 34">
            <a:extLst>
              <a:ext uri="{FF2B5EF4-FFF2-40B4-BE49-F238E27FC236}">
                <a16:creationId xmlns:a16="http://schemas.microsoft.com/office/drawing/2014/main" xmlns="" id="{70376304-320F-4E57-BD7B-085367616FFF}"/>
              </a:ext>
            </a:extLst>
          </p:cNvPr>
          <p:cNvSpPr/>
          <p:nvPr/>
        </p:nvSpPr>
        <p:spPr>
          <a:xfrm>
            <a:off x="6744072" y="3072915"/>
            <a:ext cx="96722" cy="891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6" name="矩形 35">
            <a:extLst>
              <a:ext uri="{FF2B5EF4-FFF2-40B4-BE49-F238E27FC236}">
                <a16:creationId xmlns:a16="http://schemas.microsoft.com/office/drawing/2014/main" xmlns="" id="{B0F21C72-5D9A-4299-AA52-628532E4C8A3}"/>
              </a:ext>
            </a:extLst>
          </p:cNvPr>
          <p:cNvSpPr/>
          <p:nvPr/>
        </p:nvSpPr>
        <p:spPr>
          <a:xfrm>
            <a:off x="6666435" y="3064288"/>
            <a:ext cx="159958" cy="891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7" name="矩形 46">
            <a:extLst>
              <a:ext uri="{FF2B5EF4-FFF2-40B4-BE49-F238E27FC236}">
                <a16:creationId xmlns:a16="http://schemas.microsoft.com/office/drawing/2014/main" xmlns="" id="{586F8106-12EA-4364-85E6-47E9571B709A}"/>
              </a:ext>
            </a:extLst>
          </p:cNvPr>
          <p:cNvSpPr/>
          <p:nvPr/>
        </p:nvSpPr>
        <p:spPr>
          <a:xfrm>
            <a:off x="6818835" y="3216688"/>
            <a:ext cx="159958" cy="891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8" name="矩形 47">
            <a:extLst>
              <a:ext uri="{FF2B5EF4-FFF2-40B4-BE49-F238E27FC236}">
                <a16:creationId xmlns:a16="http://schemas.microsoft.com/office/drawing/2014/main" xmlns="" id="{E87B7062-D864-4595-B5BD-62B24A8CBF20}"/>
              </a:ext>
            </a:extLst>
          </p:cNvPr>
          <p:cNvSpPr/>
          <p:nvPr/>
        </p:nvSpPr>
        <p:spPr>
          <a:xfrm>
            <a:off x="6775584" y="2273610"/>
            <a:ext cx="3936865" cy="49498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
        <p:nvSpPr>
          <p:cNvPr id="49" name="矩形 48">
            <a:extLst>
              <a:ext uri="{FF2B5EF4-FFF2-40B4-BE49-F238E27FC236}">
                <a16:creationId xmlns:a16="http://schemas.microsoft.com/office/drawing/2014/main" xmlns="" id="{86273A74-CB77-4B5F-8BAB-87608E271222}"/>
              </a:ext>
            </a:extLst>
          </p:cNvPr>
          <p:cNvSpPr/>
          <p:nvPr/>
        </p:nvSpPr>
        <p:spPr>
          <a:xfrm>
            <a:off x="9463336" y="1594878"/>
            <a:ext cx="1242763" cy="36865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
        <p:nvSpPr>
          <p:cNvPr id="51" name="矩形 50">
            <a:extLst>
              <a:ext uri="{FF2B5EF4-FFF2-40B4-BE49-F238E27FC236}">
                <a16:creationId xmlns:a16="http://schemas.microsoft.com/office/drawing/2014/main" xmlns="" id="{A6B4F9CE-C74C-4060-A372-97C0E1E5903E}"/>
              </a:ext>
            </a:extLst>
          </p:cNvPr>
          <p:cNvSpPr/>
          <p:nvPr/>
        </p:nvSpPr>
        <p:spPr>
          <a:xfrm>
            <a:off x="6769653" y="3262993"/>
            <a:ext cx="3936447" cy="153307"/>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0000FF"/>
              </a:solidFill>
              <a:latin typeface="標楷體" panose="03000509000000000000" pitchFamily="65" charset="-120"/>
              <a:ea typeface="標楷體" panose="03000509000000000000" pitchFamily="65" charset="-120"/>
            </a:endParaRPr>
          </a:p>
        </p:txBody>
      </p:sp>
      <p:sp>
        <p:nvSpPr>
          <p:cNvPr id="52" name="矩形 51">
            <a:extLst>
              <a:ext uri="{FF2B5EF4-FFF2-40B4-BE49-F238E27FC236}">
                <a16:creationId xmlns:a16="http://schemas.microsoft.com/office/drawing/2014/main" xmlns="" id="{284965DB-1CE3-42FE-A175-175FB3C673BD}"/>
              </a:ext>
            </a:extLst>
          </p:cNvPr>
          <p:cNvSpPr/>
          <p:nvPr/>
        </p:nvSpPr>
        <p:spPr>
          <a:xfrm>
            <a:off x="6769234" y="3858805"/>
            <a:ext cx="3968615" cy="130374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
        <p:nvSpPr>
          <p:cNvPr id="53" name="八角星形 53">
            <a:extLst>
              <a:ext uri="{FF2B5EF4-FFF2-40B4-BE49-F238E27FC236}">
                <a16:creationId xmlns:a16="http://schemas.microsoft.com/office/drawing/2014/main" xmlns="" id="{B10A8731-A480-4D9D-8E84-5756DDB69879}"/>
              </a:ext>
            </a:extLst>
          </p:cNvPr>
          <p:cNvSpPr/>
          <p:nvPr/>
        </p:nvSpPr>
        <p:spPr>
          <a:xfrm>
            <a:off x="10770920" y="3147912"/>
            <a:ext cx="360040" cy="344429"/>
          </a:xfrm>
          <a:prstGeom prst="star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latin typeface="標楷體" panose="03000509000000000000" pitchFamily="65" charset="-120"/>
                <a:ea typeface="標楷體" panose="03000509000000000000" pitchFamily="65" charset="-120"/>
              </a:rPr>
              <a:t>!</a:t>
            </a:r>
            <a:endParaRPr lang="zh-TW" altLang="en-US" dirty="0">
              <a:latin typeface="標楷體" panose="03000509000000000000" pitchFamily="65" charset="-120"/>
              <a:ea typeface="標楷體" panose="03000509000000000000" pitchFamily="65" charset="-120"/>
            </a:endParaRPr>
          </a:p>
        </p:txBody>
      </p:sp>
      <p:sp>
        <p:nvSpPr>
          <p:cNvPr id="54" name="八角星形 21">
            <a:extLst>
              <a:ext uri="{FF2B5EF4-FFF2-40B4-BE49-F238E27FC236}">
                <a16:creationId xmlns:a16="http://schemas.microsoft.com/office/drawing/2014/main" xmlns="" id="{2A8AFBBD-1864-459C-B596-DF40B258325A}"/>
              </a:ext>
            </a:extLst>
          </p:cNvPr>
          <p:cNvSpPr/>
          <p:nvPr/>
        </p:nvSpPr>
        <p:spPr>
          <a:xfrm>
            <a:off x="10725265" y="1498675"/>
            <a:ext cx="360040" cy="344429"/>
          </a:xfrm>
          <a:prstGeom prst="star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latin typeface="標楷體" panose="03000509000000000000" pitchFamily="65" charset="-120"/>
                <a:ea typeface="標楷體" panose="03000509000000000000" pitchFamily="65" charset="-120"/>
              </a:rPr>
              <a:t>!</a:t>
            </a:r>
            <a:endParaRPr lang="zh-TW" altLang="en-US" dirty="0">
              <a:latin typeface="標楷體" panose="03000509000000000000" pitchFamily="65" charset="-120"/>
              <a:ea typeface="標楷體" panose="03000509000000000000" pitchFamily="65" charset="-120"/>
            </a:endParaRPr>
          </a:p>
        </p:txBody>
      </p:sp>
      <p:sp>
        <p:nvSpPr>
          <p:cNvPr id="55" name="矩形 54">
            <a:extLst>
              <a:ext uri="{FF2B5EF4-FFF2-40B4-BE49-F238E27FC236}">
                <a16:creationId xmlns:a16="http://schemas.microsoft.com/office/drawing/2014/main" xmlns="" id="{8ED6F1F0-41DA-4DEE-8E16-239700EFB764}"/>
              </a:ext>
            </a:extLst>
          </p:cNvPr>
          <p:cNvSpPr/>
          <p:nvPr/>
        </p:nvSpPr>
        <p:spPr>
          <a:xfrm>
            <a:off x="7502457" y="3514340"/>
            <a:ext cx="3116664" cy="277015"/>
          </a:xfrm>
          <a:prstGeom prst="rect">
            <a:avLst/>
          </a:prstGeom>
          <a:solidFill>
            <a:srgbClr val="99CCFF">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dirty="0">
                <a:solidFill>
                  <a:schemeClr val="tx1"/>
                </a:solidFill>
                <a:latin typeface="標楷體" panose="03000509000000000000" pitchFamily="65" charset="-120"/>
                <a:ea typeface="標楷體" panose="03000509000000000000" pitchFamily="65" charset="-120"/>
              </a:rPr>
              <a:t>本項僅限離島地區視訊面試考生</a:t>
            </a:r>
          </a:p>
        </p:txBody>
      </p:sp>
      <p:sp>
        <p:nvSpPr>
          <p:cNvPr id="57" name="上彎箭號 15">
            <a:extLst>
              <a:ext uri="{FF2B5EF4-FFF2-40B4-BE49-F238E27FC236}">
                <a16:creationId xmlns:a16="http://schemas.microsoft.com/office/drawing/2014/main" xmlns="" id="{A3299335-E3D8-43F0-9659-81FFCADCF627}"/>
              </a:ext>
            </a:extLst>
          </p:cNvPr>
          <p:cNvSpPr/>
          <p:nvPr/>
        </p:nvSpPr>
        <p:spPr>
          <a:xfrm rot="5400000">
            <a:off x="7216127" y="3436863"/>
            <a:ext cx="315341" cy="263679"/>
          </a:xfrm>
          <a:prstGeom prst="bentUpArrow">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9" name="八角星形 54">
            <a:extLst>
              <a:ext uri="{FF2B5EF4-FFF2-40B4-BE49-F238E27FC236}">
                <a16:creationId xmlns:a16="http://schemas.microsoft.com/office/drawing/2014/main" xmlns="" id="{C64413CD-C26A-4F3F-94A9-298F593221A5}"/>
              </a:ext>
            </a:extLst>
          </p:cNvPr>
          <p:cNvSpPr/>
          <p:nvPr/>
        </p:nvSpPr>
        <p:spPr>
          <a:xfrm>
            <a:off x="10752832" y="3804245"/>
            <a:ext cx="360040" cy="344429"/>
          </a:xfrm>
          <a:prstGeom prst="star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latin typeface="標楷體" panose="03000509000000000000" pitchFamily="65" charset="-120"/>
                <a:ea typeface="標楷體" panose="03000509000000000000" pitchFamily="65" charset="-120"/>
              </a:rPr>
              <a:t>!</a:t>
            </a:r>
            <a:endParaRPr lang="zh-TW" altLang="en-US" dirty="0">
              <a:latin typeface="標楷體" panose="03000509000000000000" pitchFamily="65" charset="-120"/>
              <a:ea typeface="標楷體" panose="03000509000000000000" pitchFamily="65" charset="-120"/>
            </a:endParaRPr>
          </a:p>
        </p:txBody>
      </p:sp>
      <p:sp>
        <p:nvSpPr>
          <p:cNvPr id="60" name="AutoShape 6">
            <a:extLst>
              <a:ext uri="{FF2B5EF4-FFF2-40B4-BE49-F238E27FC236}">
                <a16:creationId xmlns:a16="http://schemas.microsoft.com/office/drawing/2014/main" xmlns="" id="{4A2D4A7A-74E0-475B-875F-8722E8AFEC71}"/>
              </a:ext>
            </a:extLst>
          </p:cNvPr>
          <p:cNvSpPr>
            <a:spLocks noChangeArrowheads="1"/>
          </p:cNvSpPr>
          <p:nvPr/>
        </p:nvSpPr>
        <p:spPr bwMode="auto">
          <a:xfrm>
            <a:off x="1008633" y="5835865"/>
            <a:ext cx="5400600" cy="383046"/>
          </a:xfrm>
          <a:prstGeom prst="roundRect">
            <a:avLst/>
          </a:prstGeom>
          <a:solidFill>
            <a:schemeClr val="accent4">
              <a:lumMod val="40000"/>
              <a:lumOff val="60000"/>
            </a:schemeClr>
          </a:solidFill>
          <a:ln w="9525" algn="ctr">
            <a:solidFill>
              <a:srgbClr val="FFFF00"/>
            </a:solidFill>
            <a:miter lim="800000"/>
            <a:headEnd/>
            <a:tailEnd/>
          </a:ln>
          <a:effectLst>
            <a:outerShdw dist="20000" dir="5400000" rotWithShape="0">
              <a:srgbClr val="000000">
                <a:alpha val="37999"/>
              </a:srgbClr>
            </a:outerShdw>
          </a:effectLst>
        </p:spPr>
        <p:txBody>
          <a:bodyPr/>
          <a:lstStyle/>
          <a:p>
            <a:r>
              <a:rPr kumimoji="0" lang="zh-TW" altLang="en-US" dirty="0">
                <a:solidFill>
                  <a:srgbClr val="000000"/>
                </a:solidFill>
                <a:latin typeface="標楷體" panose="03000509000000000000" pitchFamily="65" charset="-120"/>
                <a:ea typeface="標楷體" panose="03000509000000000000" pitchFamily="65" charset="-120"/>
              </a:rPr>
              <a:t>依承辦作業需要，分</a:t>
            </a:r>
            <a:r>
              <a:rPr kumimoji="0" lang="zh-TW" altLang="en-US" b="1" dirty="0">
                <a:solidFill>
                  <a:srgbClr val="000000"/>
                </a:solidFill>
                <a:latin typeface="標楷體" panose="03000509000000000000" pitchFamily="65" charset="-120"/>
                <a:ea typeface="標楷體" panose="03000509000000000000" pitchFamily="65" charset="-120"/>
              </a:rPr>
              <a:t>班級</a:t>
            </a:r>
            <a:r>
              <a:rPr kumimoji="0" lang="zh-TW" altLang="en-US" dirty="0">
                <a:solidFill>
                  <a:srgbClr val="000000"/>
                </a:solidFill>
                <a:latin typeface="標楷體" panose="03000509000000000000" pitchFamily="65" charset="-120"/>
                <a:ea typeface="標楷體" panose="03000509000000000000" pitchFamily="65" charset="-120"/>
              </a:rPr>
              <a:t>或</a:t>
            </a:r>
            <a:r>
              <a:rPr kumimoji="0" lang="zh-TW" altLang="en-US" b="1" dirty="0">
                <a:solidFill>
                  <a:srgbClr val="000000"/>
                </a:solidFill>
                <a:latin typeface="標楷體" panose="03000509000000000000" pitchFamily="65" charset="-120"/>
                <a:ea typeface="標楷體" panose="03000509000000000000" pitchFamily="65" charset="-120"/>
              </a:rPr>
              <a:t>個人</a:t>
            </a:r>
            <a:r>
              <a:rPr kumimoji="0" lang="zh-TW" altLang="en-US" dirty="0">
                <a:solidFill>
                  <a:srgbClr val="000000"/>
                </a:solidFill>
                <a:latin typeface="標楷體" panose="03000509000000000000" pitchFamily="65" charset="-120"/>
                <a:ea typeface="標楷體" panose="03000509000000000000" pitchFamily="65" charset="-120"/>
              </a:rPr>
              <a:t>列印「考生報名表」</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p:cNvPicPr>
            <a:picLocks noChangeAspect="1"/>
          </p:cNvPicPr>
          <p:nvPr/>
        </p:nvPicPr>
        <p:blipFill>
          <a:blip r:embed="rId3"/>
          <a:stretch>
            <a:fillRect/>
          </a:stretch>
        </p:blipFill>
        <p:spPr>
          <a:xfrm>
            <a:off x="1507958" y="761472"/>
            <a:ext cx="8678642" cy="5907888"/>
          </a:xfrm>
          <a:prstGeom prst="rect">
            <a:avLst/>
          </a:prstGeom>
        </p:spPr>
      </p:pic>
      <p:sp>
        <p:nvSpPr>
          <p:cNvPr id="346118" name="AutoShape 6"/>
          <p:cNvSpPr>
            <a:spLocks noChangeArrowheads="1"/>
          </p:cNvSpPr>
          <p:nvPr/>
        </p:nvSpPr>
        <p:spPr bwMode="auto">
          <a:xfrm>
            <a:off x="567011" y="1411593"/>
            <a:ext cx="4592885" cy="1305796"/>
          </a:xfrm>
          <a:prstGeom prst="wedgeRoundRectCallout">
            <a:avLst>
              <a:gd name="adj1" fmla="val 20300"/>
              <a:gd name="adj2" fmla="val 116511"/>
              <a:gd name="adj3" fmla="val 16667"/>
            </a:avLst>
          </a:prstGeom>
          <a:solidFill>
            <a:schemeClr val="accent4">
              <a:lumMod val="40000"/>
              <a:lumOff val="60000"/>
            </a:schemeClr>
          </a:solidFill>
          <a:ln w="9525" algn="ctr">
            <a:solidFill>
              <a:srgbClr val="FFFF00"/>
            </a:solidFill>
            <a:miter lim="800000"/>
            <a:headEnd/>
            <a:tailEnd/>
          </a:ln>
          <a:effectLst>
            <a:outerShdw dist="20000" dir="5400000" rotWithShape="0">
              <a:srgbClr val="000000">
                <a:alpha val="37999"/>
              </a:srgbClr>
            </a:outerShdw>
          </a:effectLst>
        </p:spPr>
        <p:txBody>
          <a:bodyPr/>
          <a:lstStyle/>
          <a:p>
            <a:pPr>
              <a:defRPr/>
            </a:pPr>
            <a:r>
              <a:rPr kumimoji="0" lang="en-US" altLang="zh-TW" b="1" dirty="0" smtClean="0">
                <a:solidFill>
                  <a:srgbClr val="000000"/>
                </a:solidFill>
                <a:latin typeface="標楷體" panose="03000509000000000000" pitchFamily="65" charset="-120"/>
                <a:ea typeface="標楷體" panose="03000509000000000000" pitchFamily="65" charset="-120"/>
              </a:rPr>
              <a:t>2.</a:t>
            </a:r>
            <a:r>
              <a:rPr kumimoji="0" lang="zh-TW" altLang="en-US" b="1" dirty="0" smtClean="0">
                <a:solidFill>
                  <a:srgbClr val="000000"/>
                </a:solidFill>
                <a:latin typeface="標楷體" panose="03000509000000000000" pitchFamily="65" charset="-120"/>
                <a:ea typeface="標楷體" panose="03000509000000000000" pitchFamily="65" charset="-120"/>
              </a:rPr>
              <a:t>系統</a:t>
            </a:r>
            <a:r>
              <a:rPr kumimoji="0" lang="zh-TW" altLang="en-US" b="1" dirty="0">
                <a:solidFill>
                  <a:srgbClr val="000000"/>
                </a:solidFill>
                <a:latin typeface="標楷體" panose="03000509000000000000" pitchFamily="65" charset="-120"/>
                <a:ea typeface="標楷體" panose="03000509000000000000" pitchFamily="65" charset="-120"/>
              </a:rPr>
              <a:t>若有未完成資料，則無法進行單位確定送出，請承辦人員務必於「一階報名」、「三、檢核考生報名資料」檢核報名資料</a:t>
            </a:r>
          </a:p>
        </p:txBody>
      </p:sp>
      <p:sp>
        <p:nvSpPr>
          <p:cNvPr id="346116" name="AutoShape 4"/>
          <p:cNvSpPr>
            <a:spLocks noChangeArrowheads="1"/>
          </p:cNvSpPr>
          <p:nvPr/>
        </p:nvSpPr>
        <p:spPr bwMode="auto">
          <a:xfrm>
            <a:off x="662375" y="4149080"/>
            <a:ext cx="2566801" cy="1635934"/>
          </a:xfrm>
          <a:prstGeom prst="wedgeRoundRectCallout">
            <a:avLst>
              <a:gd name="adj1" fmla="val 62192"/>
              <a:gd name="adj2" fmla="val -655"/>
              <a:gd name="adj3" fmla="val 16667"/>
            </a:avLst>
          </a:prstGeom>
          <a:solidFill>
            <a:schemeClr val="accent4">
              <a:lumMod val="40000"/>
              <a:lumOff val="60000"/>
            </a:schemeClr>
          </a:solidFill>
          <a:ln w="9525" algn="ctr">
            <a:solidFill>
              <a:srgbClr val="FFFF00"/>
            </a:solidFill>
            <a:miter lim="800000"/>
            <a:headEnd/>
            <a:tailEnd/>
          </a:ln>
          <a:effectLst>
            <a:outerShdw dist="20000" dir="5400000" rotWithShape="0">
              <a:srgbClr val="000000">
                <a:alpha val="37999"/>
              </a:srgbClr>
            </a:outerShdw>
          </a:effectLst>
        </p:spPr>
        <p:txBody>
          <a:bodyPr/>
          <a:lstStyle/>
          <a:p>
            <a:r>
              <a:rPr kumimoji="0" lang="en-US" altLang="zh-TW" b="1" dirty="0">
                <a:solidFill>
                  <a:srgbClr val="000000"/>
                </a:solidFill>
                <a:latin typeface="標楷體" panose="03000509000000000000" pitchFamily="65" charset="-120"/>
                <a:ea typeface="標楷體" panose="03000509000000000000" pitchFamily="65" charset="-120"/>
              </a:rPr>
              <a:t>3</a:t>
            </a:r>
            <a:r>
              <a:rPr kumimoji="0" lang="en-US" altLang="zh-TW" b="1" dirty="0" smtClean="0">
                <a:solidFill>
                  <a:srgbClr val="000000"/>
                </a:solidFill>
                <a:latin typeface="標楷體" panose="03000509000000000000" pitchFamily="65" charset="-120"/>
                <a:ea typeface="標楷體" panose="03000509000000000000" pitchFamily="65" charset="-120"/>
              </a:rPr>
              <a:t>.</a:t>
            </a:r>
            <a:r>
              <a:rPr kumimoji="0" lang="zh-TW" altLang="en-US" b="1" dirty="0" smtClean="0">
                <a:solidFill>
                  <a:srgbClr val="000000"/>
                </a:solidFill>
                <a:latin typeface="標楷體" panose="03000509000000000000" pitchFamily="65" charset="-120"/>
                <a:ea typeface="標楷體" panose="03000509000000000000" pitchFamily="65" charset="-120"/>
              </a:rPr>
              <a:t>最後</a:t>
            </a:r>
            <a:r>
              <a:rPr kumimoji="0" lang="zh-TW" altLang="en-US" b="1" dirty="0">
                <a:solidFill>
                  <a:srgbClr val="000000"/>
                </a:solidFill>
                <a:latin typeface="標楷體" panose="03000509000000000000" pitchFamily="65" charset="-120"/>
                <a:ea typeface="標楷體" panose="03000509000000000000" pitchFamily="65" charset="-120"/>
              </a:rPr>
              <a:t>完成報名確認，請仔細閱讀注意事項，一經確定送出，即無法再修改任何報名資料，也不予以</a:t>
            </a:r>
            <a:r>
              <a:rPr kumimoji="0" lang="zh-TW" altLang="en-US" b="1" dirty="0" smtClean="0">
                <a:solidFill>
                  <a:srgbClr val="000000"/>
                </a:solidFill>
                <a:latin typeface="標楷體" panose="03000509000000000000" pitchFamily="65" charset="-120"/>
                <a:ea typeface="標楷體" panose="03000509000000000000" pitchFamily="65" charset="-120"/>
              </a:rPr>
              <a:t>退費。</a:t>
            </a:r>
            <a:endParaRPr kumimoji="0" lang="zh-TW" altLang="en-US" b="1" dirty="0">
              <a:solidFill>
                <a:srgbClr val="000000"/>
              </a:solidFill>
              <a:latin typeface="標楷體" panose="03000509000000000000" pitchFamily="65" charset="-120"/>
              <a:ea typeface="標楷體" panose="03000509000000000000" pitchFamily="65" charset="-120"/>
            </a:endParaRPr>
          </a:p>
        </p:txBody>
      </p:sp>
      <p:sp>
        <p:nvSpPr>
          <p:cNvPr id="3" name="文字方塊 2"/>
          <p:cNvSpPr txBox="1"/>
          <p:nvPr/>
        </p:nvSpPr>
        <p:spPr>
          <a:xfrm>
            <a:off x="7253229" y="778879"/>
            <a:ext cx="4641670" cy="977507"/>
          </a:xfrm>
          <a:prstGeom prst="roundRect">
            <a:avLst/>
          </a:prstGeom>
          <a:solidFill>
            <a:srgbClr val="FFD6C2"/>
          </a:solidFill>
          <a:ln w="9525" algn="ctr">
            <a:noFill/>
            <a:miter lim="800000"/>
            <a:headEnd/>
            <a:tailEnd/>
          </a:ln>
          <a:effectLst>
            <a:outerShdw dist="20000" dir="5400000" rotWithShape="0">
              <a:srgbClr val="000000">
                <a:alpha val="37999"/>
              </a:srgbClr>
            </a:outerShdw>
          </a:effectLst>
        </p:spPr>
        <p:txBody>
          <a:bodyPr/>
          <a:lstStyle>
            <a:defPPr>
              <a:defRPr lang="zh-TW"/>
            </a:defPPr>
            <a:lvl1pPr>
              <a:defRPr kumimoji="0" b="1">
                <a:solidFill>
                  <a:srgbClr val="000000"/>
                </a:solidFill>
                <a:latin typeface="標楷體" panose="03000509000000000000" pitchFamily="65" charset="-120"/>
                <a:ea typeface="標楷體" panose="03000509000000000000" pitchFamily="65" charset="-120"/>
              </a:defRPr>
            </a:lvl1pPr>
          </a:lstStyle>
          <a:p>
            <a:r>
              <a:rPr lang="zh-TW" altLang="zh-TW" dirty="0"/>
              <a:t>因申請統一入學測驗成績複查而獲成績異動之考生，得</a:t>
            </a:r>
            <a:r>
              <a:rPr lang="zh-TW" altLang="en-US" dirty="0"/>
              <a:t>於</a:t>
            </a:r>
            <a:r>
              <a:rPr lang="en-US" altLang="zh-TW" dirty="0" smtClean="0">
                <a:latin typeface="Times New Roman" panose="02020603050405020304" pitchFamily="18" charset="0"/>
                <a:cs typeface="Times New Roman" panose="02020603050405020304" pitchFamily="18" charset="0"/>
              </a:rPr>
              <a:t>111.5.27 (</a:t>
            </a:r>
            <a:r>
              <a:rPr lang="zh-TW" altLang="en-US" dirty="0">
                <a:latin typeface="Times New Roman" panose="02020603050405020304" pitchFamily="18" charset="0"/>
                <a:cs typeface="Times New Roman" panose="02020603050405020304" pitchFamily="18" charset="0"/>
              </a:rPr>
              <a:t>五</a:t>
            </a:r>
            <a:r>
              <a:rPr lang="en-US" altLang="zh-TW" dirty="0">
                <a:latin typeface="Times New Roman" panose="02020603050405020304" pitchFamily="18" charset="0"/>
                <a:cs typeface="Times New Roman" panose="02020603050405020304" pitchFamily="18" charset="0"/>
              </a:rPr>
              <a:t>)</a:t>
            </a:r>
            <a:r>
              <a:rPr lang="en-US" altLang="zh-TW" dirty="0" smtClean="0">
                <a:latin typeface="Times New Roman" panose="02020603050405020304" pitchFamily="18" charset="0"/>
                <a:cs typeface="Times New Roman" panose="02020603050405020304" pitchFamily="18" charset="0"/>
              </a:rPr>
              <a:t>17:00</a:t>
            </a:r>
            <a:r>
              <a:rPr lang="zh-TW" altLang="en-US" dirty="0">
                <a:latin typeface="Times New Roman" panose="02020603050405020304" pitchFamily="18" charset="0"/>
                <a:cs typeface="Times New Roman" panose="02020603050405020304" pitchFamily="18" charset="0"/>
              </a:rPr>
              <a:t>前</a:t>
            </a:r>
            <a:r>
              <a:rPr lang="zh-TW" altLang="en-US" dirty="0"/>
              <a:t>向本會</a:t>
            </a:r>
            <a:r>
              <a:rPr lang="zh-TW" altLang="zh-TW" dirty="0"/>
              <a:t>申請變更第一階段報名校系科（組）、學程</a:t>
            </a:r>
            <a:endParaRPr lang="zh-TW" altLang="en-US" dirty="0"/>
          </a:p>
        </p:txBody>
      </p:sp>
      <p:sp>
        <p:nvSpPr>
          <p:cNvPr id="8" name="Rectangle 2"/>
          <p:cNvSpPr txBox="1">
            <a:spLocks noChangeArrowheads="1"/>
          </p:cNvSpPr>
          <p:nvPr/>
        </p:nvSpPr>
        <p:spPr>
          <a:xfrm>
            <a:off x="635480" y="26677"/>
            <a:ext cx="9215229" cy="734795"/>
          </a:xfrm>
          <a:prstGeom prst="rect">
            <a:avLst/>
          </a:prstGeom>
          <a:ln/>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lnSpc>
                <a:spcPts val="3500"/>
              </a:lnSpc>
              <a:spcAft>
                <a:spcPts val="0"/>
              </a:spcAft>
            </a:pPr>
            <a:r>
              <a:rPr lang="en-US" altLang="zh-TW" sz="2800" b="1" dirty="0" smtClean="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集體報名</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一階報名及繳費</a:t>
            </a:r>
            <a:r>
              <a:rPr lang="en-US" altLang="zh-TW" sz="2800" b="1" dirty="0">
                <a:solidFill>
                  <a:srgbClr val="FF0000"/>
                </a:solidFill>
                <a:latin typeface="標楷體" panose="03000509000000000000" pitchFamily="65" charset="-120"/>
                <a:ea typeface="標楷體" panose="03000509000000000000" pitchFamily="65" charset="-120"/>
                <a:cs typeface="+mn-cs"/>
              </a:rPr>
              <a:t>-</a:t>
            </a:r>
            <a:r>
              <a:rPr lang="zh-TW" altLang="en-US" sz="2800" b="1" dirty="0">
                <a:solidFill>
                  <a:srgbClr val="FF0000"/>
                </a:solidFill>
                <a:latin typeface="標楷體" panose="03000509000000000000" pitchFamily="65" charset="-120"/>
                <a:ea typeface="標楷體" panose="03000509000000000000" pitchFamily="65" charset="-120"/>
                <a:cs typeface="+mn-cs"/>
              </a:rPr>
              <a:t>一階報名單位確認</a:t>
            </a:r>
            <a:endParaRPr lang="en-US" altLang="zh-TW" sz="2800" b="1" dirty="0">
              <a:solidFill>
                <a:srgbClr val="FF0000"/>
              </a:solidFill>
              <a:latin typeface="標楷體" panose="03000509000000000000" pitchFamily="65" charset="-120"/>
              <a:ea typeface="標楷體" panose="03000509000000000000" pitchFamily="65" charset="-120"/>
              <a:cs typeface="+mn-cs"/>
            </a:endParaRPr>
          </a:p>
        </p:txBody>
      </p:sp>
      <p:sp>
        <p:nvSpPr>
          <p:cNvPr id="17" name="AutoShape 6"/>
          <p:cNvSpPr>
            <a:spLocks noChangeArrowheads="1"/>
          </p:cNvSpPr>
          <p:nvPr/>
        </p:nvSpPr>
        <p:spPr bwMode="auto">
          <a:xfrm>
            <a:off x="6860178" y="2717389"/>
            <a:ext cx="3129502" cy="687510"/>
          </a:xfrm>
          <a:prstGeom prst="wedgeRoundRectCallout">
            <a:avLst>
              <a:gd name="adj1" fmla="val -53359"/>
              <a:gd name="adj2" fmla="val 58736"/>
              <a:gd name="adj3" fmla="val 16667"/>
            </a:avLst>
          </a:prstGeom>
          <a:solidFill>
            <a:schemeClr val="accent4">
              <a:lumMod val="40000"/>
              <a:lumOff val="60000"/>
            </a:schemeClr>
          </a:solidFill>
          <a:ln w="9525" algn="ctr">
            <a:solidFill>
              <a:srgbClr val="FFFF00"/>
            </a:solidFill>
            <a:miter lim="800000"/>
            <a:headEnd/>
            <a:tailEnd/>
          </a:ln>
          <a:effectLst>
            <a:outerShdw dist="20000" dir="5400000" rotWithShape="0">
              <a:srgbClr val="000000">
                <a:alpha val="37999"/>
              </a:srgbClr>
            </a:outerShdw>
          </a:effectLst>
        </p:spPr>
        <p:txBody>
          <a:bodyPr/>
          <a:lstStyle/>
          <a:p>
            <a:pPr algn="ctr">
              <a:defRPr/>
            </a:pPr>
            <a:r>
              <a:rPr kumimoji="0" lang="en-US" altLang="zh-TW" b="1" dirty="0" smtClean="0">
                <a:solidFill>
                  <a:srgbClr val="000000"/>
                </a:solidFill>
                <a:latin typeface="標楷體" panose="03000509000000000000" pitchFamily="65" charset="-120"/>
                <a:ea typeface="標楷體" panose="03000509000000000000" pitchFamily="65" charset="-120"/>
              </a:rPr>
              <a:t>1.</a:t>
            </a:r>
            <a:r>
              <a:rPr kumimoji="0" lang="zh-TW" altLang="en-US" b="1" dirty="0" smtClean="0">
                <a:solidFill>
                  <a:srgbClr val="000000"/>
                </a:solidFill>
                <a:latin typeface="標楷體" panose="03000509000000000000" pitchFamily="65" charset="-120"/>
                <a:ea typeface="標楷體" panose="03000509000000000000" pitchFamily="65" charset="-120"/>
              </a:rPr>
              <a:t>確認</a:t>
            </a:r>
            <a:r>
              <a:rPr kumimoji="0" lang="zh-TW" altLang="en-US" b="1" dirty="0">
                <a:solidFill>
                  <a:srgbClr val="FF0000"/>
                </a:solidFill>
                <a:latin typeface="標楷體" panose="03000509000000000000" pitchFamily="65" charset="-120"/>
                <a:ea typeface="標楷體" panose="03000509000000000000" pitchFamily="65" charset="-120"/>
              </a:rPr>
              <a:t>未報名</a:t>
            </a:r>
            <a:r>
              <a:rPr kumimoji="0" lang="zh-TW" altLang="en-US" b="1" dirty="0">
                <a:solidFill>
                  <a:srgbClr val="000000"/>
                </a:solidFill>
                <a:latin typeface="標楷體" panose="03000509000000000000" pitchFamily="65" charset="-120"/>
                <a:ea typeface="標楷體" panose="03000509000000000000" pitchFamily="65" charset="-120"/>
              </a:rPr>
              <a:t>第一階段考生</a:t>
            </a:r>
            <a:endParaRPr kumimoji="0" lang="en-US" altLang="zh-TW" b="1" dirty="0">
              <a:solidFill>
                <a:srgbClr val="000000"/>
              </a:solidFill>
              <a:latin typeface="標楷體" panose="03000509000000000000" pitchFamily="65" charset="-120"/>
              <a:ea typeface="標楷體" panose="03000509000000000000" pitchFamily="65" charset="-120"/>
            </a:endParaRPr>
          </a:p>
          <a:p>
            <a:pPr algn="ctr">
              <a:defRPr/>
            </a:pPr>
            <a:r>
              <a:rPr kumimoji="0" lang="zh-TW" altLang="en-US" b="1" dirty="0">
                <a:solidFill>
                  <a:srgbClr val="000000"/>
                </a:solidFill>
                <a:latin typeface="標楷體" panose="03000509000000000000" pitchFamily="65" charset="-120"/>
                <a:ea typeface="標楷體" panose="03000509000000000000" pitchFamily="65" charset="-120"/>
              </a:rPr>
              <a:t>名單是否有誤</a:t>
            </a:r>
          </a:p>
        </p:txBody>
      </p:sp>
      <p:cxnSp>
        <p:nvCxnSpPr>
          <p:cNvPr id="18" name="直線單箭頭接點 17">
            <a:extLst>
              <a:ext uri="{FF2B5EF4-FFF2-40B4-BE49-F238E27FC236}">
                <a16:creationId xmlns:a16="http://schemas.microsoft.com/office/drawing/2014/main" xmlns="" id="{65F9CD8D-D324-4D58-8014-E1EEF1633DFE}"/>
              </a:ext>
            </a:extLst>
          </p:cNvPr>
          <p:cNvCxnSpPr>
            <a:cxnSpLocks/>
          </p:cNvCxnSpPr>
          <p:nvPr/>
        </p:nvCxnSpPr>
        <p:spPr>
          <a:xfrm flipV="1">
            <a:off x="6478438" y="5290946"/>
            <a:ext cx="611372" cy="419741"/>
          </a:xfrm>
          <a:prstGeom prst="straightConnector1">
            <a:avLst/>
          </a:prstGeom>
          <a:ln w="57150">
            <a:solidFill>
              <a:srgbClr val="FF0000"/>
            </a:solidFill>
            <a:tailEnd type="triangle"/>
          </a:ln>
        </p:spPr>
        <p:style>
          <a:lnRef idx="1">
            <a:schemeClr val="accent6"/>
          </a:lnRef>
          <a:fillRef idx="0">
            <a:schemeClr val="accent6"/>
          </a:fillRef>
          <a:effectRef idx="0">
            <a:schemeClr val="accent6"/>
          </a:effectRef>
          <a:fontRef idx="minor">
            <a:schemeClr val="tx1"/>
          </a:fontRef>
        </p:style>
      </p:cxnSp>
      <p:pic>
        <p:nvPicPr>
          <p:cNvPr id="20" name="圖片 19"/>
          <p:cNvPicPr>
            <a:picLocks noChangeAspect="1"/>
          </p:cNvPicPr>
          <p:nvPr/>
        </p:nvPicPr>
        <p:blipFill>
          <a:blip r:embed="rId4"/>
          <a:stretch>
            <a:fillRect/>
          </a:stretch>
        </p:blipFill>
        <p:spPr>
          <a:xfrm>
            <a:off x="7098573" y="3921991"/>
            <a:ext cx="4636422" cy="1377488"/>
          </a:xfrm>
          <a:prstGeom prst="rect">
            <a:avLst/>
          </a:prstGeom>
        </p:spPr>
      </p:pic>
      <p:sp>
        <p:nvSpPr>
          <p:cNvPr id="24" name="矩形 23">
            <a:extLst>
              <a:ext uri="{FF2B5EF4-FFF2-40B4-BE49-F238E27FC236}">
                <a16:creationId xmlns:a16="http://schemas.microsoft.com/office/drawing/2014/main" xmlns="" id="{154E6414-FA53-479D-9521-557F855CBF18}"/>
              </a:ext>
            </a:extLst>
          </p:cNvPr>
          <p:cNvSpPr/>
          <p:nvPr/>
        </p:nvSpPr>
        <p:spPr>
          <a:xfrm>
            <a:off x="5159897" y="5688859"/>
            <a:ext cx="1318542" cy="40443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845815" y="-120023"/>
            <a:ext cx="9215229" cy="997184"/>
          </a:xfrm>
          <a:prstGeom prst="rect">
            <a:avLst/>
          </a:prstGeom>
          <a:ln/>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lnSpc>
                <a:spcPts val="3500"/>
              </a:lnSpc>
              <a:spcAft>
                <a:spcPts val="0"/>
              </a:spcAft>
            </a:pPr>
            <a:r>
              <a:rPr lang="en-US" altLang="zh-TW" sz="2800" b="1" dirty="0" smtClean="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集體報名</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一階報名及繳費</a:t>
            </a:r>
            <a:r>
              <a:rPr lang="en-US" altLang="zh-TW" sz="2800" b="1" dirty="0">
                <a:solidFill>
                  <a:srgbClr val="FF0000"/>
                </a:solidFill>
                <a:latin typeface="標楷體" panose="03000509000000000000" pitchFamily="65" charset="-120"/>
                <a:ea typeface="標楷體" panose="03000509000000000000" pitchFamily="65" charset="-120"/>
                <a:cs typeface="+mn-cs"/>
              </a:rPr>
              <a:t>-</a:t>
            </a:r>
            <a:r>
              <a:rPr lang="zh-TW" altLang="en-US" sz="2800" b="1" dirty="0">
                <a:solidFill>
                  <a:srgbClr val="FF0000"/>
                </a:solidFill>
                <a:latin typeface="標楷體" panose="03000509000000000000" pitchFamily="65" charset="-120"/>
                <a:ea typeface="標楷體" panose="03000509000000000000" pitchFamily="65" charset="-120"/>
                <a:cs typeface="+mn-cs"/>
              </a:rPr>
              <a:t>完成一階報名作業</a:t>
            </a:r>
            <a:endParaRPr lang="en-US" altLang="zh-TW" sz="2800" b="1" dirty="0">
              <a:solidFill>
                <a:srgbClr val="FF0000"/>
              </a:solidFill>
              <a:latin typeface="標楷體" panose="03000509000000000000" pitchFamily="65" charset="-120"/>
              <a:ea typeface="標楷體" panose="03000509000000000000" pitchFamily="65" charset="-120"/>
              <a:cs typeface="+mn-cs"/>
            </a:endParaRPr>
          </a:p>
        </p:txBody>
      </p:sp>
      <p:pic>
        <p:nvPicPr>
          <p:cNvPr id="3" name="圖片 2"/>
          <p:cNvPicPr>
            <a:picLocks noChangeAspect="1"/>
          </p:cNvPicPr>
          <p:nvPr/>
        </p:nvPicPr>
        <p:blipFill>
          <a:blip r:embed="rId2"/>
          <a:stretch>
            <a:fillRect/>
          </a:stretch>
        </p:blipFill>
        <p:spPr>
          <a:xfrm>
            <a:off x="1271465" y="764704"/>
            <a:ext cx="9001000" cy="5949026"/>
          </a:xfrm>
          <a:prstGeom prst="rect">
            <a:avLst/>
          </a:prstGeom>
        </p:spPr>
      </p:pic>
    </p:spTree>
    <p:extLst>
      <p:ext uri="{BB962C8B-B14F-4D97-AF65-F5344CB8AC3E}">
        <p14:creationId xmlns:p14="http://schemas.microsoft.com/office/powerpoint/2010/main" xmlns="" val="12248479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直線接點 13"/>
          <p:cNvCxnSpPr/>
          <p:nvPr/>
        </p:nvCxnSpPr>
        <p:spPr>
          <a:xfrm>
            <a:off x="1461088" y="2850175"/>
            <a:ext cx="0" cy="3026478"/>
          </a:xfrm>
          <a:prstGeom prst="line">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 name="圓角矩形 15"/>
          <p:cNvSpPr/>
          <p:nvPr/>
        </p:nvSpPr>
        <p:spPr>
          <a:xfrm>
            <a:off x="2306624" y="991211"/>
            <a:ext cx="8948980" cy="783193"/>
          </a:xfrm>
          <a:prstGeom prst="roundRect">
            <a:avLst/>
          </a:prstGeom>
          <a:solidFill>
            <a:schemeClr val="accent1">
              <a:lumMod val="40000"/>
              <a:lumOff val="60000"/>
            </a:schemeClr>
          </a:solidFill>
          <a:ln>
            <a:solidFill>
              <a:schemeClr val="bg1"/>
            </a:solidFill>
          </a:ln>
        </p:spPr>
        <p:style>
          <a:lnRef idx="2">
            <a:schemeClr val="accent5"/>
          </a:lnRef>
          <a:fillRef idx="1">
            <a:schemeClr val="lt1"/>
          </a:fillRef>
          <a:effectRef idx="0">
            <a:schemeClr val="accent5"/>
          </a:effectRef>
          <a:fontRef idx="minor">
            <a:schemeClr val="dk1"/>
          </a:fontRef>
        </p:style>
        <p:txBody>
          <a:bodyPr wrap="square" anchor="ctr">
            <a:spAutoFit/>
          </a:bodyPr>
          <a:lstStyle/>
          <a:p>
            <a:pPr marL="214313" indent="-214313" defTabSz="685800">
              <a:buFont typeface="Wingdings" panose="05000000000000000000" pitchFamily="2" charset="2"/>
              <a:buChar char="u"/>
            </a:pPr>
            <a:r>
              <a:rPr lang="zh-TW" altLang="zh-TW" sz="2000" b="1" kern="100" spc="-1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考生</a:t>
            </a:r>
            <a:r>
              <a:rPr lang="zh-TW" altLang="zh-TW" sz="2000" kern="100" spc="-1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至</a:t>
            </a:r>
            <a:r>
              <a:rPr lang="zh-TW" altLang="en-US" sz="2000" kern="100" spc="-1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一</a:t>
            </a:r>
            <a:r>
              <a:rPr lang="zh-TW" altLang="en-US" sz="2000" kern="100" spc="-1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階</a:t>
            </a:r>
            <a:r>
              <a:rPr lang="zh-TW" altLang="zh-TW" sz="2000" kern="100" spc="-1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系統</a:t>
            </a:r>
            <a:r>
              <a:rPr lang="zh-TW" altLang="en-US" sz="2000" b="1" kern="0" spc="-100" dirty="0">
                <a:solidFill>
                  <a:srgbClr val="FF0000"/>
                </a:solidFill>
                <a:latin typeface="Times New Roman" panose="02020603050405020304" pitchFamily="18" charset="0"/>
                <a:ea typeface="標楷體" panose="03000509000000000000" pitchFamily="65" charset="-120"/>
              </a:rPr>
              <a:t>練習版</a:t>
            </a:r>
            <a:r>
              <a:rPr lang="zh-TW" altLang="zh-TW" sz="2000" u="sng" kern="100" spc="-1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查看</a:t>
            </a:r>
            <a:r>
              <a:rPr lang="zh-TW" altLang="en-US" sz="2000" u="sng" kern="100" spc="-1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zh-TW" sz="2000" u="sng" kern="100" spc="-1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勾選</a:t>
            </a:r>
            <a:r>
              <a:rPr lang="en-US" altLang="zh-TW" sz="2000" kern="100" spc="-1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EP</a:t>
            </a:r>
            <a:r>
              <a:rPr lang="zh-TW" altLang="en-US" sz="2000" kern="100" spc="-1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項目</a:t>
            </a:r>
            <a:r>
              <a:rPr lang="zh-TW" altLang="zh-TW" sz="2000" kern="100" spc="-1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檔案</a:t>
            </a:r>
            <a:r>
              <a:rPr lang="zh-TW" altLang="zh-TW" sz="2000" kern="100" spc="-1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及</a:t>
            </a:r>
            <a:r>
              <a:rPr lang="zh-TW" altLang="en-US" sz="2000" kern="100" spc="-1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擬</a:t>
            </a:r>
            <a:r>
              <a:rPr lang="zh-TW" altLang="zh-TW" sz="2000" kern="100" spc="-1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報名</a:t>
            </a:r>
            <a:r>
              <a:rPr lang="zh-TW" altLang="en-US" sz="2000" kern="100" spc="-1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之</a:t>
            </a:r>
            <a:r>
              <a:rPr lang="zh-TW" altLang="zh-TW" sz="2000" kern="100" spc="-1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校</a:t>
            </a:r>
            <a:r>
              <a:rPr lang="zh-TW" altLang="zh-TW" sz="2000" kern="100" spc="-1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系</a:t>
            </a:r>
            <a:r>
              <a:rPr lang="zh-TW" altLang="en-US" sz="2000" kern="100" spc="-1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志願。</a:t>
            </a:r>
            <a:r>
              <a:rPr lang="en-US" altLang="zh-TW" sz="2000" kern="100" spc="-1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
            </a:r>
            <a:br>
              <a:rPr lang="en-US" altLang="zh-TW" sz="2000" kern="100" spc="-1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br>
            <a:r>
              <a:rPr lang="zh-TW" altLang="zh-TW" sz="2000" b="1" kern="100" spc="-1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考生</a:t>
            </a:r>
            <a:r>
              <a:rPr lang="zh-TW" altLang="en-US" sz="2000" kern="100" spc="-1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可將</a:t>
            </a:r>
            <a:r>
              <a:rPr lang="zh-TW" altLang="en-US" sz="2000" b="1" kern="100" spc="-1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練習結果</a:t>
            </a:r>
            <a:r>
              <a:rPr lang="zh-TW" altLang="en-US" sz="2000" kern="100" spc="-1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之</a:t>
            </a:r>
            <a:r>
              <a:rPr lang="en-US" altLang="zh-TW" sz="2000" kern="100" spc="-1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EP</a:t>
            </a:r>
            <a:r>
              <a:rPr lang="zh-TW" altLang="en-US" sz="2000" kern="100" spc="-1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勾選清單作</a:t>
            </a:r>
            <a:r>
              <a:rPr lang="zh-TW" altLang="zh-TW" sz="2000" b="1" kern="100" spc="-1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儲存</a:t>
            </a:r>
            <a:r>
              <a:rPr lang="zh-TW" altLang="en-US" sz="2000" kern="100" spc="-1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2000" kern="100" spc="-1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7" name="圓角矩形 16"/>
          <p:cNvSpPr/>
          <p:nvPr/>
        </p:nvSpPr>
        <p:spPr>
          <a:xfrm>
            <a:off x="927351" y="991211"/>
            <a:ext cx="1301622" cy="877573"/>
          </a:xfrm>
          <a:prstGeom prst="roundRect">
            <a:avLst/>
          </a:prstGeom>
          <a:solidFill>
            <a:srgbClr val="5353FF"/>
          </a:solidFill>
        </p:spPr>
        <p:txBody>
          <a:bodyPr wrap="square" tIns="27000" bIns="27000">
            <a:spAutoFit/>
          </a:bodyPr>
          <a:lstStyle/>
          <a:p>
            <a:pPr algn="ctr" defTabSz="685800"/>
            <a:r>
              <a:rPr lang="en-US" altLang="zh-TW" sz="2400" b="1" kern="100" spc="-100" dirty="0">
                <a:solidFill>
                  <a:prstClr val="white"/>
                </a:solidFill>
                <a:latin typeface="Times New Roman" panose="02020603050405020304" pitchFamily="18" charset="0"/>
                <a:ea typeface="標楷體" panose="03000509000000000000" pitchFamily="65" charset="-120"/>
                <a:cs typeface="Times New Roman" panose="02020603050405020304" pitchFamily="18" charset="0"/>
              </a:rPr>
              <a:t>EP</a:t>
            </a:r>
            <a:br>
              <a:rPr lang="en-US" altLang="zh-TW" sz="2400" b="1" kern="100" spc="-100" dirty="0">
                <a:solidFill>
                  <a:prstClr val="white"/>
                </a:solidFill>
                <a:latin typeface="Times New Roman" panose="02020603050405020304" pitchFamily="18" charset="0"/>
                <a:ea typeface="標楷體" panose="03000509000000000000" pitchFamily="65" charset="-120"/>
                <a:cs typeface="Times New Roman" panose="02020603050405020304" pitchFamily="18" charset="0"/>
              </a:rPr>
            </a:br>
            <a:r>
              <a:rPr lang="zh-TW" altLang="en-US" sz="2400" b="1" kern="100" spc="-100" dirty="0">
                <a:solidFill>
                  <a:prstClr val="white"/>
                </a:solidFill>
                <a:latin typeface="Times New Roman" panose="02020603050405020304" pitchFamily="18" charset="0"/>
                <a:ea typeface="標楷體" panose="03000509000000000000" pitchFamily="65" charset="-120"/>
                <a:cs typeface="Times New Roman" panose="02020603050405020304" pitchFamily="18" charset="0"/>
              </a:rPr>
              <a:t>練習版</a:t>
            </a:r>
          </a:p>
        </p:txBody>
      </p:sp>
      <p:sp>
        <p:nvSpPr>
          <p:cNvPr id="18" name="矩形 17"/>
          <p:cNvSpPr/>
          <p:nvPr/>
        </p:nvSpPr>
        <p:spPr>
          <a:xfrm>
            <a:off x="2373551" y="1803873"/>
            <a:ext cx="8859112" cy="1431161"/>
          </a:xfrm>
          <a:prstGeom prst="rect">
            <a:avLst/>
          </a:prstGeom>
          <a:solidFill>
            <a:schemeClr val="accent1">
              <a:lumMod val="20000"/>
              <a:lumOff val="80000"/>
            </a:schemeClr>
          </a:solidFill>
        </p:spPr>
        <p:txBody>
          <a:bodyPr wrap="square">
            <a:spAutoFit/>
          </a:bodyPr>
          <a:lstStyle/>
          <a:p>
            <a:pPr defTabSz="685800"/>
            <a:r>
              <a:rPr lang="en-US" altLang="zh-TW" kern="100" spc="-1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kern="100" spc="-1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處理原則</a:t>
            </a:r>
            <a:r>
              <a:rPr lang="en-US" altLang="zh-TW" kern="100" spc="-1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p>
          <a:p>
            <a:pPr marL="371475" indent="-214313" algn="just" defTabSz="685800">
              <a:buFont typeface="Wingdings" panose="05000000000000000000" pitchFamily="2" charset="2"/>
              <a:buChar char="Ø"/>
            </a:pPr>
            <a:r>
              <a:rPr lang="zh-TW" altLang="en-US" sz="1700" kern="100" spc="-1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考生應於</a:t>
            </a:r>
            <a:r>
              <a:rPr lang="zh-TW" altLang="en-US" sz="1700" kern="100" spc="-1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練習版</a:t>
            </a:r>
            <a:r>
              <a:rPr lang="zh-TW" altLang="en-US" sz="1700" kern="100" spc="-1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開放期間</a:t>
            </a:r>
            <a:r>
              <a:rPr lang="zh-TW" altLang="en-US" sz="1700" kern="100" spc="-1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，上網查看個人</a:t>
            </a:r>
            <a:r>
              <a:rPr lang="zh-TW" altLang="en-US" sz="1700" b="1" u="sng" kern="100" spc="-1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第</a:t>
            </a:r>
            <a:r>
              <a:rPr lang="en-US" altLang="zh-TW" sz="1700" b="1" u="sng" spc="-100" dirty="0" smtClean="0">
                <a:latin typeface="Book Antiqua" panose="02040602050305030304" pitchFamily="18" charset="0"/>
                <a:ea typeface="華康儷楷書" panose="03000509000000000000" pitchFamily="65" charset="-120"/>
                <a:cs typeface="Times New Roman" panose="02020603050405020304" pitchFamily="18" charset="0"/>
              </a:rPr>
              <a:t>1~6</a:t>
            </a:r>
            <a:r>
              <a:rPr lang="zh-TW" altLang="en-US" sz="1700" b="1" u="sng" spc="-100" dirty="0" smtClean="0">
                <a:latin typeface="Book Antiqua" panose="02040602050305030304" pitchFamily="18" charset="0"/>
                <a:ea typeface="華康儷楷書" panose="03000509000000000000" pitchFamily="65" charset="-120"/>
                <a:cs typeface="Times New Roman" panose="02020603050405020304" pitchFamily="18" charset="0"/>
              </a:rPr>
              <a:t>學期</a:t>
            </a:r>
            <a:r>
              <a:rPr lang="zh-TW" altLang="en-US" sz="1700" spc="-100" dirty="0" smtClean="0">
                <a:latin typeface="Book Antiqua" panose="02040602050305030304" pitchFamily="18" charset="0"/>
                <a:ea typeface="華康儷楷書" panose="03000509000000000000" pitchFamily="65" charset="-120"/>
                <a:cs typeface="Times New Roman" panose="02020603050405020304" pitchFamily="18" charset="0"/>
              </a:rPr>
              <a:t>之</a:t>
            </a:r>
            <a:r>
              <a:rPr lang="en-US" altLang="zh-TW" sz="1700" kern="100" spc="-1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EP</a:t>
            </a:r>
            <a:r>
              <a:rPr lang="zh-TW" altLang="zh-TW" sz="1700" kern="100" spc="-1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學習歷程檔案</a:t>
            </a:r>
            <a:r>
              <a:rPr lang="en-US" altLang="zh-TW" sz="1700" kern="100" spc="-1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zh-TW" sz="1700" kern="100" spc="-1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含</a:t>
            </a:r>
            <a:r>
              <a:rPr lang="en-US" altLang="zh-TW" sz="1700" kern="100" spc="-1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a:t>
            </a:r>
            <a:r>
              <a:rPr lang="zh-TW" altLang="zh-TW" sz="1600" b="1" spc="-150" dirty="0">
                <a:ln>
                  <a:solidFill>
                    <a:srgbClr val="00B050"/>
                  </a:solidFill>
                </a:ln>
                <a:solidFill>
                  <a:srgbClr val="003300"/>
                </a:solidFill>
                <a:latin typeface="Book Antiqua" panose="02040602050305030304" pitchFamily="18" charset="0"/>
                <a:ea typeface="華康儷楷書" panose="03000509000000000000" pitchFamily="65" charset="-120"/>
                <a:cs typeface="Times New Roman" panose="02020603050405020304" pitchFamily="18" charset="0"/>
              </a:rPr>
              <a:t>修課紀錄</a:t>
            </a:r>
            <a:r>
              <a:rPr lang="zh-TW" altLang="zh-TW" sz="1700" kern="100" spc="-1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sz="1700" kern="100" spc="-1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B</a:t>
            </a:r>
            <a:r>
              <a:rPr lang="en-US" altLang="zh-TW" sz="1700" kern="100" spc="-1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zh-TW" sz="1700" kern="100" spc="-1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課程</a:t>
            </a:r>
            <a:r>
              <a:rPr lang="zh-TW" altLang="zh-TW" sz="1700" kern="100" spc="-1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學習成果</a:t>
            </a:r>
            <a:r>
              <a:rPr lang="zh-TW" altLang="zh-TW" sz="1700" kern="100" spc="-1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及</a:t>
            </a:r>
            <a:r>
              <a:rPr lang="en-US" altLang="zh-TW" sz="1700" kern="100" spc="-1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C-</a:t>
            </a:r>
            <a:r>
              <a:rPr lang="zh-TW" altLang="zh-TW" sz="1700" kern="100" spc="-1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多元</a:t>
            </a:r>
            <a:r>
              <a:rPr lang="zh-TW" altLang="zh-TW" sz="1700" kern="100" spc="-1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表現</a:t>
            </a:r>
            <a:r>
              <a:rPr lang="en-US" altLang="zh-TW" sz="1700" kern="100" spc="-1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1700" kern="100" spc="-1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1700" kern="100" spc="-1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a:p>
            <a:pPr marL="371475" indent="-214313" defTabSz="685800">
              <a:buFont typeface="Wingdings" panose="05000000000000000000" pitchFamily="2" charset="2"/>
              <a:buChar char="Ø"/>
            </a:pPr>
            <a:r>
              <a:rPr lang="zh-TW" altLang="en-US" sz="1700" kern="100" spc="-1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如</a:t>
            </a:r>
            <a:r>
              <a:rPr lang="zh-TW" altLang="zh-TW" sz="1700" kern="100" spc="-1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有疑義</a:t>
            </a:r>
            <a:r>
              <a:rPr lang="zh-TW" altLang="en-US" sz="1700" kern="100" spc="-1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者，</a:t>
            </a:r>
            <a:r>
              <a:rPr lang="zh-TW" altLang="en-US" sz="1700" kern="100" spc="-1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於本作業階段</a:t>
            </a:r>
            <a:r>
              <a:rPr lang="zh-TW" altLang="zh-TW" sz="1700" kern="100" spc="-1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向</a:t>
            </a:r>
            <a:r>
              <a:rPr lang="zh-TW" altLang="zh-TW" sz="1700" b="1" u="sng" kern="100" spc="-1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就讀</a:t>
            </a:r>
            <a:r>
              <a:rPr lang="zh-TW" altLang="en-US" sz="1700" b="1" u="sng" kern="100" spc="-1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學校</a:t>
            </a:r>
            <a:r>
              <a:rPr lang="zh-TW" altLang="zh-TW" sz="1700" kern="100" spc="-1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提出</a:t>
            </a:r>
            <a:r>
              <a:rPr lang="zh-TW" altLang="en-US" sz="1700" kern="100" spc="-1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複查，後續</a:t>
            </a:r>
            <a:r>
              <a:rPr lang="zh-TW" altLang="zh-TW" sz="1700" kern="100" spc="-1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經考生就讀</a:t>
            </a:r>
            <a:r>
              <a:rPr lang="zh-TW" altLang="en-US" sz="1700" kern="100" spc="-1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學校</a:t>
            </a:r>
            <a:r>
              <a:rPr lang="zh-TW" altLang="zh-TW" sz="1700" kern="100" spc="-1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循程序向</a:t>
            </a:r>
            <a:r>
              <a:rPr lang="en-US" altLang="zh-TW" sz="1700" b="1" kern="100" spc="-1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EP</a:t>
            </a:r>
            <a:r>
              <a:rPr lang="zh-TW" altLang="zh-TW" sz="1700" b="1" kern="100" spc="-1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中央資料庫</a:t>
            </a:r>
            <a:r>
              <a:rPr lang="zh-TW" altLang="en-US" sz="1700" kern="100" spc="-1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提出</a:t>
            </a:r>
            <a:r>
              <a:rPr lang="zh-TW" altLang="zh-TW" sz="1700" kern="100" spc="-1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更正後，</a:t>
            </a:r>
            <a:r>
              <a:rPr lang="zh-TW" altLang="en-US" sz="1700" kern="100" spc="-1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由</a:t>
            </a:r>
            <a:r>
              <a:rPr lang="zh-TW" altLang="zh-TW" sz="1700" kern="100" spc="-1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中央資料庫將考生更正後</a:t>
            </a:r>
            <a:r>
              <a:rPr lang="zh-TW" altLang="zh-TW" sz="1700" kern="100" spc="-1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的</a:t>
            </a:r>
            <a:r>
              <a:rPr lang="zh-TW" altLang="zh-TW" sz="1600" b="1" spc="-150" dirty="0">
                <a:ln>
                  <a:solidFill>
                    <a:srgbClr val="00B050"/>
                  </a:solidFill>
                </a:ln>
                <a:solidFill>
                  <a:srgbClr val="003300"/>
                </a:solidFill>
                <a:latin typeface="Book Antiqua" panose="02040602050305030304" pitchFamily="18" charset="0"/>
                <a:ea typeface="華康儷楷書" panose="03000509000000000000" pitchFamily="65" charset="-120"/>
                <a:cs typeface="Times New Roman" panose="02020603050405020304" pitchFamily="18" charset="0"/>
              </a:rPr>
              <a:t>修課</a:t>
            </a:r>
            <a:r>
              <a:rPr lang="zh-TW" altLang="zh-TW" sz="1600" b="1" spc="-150" dirty="0" smtClean="0">
                <a:ln>
                  <a:solidFill>
                    <a:srgbClr val="00B050"/>
                  </a:solidFill>
                </a:ln>
                <a:solidFill>
                  <a:srgbClr val="003300"/>
                </a:solidFill>
                <a:latin typeface="Book Antiqua" panose="02040602050305030304" pitchFamily="18" charset="0"/>
                <a:ea typeface="華康儷楷書" panose="03000509000000000000" pitchFamily="65" charset="-120"/>
                <a:cs typeface="Times New Roman" panose="02020603050405020304" pitchFamily="18" charset="0"/>
              </a:rPr>
              <a:t>紀錄</a:t>
            </a:r>
            <a:r>
              <a:rPr lang="zh-TW" altLang="en-US" sz="1700" kern="100" spc="-1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傳予聯合</a:t>
            </a:r>
            <a:r>
              <a:rPr lang="zh-TW" altLang="zh-TW" sz="1700" kern="100" spc="-1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會</a:t>
            </a:r>
            <a:r>
              <a:rPr lang="zh-TW" altLang="zh-TW" sz="1700" kern="100" spc="-1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1700" kern="100" spc="-1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9" name="圓角矩形 18"/>
          <p:cNvSpPr/>
          <p:nvPr/>
        </p:nvSpPr>
        <p:spPr>
          <a:xfrm>
            <a:off x="935867" y="3548781"/>
            <a:ext cx="1301622" cy="877573"/>
          </a:xfrm>
          <a:prstGeom prst="roundRect">
            <a:avLst/>
          </a:prstGeom>
          <a:solidFill>
            <a:schemeClr val="accent2">
              <a:lumMod val="75000"/>
            </a:schemeClr>
          </a:solidFill>
        </p:spPr>
        <p:txBody>
          <a:bodyPr wrap="square" tIns="27000" bIns="27000">
            <a:spAutoFit/>
          </a:bodyPr>
          <a:lstStyle/>
          <a:p>
            <a:pPr algn="ctr" defTabSz="685800"/>
            <a:r>
              <a:rPr lang="en-US" altLang="zh-TW" sz="2400" b="1" kern="100" spc="-100" dirty="0">
                <a:solidFill>
                  <a:prstClr val="white"/>
                </a:solidFill>
                <a:latin typeface="Times New Roman" panose="02020603050405020304" pitchFamily="18" charset="0"/>
                <a:ea typeface="標楷體" panose="03000509000000000000" pitchFamily="65" charset="-120"/>
                <a:cs typeface="Times New Roman" panose="02020603050405020304" pitchFamily="18" charset="0"/>
              </a:rPr>
              <a:t>EP</a:t>
            </a:r>
            <a:br>
              <a:rPr lang="en-US" altLang="zh-TW" sz="2400" b="1" kern="100" spc="-100" dirty="0">
                <a:solidFill>
                  <a:prstClr val="white"/>
                </a:solidFill>
                <a:latin typeface="Times New Roman" panose="02020603050405020304" pitchFamily="18" charset="0"/>
                <a:ea typeface="標楷體" panose="03000509000000000000" pitchFamily="65" charset="-120"/>
                <a:cs typeface="Times New Roman" panose="02020603050405020304" pitchFamily="18" charset="0"/>
              </a:rPr>
            </a:br>
            <a:r>
              <a:rPr lang="zh-TW" altLang="en-US" sz="2400" b="1" kern="100" spc="-100" dirty="0">
                <a:solidFill>
                  <a:prstClr val="white"/>
                </a:solidFill>
                <a:latin typeface="Times New Roman" panose="02020603050405020304" pitchFamily="18" charset="0"/>
                <a:ea typeface="標楷體" panose="03000509000000000000" pitchFamily="65" charset="-120"/>
                <a:cs typeface="Times New Roman" panose="02020603050405020304" pitchFamily="18" charset="0"/>
              </a:rPr>
              <a:t>正式版</a:t>
            </a:r>
          </a:p>
        </p:txBody>
      </p:sp>
      <p:sp>
        <p:nvSpPr>
          <p:cNvPr id="20" name="矩形 19"/>
          <p:cNvSpPr/>
          <p:nvPr/>
        </p:nvSpPr>
        <p:spPr>
          <a:xfrm>
            <a:off x="2448340" y="4277942"/>
            <a:ext cx="8755416" cy="1677382"/>
          </a:xfrm>
          <a:prstGeom prst="rect">
            <a:avLst/>
          </a:prstGeom>
          <a:solidFill>
            <a:schemeClr val="accent2">
              <a:lumMod val="20000"/>
              <a:lumOff val="80000"/>
            </a:schemeClr>
          </a:solidFill>
        </p:spPr>
        <p:txBody>
          <a:bodyPr wrap="square">
            <a:spAutoFit/>
          </a:bodyPr>
          <a:lstStyle/>
          <a:p>
            <a:pPr defTabSz="685800"/>
            <a:r>
              <a:rPr lang="en-US" altLang="zh-TW" kern="100" spc="-1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kern="100" spc="-1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處理原則</a:t>
            </a:r>
            <a:r>
              <a:rPr lang="en-US" altLang="zh-TW" kern="100" spc="-1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p>
          <a:p>
            <a:pPr marL="371475" indent="-214313" defTabSz="685800">
              <a:buFont typeface="Wingdings" panose="05000000000000000000" pitchFamily="2" charset="2"/>
              <a:buChar char="Ø"/>
            </a:pPr>
            <a:r>
              <a:rPr lang="zh-TW" altLang="en-US" sz="1700" kern="100" spc="-1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考生得於</a:t>
            </a:r>
            <a:r>
              <a:rPr lang="zh-TW" altLang="en-US" sz="1700" kern="100" spc="-1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正式版</a:t>
            </a:r>
            <a:r>
              <a:rPr lang="zh-TW" altLang="en-US" sz="1700" kern="100" spc="-1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作業時，決定是否使用其就學期間之</a:t>
            </a:r>
            <a:r>
              <a:rPr lang="en-US" altLang="zh-TW" sz="1700" kern="100" spc="-1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EP</a:t>
            </a:r>
            <a:r>
              <a:rPr lang="zh-TW" altLang="zh-TW" sz="1700" kern="100" spc="-1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學習歷程</a:t>
            </a:r>
            <a:r>
              <a:rPr lang="zh-TW" altLang="en-US" sz="1700" kern="100" spc="-1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檔案或自行上傳</a:t>
            </a:r>
            <a:r>
              <a:rPr lang="en-US" altLang="zh-TW" sz="1700" kern="100" spc="-1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PDF</a:t>
            </a:r>
            <a:r>
              <a:rPr lang="zh-TW" altLang="en-US" sz="1700" kern="100" spc="-1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1700" kern="100" spc="-1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a:p>
            <a:pPr marL="371475" indent="-214313" algn="just" defTabSz="685800">
              <a:buFont typeface="Wingdings" panose="05000000000000000000" pitchFamily="2" charset="2"/>
              <a:buChar char="Ø"/>
            </a:pPr>
            <a:r>
              <a:rPr lang="zh-TW" altLang="zh-TW" sz="1700" kern="100" spc="-1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考生須於該校系科</a:t>
            </a:r>
            <a:r>
              <a:rPr lang="en-US" altLang="zh-TW" sz="1700" kern="100" spc="-1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zh-TW" sz="1700" kern="100" spc="-1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組</a:t>
            </a:r>
            <a:r>
              <a:rPr lang="en-US" altLang="zh-TW" sz="1700" kern="100" spc="-1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zh-TW" sz="1700" kern="100" spc="-1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、學程</a:t>
            </a:r>
            <a:r>
              <a:rPr lang="zh-TW" altLang="zh-TW" sz="1700" kern="100" spc="-1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繳交</a:t>
            </a:r>
            <a:r>
              <a:rPr lang="zh-TW" altLang="zh-TW" sz="1700" kern="100" spc="-1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審查資料</a:t>
            </a:r>
            <a:r>
              <a:rPr lang="zh-TW" altLang="zh-TW" sz="1700" b="1" kern="100" spc="-1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截止日前</a:t>
            </a:r>
            <a:r>
              <a:rPr lang="zh-TW" altLang="zh-TW" sz="1700" kern="100" spc="-1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，完成該校系科</a:t>
            </a:r>
            <a:r>
              <a:rPr lang="en-US" altLang="zh-TW" sz="1700" kern="100" spc="-1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zh-TW" sz="1700" kern="100" spc="-1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組</a:t>
            </a:r>
            <a:r>
              <a:rPr lang="en-US" altLang="zh-TW" sz="1700" kern="100" spc="-1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zh-TW" sz="1700" kern="100" spc="-1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、學程審查資料</a:t>
            </a:r>
            <a:r>
              <a:rPr lang="zh-TW" altLang="zh-TW" sz="1700" kern="100" spc="-1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上傳</a:t>
            </a:r>
            <a:r>
              <a:rPr lang="en-US" altLang="zh-TW" sz="1700" kern="100" spc="-1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zh-TW" sz="1700" kern="100" spc="-1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或勾選</a:t>
            </a:r>
            <a:r>
              <a:rPr lang="en-US" altLang="zh-TW" sz="1700" kern="100" spc="-1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zh-TW" sz="1700" kern="100" spc="-1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作業並完成確認。</a:t>
            </a:r>
            <a:endParaRPr lang="zh-TW" altLang="en-US" sz="1700" kern="100" spc="-1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a:p>
            <a:pPr marL="371475" indent="-214313" defTabSz="685800">
              <a:buFont typeface="Wingdings" panose="05000000000000000000" pitchFamily="2" charset="2"/>
              <a:buChar char="Ø"/>
            </a:pPr>
            <a:r>
              <a:rPr lang="zh-TW" altLang="en-US" sz="1700" kern="100" spc="-1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上傳</a:t>
            </a:r>
            <a:r>
              <a:rPr lang="en-US" altLang="zh-TW" sz="1700" kern="100" spc="-1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zh-TW" sz="1700" kern="100" spc="-1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或勾選</a:t>
            </a:r>
            <a:r>
              <a:rPr lang="en-US" altLang="zh-TW" sz="1700" kern="100" spc="-1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1700" kern="100" spc="-1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備審資料一經確認後，即不得以任何理由要求修改，考生須審慎檢視上傳資料後再行確認。</a:t>
            </a:r>
          </a:p>
        </p:txBody>
      </p:sp>
      <p:sp>
        <p:nvSpPr>
          <p:cNvPr id="21" name="圓角矩形 20"/>
          <p:cNvSpPr/>
          <p:nvPr/>
        </p:nvSpPr>
        <p:spPr>
          <a:xfrm>
            <a:off x="2333892" y="3521322"/>
            <a:ext cx="8938431" cy="783193"/>
          </a:xfrm>
          <a:prstGeom prst="roundRect">
            <a:avLst/>
          </a:prstGeom>
          <a:solidFill>
            <a:schemeClr val="accent2">
              <a:lumMod val="40000"/>
              <a:lumOff val="60000"/>
            </a:schemeClr>
          </a:solidFill>
          <a:ln>
            <a:solidFill>
              <a:schemeClr val="bg1"/>
            </a:solidFill>
          </a:ln>
        </p:spPr>
        <p:style>
          <a:lnRef idx="2">
            <a:schemeClr val="accent5"/>
          </a:lnRef>
          <a:fillRef idx="1">
            <a:schemeClr val="lt1"/>
          </a:fillRef>
          <a:effectRef idx="0">
            <a:schemeClr val="accent5"/>
          </a:effectRef>
          <a:fontRef idx="minor">
            <a:schemeClr val="dk1"/>
          </a:fontRef>
        </p:style>
        <p:txBody>
          <a:bodyPr wrap="square" anchor="ctr">
            <a:spAutoFit/>
          </a:bodyPr>
          <a:lstStyle/>
          <a:p>
            <a:pPr marL="214313" indent="-214313" defTabSz="685800">
              <a:buFont typeface="Wingdings" panose="05000000000000000000" pitchFamily="2" charset="2"/>
              <a:buChar char="u"/>
            </a:pPr>
            <a:r>
              <a:rPr lang="zh-TW" altLang="zh-TW" sz="2000" b="1" kern="100" spc="-1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考生</a:t>
            </a:r>
            <a:r>
              <a:rPr lang="zh-TW" altLang="zh-TW" sz="2000" kern="0" spc="-100" dirty="0">
                <a:solidFill>
                  <a:prstClr val="black"/>
                </a:solidFill>
                <a:latin typeface="Times New Roman" panose="02020603050405020304" pitchFamily="18" charset="0"/>
                <a:ea typeface="標楷體" panose="03000509000000000000" pitchFamily="65" charset="-120"/>
              </a:rPr>
              <a:t>至</a:t>
            </a:r>
            <a:r>
              <a:rPr lang="zh-TW" altLang="en-US" sz="2000" kern="100" spc="-1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二階</a:t>
            </a:r>
            <a:r>
              <a:rPr lang="zh-TW" altLang="zh-TW" sz="2000" kern="0" spc="-100" dirty="0">
                <a:solidFill>
                  <a:prstClr val="black"/>
                </a:solidFill>
                <a:latin typeface="Times New Roman" panose="02020603050405020304" pitchFamily="18" charset="0"/>
                <a:ea typeface="標楷體" panose="03000509000000000000" pitchFamily="65" charset="-120"/>
              </a:rPr>
              <a:t>系統</a:t>
            </a:r>
            <a:r>
              <a:rPr lang="zh-TW" altLang="en-US" sz="2000" b="1" kern="0" spc="-100" dirty="0">
                <a:solidFill>
                  <a:srgbClr val="FF0000"/>
                </a:solidFill>
                <a:latin typeface="Times New Roman" panose="02020603050405020304" pitchFamily="18" charset="0"/>
                <a:ea typeface="標楷體" panose="03000509000000000000" pitchFamily="65" charset="-120"/>
              </a:rPr>
              <a:t>正式版</a:t>
            </a:r>
            <a:r>
              <a:rPr lang="zh-TW" altLang="en-US" sz="2000" kern="0" spc="-100" dirty="0">
                <a:solidFill>
                  <a:prstClr val="black"/>
                </a:solidFill>
                <a:latin typeface="Times New Roman" panose="02020603050405020304" pitchFamily="18" charset="0"/>
                <a:ea typeface="標楷體" panose="03000509000000000000" pitchFamily="65" charset="-120"/>
              </a:rPr>
              <a:t>依</a:t>
            </a:r>
            <a:r>
              <a:rPr lang="zh-TW" altLang="en-US" sz="2000" kern="0" spc="-100" dirty="0" smtClean="0">
                <a:solidFill>
                  <a:prstClr val="black"/>
                </a:solidFill>
                <a:latin typeface="Times New Roman" panose="02020603050405020304" pitchFamily="18" charset="0"/>
                <a:ea typeface="標楷體" panose="03000509000000000000" pitchFamily="65" charset="-120"/>
              </a:rPr>
              <a:t>各別報名之校系科</a:t>
            </a:r>
            <a:r>
              <a:rPr lang="en-US" altLang="zh-TW" sz="2000" kern="0" spc="-100" dirty="0" smtClean="0">
                <a:solidFill>
                  <a:prstClr val="black"/>
                </a:solidFill>
                <a:latin typeface="Times New Roman" panose="02020603050405020304" pitchFamily="18" charset="0"/>
                <a:ea typeface="標楷體" panose="03000509000000000000" pitchFamily="65" charset="-120"/>
              </a:rPr>
              <a:t>(</a:t>
            </a:r>
            <a:r>
              <a:rPr lang="zh-TW" altLang="en-US" sz="2000" kern="0" spc="-100" dirty="0" smtClean="0">
                <a:solidFill>
                  <a:prstClr val="black"/>
                </a:solidFill>
                <a:latin typeface="Times New Roman" panose="02020603050405020304" pitchFamily="18" charset="0"/>
                <a:ea typeface="標楷體" panose="03000509000000000000" pitchFamily="65" charset="-120"/>
              </a:rPr>
              <a:t>組</a:t>
            </a:r>
            <a:r>
              <a:rPr lang="en-US" altLang="zh-TW" sz="2000" kern="0" spc="-100" dirty="0" smtClean="0">
                <a:solidFill>
                  <a:prstClr val="black"/>
                </a:solidFill>
                <a:latin typeface="Times New Roman" panose="02020603050405020304" pitchFamily="18" charset="0"/>
                <a:ea typeface="標楷體" panose="03000509000000000000" pitchFamily="65" charset="-120"/>
              </a:rPr>
              <a:t>)</a:t>
            </a:r>
            <a:r>
              <a:rPr lang="zh-TW" altLang="en-US" sz="2000" kern="0" spc="-100" dirty="0" smtClean="0">
                <a:solidFill>
                  <a:prstClr val="black"/>
                </a:solidFill>
                <a:latin typeface="Times New Roman" panose="02020603050405020304" pitchFamily="18" charset="0"/>
                <a:ea typeface="標楷體" panose="03000509000000000000" pitchFamily="65" charset="-120"/>
              </a:rPr>
              <a:t>、學程，分別</a:t>
            </a:r>
            <a:r>
              <a:rPr lang="zh-TW" altLang="zh-TW" sz="2000" u="sng" kern="100" spc="-1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查看</a:t>
            </a:r>
            <a:r>
              <a:rPr lang="zh-TW" altLang="en-US" sz="2000" u="sng" kern="100" spc="-1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zh-TW" sz="2000" u="sng" kern="100" spc="-1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勾選</a:t>
            </a:r>
            <a:r>
              <a:rPr lang="en-US" altLang="zh-TW" sz="2000" kern="100" spc="-1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EP</a:t>
            </a:r>
            <a:r>
              <a:rPr lang="zh-TW" altLang="en-US" sz="2000" kern="100" spc="-1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項目</a:t>
            </a:r>
            <a:r>
              <a:rPr lang="zh-TW" altLang="en-US" sz="2000" kern="100" spc="-1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sz="2000" kern="100" spc="-1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
            </a:r>
            <a:br>
              <a:rPr lang="en-US" altLang="zh-TW" sz="2000" kern="100" spc="-1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br>
            <a:r>
              <a:rPr lang="zh-TW" altLang="en-US" sz="2000" kern="100" spc="-1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含考生</a:t>
            </a:r>
            <a:r>
              <a:rPr lang="zh-TW" altLang="en-US" sz="2000" b="1" kern="0" spc="-100" dirty="0" smtClean="0">
                <a:solidFill>
                  <a:srgbClr val="FF0000"/>
                </a:solidFill>
                <a:latin typeface="Times New Roman" panose="02020603050405020304" pitchFamily="18" charset="0"/>
                <a:ea typeface="標楷體" panose="03000509000000000000" pitchFamily="65" charset="-120"/>
              </a:rPr>
              <a:t>自行</a:t>
            </a:r>
            <a:r>
              <a:rPr lang="zh-TW" altLang="en-US" sz="2000" b="1" kern="0" spc="-100" dirty="0">
                <a:solidFill>
                  <a:srgbClr val="FF0000"/>
                </a:solidFill>
                <a:latin typeface="Times New Roman" panose="02020603050405020304" pitchFamily="18" charset="0"/>
                <a:ea typeface="標楷體" panose="03000509000000000000" pitchFamily="65" charset="-120"/>
              </a:rPr>
              <a:t>上傳</a:t>
            </a:r>
            <a:r>
              <a:rPr lang="en-US" altLang="zh-TW" sz="2000" kern="100" spc="-1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PDF</a:t>
            </a:r>
            <a:r>
              <a:rPr lang="zh-TW" altLang="zh-TW" sz="2000" kern="100" spc="-1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檔案</a:t>
            </a:r>
            <a:r>
              <a:rPr lang="zh-TW" altLang="en-US" sz="2000" kern="100" spc="-1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項目</a:t>
            </a:r>
            <a:r>
              <a:rPr lang="zh-TW" altLang="en-US" sz="2000" kern="100" spc="-1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2000" kern="100" spc="-1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2" name="矩形 21"/>
          <p:cNvSpPr/>
          <p:nvPr/>
        </p:nvSpPr>
        <p:spPr>
          <a:xfrm>
            <a:off x="937716" y="6125724"/>
            <a:ext cx="10427311" cy="307777"/>
          </a:xfrm>
          <a:prstGeom prst="rect">
            <a:avLst/>
          </a:prstGeom>
          <a:solidFill>
            <a:schemeClr val="accent4">
              <a:lumMod val="20000"/>
              <a:lumOff val="80000"/>
            </a:schemeClr>
          </a:solidFill>
        </p:spPr>
        <p:txBody>
          <a:bodyPr wrap="square" anchor="ctr">
            <a:spAutoFit/>
          </a:bodyPr>
          <a:lstStyle/>
          <a:p>
            <a:pPr marL="214313" indent="-214313" defTabSz="685800">
              <a:buFont typeface="Wingdings" panose="05000000000000000000" pitchFamily="2" charset="2"/>
              <a:buChar char="u"/>
            </a:pPr>
            <a:r>
              <a:rPr lang="zh-TW" altLang="en-US" sz="1400" kern="100" spc="-120" dirty="0" smtClean="0">
                <a:latin typeface="Times New Roman" panose="02020603050405020304" pitchFamily="18" charset="0"/>
                <a:ea typeface="標楷體" panose="03000509000000000000" pitchFamily="65" charset="-120"/>
                <a:cs typeface="Times New Roman" panose="02020603050405020304" pitchFamily="18" charset="0"/>
              </a:rPr>
              <a:t>考生若</a:t>
            </a:r>
            <a:r>
              <a:rPr lang="zh-TW" altLang="zh-TW" sz="1400" kern="100" spc="-120" dirty="0" smtClean="0">
                <a:latin typeface="Times New Roman" panose="02020603050405020304" pitchFamily="18" charset="0"/>
                <a:ea typeface="標楷體" panose="03000509000000000000" pitchFamily="65" charset="-120"/>
                <a:cs typeface="Times New Roman" panose="02020603050405020304" pitchFamily="18" charset="0"/>
              </a:rPr>
              <a:t>未依</a:t>
            </a:r>
            <a:r>
              <a:rPr lang="zh-TW" altLang="en-US" sz="1400" kern="100" spc="-120" dirty="0" smtClean="0">
                <a:latin typeface="Times New Roman" panose="02020603050405020304" pitchFamily="18" charset="0"/>
                <a:ea typeface="標楷體" panose="03000509000000000000" pitchFamily="65" charset="-120"/>
                <a:cs typeface="Times New Roman" panose="02020603050405020304" pitchFamily="18" charset="0"/>
              </a:rPr>
              <a:t>本</a:t>
            </a:r>
            <a:r>
              <a:rPr lang="en-US" altLang="zh-TW" sz="1400" kern="100" spc="-120" dirty="0" smtClean="0">
                <a:latin typeface="Times New Roman" panose="02020603050405020304" pitchFamily="18" charset="0"/>
                <a:ea typeface="標楷體" panose="03000509000000000000" pitchFamily="65" charset="-120"/>
                <a:cs typeface="Times New Roman" panose="02020603050405020304" pitchFamily="18" charset="0"/>
              </a:rPr>
              <a:t>(111)</a:t>
            </a:r>
            <a:r>
              <a:rPr lang="zh-TW" altLang="en-US" sz="1400" kern="100" spc="-120" dirty="0" smtClean="0">
                <a:latin typeface="Times New Roman" panose="02020603050405020304" pitchFamily="18" charset="0"/>
                <a:ea typeface="標楷體" panose="03000509000000000000" pitchFamily="65" charset="-120"/>
                <a:cs typeface="Times New Roman" panose="02020603050405020304" pitchFamily="18" charset="0"/>
              </a:rPr>
              <a:t>學年度招生簡章</a:t>
            </a:r>
            <a:r>
              <a:rPr lang="zh-TW" altLang="zh-TW" sz="1400" u="sng" kern="100" spc="-120" dirty="0" smtClean="0">
                <a:latin typeface="Times New Roman" panose="02020603050405020304" pitchFamily="18" charset="0"/>
                <a:ea typeface="標楷體" panose="03000509000000000000" pitchFamily="65" charset="-120"/>
                <a:cs typeface="Times New Roman" panose="02020603050405020304" pitchFamily="18" charset="0"/>
              </a:rPr>
              <a:t>規定</a:t>
            </a:r>
            <a:r>
              <a:rPr lang="zh-TW" altLang="zh-TW" sz="1400" u="sng" kern="100" spc="-120" dirty="0">
                <a:latin typeface="Times New Roman" panose="02020603050405020304" pitchFamily="18" charset="0"/>
                <a:ea typeface="標楷體" panose="03000509000000000000" pitchFamily="65" charset="-120"/>
                <a:cs typeface="Times New Roman" panose="02020603050405020304" pitchFamily="18" charset="0"/>
              </a:rPr>
              <a:t>期限</a:t>
            </a:r>
            <a:r>
              <a:rPr lang="zh-TW" altLang="en-US" sz="1400" u="sng" kern="100" spc="-120" dirty="0">
                <a:latin typeface="Times New Roman" panose="02020603050405020304" pitchFamily="18" charset="0"/>
                <a:ea typeface="標楷體" panose="03000509000000000000" pitchFamily="65" charset="-120"/>
                <a:cs typeface="Times New Roman" panose="02020603050405020304" pitchFamily="18" charset="0"/>
              </a:rPr>
              <a:t>內</a:t>
            </a:r>
            <a:r>
              <a:rPr lang="zh-TW" altLang="en-US" sz="1400" kern="100" spc="-120" dirty="0">
                <a:latin typeface="Times New Roman" panose="02020603050405020304" pitchFamily="18" charset="0"/>
                <a:ea typeface="標楷體" panose="03000509000000000000" pitchFamily="65" charset="-120"/>
                <a:cs typeface="Times New Roman" panose="02020603050405020304" pitchFamily="18" charset="0"/>
              </a:rPr>
              <a:t>向就讀學校提出</a:t>
            </a:r>
            <a:r>
              <a:rPr lang="en-US" altLang="zh-TW" sz="1400" kern="100" spc="-120" dirty="0">
                <a:latin typeface="Times New Roman" panose="02020603050405020304" pitchFamily="18" charset="0"/>
                <a:ea typeface="標楷體" panose="03000509000000000000" pitchFamily="65" charset="-120"/>
                <a:cs typeface="Times New Roman" panose="02020603050405020304" pitchFamily="18" charset="0"/>
              </a:rPr>
              <a:t>EP</a:t>
            </a:r>
            <a:r>
              <a:rPr lang="zh-TW" altLang="zh-TW" sz="1400" kern="100" spc="-120" dirty="0">
                <a:latin typeface="Times New Roman" panose="02020603050405020304" pitchFamily="18" charset="0"/>
                <a:ea typeface="標楷體" panose="03000509000000000000" pitchFamily="65" charset="-120"/>
                <a:cs typeface="Times New Roman" panose="02020603050405020304" pitchFamily="18" charset="0"/>
              </a:rPr>
              <a:t>學習歷程</a:t>
            </a:r>
            <a:r>
              <a:rPr lang="zh-TW" altLang="en-US" sz="1400" kern="100" spc="-120" dirty="0">
                <a:latin typeface="Times New Roman" panose="02020603050405020304" pitchFamily="18" charset="0"/>
                <a:ea typeface="標楷體" panose="03000509000000000000" pitchFamily="65" charset="-120"/>
                <a:cs typeface="Times New Roman" panose="02020603050405020304" pitchFamily="18" charset="0"/>
              </a:rPr>
              <a:t>資料</a:t>
            </a:r>
            <a:r>
              <a:rPr lang="zh-TW" altLang="en-US" sz="1400" b="1" kern="100" spc="-120" dirty="0">
                <a:latin typeface="Times New Roman" panose="02020603050405020304" pitchFamily="18" charset="0"/>
                <a:ea typeface="標楷體" panose="03000509000000000000" pitchFamily="65" charset="-120"/>
                <a:cs typeface="Times New Roman" panose="02020603050405020304" pitchFamily="18" charset="0"/>
              </a:rPr>
              <a:t>疑義處理</a:t>
            </a:r>
            <a:r>
              <a:rPr lang="zh-TW" altLang="en-US" sz="1400" kern="100" spc="-120" dirty="0" smtClean="0">
                <a:latin typeface="Times New Roman" panose="02020603050405020304" pitchFamily="18" charset="0"/>
                <a:ea typeface="標楷體" panose="03000509000000000000" pitchFamily="65" charset="-120"/>
                <a:cs typeface="Times New Roman" panose="02020603050405020304" pitchFamily="18" charset="0"/>
              </a:rPr>
              <a:t>時</a:t>
            </a:r>
            <a:r>
              <a:rPr lang="zh-TW" altLang="zh-TW" sz="1400" kern="100" spc="-120" dirty="0">
                <a:latin typeface="Times New Roman" panose="02020603050405020304" pitchFamily="18" charset="0"/>
                <a:ea typeface="標楷體" panose="03000509000000000000" pitchFamily="65" charset="-120"/>
                <a:cs typeface="Times New Roman" panose="02020603050405020304" pitchFamily="18" charset="0"/>
              </a:rPr>
              <a:t>，視</a:t>
            </a:r>
            <a:r>
              <a:rPr lang="zh-TW" altLang="en-US" sz="1400" kern="100" spc="-120" dirty="0">
                <a:latin typeface="Times New Roman" panose="02020603050405020304" pitchFamily="18" charset="0"/>
                <a:ea typeface="標楷體" panose="03000509000000000000" pitchFamily="65" charset="-120"/>
                <a:cs typeface="Times New Roman" panose="02020603050405020304" pitchFamily="18" charset="0"/>
              </a:rPr>
              <a:t>同已依前項流程</a:t>
            </a:r>
            <a:r>
              <a:rPr lang="zh-TW" altLang="en-US" sz="1400" b="1" kern="100" spc="-120" dirty="0">
                <a:latin typeface="Times New Roman" panose="02020603050405020304" pitchFamily="18" charset="0"/>
                <a:ea typeface="標楷體" panose="03000509000000000000" pitchFamily="65" charset="-120"/>
                <a:cs typeface="Times New Roman" panose="02020603050405020304" pitchFamily="18" charset="0"/>
              </a:rPr>
              <a:t>確認</a:t>
            </a:r>
            <a:r>
              <a:rPr lang="zh-TW" altLang="en-US" sz="1400" kern="100" spc="-120" dirty="0">
                <a:latin typeface="Times New Roman" panose="02020603050405020304" pitchFamily="18" charset="0"/>
                <a:ea typeface="標楷體" panose="03000509000000000000" pitchFamily="65" charset="-120"/>
                <a:cs typeface="Times New Roman" panose="02020603050405020304" pitchFamily="18" charset="0"/>
              </a:rPr>
              <a:t>各</a:t>
            </a:r>
            <a:r>
              <a:rPr lang="zh-TW" altLang="en-US" sz="1400" kern="100" spc="-120" dirty="0" smtClean="0">
                <a:latin typeface="Times New Roman" panose="02020603050405020304" pitchFamily="18" charset="0"/>
                <a:ea typeface="標楷體" panose="03000509000000000000" pitchFamily="65" charset="-120"/>
                <a:cs typeface="Times New Roman" panose="02020603050405020304" pitchFamily="18" charset="0"/>
              </a:rPr>
              <a:t>階段個人</a:t>
            </a:r>
            <a:r>
              <a:rPr lang="en-US" altLang="zh-TW" sz="1400" kern="100" spc="-120" dirty="0" smtClean="0">
                <a:latin typeface="Times New Roman" panose="02020603050405020304" pitchFamily="18" charset="0"/>
                <a:ea typeface="標楷體" panose="03000509000000000000" pitchFamily="65" charset="-120"/>
                <a:cs typeface="Times New Roman" panose="02020603050405020304" pitchFamily="18" charset="0"/>
              </a:rPr>
              <a:t>EP</a:t>
            </a:r>
            <a:r>
              <a:rPr lang="zh-TW" altLang="en-US" sz="1400" kern="100" spc="-120" dirty="0" smtClean="0">
                <a:latin typeface="Times New Roman" panose="02020603050405020304" pitchFamily="18" charset="0"/>
                <a:ea typeface="標楷體" panose="03000509000000000000" pitchFamily="65" charset="-120"/>
                <a:cs typeface="Times New Roman" panose="02020603050405020304" pitchFamily="18" charset="0"/>
              </a:rPr>
              <a:t>資料正確。</a:t>
            </a:r>
            <a:endParaRPr lang="en-US" altLang="zh-TW" sz="1400" kern="100" spc="-120" dirty="0">
              <a:latin typeface="Times New Roman" panose="02020603050405020304" pitchFamily="18" charset="0"/>
              <a:ea typeface="標楷體" panose="03000509000000000000" pitchFamily="65" charset="-120"/>
              <a:cs typeface="Times New Roman" panose="02020603050405020304" pitchFamily="18" charset="0"/>
            </a:endParaRPr>
          </a:p>
        </p:txBody>
      </p:sp>
      <p:cxnSp>
        <p:nvCxnSpPr>
          <p:cNvPr id="23" name="直線接點 22"/>
          <p:cNvCxnSpPr/>
          <p:nvPr/>
        </p:nvCxnSpPr>
        <p:spPr>
          <a:xfrm>
            <a:off x="935867" y="3454923"/>
            <a:ext cx="1042916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4" name="矩形 23"/>
          <p:cNvSpPr/>
          <p:nvPr/>
        </p:nvSpPr>
        <p:spPr>
          <a:xfrm>
            <a:off x="939567" y="912383"/>
            <a:ext cx="10429160" cy="5149052"/>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TW" altLang="en-US" sz="1600" spc="-100">
              <a:solidFill>
                <a:prstClr val="white"/>
              </a:solidFill>
              <a:latin typeface="Calibri" panose="020F0502020204030204"/>
              <a:ea typeface="新細明體" panose="02020500000000000000" pitchFamily="18" charset="-120"/>
            </a:endParaRPr>
          </a:p>
        </p:txBody>
      </p:sp>
      <p:sp>
        <p:nvSpPr>
          <p:cNvPr id="25" name="矩形 24"/>
          <p:cNvSpPr/>
          <p:nvPr/>
        </p:nvSpPr>
        <p:spPr>
          <a:xfrm>
            <a:off x="1156821" y="1409625"/>
            <a:ext cx="865622" cy="369332"/>
          </a:xfrm>
          <a:prstGeom prst="rect">
            <a:avLst/>
          </a:prstGeom>
          <a:solidFill>
            <a:srgbClr val="0000FF">
              <a:alpha val="89804"/>
            </a:srgbClr>
          </a:solidFill>
          <a:ln>
            <a:solidFill>
              <a:schemeClr val="bg1"/>
            </a:solidFill>
          </a:ln>
        </p:spPr>
        <p:txBody>
          <a:bodyPr wrap="none" lIns="0" tIns="0" rIns="0" bIns="0">
            <a:spAutoFit/>
          </a:bodyPr>
          <a:lstStyle/>
          <a:p>
            <a:pPr algn="ctr"/>
            <a:r>
              <a:rPr lang="zh-TW" altLang="en-US" sz="2400" b="1" spc="-150" dirty="0">
                <a:solidFill>
                  <a:schemeClr val="bg1"/>
                </a:solidFill>
                <a:latin typeface="Book Antiqua" panose="02040602050305030304" pitchFamily="18" charset="0"/>
                <a:ea typeface="華康儷楷書" panose="03000509000000000000" pitchFamily="65" charset="-120"/>
                <a:cs typeface="Times New Roman" panose="02020603050405020304" pitchFamily="18" charset="0"/>
              </a:rPr>
              <a:t>練習版</a:t>
            </a:r>
            <a:endParaRPr lang="zh-TW" altLang="en-US" sz="2400" dirty="0">
              <a:solidFill>
                <a:schemeClr val="bg1"/>
              </a:solidFill>
            </a:endParaRPr>
          </a:p>
        </p:txBody>
      </p:sp>
      <p:sp>
        <p:nvSpPr>
          <p:cNvPr id="26" name="矩形 25"/>
          <p:cNvSpPr/>
          <p:nvPr/>
        </p:nvSpPr>
        <p:spPr>
          <a:xfrm>
            <a:off x="1146695" y="3987567"/>
            <a:ext cx="865622" cy="369332"/>
          </a:xfrm>
          <a:prstGeom prst="rect">
            <a:avLst/>
          </a:prstGeom>
          <a:solidFill>
            <a:srgbClr val="FF0000">
              <a:alpha val="89804"/>
            </a:srgbClr>
          </a:solidFill>
          <a:ln>
            <a:solidFill>
              <a:schemeClr val="bg1"/>
            </a:solidFill>
          </a:ln>
        </p:spPr>
        <p:txBody>
          <a:bodyPr wrap="none" lIns="0" tIns="0" rIns="0" bIns="0">
            <a:spAutoFit/>
          </a:bodyPr>
          <a:lstStyle/>
          <a:p>
            <a:pPr algn="ctr"/>
            <a:r>
              <a:rPr lang="zh-TW" altLang="en-US" sz="2400" b="1" spc="-150" dirty="0">
                <a:solidFill>
                  <a:schemeClr val="bg1"/>
                </a:solidFill>
                <a:latin typeface="Book Antiqua" panose="02040602050305030304" pitchFamily="18" charset="0"/>
                <a:ea typeface="華康儷楷書" panose="03000509000000000000" pitchFamily="65" charset="-120"/>
                <a:cs typeface="Times New Roman" panose="02020603050405020304" pitchFamily="18" charset="0"/>
              </a:rPr>
              <a:t>正式</a:t>
            </a:r>
            <a:r>
              <a:rPr lang="zh-TW" altLang="en-US" sz="2400" b="1" spc="-150" dirty="0" smtClean="0">
                <a:solidFill>
                  <a:schemeClr val="bg1"/>
                </a:solidFill>
                <a:latin typeface="Book Antiqua" panose="02040602050305030304" pitchFamily="18" charset="0"/>
                <a:ea typeface="華康儷楷書" panose="03000509000000000000" pitchFamily="65" charset="-120"/>
                <a:cs typeface="Times New Roman" panose="02020603050405020304" pitchFamily="18" charset="0"/>
              </a:rPr>
              <a:t>版</a:t>
            </a:r>
            <a:endParaRPr lang="zh-TW" altLang="en-US" sz="2400" dirty="0">
              <a:solidFill>
                <a:schemeClr val="bg1"/>
              </a:solidFill>
            </a:endParaRPr>
          </a:p>
        </p:txBody>
      </p:sp>
      <p:sp>
        <p:nvSpPr>
          <p:cNvPr id="30" name="標題 1"/>
          <p:cNvSpPr txBox="1">
            <a:spLocks/>
          </p:cNvSpPr>
          <p:nvPr/>
        </p:nvSpPr>
        <p:spPr>
          <a:xfrm>
            <a:off x="0" y="128026"/>
            <a:ext cx="12192000" cy="535285"/>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微軟正黑體" panose="020B0604030504040204" pitchFamily="34" charset="-120"/>
                <a:ea typeface="微軟正黑體" panose="020B0604030504040204" pitchFamily="34" charset="-120"/>
                <a:cs typeface="+mj-cs"/>
              </a:defRPr>
            </a:lvl1pPr>
          </a:lstStyle>
          <a:p>
            <a:pPr marL="457200" indent="-457200" algn="ctr">
              <a:buFont typeface="Wingdings" panose="05000000000000000000" pitchFamily="2" charset="2"/>
              <a:buChar char="u"/>
            </a:pPr>
            <a:r>
              <a:rPr lang="zh-TW" altLang="en-US" sz="2800" spc="-100" dirty="0">
                <a:latin typeface="Book Antiqua" panose="02040602050305030304" pitchFamily="18" charset="0"/>
                <a:ea typeface="華康儷楷書" panose="03000509000000000000" pitchFamily="65" charset="-120"/>
              </a:rPr>
              <a:t>四</a:t>
            </a:r>
            <a:r>
              <a:rPr lang="zh-TW" altLang="en-US" sz="2800" spc="-100" dirty="0" smtClean="0">
                <a:latin typeface="Book Antiqua" panose="02040602050305030304" pitchFamily="18" charset="0"/>
                <a:ea typeface="華康儷楷書" panose="03000509000000000000" pitchFamily="65" charset="-120"/>
              </a:rPr>
              <a:t>技二專</a:t>
            </a:r>
            <a:r>
              <a:rPr lang="zh-TW" altLang="en-US" sz="2800" u="sng" spc="-100" dirty="0" smtClean="0">
                <a:solidFill>
                  <a:srgbClr val="FF0000"/>
                </a:solidFill>
                <a:latin typeface="Book Antiqua" panose="02040602050305030304" pitchFamily="18" charset="0"/>
                <a:ea typeface="華康儷楷書" panose="03000509000000000000" pitchFamily="65" charset="-120"/>
              </a:rPr>
              <a:t>甄選入學</a:t>
            </a:r>
            <a:r>
              <a:rPr lang="zh-TW" altLang="en-US" sz="2800" spc="-100" dirty="0" smtClean="0">
                <a:latin typeface="Book Antiqua" panose="02040602050305030304" pitchFamily="18" charset="0"/>
                <a:ea typeface="華康儷楷書" panose="03000509000000000000" pitchFamily="65" charset="-120"/>
              </a:rPr>
              <a:t>考生</a:t>
            </a:r>
            <a:r>
              <a:rPr lang="zh-TW" altLang="en-US" sz="2800" spc="-100" dirty="0" smtClean="0">
                <a:solidFill>
                  <a:srgbClr val="FF0000"/>
                </a:solidFill>
                <a:latin typeface="Book Antiqua" panose="02040602050305030304" pitchFamily="18" charset="0"/>
                <a:ea typeface="華康儷楷書" panose="03000509000000000000" pitchFamily="65" charset="-120"/>
              </a:rPr>
              <a:t>查看</a:t>
            </a:r>
            <a:r>
              <a:rPr lang="en-US" altLang="zh-TW" sz="2800" spc="-100" dirty="0" smtClean="0">
                <a:solidFill>
                  <a:srgbClr val="FF0000"/>
                </a:solidFill>
                <a:latin typeface="Book Antiqua" panose="02040602050305030304" pitchFamily="18" charset="0"/>
                <a:ea typeface="華康儷楷書" panose="03000509000000000000" pitchFamily="65" charset="-120"/>
              </a:rPr>
              <a:t>EP</a:t>
            </a:r>
            <a:r>
              <a:rPr lang="zh-TW" altLang="en-US" sz="2800" spc="-100" dirty="0">
                <a:latin typeface="Book Antiqua" panose="02040602050305030304" pitchFamily="18" charset="0"/>
                <a:ea typeface="華康儷楷書" panose="03000509000000000000" pitchFamily="65" charset="-120"/>
              </a:rPr>
              <a:t>提出資料疑義之處理原則 </a:t>
            </a:r>
            <a:endParaRPr lang="zh-TW" altLang="en-US" sz="2400" b="0" spc="-100" dirty="0">
              <a:latin typeface="Book Antiqua" panose="02040602050305030304" pitchFamily="18" charset="0"/>
              <a:ea typeface="華康儷楷書" panose="03000509000000000000" pitchFamily="65" charset="-120"/>
            </a:endParaRPr>
          </a:p>
        </p:txBody>
      </p:sp>
    </p:spTree>
    <p:extLst>
      <p:ext uri="{BB962C8B-B14F-4D97-AF65-F5344CB8AC3E}">
        <p14:creationId xmlns:p14="http://schemas.microsoft.com/office/powerpoint/2010/main" xmlns="" val="1631039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circle(in)">
                                      <p:cBhvr>
                                        <p:cTn id="7" dur="1000"/>
                                        <p:tgtEl>
                                          <p:spTgt spid="25"/>
                                        </p:tgtEl>
                                      </p:cBhvr>
                                    </p:animEffect>
                                  </p:childTnLst>
                                </p:cTn>
                              </p:par>
                            </p:childTnLst>
                          </p:cTn>
                        </p:par>
                        <p:par>
                          <p:cTn id="8" fill="hold">
                            <p:stCondLst>
                              <p:cond delay="1000"/>
                            </p:stCondLst>
                            <p:childTnLst>
                              <p:par>
                                <p:cTn id="9" presetID="6" presetClass="entr" presetSubtype="16"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circle(in)">
                                      <p:cBhvr>
                                        <p:cTn id="11"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3"/>
          <a:stretch>
            <a:fillRect/>
          </a:stretch>
        </p:blipFill>
        <p:spPr>
          <a:xfrm>
            <a:off x="1343472" y="911245"/>
            <a:ext cx="9172098" cy="5721604"/>
          </a:xfrm>
          <a:prstGeom prst="rect">
            <a:avLst/>
          </a:prstGeom>
        </p:spPr>
      </p:pic>
      <p:sp>
        <p:nvSpPr>
          <p:cNvPr id="300036" name="Rectangle 3"/>
          <p:cNvSpPr>
            <a:spLocks noGrp="1" noChangeArrowheads="1"/>
          </p:cNvSpPr>
          <p:nvPr>
            <p:ph type="title" idx="4294967295"/>
          </p:nvPr>
        </p:nvSpPr>
        <p:spPr>
          <a:xfrm>
            <a:off x="767408" y="0"/>
            <a:ext cx="9505056" cy="795337"/>
          </a:xfrm>
        </p:spPr>
        <p:txBody>
          <a:bodyPr>
            <a:noAutofit/>
          </a:bodyPr>
          <a:lstStyle/>
          <a:p>
            <a:r>
              <a:rPr lang="en-US" altLang="zh-TW" sz="2800" b="1" dirty="0" smtClean="0">
                <a:latin typeface="標楷體" panose="03000509000000000000" pitchFamily="65" charset="-120"/>
                <a:ea typeface="標楷體" panose="03000509000000000000" pitchFamily="65" charset="-120"/>
              </a:rPr>
              <a:t>【</a:t>
            </a:r>
            <a:r>
              <a:rPr lang="zh-TW" altLang="en-US" sz="2800" b="1" dirty="0" smtClean="0">
                <a:latin typeface="標楷體" panose="03000509000000000000" pitchFamily="65" charset="-120"/>
                <a:ea typeface="標楷體" panose="03000509000000000000" pitchFamily="65" charset="-120"/>
              </a:rPr>
              <a:t>集體報名</a:t>
            </a:r>
            <a:r>
              <a:rPr lang="en-US" altLang="zh-TW" sz="2800" b="1" dirty="0" smtClean="0">
                <a:latin typeface="標楷體" panose="03000509000000000000" pitchFamily="65" charset="-120"/>
                <a:ea typeface="標楷體" panose="03000509000000000000" pitchFamily="65" charset="-120"/>
              </a:rPr>
              <a:t>】</a:t>
            </a:r>
            <a:r>
              <a:rPr lang="zh-TW" altLang="en-US" sz="2800" b="1" dirty="0" smtClean="0">
                <a:latin typeface="標楷體" panose="03000509000000000000" pitchFamily="65" charset="-120"/>
                <a:ea typeface="標楷體" panose="03000509000000000000" pitchFamily="65" charset="-120"/>
              </a:rPr>
              <a:t>一階報名及繳費</a:t>
            </a:r>
            <a:r>
              <a:rPr lang="en-US" altLang="zh-TW" sz="2800" b="1" dirty="0">
                <a:solidFill>
                  <a:srgbClr val="FF0000"/>
                </a:solidFill>
                <a:latin typeface="標楷體" panose="03000509000000000000" pitchFamily="65" charset="-120"/>
                <a:ea typeface="標楷體" panose="03000509000000000000" pitchFamily="65" charset="-120"/>
              </a:rPr>
              <a:t>-</a:t>
            </a:r>
            <a:r>
              <a:rPr kumimoji="0" lang="zh-TW" altLang="en-US" sz="2800" b="1" kern="1200" dirty="0" smtClean="0">
                <a:solidFill>
                  <a:schemeClr val="tx1"/>
                </a:solidFill>
                <a:latin typeface="標楷體" panose="03000509000000000000" pitchFamily="65" charset="-120"/>
                <a:ea typeface="標楷體" panose="03000509000000000000" pitchFamily="65" charset="-120"/>
              </a:rPr>
              <a:t>報名</a:t>
            </a:r>
            <a:r>
              <a:rPr kumimoji="0" lang="zh-TW" altLang="en-US" sz="2800" b="1" kern="1200" dirty="0">
                <a:solidFill>
                  <a:schemeClr val="tx1"/>
                </a:solidFill>
                <a:latin typeface="標楷體" panose="03000509000000000000" pitchFamily="65" charset="-120"/>
                <a:ea typeface="標楷體" panose="03000509000000000000" pitchFamily="65" charset="-120"/>
              </a:rPr>
              <a:t>資料查詢</a:t>
            </a:r>
            <a:r>
              <a:rPr lang="en-US" altLang="zh-TW" sz="2800" b="1" kern="1200" dirty="0">
                <a:solidFill>
                  <a:srgbClr val="FF0000"/>
                </a:solidFill>
                <a:latin typeface="標楷體" panose="03000509000000000000" pitchFamily="65" charset="-120"/>
                <a:ea typeface="標楷體" panose="03000509000000000000" pitchFamily="65" charset="-120"/>
              </a:rPr>
              <a:t>-</a:t>
            </a:r>
            <a:r>
              <a:rPr lang="zh-TW" altLang="en-US" sz="2800" b="1" kern="1200" dirty="0">
                <a:solidFill>
                  <a:srgbClr val="FF0000"/>
                </a:solidFill>
                <a:latin typeface="標楷體" panose="03000509000000000000" pitchFamily="65" charset="-120"/>
                <a:ea typeface="標楷體" panose="03000509000000000000" pitchFamily="65" charset="-120"/>
              </a:rPr>
              <a:t>學校報名人數</a:t>
            </a:r>
          </a:p>
        </p:txBody>
      </p:sp>
      <p:sp>
        <p:nvSpPr>
          <p:cNvPr id="11" name="矩形 10">
            <a:extLst>
              <a:ext uri="{FF2B5EF4-FFF2-40B4-BE49-F238E27FC236}">
                <a16:creationId xmlns:a16="http://schemas.microsoft.com/office/drawing/2014/main" xmlns="" id="{D1DF5EFA-F113-4402-A59A-9B582746F85F}"/>
              </a:ext>
            </a:extLst>
          </p:cNvPr>
          <p:cNvSpPr/>
          <p:nvPr/>
        </p:nvSpPr>
        <p:spPr>
          <a:xfrm>
            <a:off x="6762247" y="4189946"/>
            <a:ext cx="1941805" cy="19227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12">
            <a:extLst>
              <a:ext uri="{FF2B5EF4-FFF2-40B4-BE49-F238E27FC236}">
                <a16:creationId xmlns:a16="http://schemas.microsoft.com/office/drawing/2014/main" xmlns="" id="{EE5AC78F-7DF6-4E0C-89A8-73186908F9F1}"/>
              </a:ext>
            </a:extLst>
          </p:cNvPr>
          <p:cNvSpPr/>
          <p:nvPr/>
        </p:nvSpPr>
        <p:spPr>
          <a:xfrm>
            <a:off x="8710807" y="4224449"/>
            <a:ext cx="1209570" cy="20090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文字方塊 14">
            <a:extLst>
              <a:ext uri="{FF2B5EF4-FFF2-40B4-BE49-F238E27FC236}">
                <a16:creationId xmlns:a16="http://schemas.microsoft.com/office/drawing/2014/main" xmlns="" id="{0D0ADD6D-ED93-47B3-B059-D24A3E3D65A2}"/>
              </a:ext>
            </a:extLst>
          </p:cNvPr>
          <p:cNvSpPr txBox="1"/>
          <p:nvPr/>
        </p:nvSpPr>
        <p:spPr>
          <a:xfrm>
            <a:off x="11417895" y="852892"/>
            <a:ext cx="825867" cy="477054"/>
          </a:xfrm>
          <a:prstGeom prst="rect">
            <a:avLst/>
          </a:prstGeom>
          <a:noFill/>
        </p:spPr>
        <p:txBody>
          <a:bodyPr wrap="none" rtlCol="0">
            <a:spAutoFit/>
          </a:bodyPr>
          <a:lstStyle/>
          <a:p>
            <a:r>
              <a:rPr lang="zh-TW" altLang="en-US" sz="2500" dirty="0">
                <a:solidFill>
                  <a:schemeClr val="bg1"/>
                </a:solidFill>
                <a:latin typeface="微軟正黑體" panose="020B0604030504040204" pitchFamily="34" charset="-120"/>
                <a:ea typeface="微軟正黑體" panose="020B0604030504040204" pitchFamily="34" charset="-120"/>
              </a:rPr>
              <a:t>變革</a:t>
            </a:r>
          </a:p>
        </p:txBody>
      </p:sp>
      <p:sp>
        <p:nvSpPr>
          <p:cNvPr id="16" name="AutoShape 4">
            <a:extLst>
              <a:ext uri="{FF2B5EF4-FFF2-40B4-BE49-F238E27FC236}">
                <a16:creationId xmlns:a16="http://schemas.microsoft.com/office/drawing/2014/main" xmlns="" id="{8E76B058-47F7-4F47-B79D-9ABC5E46B316}"/>
              </a:ext>
            </a:extLst>
          </p:cNvPr>
          <p:cNvSpPr>
            <a:spLocks noChangeArrowheads="1"/>
          </p:cNvSpPr>
          <p:nvPr/>
        </p:nvSpPr>
        <p:spPr bwMode="auto">
          <a:xfrm>
            <a:off x="2135560" y="2716322"/>
            <a:ext cx="3248986" cy="1009889"/>
          </a:xfrm>
          <a:prstGeom prst="wedgeRoundRectCallout">
            <a:avLst/>
          </a:prstGeom>
          <a:solidFill>
            <a:schemeClr val="accent4">
              <a:lumMod val="40000"/>
              <a:lumOff val="60000"/>
            </a:schemeClr>
          </a:solidFill>
          <a:ln w="9525" algn="ctr">
            <a:solidFill>
              <a:srgbClr val="FFFF00"/>
            </a:solidFill>
            <a:miter lim="800000"/>
            <a:headEnd/>
            <a:tailEnd/>
          </a:ln>
          <a:effectLst>
            <a:outerShdw dist="20000" dir="5400000" rotWithShape="0">
              <a:srgbClr val="000000">
                <a:alpha val="37999"/>
              </a:srgbClr>
            </a:outerShdw>
          </a:effectLst>
        </p:spPr>
        <p:txBody>
          <a:bodyPr/>
          <a:lstStyle/>
          <a:p>
            <a:pPr algn="ctr">
              <a:defRPr/>
            </a:pPr>
            <a:r>
              <a:rPr kumimoji="0" lang="zh-TW" altLang="en-US" b="1" dirty="0">
                <a:solidFill>
                  <a:srgbClr val="000000"/>
                </a:solidFill>
                <a:latin typeface="標楷體" panose="03000509000000000000" pitchFamily="65" charset="-120"/>
                <a:ea typeface="標楷體" panose="03000509000000000000" pitchFamily="65" charset="-120"/>
              </a:rPr>
              <a:t>顯示該校各班級之報名人數</a:t>
            </a:r>
            <a:r>
              <a:rPr kumimoji="0" lang="en-US" altLang="zh-TW" b="1" dirty="0">
                <a:solidFill>
                  <a:srgbClr val="000000"/>
                </a:solidFill>
                <a:latin typeface="標楷體" panose="03000509000000000000" pitchFamily="65" charset="-120"/>
                <a:ea typeface="標楷體" panose="03000509000000000000" pitchFamily="65" charset="-120"/>
              </a:rPr>
              <a:t>(</a:t>
            </a:r>
            <a:r>
              <a:rPr kumimoji="0" lang="zh-TW" altLang="en-US" b="1" dirty="0">
                <a:solidFill>
                  <a:srgbClr val="000000"/>
                </a:solidFill>
                <a:latin typeface="標楷體" panose="03000509000000000000" pitchFamily="65" charset="-120"/>
                <a:ea typeface="標楷體" panose="03000509000000000000" pitchFamily="65" charset="-120"/>
              </a:rPr>
              <a:t>因應</a:t>
            </a:r>
            <a:r>
              <a:rPr kumimoji="0" lang="en-US" altLang="zh-TW" b="1"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111</a:t>
            </a:r>
            <a:r>
              <a:rPr kumimoji="0" lang="zh-TW" altLang="en-US" b="1" dirty="0" smtClean="0">
                <a:solidFill>
                  <a:srgbClr val="000000"/>
                </a:solidFill>
                <a:latin typeface="標楷體" panose="03000509000000000000" pitchFamily="65" charset="-120"/>
                <a:ea typeface="標楷體" panose="03000509000000000000" pitchFamily="65" charset="-120"/>
              </a:rPr>
              <a:t>學年</a:t>
            </a:r>
            <a:r>
              <a:rPr kumimoji="0" lang="zh-TW" altLang="en-US" b="1" dirty="0">
                <a:solidFill>
                  <a:srgbClr val="000000"/>
                </a:solidFill>
                <a:latin typeface="標楷體" panose="03000509000000000000" pitchFamily="65" charset="-120"/>
                <a:ea typeface="標楷體" panose="03000509000000000000" pitchFamily="65" charset="-120"/>
              </a:rPr>
              <a:t>度一階</a:t>
            </a:r>
            <a:r>
              <a:rPr kumimoji="0" lang="zh-TW" altLang="en-US" b="1" dirty="0" smtClean="0">
                <a:solidFill>
                  <a:srgbClr val="000000"/>
                </a:solidFill>
                <a:latin typeface="標楷體" panose="03000509000000000000" pitchFamily="65" charset="-120"/>
                <a:ea typeface="標楷體" panose="03000509000000000000" pitchFamily="65" charset="-120"/>
              </a:rPr>
              <a:t>報名增至</a:t>
            </a:r>
            <a:r>
              <a:rPr kumimoji="0" lang="en-US" altLang="zh-TW" b="1" dirty="0" smtClean="0">
                <a:solidFill>
                  <a:srgbClr val="000000"/>
                </a:solidFill>
                <a:latin typeface="標楷體" panose="03000509000000000000" pitchFamily="65" charset="-120"/>
                <a:ea typeface="標楷體" panose="03000509000000000000" pitchFamily="65" charset="-120"/>
              </a:rPr>
              <a:t>6</a:t>
            </a:r>
            <a:r>
              <a:rPr kumimoji="0" lang="zh-TW" altLang="en-US" b="1" dirty="0">
                <a:solidFill>
                  <a:srgbClr val="000000"/>
                </a:solidFill>
                <a:latin typeface="標楷體" panose="03000509000000000000" pitchFamily="65" charset="-120"/>
                <a:ea typeface="標楷體" panose="03000509000000000000" pitchFamily="65" charset="-120"/>
              </a:rPr>
              <a:t>志願</a:t>
            </a:r>
            <a:r>
              <a:rPr kumimoji="0" lang="zh-TW" altLang="en-US" b="1" dirty="0" smtClean="0">
                <a:solidFill>
                  <a:srgbClr val="000000"/>
                </a:solidFill>
                <a:latin typeface="標楷體" panose="03000509000000000000" pitchFamily="65" charset="-120"/>
                <a:ea typeface="標楷體" panose="03000509000000000000" pitchFamily="65" charset="-120"/>
              </a:rPr>
              <a:t>，</a:t>
            </a:r>
            <a:r>
              <a:rPr kumimoji="0" lang="zh-TW" altLang="en-US" b="1" dirty="0">
                <a:solidFill>
                  <a:srgbClr val="000000"/>
                </a:solidFill>
                <a:latin typeface="標楷體" panose="03000509000000000000" pitchFamily="65" charset="-120"/>
                <a:ea typeface="標楷體" panose="03000509000000000000" pitchFamily="65" charset="-120"/>
              </a:rPr>
              <a:t>表格調修</a:t>
            </a:r>
            <a:r>
              <a:rPr kumimoji="0" lang="en-US" altLang="zh-TW" b="1" dirty="0">
                <a:solidFill>
                  <a:srgbClr val="000000"/>
                </a:solidFill>
                <a:latin typeface="標楷體" panose="03000509000000000000" pitchFamily="65" charset="-120"/>
                <a:ea typeface="標楷體" panose="03000509000000000000" pitchFamily="65" charset="-120"/>
              </a:rPr>
              <a:t>)</a:t>
            </a:r>
            <a:endParaRPr kumimoji="0" lang="zh-TW" altLang="en-US" b="1" dirty="0">
              <a:solidFill>
                <a:srgbClr val="000000"/>
              </a:solidFill>
              <a:latin typeface="標楷體" panose="03000509000000000000" pitchFamily="65" charset="-120"/>
              <a:ea typeface="標楷體" panose="03000509000000000000" pitchFamily="65" charset="-120"/>
            </a:endParaRPr>
          </a:p>
        </p:txBody>
      </p:sp>
      <p:sp>
        <p:nvSpPr>
          <p:cNvPr id="10" name="矩形 9"/>
          <p:cNvSpPr/>
          <p:nvPr/>
        </p:nvSpPr>
        <p:spPr>
          <a:xfrm>
            <a:off x="11041636" y="935895"/>
            <a:ext cx="856211" cy="906607"/>
          </a:xfrm>
          <a:prstGeom prst="rect">
            <a:avLst/>
          </a:prstGeom>
          <a:solidFill>
            <a:srgbClr val="F25F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文字方塊 11"/>
          <p:cNvSpPr txBox="1"/>
          <p:nvPr/>
        </p:nvSpPr>
        <p:spPr>
          <a:xfrm>
            <a:off x="11061867" y="1141761"/>
            <a:ext cx="825867" cy="861774"/>
          </a:xfrm>
          <a:prstGeom prst="rect">
            <a:avLst/>
          </a:prstGeom>
          <a:noFill/>
        </p:spPr>
        <p:txBody>
          <a:bodyPr wrap="none" rtlCol="0">
            <a:spAutoFit/>
          </a:bodyPr>
          <a:lstStyle/>
          <a:p>
            <a:r>
              <a:rPr lang="zh-TW" altLang="en-US" sz="2500" dirty="0" smtClean="0">
                <a:solidFill>
                  <a:schemeClr val="bg1"/>
                </a:solidFill>
                <a:latin typeface="微軟正黑體" panose="020B0604030504040204" pitchFamily="34" charset="-120"/>
                <a:ea typeface="微軟正黑體" panose="020B0604030504040204" pitchFamily="34" charset="-120"/>
              </a:rPr>
              <a:t>變革</a:t>
            </a:r>
            <a:endParaRPr lang="en-US" altLang="zh-TW" sz="2500" dirty="0" smtClean="0">
              <a:solidFill>
                <a:schemeClr val="bg1"/>
              </a:solidFill>
              <a:latin typeface="微軟正黑體" panose="020B0604030504040204" pitchFamily="34" charset="-120"/>
              <a:ea typeface="微軟正黑體" panose="020B0604030504040204" pitchFamily="34" charset="-120"/>
            </a:endParaRPr>
          </a:p>
          <a:p>
            <a:endParaRPr lang="zh-TW" altLang="en-US" sz="2500" dirty="0">
              <a:solidFill>
                <a:schemeClr val="bg1"/>
              </a:solidFill>
              <a:latin typeface="微軟正黑體" panose="020B0604030504040204" pitchFamily="34" charset="-120"/>
              <a:ea typeface="微軟正黑體" panose="020B0604030504040204" pitchFamily="34" charset="-12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stretch>
            <a:fillRect/>
          </a:stretch>
        </p:blipFill>
        <p:spPr>
          <a:xfrm>
            <a:off x="1925651" y="800563"/>
            <a:ext cx="7992888" cy="5921536"/>
          </a:xfrm>
          <a:prstGeom prst="rect">
            <a:avLst/>
          </a:prstGeom>
        </p:spPr>
      </p:pic>
      <p:sp>
        <p:nvSpPr>
          <p:cNvPr id="14" name="AutoShape 4">
            <a:extLst>
              <a:ext uri="{FF2B5EF4-FFF2-40B4-BE49-F238E27FC236}">
                <a16:creationId xmlns:a16="http://schemas.microsoft.com/office/drawing/2014/main" xmlns="" id="{2FC6C110-029C-4944-909A-5B433D19A725}"/>
              </a:ext>
            </a:extLst>
          </p:cNvPr>
          <p:cNvSpPr>
            <a:spLocks noChangeArrowheads="1"/>
          </p:cNvSpPr>
          <p:nvPr/>
        </p:nvSpPr>
        <p:spPr bwMode="auto">
          <a:xfrm>
            <a:off x="7686291" y="2539409"/>
            <a:ext cx="2880320" cy="407846"/>
          </a:xfrm>
          <a:prstGeom prst="wedgeRoundRectCallout">
            <a:avLst>
              <a:gd name="adj1" fmla="val -20534"/>
              <a:gd name="adj2" fmla="val 140759"/>
              <a:gd name="adj3" fmla="val 16667"/>
            </a:avLst>
          </a:prstGeom>
          <a:solidFill>
            <a:schemeClr val="accent4">
              <a:lumMod val="40000"/>
              <a:lumOff val="60000"/>
            </a:schemeClr>
          </a:solidFill>
          <a:ln w="9525" algn="ctr">
            <a:solidFill>
              <a:srgbClr val="FFFF00"/>
            </a:solidFill>
            <a:miter lim="800000"/>
            <a:headEnd/>
            <a:tailEnd/>
          </a:ln>
          <a:effectLst>
            <a:outerShdw dist="20000" dir="5400000" rotWithShape="0">
              <a:srgbClr val="000000">
                <a:alpha val="37999"/>
              </a:srgbClr>
            </a:outerShdw>
          </a:effectLst>
        </p:spPr>
        <p:txBody>
          <a:bodyPr/>
          <a:lstStyle/>
          <a:p>
            <a:pPr>
              <a:defRPr/>
            </a:pPr>
            <a:r>
              <a:rPr kumimoji="0" lang="zh-TW" altLang="en-US" sz="2000" b="1" dirty="0">
                <a:solidFill>
                  <a:srgbClr val="000000"/>
                </a:solidFill>
                <a:latin typeface="標楷體" panose="03000509000000000000" pitchFamily="65" charset="-120"/>
                <a:ea typeface="標楷體" panose="03000509000000000000" pitchFamily="65" charset="-120"/>
              </a:rPr>
              <a:t>顯示學生報名相關資料</a:t>
            </a:r>
          </a:p>
        </p:txBody>
      </p:sp>
      <p:sp>
        <p:nvSpPr>
          <p:cNvPr id="16" name="AutoShape 6">
            <a:extLst>
              <a:ext uri="{FF2B5EF4-FFF2-40B4-BE49-F238E27FC236}">
                <a16:creationId xmlns:a16="http://schemas.microsoft.com/office/drawing/2014/main" xmlns="" id="{5E75D5E8-2E4B-47A9-AAD7-06FD7D7C1267}"/>
              </a:ext>
            </a:extLst>
          </p:cNvPr>
          <p:cNvSpPr>
            <a:spLocks noChangeArrowheads="1"/>
          </p:cNvSpPr>
          <p:nvPr/>
        </p:nvSpPr>
        <p:spPr bwMode="auto">
          <a:xfrm>
            <a:off x="2231193" y="2328169"/>
            <a:ext cx="1802130" cy="504053"/>
          </a:xfrm>
          <a:prstGeom prst="wedgeRoundRectCallout">
            <a:avLst>
              <a:gd name="adj1" fmla="val 95007"/>
              <a:gd name="adj2" fmla="val 115211"/>
              <a:gd name="adj3" fmla="val 16667"/>
            </a:avLst>
          </a:prstGeom>
          <a:solidFill>
            <a:schemeClr val="accent4">
              <a:lumMod val="40000"/>
              <a:lumOff val="60000"/>
            </a:schemeClr>
          </a:solidFill>
          <a:ln w="9525" algn="ctr">
            <a:solidFill>
              <a:srgbClr val="FFFF00"/>
            </a:solidFill>
            <a:miter lim="800000"/>
            <a:headEnd/>
            <a:tailEnd/>
          </a:ln>
          <a:effectLst>
            <a:outerShdw dist="20000" dir="5400000" rotWithShape="0">
              <a:srgbClr val="000000">
                <a:alpha val="37999"/>
              </a:srgbClr>
            </a:outerShdw>
          </a:effectLst>
        </p:spPr>
        <p:txBody>
          <a:bodyPr/>
          <a:lstStyle/>
          <a:p>
            <a:pPr algn="ctr">
              <a:defRPr/>
            </a:pPr>
            <a:r>
              <a:rPr kumimoji="0" lang="zh-TW" altLang="en-US" sz="2000" b="1" dirty="0">
                <a:solidFill>
                  <a:srgbClr val="000000"/>
                </a:solidFill>
                <a:latin typeface="標楷體" panose="03000509000000000000" pitchFamily="65" charset="-120"/>
                <a:ea typeface="標楷體" panose="03000509000000000000" pitchFamily="65" charset="-120"/>
              </a:rPr>
              <a:t>可依班級查詢</a:t>
            </a:r>
          </a:p>
        </p:txBody>
      </p:sp>
      <p:sp>
        <p:nvSpPr>
          <p:cNvPr id="7" name="Rectangle 3"/>
          <p:cNvSpPr txBox="1">
            <a:spLocks noChangeArrowheads="1"/>
          </p:cNvSpPr>
          <p:nvPr/>
        </p:nvSpPr>
        <p:spPr>
          <a:xfrm>
            <a:off x="551384" y="-1446"/>
            <a:ext cx="9865096" cy="79533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US" altLang="zh-TW" sz="2800" b="1" dirty="0">
                <a:latin typeface="標楷體" panose="03000509000000000000" pitchFamily="65" charset="-120"/>
                <a:ea typeface="標楷體" panose="03000509000000000000" pitchFamily="65" charset="-120"/>
              </a:rPr>
              <a:t>【</a:t>
            </a:r>
            <a:r>
              <a:rPr kumimoji="0" lang="zh-TW" altLang="en-US" sz="2800" b="1" dirty="0" smtClean="0">
                <a:latin typeface="標楷體" panose="03000509000000000000" pitchFamily="65" charset="-120"/>
                <a:ea typeface="標楷體" panose="03000509000000000000" pitchFamily="65" charset="-120"/>
              </a:rPr>
              <a:t>集體報名</a:t>
            </a:r>
            <a:r>
              <a:rPr kumimoji="0" lang="en-US" altLang="zh-TW" sz="2800" b="1" dirty="0" smtClean="0">
                <a:latin typeface="標楷體" panose="03000509000000000000" pitchFamily="65" charset="-120"/>
                <a:ea typeface="標楷體" panose="03000509000000000000" pitchFamily="65" charset="-120"/>
              </a:rPr>
              <a:t>】</a:t>
            </a:r>
            <a:r>
              <a:rPr kumimoji="0" lang="zh-TW" altLang="en-US" sz="2800" b="1" dirty="0" smtClean="0">
                <a:latin typeface="標楷體" panose="03000509000000000000" pitchFamily="65" charset="-120"/>
                <a:ea typeface="標楷體" panose="03000509000000000000" pitchFamily="65" charset="-120"/>
              </a:rPr>
              <a:t>一階報名及繳費</a:t>
            </a:r>
            <a:r>
              <a:rPr kumimoji="0" lang="en-US" altLang="zh-TW" sz="2800" b="1" dirty="0" smtClean="0">
                <a:latin typeface="標楷體" panose="03000509000000000000" pitchFamily="65" charset="-120"/>
                <a:ea typeface="標楷體" panose="03000509000000000000" pitchFamily="65" charset="-120"/>
              </a:rPr>
              <a:t>-</a:t>
            </a:r>
            <a:r>
              <a:rPr kumimoji="0" lang="zh-TW" altLang="en-US" sz="2800" b="1" dirty="0" smtClean="0">
                <a:latin typeface="標楷體" panose="03000509000000000000" pitchFamily="65" charset="-120"/>
                <a:ea typeface="標楷體" panose="03000509000000000000" pitchFamily="65" charset="-120"/>
              </a:rPr>
              <a:t>報名資料查詢</a:t>
            </a:r>
            <a:r>
              <a:rPr kumimoji="0" lang="en-US" altLang="zh-TW" sz="2800" b="1" dirty="0" smtClean="0">
                <a:solidFill>
                  <a:srgbClr val="FF0000"/>
                </a:solidFill>
                <a:latin typeface="標楷體" panose="03000509000000000000" pitchFamily="65" charset="-120"/>
                <a:ea typeface="標楷體" panose="03000509000000000000" pitchFamily="65" charset="-120"/>
              </a:rPr>
              <a:t>-</a:t>
            </a:r>
            <a:r>
              <a:rPr kumimoji="0" lang="zh-TW" altLang="en-US" sz="2800" b="1" dirty="0" smtClean="0">
                <a:solidFill>
                  <a:srgbClr val="FF0000"/>
                </a:solidFill>
                <a:latin typeface="標楷體" panose="03000509000000000000" pitchFamily="65" charset="-120"/>
                <a:ea typeface="標楷體" panose="03000509000000000000" pitchFamily="65" charset="-120"/>
              </a:rPr>
              <a:t>考生報名系科</a:t>
            </a:r>
            <a:endParaRPr kumimoji="0" lang="zh-TW" altLang="en-US" sz="2800" b="1" dirty="0">
              <a:solidFill>
                <a:srgbClr val="FF0000"/>
              </a:solidFill>
              <a:latin typeface="標楷體" panose="03000509000000000000" pitchFamily="65" charset="-120"/>
              <a:ea typeface="標楷體" panose="03000509000000000000" pitchFamily="65" charset="-120"/>
            </a:endParaRPr>
          </a:p>
        </p:txBody>
      </p:sp>
      <p:sp>
        <p:nvSpPr>
          <p:cNvPr id="4" name="矩形 3"/>
          <p:cNvSpPr/>
          <p:nvPr/>
        </p:nvSpPr>
        <p:spPr>
          <a:xfrm>
            <a:off x="2231193" y="3345821"/>
            <a:ext cx="7255298" cy="28803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p:nvSpPr>
        <p:spPr>
          <a:xfrm>
            <a:off x="4824868" y="2695964"/>
            <a:ext cx="2110770" cy="24564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12"/>
          <p:cNvSpPr/>
          <p:nvPr/>
        </p:nvSpPr>
        <p:spPr>
          <a:xfrm>
            <a:off x="6530022" y="2348032"/>
            <a:ext cx="612650" cy="21401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AutoShape 5">
            <a:extLst>
              <a:ext uri="{FF2B5EF4-FFF2-40B4-BE49-F238E27FC236}">
                <a16:creationId xmlns:a16="http://schemas.microsoft.com/office/drawing/2014/main" xmlns="" id="{AB950D1C-A192-4A98-8A11-4DA47454158A}"/>
              </a:ext>
            </a:extLst>
          </p:cNvPr>
          <p:cNvSpPr>
            <a:spLocks noChangeArrowheads="1"/>
          </p:cNvSpPr>
          <p:nvPr/>
        </p:nvSpPr>
        <p:spPr bwMode="auto">
          <a:xfrm>
            <a:off x="5135438" y="3893490"/>
            <a:ext cx="3600400" cy="432048"/>
          </a:xfrm>
          <a:prstGeom prst="wedgeRoundRectCallout">
            <a:avLst>
              <a:gd name="adj1" fmla="val -20726"/>
              <a:gd name="adj2" fmla="val -181218"/>
              <a:gd name="adj3" fmla="val 16667"/>
            </a:avLst>
          </a:prstGeom>
          <a:solidFill>
            <a:schemeClr val="accent4">
              <a:lumMod val="40000"/>
              <a:lumOff val="60000"/>
            </a:schemeClr>
          </a:solidFill>
          <a:ln w="9525" algn="ctr">
            <a:solidFill>
              <a:srgbClr val="FFFF00"/>
            </a:solidFill>
            <a:miter lim="800000"/>
            <a:headEnd/>
            <a:tailEnd/>
          </a:ln>
          <a:effectLst>
            <a:outerShdw dist="20000" dir="5400000" rotWithShape="0">
              <a:srgbClr val="000000">
                <a:alpha val="37999"/>
              </a:srgbClr>
            </a:outerShdw>
          </a:effectLst>
        </p:spPr>
        <p:txBody>
          <a:bodyPr/>
          <a:lstStyle/>
          <a:p>
            <a:pPr>
              <a:defRPr/>
            </a:pPr>
            <a:r>
              <a:rPr kumimoji="0" lang="zh-TW" altLang="en-US" sz="2000" b="1" dirty="0">
                <a:solidFill>
                  <a:srgbClr val="000000"/>
                </a:solidFill>
                <a:latin typeface="標楷體" panose="03000509000000000000" pitchFamily="65" charset="-120"/>
                <a:ea typeface="標楷體" panose="03000509000000000000" pitchFamily="65" charset="-120"/>
              </a:rPr>
              <a:t>可將查詢結果匯出</a:t>
            </a:r>
            <a:r>
              <a:rPr kumimoji="0" lang="en-US" altLang="zh-TW" sz="2000" b="1" dirty="0">
                <a:solidFill>
                  <a:srgbClr val="000000"/>
                </a:solidFill>
                <a:latin typeface="標楷體" panose="03000509000000000000" pitchFamily="65" charset="-120"/>
                <a:ea typeface="標楷體" panose="03000509000000000000" pitchFamily="65" charset="-120"/>
              </a:rPr>
              <a:t>Excel</a:t>
            </a:r>
            <a:r>
              <a:rPr kumimoji="0" lang="zh-TW" altLang="en-US" sz="2000" b="1" dirty="0">
                <a:solidFill>
                  <a:srgbClr val="000000"/>
                </a:solidFill>
                <a:latin typeface="標楷體" panose="03000509000000000000" pitchFamily="65" charset="-120"/>
                <a:ea typeface="標楷體" panose="03000509000000000000" pitchFamily="65" charset="-120"/>
              </a:rPr>
              <a:t>名單</a:t>
            </a:r>
          </a:p>
        </p:txBody>
      </p:sp>
      <p:sp>
        <p:nvSpPr>
          <p:cNvPr id="17" name="矩形 16"/>
          <p:cNvSpPr/>
          <p:nvPr/>
        </p:nvSpPr>
        <p:spPr>
          <a:xfrm>
            <a:off x="5443094" y="3003638"/>
            <a:ext cx="1958370" cy="274399"/>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3"/>
          <a:stretch>
            <a:fillRect/>
          </a:stretch>
        </p:blipFill>
        <p:spPr>
          <a:xfrm>
            <a:off x="1513839" y="802509"/>
            <a:ext cx="8856984" cy="5807355"/>
          </a:xfrm>
          <a:prstGeom prst="rect">
            <a:avLst/>
          </a:prstGeom>
        </p:spPr>
      </p:pic>
      <p:sp>
        <p:nvSpPr>
          <p:cNvPr id="352260" name="AutoShape 4"/>
          <p:cNvSpPr>
            <a:spLocks noChangeArrowheads="1"/>
          </p:cNvSpPr>
          <p:nvPr/>
        </p:nvSpPr>
        <p:spPr bwMode="auto">
          <a:xfrm>
            <a:off x="7680176" y="2806105"/>
            <a:ext cx="3250704" cy="406400"/>
          </a:xfrm>
          <a:prstGeom prst="wedgeRoundRectCallout">
            <a:avLst>
              <a:gd name="adj1" fmla="val -51351"/>
              <a:gd name="adj2" fmla="val 79481"/>
              <a:gd name="adj3" fmla="val 16667"/>
            </a:avLst>
          </a:prstGeom>
          <a:solidFill>
            <a:schemeClr val="accent4">
              <a:lumMod val="40000"/>
              <a:lumOff val="60000"/>
            </a:schemeClr>
          </a:solidFill>
          <a:ln w="9525" algn="ctr">
            <a:solidFill>
              <a:srgbClr val="FFFF00"/>
            </a:solidFill>
            <a:miter lim="800000"/>
            <a:headEnd/>
            <a:tailEnd/>
          </a:ln>
          <a:effectLst>
            <a:outerShdw dist="20000" dir="5400000" rotWithShape="0">
              <a:srgbClr val="000000">
                <a:alpha val="37999"/>
              </a:srgbClr>
            </a:outerShdw>
          </a:effectLst>
        </p:spPr>
        <p:txBody>
          <a:bodyPr anchor="ctr"/>
          <a:lstStyle/>
          <a:p>
            <a:pPr algn="ctr"/>
            <a:r>
              <a:rPr kumimoji="0" lang="zh-TW" altLang="en-US" b="1" dirty="0">
                <a:solidFill>
                  <a:srgbClr val="000000"/>
                </a:solidFill>
                <a:latin typeface="標楷體" panose="03000509000000000000" pitchFamily="65" charset="-120"/>
                <a:ea typeface="標楷體" panose="03000509000000000000" pitchFamily="65" charset="-120"/>
              </a:rPr>
              <a:t>可將查詢結果匯出</a:t>
            </a:r>
            <a:r>
              <a:rPr kumimoji="0" lang="en-US" altLang="zh-TW" b="1" dirty="0">
                <a:solidFill>
                  <a:srgbClr val="000000"/>
                </a:solidFill>
                <a:latin typeface="標楷體" panose="03000509000000000000" pitchFamily="65" charset="-120"/>
                <a:ea typeface="標楷體" panose="03000509000000000000" pitchFamily="65" charset="-120"/>
              </a:rPr>
              <a:t>Excel</a:t>
            </a:r>
            <a:r>
              <a:rPr kumimoji="0" lang="zh-TW" altLang="en-US" b="1" dirty="0">
                <a:solidFill>
                  <a:srgbClr val="000000"/>
                </a:solidFill>
                <a:latin typeface="標楷體" panose="03000509000000000000" pitchFamily="65" charset="-120"/>
                <a:ea typeface="標楷體" panose="03000509000000000000" pitchFamily="65" charset="-120"/>
              </a:rPr>
              <a:t>名單</a:t>
            </a:r>
          </a:p>
        </p:txBody>
      </p:sp>
      <p:sp>
        <p:nvSpPr>
          <p:cNvPr id="352261" name="AutoShape 5"/>
          <p:cNvSpPr>
            <a:spLocks noChangeArrowheads="1"/>
          </p:cNvSpPr>
          <p:nvPr/>
        </p:nvSpPr>
        <p:spPr bwMode="auto">
          <a:xfrm>
            <a:off x="2207568" y="2852936"/>
            <a:ext cx="2198688" cy="312738"/>
          </a:xfrm>
          <a:prstGeom prst="wedgeRoundRectCallout">
            <a:avLst>
              <a:gd name="adj1" fmla="val 78038"/>
              <a:gd name="adj2" fmla="val 95600"/>
              <a:gd name="adj3" fmla="val 16667"/>
            </a:avLst>
          </a:prstGeom>
          <a:solidFill>
            <a:schemeClr val="accent4">
              <a:lumMod val="40000"/>
              <a:lumOff val="60000"/>
            </a:schemeClr>
          </a:solidFill>
          <a:ln w="9525" algn="ctr">
            <a:solidFill>
              <a:srgbClr val="FFFF00"/>
            </a:solidFill>
            <a:miter lim="800000"/>
            <a:headEnd/>
            <a:tailEnd/>
          </a:ln>
          <a:effectLst>
            <a:outerShdw dist="20000" dir="5400000" rotWithShape="0">
              <a:srgbClr val="000000">
                <a:alpha val="37999"/>
              </a:srgbClr>
            </a:outerShdw>
          </a:effectLst>
        </p:spPr>
        <p:txBody>
          <a:bodyPr anchor="ctr"/>
          <a:lstStyle/>
          <a:p>
            <a:pPr algn="ctr">
              <a:defRPr/>
            </a:pPr>
            <a:r>
              <a:rPr kumimoji="0" lang="zh-TW" altLang="en-US" b="1" dirty="0">
                <a:solidFill>
                  <a:srgbClr val="000000"/>
                </a:solidFill>
                <a:latin typeface="標楷體" panose="03000509000000000000" pitchFamily="65" charset="-120"/>
                <a:ea typeface="標楷體" panose="03000509000000000000" pitchFamily="65" charset="-120"/>
              </a:rPr>
              <a:t>可依班級查詢</a:t>
            </a:r>
          </a:p>
        </p:txBody>
      </p:sp>
      <p:sp>
        <p:nvSpPr>
          <p:cNvPr id="6" name="矩形 5"/>
          <p:cNvSpPr/>
          <p:nvPr/>
        </p:nvSpPr>
        <p:spPr>
          <a:xfrm>
            <a:off x="9162832" y="3669004"/>
            <a:ext cx="757545" cy="239536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Rectangle 3"/>
          <p:cNvSpPr txBox="1">
            <a:spLocks noChangeArrowheads="1"/>
          </p:cNvSpPr>
          <p:nvPr/>
        </p:nvSpPr>
        <p:spPr>
          <a:xfrm>
            <a:off x="623392" y="8940"/>
            <a:ext cx="10035464" cy="79533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US" altLang="zh-TW" sz="2800" b="1" dirty="0">
                <a:latin typeface="標楷體" panose="03000509000000000000" pitchFamily="65" charset="-120"/>
                <a:ea typeface="標楷體" panose="03000509000000000000" pitchFamily="65" charset="-120"/>
              </a:rPr>
              <a:t>【</a:t>
            </a:r>
            <a:r>
              <a:rPr kumimoji="0" lang="zh-TW" altLang="en-US" sz="2800" b="1" dirty="0" smtClean="0">
                <a:latin typeface="標楷體" panose="03000509000000000000" pitchFamily="65" charset="-120"/>
                <a:ea typeface="標楷體" panose="03000509000000000000" pitchFamily="65" charset="-120"/>
              </a:rPr>
              <a:t>集體報名</a:t>
            </a:r>
            <a:r>
              <a:rPr kumimoji="0" lang="en-US" altLang="zh-TW" sz="2800" b="1" dirty="0" smtClean="0">
                <a:latin typeface="標楷體" panose="03000509000000000000" pitchFamily="65" charset="-120"/>
                <a:ea typeface="標楷體" panose="03000509000000000000" pitchFamily="65" charset="-120"/>
              </a:rPr>
              <a:t>】</a:t>
            </a:r>
            <a:r>
              <a:rPr kumimoji="0" lang="zh-TW" altLang="en-US" sz="2800" b="1" dirty="0" smtClean="0">
                <a:latin typeface="標楷體" panose="03000509000000000000" pitchFamily="65" charset="-120"/>
                <a:ea typeface="標楷體" panose="03000509000000000000" pitchFamily="65" charset="-120"/>
              </a:rPr>
              <a:t>一階報名及繳費</a:t>
            </a:r>
            <a:r>
              <a:rPr kumimoji="0" lang="en-US" altLang="zh-TW" sz="2800" b="1" dirty="0" smtClean="0">
                <a:solidFill>
                  <a:srgbClr val="FF0000"/>
                </a:solidFill>
                <a:latin typeface="標楷體" panose="03000509000000000000" pitchFamily="65" charset="-120"/>
                <a:ea typeface="標楷體" panose="03000509000000000000" pitchFamily="65" charset="-120"/>
              </a:rPr>
              <a:t>-</a:t>
            </a:r>
            <a:r>
              <a:rPr kumimoji="0" lang="zh-TW" altLang="en-US" sz="2800" b="1" dirty="0" smtClean="0">
                <a:latin typeface="標楷體" panose="03000509000000000000" pitchFamily="65" charset="-120"/>
                <a:ea typeface="標楷體" panose="03000509000000000000" pitchFamily="65" charset="-120"/>
              </a:rPr>
              <a:t>報名資料查詢</a:t>
            </a:r>
            <a:r>
              <a:rPr kumimoji="0" lang="en-US" altLang="zh-TW" sz="2800" b="1" dirty="0" smtClean="0">
                <a:solidFill>
                  <a:srgbClr val="FF0000"/>
                </a:solidFill>
                <a:latin typeface="標楷體" panose="03000509000000000000" pitchFamily="65" charset="-120"/>
                <a:ea typeface="標楷體" panose="03000509000000000000" pitchFamily="65" charset="-120"/>
              </a:rPr>
              <a:t>-</a:t>
            </a:r>
            <a:r>
              <a:rPr kumimoji="0" lang="zh-TW" altLang="en-US" sz="2800" b="1" dirty="0" smtClean="0">
                <a:solidFill>
                  <a:srgbClr val="FF0000"/>
                </a:solidFill>
                <a:latin typeface="標楷體" panose="03000509000000000000" pitchFamily="65" charset="-120"/>
                <a:ea typeface="標楷體" panose="03000509000000000000" pitchFamily="65" charset="-120"/>
              </a:rPr>
              <a:t>考生基本資料</a:t>
            </a:r>
            <a:endParaRPr kumimoji="0" lang="zh-TW" altLang="en-US" sz="2800" b="1" dirty="0">
              <a:solidFill>
                <a:srgbClr val="FF0000"/>
              </a:solidFill>
              <a:latin typeface="標楷體" panose="03000509000000000000" pitchFamily="65" charset="-120"/>
              <a:ea typeface="標楷體" panose="03000509000000000000" pitchFamily="65" charset="-120"/>
            </a:endParaRPr>
          </a:p>
        </p:txBody>
      </p:sp>
      <p:sp>
        <p:nvSpPr>
          <p:cNvPr id="10" name="圓角矩形圖說文字 9"/>
          <p:cNvSpPr/>
          <p:nvPr/>
        </p:nvSpPr>
        <p:spPr>
          <a:xfrm>
            <a:off x="10187884" y="3960231"/>
            <a:ext cx="1020684" cy="1036108"/>
          </a:xfrm>
          <a:prstGeom prst="wedgeRoundRectCallout">
            <a:avLst>
              <a:gd name="adj1" fmla="val -74923"/>
              <a:gd name="adj2" fmla="val 3387"/>
              <a:gd name="adj3" fmla="val 16667"/>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800" dirty="0">
                <a:solidFill>
                  <a:schemeClr val="bg1"/>
                </a:solidFill>
                <a:latin typeface="微軟正黑體" panose="020B0604030504040204" pitchFamily="34" charset="-120"/>
                <a:ea typeface="微軟正黑體" panose="020B0604030504040204" pitchFamily="34" charset="-120"/>
              </a:rPr>
              <a:t>離島</a:t>
            </a:r>
            <a:endParaRPr lang="en-US" altLang="zh-TW" sz="2800" dirty="0">
              <a:solidFill>
                <a:schemeClr val="bg1"/>
              </a:solidFill>
              <a:latin typeface="微軟正黑體" panose="020B0604030504040204" pitchFamily="34" charset="-120"/>
              <a:ea typeface="微軟正黑體" panose="020B0604030504040204" pitchFamily="34" charset="-120"/>
            </a:endParaRPr>
          </a:p>
          <a:p>
            <a:r>
              <a:rPr lang="zh-TW" altLang="en-US" sz="2800" dirty="0">
                <a:solidFill>
                  <a:schemeClr val="bg1"/>
                </a:solidFill>
                <a:latin typeface="微軟正黑體" panose="020B0604030504040204" pitchFamily="34" charset="-120"/>
                <a:ea typeface="微軟正黑體" panose="020B0604030504040204" pitchFamily="34" charset="-120"/>
              </a:rPr>
              <a:t>學校</a:t>
            </a:r>
          </a:p>
        </p:txBody>
      </p:sp>
      <p:sp>
        <p:nvSpPr>
          <p:cNvPr id="12" name="矩形 11"/>
          <p:cNvSpPr/>
          <p:nvPr/>
        </p:nvSpPr>
        <p:spPr>
          <a:xfrm>
            <a:off x="4850747" y="2894371"/>
            <a:ext cx="2145276" cy="24564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12"/>
          <p:cNvSpPr/>
          <p:nvPr/>
        </p:nvSpPr>
        <p:spPr>
          <a:xfrm>
            <a:off x="5443093" y="3193418"/>
            <a:ext cx="2182657" cy="360665"/>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p:cNvSpPr/>
          <p:nvPr/>
        </p:nvSpPr>
        <p:spPr>
          <a:xfrm>
            <a:off x="6693925" y="2503307"/>
            <a:ext cx="647154" cy="20538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格 5"/>
          <p:cNvGraphicFramePr>
            <a:graphicFrameLocks noGrp="1"/>
          </p:cNvGraphicFramePr>
          <p:nvPr>
            <p:extLst>
              <p:ext uri="{D42A27DB-BD31-4B8C-83A1-F6EECF244321}">
                <p14:modId xmlns:p14="http://schemas.microsoft.com/office/powerpoint/2010/main" xmlns="" val="3345695972"/>
              </p:ext>
            </p:extLst>
          </p:nvPr>
        </p:nvGraphicFramePr>
        <p:xfrm>
          <a:off x="1631505" y="836715"/>
          <a:ext cx="9649069" cy="5760636"/>
        </p:xfrm>
        <a:graphic>
          <a:graphicData uri="http://schemas.openxmlformats.org/drawingml/2006/table">
            <a:tbl>
              <a:tblPr/>
              <a:tblGrid>
                <a:gridCol w="391486">
                  <a:extLst>
                    <a:ext uri="{9D8B030D-6E8A-4147-A177-3AD203B41FA5}">
                      <a16:colId xmlns:a16="http://schemas.microsoft.com/office/drawing/2014/main" xmlns="" val="20000"/>
                    </a:ext>
                  </a:extLst>
                </a:gridCol>
                <a:gridCol w="391486">
                  <a:extLst>
                    <a:ext uri="{9D8B030D-6E8A-4147-A177-3AD203B41FA5}">
                      <a16:colId xmlns:a16="http://schemas.microsoft.com/office/drawing/2014/main" xmlns="" val="20001"/>
                    </a:ext>
                  </a:extLst>
                </a:gridCol>
                <a:gridCol w="292058">
                  <a:extLst>
                    <a:ext uri="{9D8B030D-6E8A-4147-A177-3AD203B41FA5}">
                      <a16:colId xmlns:a16="http://schemas.microsoft.com/office/drawing/2014/main" xmlns="" val="20002"/>
                    </a:ext>
                  </a:extLst>
                </a:gridCol>
                <a:gridCol w="916523">
                  <a:extLst>
                    <a:ext uri="{9D8B030D-6E8A-4147-A177-3AD203B41FA5}">
                      <a16:colId xmlns:a16="http://schemas.microsoft.com/office/drawing/2014/main" xmlns="" val="20003"/>
                    </a:ext>
                  </a:extLst>
                </a:gridCol>
                <a:gridCol w="3682693">
                  <a:extLst>
                    <a:ext uri="{9D8B030D-6E8A-4147-A177-3AD203B41FA5}">
                      <a16:colId xmlns:a16="http://schemas.microsoft.com/office/drawing/2014/main" xmlns="" val="20004"/>
                    </a:ext>
                  </a:extLst>
                </a:gridCol>
                <a:gridCol w="1152757">
                  <a:extLst>
                    <a:ext uri="{9D8B030D-6E8A-4147-A177-3AD203B41FA5}">
                      <a16:colId xmlns:a16="http://schemas.microsoft.com/office/drawing/2014/main" xmlns="" val="20005"/>
                    </a:ext>
                  </a:extLst>
                </a:gridCol>
                <a:gridCol w="2822066">
                  <a:extLst>
                    <a:ext uri="{9D8B030D-6E8A-4147-A177-3AD203B41FA5}">
                      <a16:colId xmlns:a16="http://schemas.microsoft.com/office/drawing/2014/main" xmlns="" val="20006"/>
                    </a:ext>
                  </a:extLst>
                </a:gridCol>
              </a:tblGrid>
              <a:tr h="389246">
                <a:tc>
                  <a:txBody>
                    <a:bodyPr/>
                    <a:lstStyle/>
                    <a:p>
                      <a:pPr marL="0" indent="0" algn="ctr">
                        <a:lnSpc>
                          <a:spcPct val="90000"/>
                        </a:lnSpc>
                        <a:spcAft>
                          <a:spcPts val="0"/>
                        </a:spcAft>
                      </a:pPr>
                      <a:r>
                        <a:rPr lang="zh-TW" sz="1200" kern="100" baseline="0" dirty="0">
                          <a:latin typeface="Times New Roman" panose="02020603050405020304" pitchFamily="18" charset="0"/>
                          <a:ea typeface="標楷體" panose="03000509000000000000" pitchFamily="65" charset="-120"/>
                          <a:cs typeface="Times New Roman" panose="02020603050405020304" pitchFamily="18" charset="0"/>
                        </a:rPr>
                        <a:t>使用</a:t>
                      </a:r>
                      <a:endParaRPr lang="en-US" altLang="zh-TW" sz="1200" kern="100" baseline="0" dirty="0">
                        <a:latin typeface="Times New Roman" panose="02020603050405020304" pitchFamily="18" charset="0"/>
                        <a:ea typeface="標楷體" panose="03000509000000000000" pitchFamily="65" charset="-120"/>
                        <a:cs typeface="Times New Roman" panose="02020603050405020304" pitchFamily="18" charset="0"/>
                      </a:endParaRPr>
                    </a:p>
                    <a:p>
                      <a:pPr marL="0" indent="0" algn="ctr">
                        <a:lnSpc>
                          <a:spcPct val="90000"/>
                        </a:lnSpc>
                        <a:spcAft>
                          <a:spcPts val="0"/>
                        </a:spcAft>
                      </a:pPr>
                      <a:r>
                        <a:rPr lang="zh-TW" sz="1200" kern="100" baseline="0" dirty="0">
                          <a:latin typeface="Times New Roman" panose="02020603050405020304" pitchFamily="18" charset="0"/>
                          <a:ea typeface="標楷體" panose="03000509000000000000" pitchFamily="65" charset="-120"/>
                          <a:cs typeface="Times New Roman" panose="02020603050405020304" pitchFamily="18" charset="0"/>
                        </a:rPr>
                        <a:t>階段</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indent="0" algn="ctr">
                        <a:lnSpc>
                          <a:spcPct val="90000"/>
                        </a:lnSpc>
                        <a:spcAft>
                          <a:spcPts val="0"/>
                        </a:spcAft>
                      </a:pPr>
                      <a:r>
                        <a:rPr lang="zh-TW" sz="1200" kern="100" baseline="0" dirty="0">
                          <a:latin typeface="Times New Roman" panose="02020603050405020304" pitchFamily="18" charset="0"/>
                          <a:ea typeface="標楷體" panose="03000509000000000000" pitchFamily="65" charset="-120"/>
                          <a:cs typeface="Times New Roman" panose="02020603050405020304" pitchFamily="18" charset="0"/>
                        </a:rPr>
                        <a:t>作業</a:t>
                      </a:r>
                      <a:endParaRPr lang="en-US" altLang="zh-TW" sz="1200" kern="100" baseline="0" dirty="0">
                        <a:latin typeface="Times New Roman" panose="02020603050405020304" pitchFamily="18" charset="0"/>
                        <a:ea typeface="標楷體" panose="03000509000000000000" pitchFamily="65" charset="-120"/>
                        <a:cs typeface="Times New Roman" panose="02020603050405020304" pitchFamily="18" charset="0"/>
                      </a:endParaRPr>
                    </a:p>
                    <a:p>
                      <a:pPr marL="0" indent="0" algn="ctr">
                        <a:lnSpc>
                          <a:spcPct val="90000"/>
                        </a:lnSpc>
                        <a:spcAft>
                          <a:spcPts val="0"/>
                        </a:spcAft>
                      </a:pPr>
                      <a:r>
                        <a:rPr lang="zh-TW" sz="1200" kern="100" baseline="0" dirty="0">
                          <a:latin typeface="Times New Roman" panose="02020603050405020304" pitchFamily="18" charset="0"/>
                          <a:ea typeface="標楷體" panose="03000509000000000000" pitchFamily="65" charset="-120"/>
                          <a:cs typeface="Times New Roman" panose="02020603050405020304" pitchFamily="18" charset="0"/>
                        </a:rPr>
                        <a:t>單位</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gridSpan="2">
                  <a:txBody>
                    <a:bodyPr/>
                    <a:lstStyle/>
                    <a:p>
                      <a:pPr marL="0" indent="0" algn="ctr">
                        <a:lnSpc>
                          <a:spcPct val="90000"/>
                        </a:lnSpc>
                        <a:spcAft>
                          <a:spcPts val="0"/>
                        </a:spcAft>
                      </a:pPr>
                      <a:r>
                        <a:rPr lang="zh-TW" sz="1200" kern="100" baseline="0" dirty="0">
                          <a:latin typeface="Times New Roman" panose="02020603050405020304" pitchFamily="18" charset="0"/>
                          <a:ea typeface="標楷體" panose="03000509000000000000" pitchFamily="65" charset="-120"/>
                          <a:cs typeface="Times New Roman" panose="02020603050405020304" pitchFamily="18" charset="0"/>
                        </a:rPr>
                        <a:t>編號</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hMerge="1">
                  <a:txBody>
                    <a:bodyPr/>
                    <a:lstStyle/>
                    <a:p>
                      <a:endParaRPr lang="zh-TW" altLang="en-US"/>
                    </a:p>
                  </a:txBody>
                  <a:tcPr>
                    <a:lnL w="12700" cap="flat" cmpd="sng" algn="ctr">
                      <a:solidFill>
                        <a:schemeClr val="bg1">
                          <a:lumMod val="85000"/>
                        </a:schemeClr>
                      </a:solidFill>
                      <a:prstDash val="solid"/>
                      <a:round/>
                      <a:headEnd type="none" w="med" len="med"/>
                      <a:tailEnd type="none" w="med" len="med"/>
                    </a:lnL>
                  </a:tcPr>
                </a:tc>
                <a:tc>
                  <a:txBody>
                    <a:bodyPr/>
                    <a:lstStyle/>
                    <a:p>
                      <a:pPr marL="0" indent="0" algn="ctr">
                        <a:lnSpc>
                          <a:spcPct val="90000"/>
                        </a:lnSpc>
                        <a:spcAft>
                          <a:spcPts val="0"/>
                        </a:spcAft>
                      </a:pPr>
                      <a:r>
                        <a:rPr lang="zh-TW" sz="1200" kern="100" baseline="0" dirty="0">
                          <a:latin typeface="Times New Roman" panose="02020603050405020304" pitchFamily="18" charset="0"/>
                          <a:ea typeface="標楷體" panose="03000509000000000000" pitchFamily="65" charset="-120"/>
                          <a:cs typeface="Times New Roman" panose="02020603050405020304" pitchFamily="18" charset="0"/>
                        </a:rPr>
                        <a:t>名稱</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indent="0" algn="ctr">
                        <a:lnSpc>
                          <a:spcPct val="90000"/>
                        </a:lnSpc>
                        <a:spcAft>
                          <a:spcPts val="0"/>
                        </a:spcAft>
                      </a:pPr>
                      <a:r>
                        <a:rPr lang="zh-TW" sz="1200" kern="100" baseline="0">
                          <a:latin typeface="Times New Roman" panose="02020603050405020304" pitchFamily="18" charset="0"/>
                          <a:ea typeface="標楷體" panose="03000509000000000000" pitchFamily="65" charset="-120"/>
                          <a:cs typeface="Times New Roman" panose="02020603050405020304" pitchFamily="18" charset="0"/>
                        </a:rPr>
                        <a:t>產生方式</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indent="0" algn="ctr">
                        <a:lnSpc>
                          <a:spcPct val="90000"/>
                        </a:lnSpc>
                        <a:spcAft>
                          <a:spcPts val="0"/>
                        </a:spcAft>
                      </a:pPr>
                      <a:r>
                        <a:rPr lang="zh-TW" sz="1200" kern="100" baseline="0" dirty="0">
                          <a:latin typeface="Times New Roman" panose="02020603050405020304" pitchFamily="18" charset="0"/>
                          <a:ea typeface="標楷體" panose="03000509000000000000" pitchFamily="65" charset="-120"/>
                          <a:cs typeface="Times New Roman" panose="02020603050405020304" pitchFamily="18" charset="0"/>
                        </a:rPr>
                        <a:t>注意事項</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xmlns="" val="10000"/>
                  </a:ext>
                </a:extLst>
              </a:tr>
              <a:tr h="194622">
                <a:tc rowSpan="19">
                  <a:txBody>
                    <a:bodyPr/>
                    <a:lstStyle/>
                    <a:p>
                      <a:pPr marL="0" marR="71755" indent="0" algn="ctr">
                        <a:lnSpc>
                          <a:spcPct val="90000"/>
                        </a:lnSpc>
                        <a:spcAft>
                          <a:spcPts val="0"/>
                        </a:spcAft>
                      </a:pPr>
                      <a:r>
                        <a:rPr lang="zh-TW" sz="1200" kern="100" baseline="0" dirty="0">
                          <a:latin typeface="Times New Roman" panose="02020603050405020304" pitchFamily="18" charset="0"/>
                          <a:ea typeface="標楷體" panose="03000509000000000000" pitchFamily="65" charset="-120"/>
                          <a:cs typeface="Times New Roman" panose="02020603050405020304" pitchFamily="18" charset="0"/>
                        </a:rPr>
                        <a:t>第一階段報名</a:t>
                      </a:r>
                    </a:p>
                  </a:txBody>
                  <a:tcPr marL="0" marR="0" marT="0" marB="0" vert="eaVert"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19">
                  <a:txBody>
                    <a:bodyPr/>
                    <a:lstStyle/>
                    <a:p>
                      <a:pPr marL="0" marR="71755" indent="0" algn="ctr">
                        <a:lnSpc>
                          <a:spcPct val="90000"/>
                        </a:lnSpc>
                        <a:spcAft>
                          <a:spcPts val="0"/>
                        </a:spcAft>
                      </a:pPr>
                      <a:r>
                        <a:rPr lang="zh-TW" altLang="en-US" sz="1200" kern="100" baseline="0" dirty="0" smtClean="0">
                          <a:latin typeface="Times New Roman" panose="02020603050405020304" pitchFamily="18" charset="0"/>
                          <a:ea typeface="標楷體" panose="03000509000000000000" pitchFamily="65" charset="-120"/>
                          <a:cs typeface="Times New Roman" panose="02020603050405020304" pitchFamily="18" charset="0"/>
                        </a:rPr>
                        <a:t>高中職</a:t>
                      </a:r>
                      <a:r>
                        <a:rPr lang="zh-TW" sz="1200" kern="100" baseline="0" dirty="0" smtClean="0">
                          <a:latin typeface="Times New Roman" panose="02020603050405020304" pitchFamily="18" charset="0"/>
                          <a:ea typeface="標楷體" panose="03000509000000000000" pitchFamily="65" charset="-120"/>
                          <a:cs typeface="Times New Roman" panose="02020603050405020304" pitchFamily="18" charset="0"/>
                        </a:rPr>
                        <a:t>學校</a:t>
                      </a:r>
                      <a:endParaRPr lang="zh-TW" sz="1200" kern="100" baseline="0" dirty="0">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vert="eaVert"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lnSpc>
                          <a:spcPct val="90000"/>
                        </a:lnSpc>
                        <a:spcAft>
                          <a:spcPts val="0"/>
                        </a:spcAft>
                      </a:pPr>
                      <a:r>
                        <a:rPr lang="en-US" sz="1200" kern="100" baseline="0" dirty="0">
                          <a:latin typeface="Times New Roman" panose="02020603050405020304" pitchFamily="18" charset="0"/>
                          <a:ea typeface="標楷體" panose="03000509000000000000" pitchFamily="65" charset="-120"/>
                          <a:cs typeface="Times New Roman" panose="02020603050405020304" pitchFamily="18" charset="0"/>
                        </a:rPr>
                        <a:t>1</a:t>
                      </a:r>
                      <a:endParaRPr lang="zh-TW" sz="1200" kern="100" baseline="0" dirty="0">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indent="0" algn="ctr">
                        <a:lnSpc>
                          <a:spcPct val="90000"/>
                        </a:lnSpc>
                        <a:spcAft>
                          <a:spcPts val="0"/>
                        </a:spcAft>
                      </a:pPr>
                      <a:r>
                        <a:rPr lang="zh-TW" sz="1200" kern="100" baseline="0" dirty="0">
                          <a:latin typeface="Times New Roman" panose="02020603050405020304" pitchFamily="18" charset="0"/>
                          <a:ea typeface="標楷體" panose="03000509000000000000" pitchFamily="65" charset="-120"/>
                          <a:cs typeface="Times New Roman" panose="02020603050405020304" pitchFamily="18" charset="0"/>
                        </a:rPr>
                        <a:t>報表</a:t>
                      </a:r>
                      <a:r>
                        <a:rPr lang="en-US" sz="1200" kern="100" baseline="0" dirty="0">
                          <a:latin typeface="Times New Roman" panose="02020603050405020304" pitchFamily="18" charset="0"/>
                          <a:ea typeface="標楷體" panose="03000509000000000000" pitchFamily="65" charset="-120"/>
                          <a:cs typeface="Times New Roman" panose="02020603050405020304" pitchFamily="18" charset="0"/>
                        </a:rPr>
                        <a:t>A0</a:t>
                      </a:r>
                      <a:endParaRPr lang="zh-TW" sz="1200" kern="100" baseline="0" dirty="0">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sz="1200" kern="100" baseline="0" dirty="0">
                          <a:latin typeface="Times New Roman" panose="02020603050405020304" pitchFamily="18" charset="0"/>
                          <a:ea typeface="標楷體" panose="03000509000000000000" pitchFamily="65" charset="-120"/>
                          <a:cs typeface="Times New Roman" panose="02020603050405020304" pitchFamily="18" charset="0"/>
                        </a:rPr>
                        <a:t>學生基本資料修正表</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altLang="en-US" sz="1200" kern="100" baseline="0" dirty="0">
                          <a:latin typeface="Times New Roman" panose="02020603050405020304" pitchFamily="18" charset="0"/>
                          <a:ea typeface="標楷體" panose="03000509000000000000" pitchFamily="65" charset="-120"/>
                          <a:cs typeface="Times New Roman" panose="02020603050405020304" pitchFamily="18" charset="0"/>
                        </a:rPr>
                        <a:t>本委員會</a:t>
                      </a:r>
                      <a:r>
                        <a:rPr lang="zh-TW" sz="1200" kern="100" baseline="0" dirty="0">
                          <a:latin typeface="Times New Roman" panose="02020603050405020304" pitchFamily="18" charset="0"/>
                          <a:ea typeface="標楷體" panose="03000509000000000000" pitchFamily="65" charset="-120"/>
                          <a:cs typeface="Times New Roman" panose="02020603050405020304" pitchFamily="18" charset="0"/>
                        </a:rPr>
                        <a:t>系統</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sz="1200" kern="100" baseline="0" dirty="0">
                          <a:latin typeface="Times New Roman" panose="02020603050405020304" pitchFamily="18" charset="0"/>
                          <a:ea typeface="標楷體" panose="03000509000000000000" pitchFamily="65" charset="-120"/>
                          <a:cs typeface="Times New Roman" panose="02020603050405020304" pitchFamily="18" charset="0"/>
                        </a:rPr>
                        <a:t>高中職資料彙整用</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xmlns="" val="10001"/>
                  </a:ext>
                </a:extLst>
              </a:tr>
              <a:tr h="194622">
                <a:tc vMerge="1">
                  <a:txBody>
                    <a:bodyPr/>
                    <a:lstStyle/>
                    <a:p>
                      <a:pPr marL="0" marR="71755" indent="0" algn="ctr">
                        <a:lnSpc>
                          <a:spcPct val="90000"/>
                        </a:lnSpc>
                        <a:spcAft>
                          <a:spcPts val="0"/>
                        </a:spcAft>
                      </a:pPr>
                      <a:endParaRPr lang="zh-TW" sz="1200" kern="100" baseline="0" dirty="0">
                        <a:latin typeface="標楷體" panose="03000509000000000000" pitchFamily="65" charset="-120"/>
                        <a:ea typeface="標楷體" panose="03000509000000000000" pitchFamily="65" charset="-120"/>
                        <a:cs typeface="Times New Roman"/>
                      </a:endParaRPr>
                    </a:p>
                  </a:txBody>
                  <a:tcPr marL="0" marR="0" marT="0" marB="0" vert="eaVert"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pPr marL="0" marR="71755" indent="0" algn="ctr">
                        <a:lnSpc>
                          <a:spcPct val="90000"/>
                        </a:lnSpc>
                        <a:spcAft>
                          <a:spcPts val="0"/>
                        </a:spcAft>
                      </a:pPr>
                      <a:endParaRPr lang="zh-TW" sz="1200" kern="100" baseline="0" dirty="0">
                        <a:latin typeface="標楷體" panose="03000509000000000000" pitchFamily="65" charset="-120"/>
                        <a:ea typeface="標楷體" panose="03000509000000000000" pitchFamily="65" charset="-120"/>
                        <a:cs typeface="Times New Roman"/>
                      </a:endParaRPr>
                    </a:p>
                  </a:txBody>
                  <a:tcPr marL="0" marR="0" marT="0" marB="0" vert="eaVert"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lnSpc>
                          <a:spcPct val="90000"/>
                        </a:lnSpc>
                        <a:spcAft>
                          <a:spcPts val="0"/>
                        </a:spcAft>
                      </a:pPr>
                      <a:r>
                        <a:rPr lang="en-US" sz="1200" kern="100" baseline="0" dirty="0">
                          <a:latin typeface="Times New Roman" panose="02020603050405020304" pitchFamily="18" charset="0"/>
                          <a:ea typeface="標楷體" panose="03000509000000000000" pitchFamily="65" charset="-120"/>
                          <a:cs typeface="Times New Roman" panose="02020603050405020304" pitchFamily="18" charset="0"/>
                        </a:rPr>
                        <a:t>2</a:t>
                      </a:r>
                      <a:endParaRPr lang="zh-TW" sz="1200" kern="100" baseline="0" dirty="0">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indent="0" algn="ctr">
                        <a:lnSpc>
                          <a:spcPct val="90000"/>
                        </a:lnSpc>
                        <a:spcAft>
                          <a:spcPts val="0"/>
                        </a:spcAft>
                      </a:pPr>
                      <a:r>
                        <a:rPr lang="zh-TW" sz="1200" kern="100" baseline="0" dirty="0">
                          <a:latin typeface="Times New Roman" panose="02020603050405020304" pitchFamily="18" charset="0"/>
                          <a:ea typeface="標楷體" panose="03000509000000000000" pitchFamily="65" charset="-120"/>
                          <a:cs typeface="Times New Roman" panose="02020603050405020304" pitchFamily="18" charset="0"/>
                        </a:rPr>
                        <a:t>報表</a:t>
                      </a:r>
                      <a:r>
                        <a:rPr lang="en-US" sz="1200" kern="100" baseline="0" dirty="0">
                          <a:latin typeface="Times New Roman" panose="02020603050405020304" pitchFamily="18" charset="0"/>
                          <a:ea typeface="標楷體" panose="03000509000000000000" pitchFamily="65" charset="-120"/>
                          <a:cs typeface="Times New Roman" panose="02020603050405020304" pitchFamily="18" charset="0"/>
                        </a:rPr>
                        <a:t>A1</a:t>
                      </a:r>
                      <a:endParaRPr lang="zh-TW" sz="1200" kern="100" baseline="0" dirty="0">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sz="1200" kern="100" baseline="0" dirty="0">
                          <a:latin typeface="Times New Roman" panose="02020603050405020304" pitchFamily="18" charset="0"/>
                          <a:ea typeface="標楷體" panose="03000509000000000000" pitchFamily="65" charset="-120"/>
                          <a:cs typeface="Times New Roman" panose="02020603050405020304" pitchFamily="18" charset="0"/>
                        </a:rPr>
                        <a:t>考生調查表</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altLang="en-US" sz="1200" kern="100" baseline="0" dirty="0">
                          <a:latin typeface="Times New Roman" panose="02020603050405020304" pitchFamily="18" charset="0"/>
                          <a:ea typeface="標楷體" panose="03000509000000000000" pitchFamily="65" charset="-120"/>
                          <a:cs typeface="Times New Roman" panose="02020603050405020304" pitchFamily="18" charset="0"/>
                        </a:rPr>
                        <a:t>本委員會</a:t>
                      </a:r>
                      <a:r>
                        <a:rPr lang="zh-TW" sz="1200" kern="100" baseline="0" dirty="0">
                          <a:latin typeface="Times New Roman" panose="02020603050405020304" pitchFamily="18" charset="0"/>
                          <a:ea typeface="標楷體" panose="03000509000000000000" pitchFamily="65" charset="-120"/>
                          <a:cs typeface="Times New Roman" panose="02020603050405020304" pitchFamily="18" charset="0"/>
                        </a:rPr>
                        <a:t>系統</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sz="1200" kern="100" baseline="0" dirty="0">
                          <a:latin typeface="Times New Roman" panose="02020603050405020304" pitchFamily="18" charset="0"/>
                          <a:ea typeface="標楷體" panose="03000509000000000000" pitchFamily="65" charset="-120"/>
                          <a:cs typeface="Times New Roman" panose="02020603050405020304" pitchFamily="18" charset="0"/>
                        </a:rPr>
                        <a:t>高中職資料彙整用</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xmlns="" val="10002"/>
                  </a:ext>
                </a:extLst>
              </a:tr>
              <a:tr h="333749">
                <a:tc vMerge="1">
                  <a:txBody>
                    <a:bodyPr/>
                    <a:lstStyle/>
                    <a:p>
                      <a:pPr marL="0" marR="71755" indent="0" algn="ctr">
                        <a:lnSpc>
                          <a:spcPct val="90000"/>
                        </a:lnSpc>
                        <a:spcAft>
                          <a:spcPts val="0"/>
                        </a:spcAft>
                      </a:pPr>
                      <a:endParaRPr lang="zh-TW" sz="1200" kern="100" baseline="0" dirty="0">
                        <a:latin typeface="標楷體" panose="03000509000000000000" pitchFamily="65" charset="-120"/>
                        <a:ea typeface="標楷體" panose="03000509000000000000" pitchFamily="65" charset="-120"/>
                        <a:cs typeface="Times New Roman"/>
                      </a:endParaRPr>
                    </a:p>
                  </a:txBody>
                  <a:tcPr marL="0" marR="0" marT="0" marB="0" vert="eaVert"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pPr marL="0" marR="71755" indent="0" algn="ctr">
                        <a:lnSpc>
                          <a:spcPct val="90000"/>
                        </a:lnSpc>
                        <a:spcAft>
                          <a:spcPts val="0"/>
                        </a:spcAft>
                      </a:pPr>
                      <a:endParaRPr lang="zh-TW" sz="1200" kern="100" baseline="0" dirty="0">
                        <a:latin typeface="標楷體" panose="03000509000000000000" pitchFamily="65" charset="-120"/>
                        <a:ea typeface="標楷體" panose="03000509000000000000" pitchFamily="65" charset="-120"/>
                        <a:cs typeface="Times New Roman"/>
                      </a:endParaRPr>
                    </a:p>
                  </a:txBody>
                  <a:tcPr marL="0" marR="0" marT="0" marB="0" vert="eaVert"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lnSpc>
                          <a:spcPct val="90000"/>
                        </a:lnSpc>
                        <a:spcAft>
                          <a:spcPts val="0"/>
                        </a:spcAft>
                      </a:pPr>
                      <a:r>
                        <a:rPr lang="en-US" sz="1200" kern="100" baseline="0" dirty="0">
                          <a:latin typeface="Times New Roman" panose="02020603050405020304" pitchFamily="18" charset="0"/>
                          <a:ea typeface="標楷體" panose="03000509000000000000" pitchFamily="65" charset="-120"/>
                          <a:cs typeface="Times New Roman" panose="02020603050405020304" pitchFamily="18" charset="0"/>
                        </a:rPr>
                        <a:t>3</a:t>
                      </a:r>
                      <a:endParaRPr lang="zh-TW" sz="1200" kern="100" baseline="0" dirty="0">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indent="0" algn="ctr" defTabSz="914400" rtl="0" eaLnBrk="1" latinLnBrk="0" hangingPunct="1">
                        <a:lnSpc>
                          <a:spcPct val="90000"/>
                        </a:lnSpc>
                        <a:spcAft>
                          <a:spcPts val="0"/>
                        </a:spcAft>
                      </a:pPr>
                      <a:r>
                        <a:rPr lang="zh-TW" altLang="en-US" sz="1200" kern="1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簡章附錄七</a:t>
                      </a:r>
                      <a:endParaRPr lang="zh-TW" sz="1200" kern="100" baseline="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BDD7EE"/>
                    </a:solidFill>
                  </a:tcPr>
                </a:tc>
                <a:tc>
                  <a:txBody>
                    <a:bodyPr/>
                    <a:lstStyle/>
                    <a:p>
                      <a:pPr marL="0" indent="0" algn="l">
                        <a:lnSpc>
                          <a:spcPct val="90000"/>
                        </a:lnSpc>
                        <a:spcAft>
                          <a:spcPts val="0"/>
                        </a:spcAft>
                      </a:pPr>
                      <a:r>
                        <a:rPr lang="zh-TW" sz="1200" kern="100" baseline="0" dirty="0">
                          <a:latin typeface="Times New Roman" panose="02020603050405020304" pitchFamily="18" charset="0"/>
                          <a:ea typeface="標楷體" panose="03000509000000000000" pitchFamily="65" charset="-120"/>
                          <a:cs typeface="Times New Roman" panose="02020603050405020304" pitchFamily="18" charset="0"/>
                        </a:rPr>
                        <a:t>資格審查複查申請表</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BDD7EE"/>
                    </a:solidFill>
                  </a:tcPr>
                </a:tc>
                <a:tc>
                  <a:txBody>
                    <a:bodyPr/>
                    <a:lstStyle/>
                    <a:p>
                      <a:pPr marL="0" indent="0" algn="l">
                        <a:lnSpc>
                          <a:spcPct val="90000"/>
                        </a:lnSpc>
                        <a:spcAft>
                          <a:spcPts val="0"/>
                        </a:spcAft>
                      </a:pPr>
                      <a:r>
                        <a:rPr lang="zh-TW" sz="1200" kern="100" baseline="0" dirty="0">
                          <a:latin typeface="Times New Roman" panose="02020603050405020304" pitchFamily="18" charset="0"/>
                          <a:ea typeface="標楷體" panose="03000509000000000000" pitchFamily="65" charset="-120"/>
                          <a:cs typeface="Times New Roman" panose="02020603050405020304" pitchFamily="18" charset="0"/>
                        </a:rPr>
                        <a:t>簡章附件印刷</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BDD7EE"/>
                    </a:solidFill>
                  </a:tcPr>
                </a:tc>
                <a:tc>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zh-TW" altLang="en-US" sz="1200" kern="100" baseline="0" dirty="0">
                          <a:latin typeface="Times New Roman" panose="02020603050405020304" pitchFamily="18" charset="0"/>
                          <a:ea typeface="標楷體" panose="03000509000000000000" pitchFamily="65" charset="-120"/>
                          <a:cs typeface="Times New Roman" panose="02020603050405020304" pitchFamily="18" charset="0"/>
                        </a:rPr>
                        <a:t>申請複查</a:t>
                      </a:r>
                      <a:r>
                        <a:rPr lang="zh-TW" sz="1200" kern="100" baseline="0" dirty="0">
                          <a:latin typeface="Times New Roman" panose="02020603050405020304" pitchFamily="18" charset="0"/>
                          <a:ea typeface="標楷體" panose="03000509000000000000" pitchFamily="65" charset="-120"/>
                          <a:cs typeface="Times New Roman" panose="02020603050405020304" pitchFamily="18" charset="0"/>
                        </a:rPr>
                        <a:t>考生於</a:t>
                      </a:r>
                      <a:r>
                        <a:rPr lang="en-US" sz="1200" kern="100" baseline="0" dirty="0" smtClean="0">
                          <a:latin typeface="Times New Roman" panose="02020603050405020304" pitchFamily="18" charset="0"/>
                          <a:ea typeface="標楷體" panose="03000509000000000000" pitchFamily="65" charset="-120"/>
                          <a:cs typeface="Times New Roman" panose="02020603050405020304" pitchFamily="18" charset="0"/>
                        </a:rPr>
                        <a:t>5/</a:t>
                      </a:r>
                      <a:r>
                        <a:rPr lang="en-US" altLang="zh-TW" sz="1200" kern="100" baseline="0" dirty="0" smtClean="0">
                          <a:latin typeface="Times New Roman" panose="02020603050405020304" pitchFamily="18" charset="0"/>
                          <a:ea typeface="標楷體" panose="03000509000000000000" pitchFamily="65" charset="-120"/>
                          <a:cs typeface="Times New Roman" panose="02020603050405020304" pitchFamily="18" charset="0"/>
                        </a:rPr>
                        <a:t>17(</a:t>
                      </a:r>
                      <a:r>
                        <a:rPr lang="zh-TW" altLang="en-US" sz="1200" kern="100" baseline="0" dirty="0">
                          <a:latin typeface="Times New Roman" panose="02020603050405020304" pitchFamily="18" charset="0"/>
                          <a:ea typeface="標楷體" panose="03000509000000000000" pitchFamily="65" charset="-120"/>
                          <a:cs typeface="Times New Roman" panose="02020603050405020304" pitchFamily="18" charset="0"/>
                        </a:rPr>
                        <a:t>二</a:t>
                      </a:r>
                      <a:r>
                        <a:rPr lang="en-US" altLang="zh-TW" sz="1200" kern="100" baseline="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sz="1200" kern="100" baseline="0"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sz="1200" kern="100" baseline="0" dirty="0">
                          <a:latin typeface="Times New Roman" panose="02020603050405020304" pitchFamily="18" charset="0"/>
                          <a:ea typeface="標楷體" panose="03000509000000000000" pitchFamily="65" charset="-120"/>
                          <a:cs typeface="Times New Roman" panose="02020603050405020304" pitchFamily="18" charset="0"/>
                        </a:rPr>
                        <a:t>12</a:t>
                      </a:r>
                      <a:r>
                        <a:rPr lang="en-US" altLang="zh-TW" sz="1200" kern="100" baseline="0" dirty="0">
                          <a:latin typeface="Times New Roman" panose="02020603050405020304" pitchFamily="18" charset="0"/>
                          <a:ea typeface="標楷體" panose="03000509000000000000" pitchFamily="65" charset="-120"/>
                          <a:cs typeface="Times New Roman" panose="02020603050405020304" pitchFamily="18" charset="0"/>
                        </a:rPr>
                        <a:t>:00</a:t>
                      </a:r>
                      <a:r>
                        <a:rPr lang="zh-TW" sz="1200" kern="100" baseline="0" dirty="0">
                          <a:latin typeface="Times New Roman" panose="02020603050405020304" pitchFamily="18" charset="0"/>
                          <a:ea typeface="標楷體" panose="03000509000000000000" pitchFamily="65" charset="-120"/>
                          <a:cs typeface="Times New Roman" panose="02020603050405020304" pitchFamily="18" charset="0"/>
                        </a:rPr>
                        <a:t>前</a:t>
                      </a:r>
                      <a:r>
                        <a:rPr lang="zh-TW" altLang="en-US" sz="1200" kern="100" baseline="0" dirty="0">
                          <a:latin typeface="Times New Roman" panose="02020603050405020304" pitchFamily="18" charset="0"/>
                          <a:ea typeface="標楷體" panose="03000509000000000000" pitchFamily="65" charset="-120"/>
                          <a:cs typeface="Times New Roman" panose="02020603050405020304" pitchFamily="18" charset="0"/>
                        </a:rPr>
                        <a:t>傳真至本委員會</a:t>
                      </a:r>
                      <a:r>
                        <a:rPr lang="zh-TW" altLang="zh-TW" sz="1200" kern="100" baseline="0" dirty="0">
                          <a:latin typeface="Times New Roman" panose="02020603050405020304" pitchFamily="18" charset="0"/>
                          <a:ea typeface="標楷體" panose="03000509000000000000" pitchFamily="65" charset="-120"/>
                          <a:cs typeface="Times New Roman" panose="02020603050405020304" pitchFamily="18" charset="0"/>
                        </a:rPr>
                        <a:t>並來電確認</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BDD7EE"/>
                    </a:solidFill>
                  </a:tcPr>
                </a:tc>
                <a:extLst>
                  <a:ext uri="{0D108BD9-81ED-4DB2-BD59-A6C34878D82A}">
                    <a16:rowId xmlns:a16="http://schemas.microsoft.com/office/drawing/2014/main" xmlns="" val="10003"/>
                  </a:ext>
                </a:extLst>
              </a:tr>
              <a:tr h="194622">
                <a:tc vMerge="1">
                  <a:txBody>
                    <a:bodyPr/>
                    <a:lstStyle/>
                    <a:p>
                      <a:pPr marL="0" marR="71755" indent="0" algn="ctr">
                        <a:lnSpc>
                          <a:spcPct val="90000"/>
                        </a:lnSpc>
                        <a:spcAft>
                          <a:spcPts val="0"/>
                        </a:spcAft>
                      </a:pPr>
                      <a:endParaRPr lang="zh-TW" sz="1200" kern="100" baseline="0" dirty="0">
                        <a:latin typeface="標楷體" panose="03000509000000000000" pitchFamily="65" charset="-120"/>
                        <a:ea typeface="標楷體" panose="03000509000000000000" pitchFamily="65" charset="-120"/>
                        <a:cs typeface="Times New Roman"/>
                      </a:endParaRPr>
                    </a:p>
                  </a:txBody>
                  <a:tcPr marL="0" marR="0" marT="0" marB="0" vert="eaVert"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pPr marL="0" marR="71755" indent="0" algn="ctr">
                        <a:lnSpc>
                          <a:spcPct val="90000"/>
                        </a:lnSpc>
                        <a:spcAft>
                          <a:spcPts val="0"/>
                        </a:spcAft>
                      </a:pPr>
                      <a:endParaRPr lang="zh-TW" sz="1200" kern="100" baseline="0" dirty="0">
                        <a:latin typeface="標楷體" panose="03000509000000000000" pitchFamily="65" charset="-120"/>
                        <a:ea typeface="標楷體" panose="03000509000000000000" pitchFamily="65" charset="-120"/>
                        <a:cs typeface="Times New Roman"/>
                      </a:endParaRPr>
                    </a:p>
                  </a:txBody>
                  <a:tcPr marL="0" marR="0" marT="0" marB="0" vert="eaVert"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lnSpc>
                          <a:spcPct val="90000"/>
                        </a:lnSpc>
                        <a:spcAft>
                          <a:spcPts val="0"/>
                        </a:spcAft>
                      </a:pPr>
                      <a:r>
                        <a:rPr lang="en-US" sz="1200" kern="100" baseline="0" dirty="0">
                          <a:latin typeface="Times New Roman" panose="02020603050405020304" pitchFamily="18" charset="0"/>
                          <a:ea typeface="標楷體" panose="03000509000000000000" pitchFamily="65" charset="-120"/>
                          <a:cs typeface="Times New Roman" panose="02020603050405020304" pitchFamily="18" charset="0"/>
                        </a:rPr>
                        <a:t>4</a:t>
                      </a:r>
                      <a:endParaRPr lang="zh-TW" sz="1200" kern="100" baseline="0" dirty="0">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indent="0" algn="ctr">
                        <a:lnSpc>
                          <a:spcPct val="90000"/>
                        </a:lnSpc>
                        <a:spcAft>
                          <a:spcPts val="0"/>
                        </a:spcAft>
                      </a:pPr>
                      <a:r>
                        <a:rPr lang="zh-TW" sz="1200" kern="100" baseline="0" dirty="0">
                          <a:latin typeface="Times New Roman" panose="02020603050405020304" pitchFamily="18" charset="0"/>
                          <a:ea typeface="標楷體" panose="03000509000000000000" pitchFamily="65" charset="-120"/>
                          <a:cs typeface="Times New Roman" panose="02020603050405020304" pitchFamily="18" charset="0"/>
                        </a:rPr>
                        <a:t>報表</a:t>
                      </a:r>
                      <a:r>
                        <a:rPr lang="en-US" sz="1200" kern="100" baseline="0" dirty="0">
                          <a:latin typeface="Times New Roman" panose="02020603050405020304" pitchFamily="18" charset="0"/>
                          <a:ea typeface="標楷體" panose="03000509000000000000" pitchFamily="65" charset="-120"/>
                          <a:cs typeface="Times New Roman" panose="02020603050405020304" pitchFamily="18" charset="0"/>
                        </a:rPr>
                        <a:t>A2</a:t>
                      </a:r>
                      <a:endParaRPr lang="zh-TW" sz="1200" kern="100" baseline="0" dirty="0">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sz="1200" kern="100" baseline="0" dirty="0">
                          <a:latin typeface="Times New Roman" panose="02020603050405020304" pitchFamily="18" charset="0"/>
                          <a:ea typeface="標楷體" panose="03000509000000000000" pitchFamily="65" charset="-120"/>
                          <a:cs typeface="Times New Roman" panose="02020603050405020304" pitchFamily="18" charset="0"/>
                        </a:rPr>
                        <a:t>考生報名表</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altLang="en-US" sz="1200" kern="100" baseline="0" dirty="0">
                          <a:latin typeface="Times New Roman" panose="02020603050405020304" pitchFamily="18" charset="0"/>
                          <a:ea typeface="標楷體" panose="03000509000000000000" pitchFamily="65" charset="-120"/>
                          <a:cs typeface="Times New Roman" panose="02020603050405020304" pitchFamily="18" charset="0"/>
                        </a:rPr>
                        <a:t>本委員會</a:t>
                      </a:r>
                      <a:r>
                        <a:rPr lang="zh-TW" sz="1200" kern="100" baseline="0" dirty="0">
                          <a:latin typeface="Times New Roman" panose="02020603050405020304" pitchFamily="18" charset="0"/>
                          <a:ea typeface="標楷體" panose="03000509000000000000" pitchFamily="65" charset="-120"/>
                          <a:cs typeface="Times New Roman" panose="02020603050405020304" pitchFamily="18" charset="0"/>
                        </a:rPr>
                        <a:t>系統</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sz="1200" kern="100" baseline="0" dirty="0">
                          <a:latin typeface="Times New Roman" panose="02020603050405020304" pitchFamily="18" charset="0"/>
                          <a:ea typeface="標楷體" panose="03000509000000000000" pitchFamily="65" charset="-120"/>
                          <a:cs typeface="Times New Roman" panose="02020603050405020304" pitchFamily="18" charset="0"/>
                        </a:rPr>
                        <a:t>高中職資料彙整用</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xmlns="" val="10004"/>
                  </a:ext>
                </a:extLst>
              </a:tr>
              <a:tr h="389246">
                <a:tc vMerge="1">
                  <a:txBody>
                    <a:bodyPr/>
                    <a:lstStyle/>
                    <a:p>
                      <a:pPr marL="0" marR="71755" indent="0" algn="ctr">
                        <a:lnSpc>
                          <a:spcPct val="90000"/>
                        </a:lnSpc>
                        <a:spcAft>
                          <a:spcPts val="0"/>
                        </a:spcAft>
                      </a:pPr>
                      <a:endParaRPr lang="zh-TW" sz="1200" kern="100" baseline="0" dirty="0">
                        <a:latin typeface="標楷體" panose="03000509000000000000" pitchFamily="65" charset="-120"/>
                        <a:ea typeface="標楷體" panose="03000509000000000000" pitchFamily="65" charset="-120"/>
                        <a:cs typeface="Times New Roman"/>
                      </a:endParaRPr>
                    </a:p>
                  </a:txBody>
                  <a:tcPr marL="0" marR="0" marT="0" marB="0" vert="eaVert"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pPr marL="0" marR="71755" indent="0" algn="ctr">
                        <a:lnSpc>
                          <a:spcPct val="90000"/>
                        </a:lnSpc>
                        <a:spcAft>
                          <a:spcPts val="0"/>
                        </a:spcAft>
                      </a:pPr>
                      <a:endParaRPr lang="zh-TW" sz="1200" kern="100" baseline="0" dirty="0">
                        <a:latin typeface="標楷體" panose="03000509000000000000" pitchFamily="65" charset="-120"/>
                        <a:ea typeface="標楷體" panose="03000509000000000000" pitchFamily="65" charset="-120"/>
                        <a:cs typeface="Times New Roman"/>
                      </a:endParaRPr>
                    </a:p>
                  </a:txBody>
                  <a:tcPr marL="0" marR="0" marT="0" marB="0" vert="eaVert"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lnSpc>
                          <a:spcPct val="90000"/>
                        </a:lnSpc>
                        <a:spcAft>
                          <a:spcPts val="0"/>
                        </a:spcAft>
                      </a:pPr>
                      <a:r>
                        <a:rPr lang="en-US" sz="1200" kern="100" baseline="0" dirty="0">
                          <a:latin typeface="Times New Roman" panose="02020603050405020304" pitchFamily="18" charset="0"/>
                          <a:ea typeface="標楷體" panose="03000509000000000000" pitchFamily="65" charset="-120"/>
                          <a:cs typeface="Times New Roman" panose="02020603050405020304" pitchFamily="18" charset="0"/>
                        </a:rPr>
                        <a:t>5</a:t>
                      </a:r>
                      <a:endParaRPr lang="zh-TW" sz="1200" kern="100" baseline="0" dirty="0">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indent="0" algn="ctr">
                        <a:lnSpc>
                          <a:spcPct val="90000"/>
                        </a:lnSpc>
                        <a:spcAft>
                          <a:spcPts val="0"/>
                        </a:spcAft>
                      </a:pPr>
                      <a:r>
                        <a:rPr lang="zh-TW" altLang="en-US" sz="1200" kern="100" baseline="0" dirty="0">
                          <a:latin typeface="Times New Roman" panose="02020603050405020304" pitchFamily="18" charset="0"/>
                          <a:ea typeface="標楷體" panose="03000509000000000000" pitchFamily="65" charset="-120"/>
                          <a:cs typeface="Times New Roman" panose="02020603050405020304" pitchFamily="18" charset="0"/>
                        </a:rPr>
                        <a:t>繳款單</a:t>
                      </a:r>
                      <a:endParaRPr lang="en-US" sz="1200" kern="100" baseline="0" dirty="0">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indent="0" algn="l">
                        <a:lnSpc>
                          <a:spcPct val="90000"/>
                        </a:lnSpc>
                        <a:spcAft>
                          <a:spcPts val="0"/>
                        </a:spcAft>
                      </a:pPr>
                      <a:r>
                        <a:rPr lang="zh-TW" altLang="en-US" sz="1200" kern="100" baseline="0" dirty="0">
                          <a:latin typeface="Times New Roman" panose="02020603050405020304" pitchFamily="18" charset="0"/>
                          <a:ea typeface="標楷體" panose="03000509000000000000" pitchFamily="65" charset="-120"/>
                          <a:cs typeface="Times New Roman" panose="02020603050405020304" pitchFamily="18" charset="0"/>
                        </a:rPr>
                        <a:t>甄選</a:t>
                      </a:r>
                      <a:r>
                        <a:rPr lang="zh-TW" sz="1200" kern="100" baseline="0" dirty="0">
                          <a:latin typeface="Times New Roman" panose="02020603050405020304" pitchFamily="18" charset="0"/>
                          <a:ea typeface="標楷體" panose="03000509000000000000" pitchFamily="65" charset="-120"/>
                          <a:cs typeface="Times New Roman" panose="02020603050405020304" pitchFamily="18" charset="0"/>
                        </a:rPr>
                        <a:t>報名</a:t>
                      </a:r>
                      <a:r>
                        <a:rPr lang="zh-TW" altLang="en-US" sz="1200" kern="100" baseline="0" dirty="0">
                          <a:latin typeface="Times New Roman" panose="02020603050405020304" pitchFamily="18" charset="0"/>
                          <a:ea typeface="標楷體" panose="03000509000000000000" pitchFamily="65" charset="-120"/>
                          <a:cs typeface="Times New Roman" panose="02020603050405020304" pitchFamily="18" charset="0"/>
                        </a:rPr>
                        <a:t>費</a:t>
                      </a:r>
                      <a:r>
                        <a:rPr lang="zh-TW" sz="1200" kern="100" baseline="0" dirty="0">
                          <a:latin typeface="Times New Roman" panose="02020603050405020304" pitchFamily="18" charset="0"/>
                          <a:ea typeface="標楷體" panose="03000509000000000000" pitchFamily="65" charset="-120"/>
                          <a:cs typeface="Times New Roman" panose="02020603050405020304" pitchFamily="18" charset="0"/>
                        </a:rPr>
                        <a:t>繳費單</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indent="0" algn="l" fontAlgn="base">
                        <a:lnSpc>
                          <a:spcPct val="90000"/>
                        </a:lnSpc>
                        <a:spcAft>
                          <a:spcPts val="0"/>
                        </a:spcAft>
                      </a:pPr>
                      <a:r>
                        <a:rPr lang="zh-TW" altLang="en-US" sz="1200" kern="100" baseline="0" dirty="0">
                          <a:latin typeface="Times New Roman" panose="02020603050405020304" pitchFamily="18" charset="0"/>
                          <a:ea typeface="標楷體" panose="03000509000000000000" pitchFamily="65" charset="-120"/>
                          <a:cs typeface="Times New Roman" panose="02020603050405020304" pitchFamily="18" charset="0"/>
                        </a:rPr>
                        <a:t>本委員會</a:t>
                      </a:r>
                      <a:r>
                        <a:rPr lang="zh-TW" sz="1200" kern="100" baseline="0" dirty="0">
                          <a:latin typeface="Times New Roman" panose="02020603050405020304" pitchFamily="18" charset="0"/>
                          <a:ea typeface="標楷體" panose="03000509000000000000" pitchFamily="65" charset="-120"/>
                          <a:cs typeface="Times New Roman" panose="02020603050405020304" pitchFamily="18" charset="0"/>
                        </a:rPr>
                        <a:t>系統</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indent="0" algn="l">
                        <a:lnSpc>
                          <a:spcPct val="90000"/>
                        </a:lnSpc>
                        <a:spcAft>
                          <a:spcPts val="0"/>
                        </a:spcAft>
                      </a:pPr>
                      <a:r>
                        <a:rPr lang="zh-TW" sz="1200" kern="100" baseline="0" dirty="0">
                          <a:latin typeface="Times New Roman" panose="02020603050405020304" pitchFamily="18" charset="0"/>
                          <a:ea typeface="標楷體" panose="03000509000000000000" pitchFamily="65" charset="-120"/>
                          <a:cs typeface="Times New Roman" panose="02020603050405020304" pitchFamily="18" charset="0"/>
                        </a:rPr>
                        <a:t>需單位確認後列印</a:t>
                      </a:r>
                    </a:p>
                    <a:p>
                      <a:pPr marL="0" indent="0" algn="l">
                        <a:lnSpc>
                          <a:spcPct val="90000"/>
                        </a:lnSpc>
                        <a:spcAft>
                          <a:spcPts val="0"/>
                        </a:spcAft>
                      </a:pPr>
                      <a:r>
                        <a:rPr lang="en-US" sz="1200" kern="100" baseline="0" dirty="0" smtClean="0">
                          <a:solidFill>
                            <a:srgbClr val="3333FF"/>
                          </a:solidFill>
                          <a:latin typeface="Times New Roman" panose="02020603050405020304" pitchFamily="18" charset="0"/>
                          <a:ea typeface="標楷體" panose="03000509000000000000" pitchFamily="65" charset="-120"/>
                          <a:cs typeface="Times New Roman" panose="02020603050405020304" pitchFamily="18" charset="0"/>
                        </a:rPr>
                        <a:t>5/</a:t>
                      </a:r>
                      <a:r>
                        <a:rPr lang="en-US" altLang="zh-TW" sz="1200" kern="100" baseline="0" dirty="0" smtClean="0">
                          <a:solidFill>
                            <a:srgbClr val="3333FF"/>
                          </a:solidFill>
                          <a:latin typeface="Times New Roman" panose="02020603050405020304" pitchFamily="18" charset="0"/>
                          <a:ea typeface="標楷體" panose="03000509000000000000" pitchFamily="65" charset="-120"/>
                          <a:cs typeface="Times New Roman" panose="02020603050405020304" pitchFamily="18" charset="0"/>
                        </a:rPr>
                        <a:t>27</a:t>
                      </a:r>
                      <a:r>
                        <a:rPr lang="en-US" sz="1200" kern="100" baseline="0" dirty="0" smtClean="0">
                          <a:solidFill>
                            <a:srgbClr val="3333FF"/>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200" kern="100" baseline="0" dirty="0" smtClean="0">
                          <a:solidFill>
                            <a:srgbClr val="3333FF"/>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1200" kern="100" baseline="0" dirty="0" smtClean="0">
                          <a:solidFill>
                            <a:srgbClr val="3333FF"/>
                          </a:solidFill>
                          <a:latin typeface="Times New Roman" panose="02020603050405020304" pitchFamily="18" charset="0"/>
                          <a:ea typeface="標楷體" panose="03000509000000000000" pitchFamily="65" charset="-120"/>
                          <a:cs typeface="Times New Roman" panose="02020603050405020304" pitchFamily="18" charset="0"/>
                        </a:rPr>
                        <a:t>五</a:t>
                      </a:r>
                      <a:r>
                        <a:rPr lang="en-US" altLang="zh-TW" sz="1200" kern="100" baseline="0" dirty="0" smtClean="0">
                          <a:solidFill>
                            <a:srgbClr val="3333FF"/>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sz="1200" kern="100" baseline="0" dirty="0">
                          <a:solidFill>
                            <a:srgbClr val="3333FF"/>
                          </a:solidFill>
                          <a:latin typeface="Times New Roman" panose="02020603050405020304" pitchFamily="18" charset="0"/>
                          <a:ea typeface="標楷體" panose="03000509000000000000" pitchFamily="65" charset="-120"/>
                          <a:cs typeface="Times New Roman" panose="02020603050405020304" pitchFamily="18" charset="0"/>
                        </a:rPr>
                        <a:t>17:00</a:t>
                      </a:r>
                      <a:r>
                        <a:rPr lang="zh-TW" sz="1200" kern="100" baseline="0" dirty="0">
                          <a:latin typeface="Times New Roman" panose="02020603050405020304" pitchFamily="18" charset="0"/>
                          <a:ea typeface="標楷體" panose="03000509000000000000" pitchFamily="65" charset="-120"/>
                          <a:cs typeface="Times New Roman" panose="02020603050405020304" pitchFamily="18" charset="0"/>
                        </a:rPr>
                        <a:t>前完成繳費</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xmlns="" val="10005"/>
                  </a:ext>
                </a:extLst>
              </a:tr>
              <a:tr h="389246">
                <a:tc vMerge="1">
                  <a:txBody>
                    <a:bodyPr/>
                    <a:lstStyle/>
                    <a:p>
                      <a:pPr marL="0" marR="71755" indent="0" algn="ctr">
                        <a:lnSpc>
                          <a:spcPct val="90000"/>
                        </a:lnSpc>
                        <a:spcAft>
                          <a:spcPts val="0"/>
                        </a:spcAft>
                      </a:pPr>
                      <a:endParaRPr lang="zh-TW" sz="1200" kern="100" baseline="0" dirty="0">
                        <a:latin typeface="標楷體" panose="03000509000000000000" pitchFamily="65" charset="-120"/>
                        <a:ea typeface="標楷體" panose="03000509000000000000" pitchFamily="65" charset="-120"/>
                        <a:cs typeface="Times New Roman"/>
                      </a:endParaRPr>
                    </a:p>
                  </a:txBody>
                  <a:tcPr marL="0" marR="0" marT="0" marB="0" vert="eaVert"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pPr marL="0" marR="71755" indent="0" algn="ctr">
                        <a:lnSpc>
                          <a:spcPct val="90000"/>
                        </a:lnSpc>
                        <a:spcAft>
                          <a:spcPts val="0"/>
                        </a:spcAft>
                      </a:pPr>
                      <a:endParaRPr lang="zh-TW" sz="1200" kern="100" baseline="0" dirty="0">
                        <a:latin typeface="標楷體" panose="03000509000000000000" pitchFamily="65" charset="-120"/>
                        <a:ea typeface="標楷體" panose="03000509000000000000" pitchFamily="65" charset="-120"/>
                        <a:cs typeface="Times New Roman"/>
                      </a:endParaRPr>
                    </a:p>
                  </a:txBody>
                  <a:tcPr marL="0" marR="0" marT="0" marB="0" vert="eaVert"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lnSpc>
                          <a:spcPct val="90000"/>
                        </a:lnSpc>
                        <a:spcAft>
                          <a:spcPts val="0"/>
                        </a:spcAft>
                      </a:pPr>
                      <a:r>
                        <a:rPr lang="en-US" sz="1200" kern="100" baseline="0" dirty="0">
                          <a:latin typeface="Times New Roman" panose="02020603050405020304" pitchFamily="18" charset="0"/>
                          <a:ea typeface="標楷體" panose="03000509000000000000" pitchFamily="65" charset="-120"/>
                          <a:cs typeface="Times New Roman" panose="02020603050405020304" pitchFamily="18" charset="0"/>
                        </a:rPr>
                        <a:t>6</a:t>
                      </a:r>
                      <a:endParaRPr lang="zh-TW" sz="1200" kern="100" baseline="0" dirty="0">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indent="0" algn="ctr">
                        <a:lnSpc>
                          <a:spcPct val="90000"/>
                        </a:lnSpc>
                        <a:spcAft>
                          <a:spcPts val="0"/>
                        </a:spcAft>
                      </a:pPr>
                      <a:r>
                        <a:rPr lang="zh-TW" sz="1200" kern="100" baseline="0" dirty="0">
                          <a:latin typeface="Times New Roman" panose="02020603050405020304" pitchFamily="18" charset="0"/>
                          <a:ea typeface="標楷體" panose="03000509000000000000" pitchFamily="65" charset="-120"/>
                          <a:cs typeface="Times New Roman" panose="02020603050405020304" pitchFamily="18" charset="0"/>
                        </a:rPr>
                        <a:t>報表</a:t>
                      </a:r>
                      <a:r>
                        <a:rPr lang="en-US" sz="1200" kern="100" baseline="0" dirty="0">
                          <a:latin typeface="Times New Roman" panose="02020603050405020304" pitchFamily="18" charset="0"/>
                          <a:ea typeface="標楷體" panose="03000509000000000000" pitchFamily="65" charset="-120"/>
                          <a:cs typeface="Times New Roman" panose="02020603050405020304" pitchFamily="18" charset="0"/>
                        </a:rPr>
                        <a:t>A3-1</a:t>
                      </a:r>
                      <a:endParaRPr lang="zh-TW" sz="1200" kern="100" baseline="0" dirty="0">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indent="0" algn="l">
                        <a:lnSpc>
                          <a:spcPct val="90000"/>
                        </a:lnSpc>
                        <a:spcAft>
                          <a:spcPts val="0"/>
                        </a:spcAft>
                      </a:pPr>
                      <a:r>
                        <a:rPr lang="zh-TW" sz="1200" kern="100" baseline="0" dirty="0">
                          <a:latin typeface="Times New Roman" panose="02020603050405020304" pitchFamily="18" charset="0"/>
                          <a:ea typeface="標楷體" panose="03000509000000000000" pitchFamily="65" charset="-120"/>
                          <a:cs typeface="Times New Roman" panose="02020603050405020304" pitchFamily="18" charset="0"/>
                        </a:rPr>
                        <a:t>報名人次統計表</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indent="0" algn="l">
                        <a:lnSpc>
                          <a:spcPct val="90000"/>
                        </a:lnSpc>
                        <a:spcAft>
                          <a:spcPts val="0"/>
                        </a:spcAft>
                      </a:pPr>
                      <a:r>
                        <a:rPr lang="zh-TW" altLang="en-US" sz="1200" kern="100" baseline="0" dirty="0">
                          <a:latin typeface="Times New Roman" panose="02020603050405020304" pitchFamily="18" charset="0"/>
                          <a:ea typeface="標楷體" panose="03000509000000000000" pitchFamily="65" charset="-120"/>
                          <a:cs typeface="Times New Roman" panose="02020603050405020304" pitchFamily="18" charset="0"/>
                        </a:rPr>
                        <a:t>本委員會</a:t>
                      </a:r>
                      <a:r>
                        <a:rPr lang="zh-TW" sz="1200" kern="100" baseline="0" dirty="0">
                          <a:latin typeface="Times New Roman" panose="02020603050405020304" pitchFamily="18" charset="0"/>
                          <a:ea typeface="標楷體" panose="03000509000000000000" pitchFamily="65" charset="-120"/>
                          <a:cs typeface="Times New Roman" panose="02020603050405020304" pitchFamily="18" charset="0"/>
                        </a:rPr>
                        <a:t>系統</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indent="0" algn="l">
                        <a:lnSpc>
                          <a:spcPct val="90000"/>
                        </a:lnSpc>
                        <a:spcAft>
                          <a:spcPts val="0"/>
                        </a:spcAft>
                      </a:pPr>
                      <a:r>
                        <a:rPr lang="zh-TW" sz="1200" kern="100" baseline="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需單位確認後列印並郵寄</a:t>
                      </a:r>
                      <a:r>
                        <a:rPr lang="zh-TW" altLang="en-US" sz="1200" kern="100" baseline="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本委員會</a:t>
                      </a:r>
                      <a:endParaRPr lang="zh-TW" sz="1200" kern="100" baseline="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a:p>
                      <a:pPr marL="0" indent="0" algn="l">
                        <a:lnSpc>
                          <a:spcPct val="90000"/>
                        </a:lnSpc>
                        <a:spcAft>
                          <a:spcPts val="0"/>
                        </a:spcAft>
                      </a:pPr>
                      <a:r>
                        <a:rPr lang="en-US" sz="1200" kern="100" baseline="0" dirty="0" smtClean="0">
                          <a:solidFill>
                            <a:srgbClr val="3333FF"/>
                          </a:solidFill>
                          <a:latin typeface="Times New Roman" panose="02020603050405020304" pitchFamily="18" charset="0"/>
                          <a:ea typeface="標楷體" panose="03000509000000000000" pitchFamily="65" charset="-120"/>
                          <a:cs typeface="Times New Roman" panose="02020603050405020304" pitchFamily="18" charset="0"/>
                        </a:rPr>
                        <a:t>5/2</a:t>
                      </a:r>
                      <a:r>
                        <a:rPr lang="en-US" altLang="zh-TW" sz="1200" kern="100" baseline="0" dirty="0" smtClean="0">
                          <a:solidFill>
                            <a:srgbClr val="3333FF"/>
                          </a:solidFill>
                          <a:latin typeface="Times New Roman" panose="02020603050405020304" pitchFamily="18" charset="0"/>
                          <a:ea typeface="標楷體" panose="03000509000000000000" pitchFamily="65" charset="-120"/>
                          <a:cs typeface="Times New Roman" panose="02020603050405020304" pitchFamily="18" charset="0"/>
                        </a:rPr>
                        <a:t>6(</a:t>
                      </a:r>
                      <a:r>
                        <a:rPr lang="zh-TW" altLang="en-US" sz="1200" kern="100" baseline="0" dirty="0">
                          <a:solidFill>
                            <a:srgbClr val="3333FF"/>
                          </a:solidFill>
                          <a:latin typeface="Times New Roman" panose="02020603050405020304" pitchFamily="18" charset="0"/>
                          <a:ea typeface="標楷體" panose="03000509000000000000" pitchFamily="65" charset="-120"/>
                          <a:cs typeface="Times New Roman" panose="02020603050405020304" pitchFamily="18" charset="0"/>
                        </a:rPr>
                        <a:t>四</a:t>
                      </a:r>
                      <a:r>
                        <a:rPr lang="en-US" altLang="zh-TW" sz="1200" kern="100" baseline="0" dirty="0">
                          <a:solidFill>
                            <a:srgbClr val="3333FF"/>
                          </a:solidFill>
                          <a:latin typeface="Times New Roman" panose="02020603050405020304" pitchFamily="18" charset="0"/>
                          <a:ea typeface="標楷體" panose="03000509000000000000" pitchFamily="65" charset="-120"/>
                          <a:cs typeface="Times New Roman" panose="02020603050405020304" pitchFamily="18" charset="0"/>
                        </a:rPr>
                        <a:t>)</a:t>
                      </a:r>
                      <a:r>
                        <a:rPr lang="zh-TW" sz="1200" kern="100" baseline="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前寄回</a:t>
                      </a:r>
                      <a:r>
                        <a:rPr lang="zh-TW" altLang="en-US" sz="1200" kern="100" baseline="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本委員會</a:t>
                      </a:r>
                      <a:endParaRPr lang="zh-TW" sz="1200" kern="100" baseline="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xmlns="" val="10006"/>
                  </a:ext>
                </a:extLst>
              </a:tr>
              <a:tr h="389246">
                <a:tc vMerge="1">
                  <a:txBody>
                    <a:bodyPr/>
                    <a:lstStyle/>
                    <a:p>
                      <a:pPr marL="0" marR="71755" indent="0" algn="ctr">
                        <a:lnSpc>
                          <a:spcPct val="90000"/>
                        </a:lnSpc>
                        <a:spcAft>
                          <a:spcPts val="0"/>
                        </a:spcAft>
                      </a:pPr>
                      <a:endParaRPr lang="zh-TW" sz="1200" kern="100" baseline="0" dirty="0">
                        <a:latin typeface="標楷體" panose="03000509000000000000" pitchFamily="65" charset="-120"/>
                        <a:ea typeface="標楷體" panose="03000509000000000000" pitchFamily="65" charset="-120"/>
                        <a:cs typeface="Times New Roman"/>
                      </a:endParaRPr>
                    </a:p>
                  </a:txBody>
                  <a:tcPr marL="0" marR="0" marT="0" marB="0" vert="eaVert"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pPr marL="0" marR="71755" indent="0" algn="ctr">
                        <a:lnSpc>
                          <a:spcPct val="90000"/>
                        </a:lnSpc>
                        <a:spcAft>
                          <a:spcPts val="0"/>
                        </a:spcAft>
                      </a:pPr>
                      <a:endParaRPr lang="zh-TW" sz="1200" kern="100" baseline="0" dirty="0">
                        <a:latin typeface="標楷體" panose="03000509000000000000" pitchFamily="65" charset="-120"/>
                        <a:ea typeface="標楷體" panose="03000509000000000000" pitchFamily="65" charset="-120"/>
                        <a:cs typeface="Times New Roman"/>
                      </a:endParaRPr>
                    </a:p>
                  </a:txBody>
                  <a:tcPr marL="0" marR="0" marT="0" marB="0" vert="eaVert"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lnSpc>
                          <a:spcPct val="90000"/>
                        </a:lnSpc>
                        <a:spcAft>
                          <a:spcPts val="0"/>
                        </a:spcAft>
                      </a:pPr>
                      <a:r>
                        <a:rPr lang="en-US" sz="1200" kern="100" baseline="0" dirty="0">
                          <a:latin typeface="Times New Roman" panose="02020603050405020304" pitchFamily="18" charset="0"/>
                          <a:ea typeface="標楷體" panose="03000509000000000000" pitchFamily="65" charset="-120"/>
                          <a:cs typeface="Times New Roman" panose="02020603050405020304" pitchFamily="18" charset="0"/>
                        </a:rPr>
                        <a:t>7</a:t>
                      </a:r>
                      <a:endParaRPr lang="zh-TW" sz="1200" kern="100" baseline="0" dirty="0">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indent="0" algn="ctr">
                        <a:lnSpc>
                          <a:spcPct val="90000"/>
                        </a:lnSpc>
                        <a:spcAft>
                          <a:spcPts val="0"/>
                        </a:spcAft>
                      </a:pPr>
                      <a:r>
                        <a:rPr lang="zh-TW" sz="1200" kern="100" baseline="0" dirty="0">
                          <a:latin typeface="Times New Roman" panose="02020603050405020304" pitchFamily="18" charset="0"/>
                          <a:ea typeface="標楷體" panose="03000509000000000000" pitchFamily="65" charset="-120"/>
                          <a:cs typeface="Times New Roman" panose="02020603050405020304" pitchFamily="18" charset="0"/>
                        </a:rPr>
                        <a:t>報表</a:t>
                      </a:r>
                      <a:r>
                        <a:rPr lang="en-US" sz="1200" kern="100" baseline="0" dirty="0">
                          <a:latin typeface="Times New Roman" panose="02020603050405020304" pitchFamily="18" charset="0"/>
                          <a:ea typeface="標楷體" panose="03000509000000000000" pitchFamily="65" charset="-120"/>
                          <a:cs typeface="Times New Roman" panose="02020603050405020304" pitchFamily="18" charset="0"/>
                        </a:rPr>
                        <a:t>A3-2</a:t>
                      </a:r>
                      <a:endParaRPr lang="zh-TW" sz="1200" kern="100" baseline="0" dirty="0">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indent="0" algn="l">
                        <a:lnSpc>
                          <a:spcPct val="90000"/>
                        </a:lnSpc>
                        <a:spcAft>
                          <a:spcPts val="0"/>
                        </a:spcAft>
                      </a:pPr>
                      <a:r>
                        <a:rPr lang="zh-TW" sz="1200" kern="100" baseline="0" dirty="0">
                          <a:latin typeface="Times New Roman" panose="02020603050405020304" pitchFamily="18" charset="0"/>
                          <a:ea typeface="標楷體" panose="03000509000000000000" pitchFamily="65" charset="-120"/>
                          <a:cs typeface="Times New Roman" panose="02020603050405020304" pitchFamily="18" charset="0"/>
                        </a:rPr>
                        <a:t>報名人數統計表</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indent="0" algn="l">
                        <a:lnSpc>
                          <a:spcPct val="90000"/>
                        </a:lnSpc>
                        <a:spcAft>
                          <a:spcPts val="0"/>
                        </a:spcAft>
                      </a:pPr>
                      <a:r>
                        <a:rPr lang="zh-TW" altLang="en-US" sz="1200" kern="100" baseline="0" dirty="0">
                          <a:latin typeface="Times New Roman" panose="02020603050405020304" pitchFamily="18" charset="0"/>
                          <a:ea typeface="標楷體" panose="03000509000000000000" pitchFamily="65" charset="-120"/>
                          <a:cs typeface="Times New Roman" panose="02020603050405020304" pitchFamily="18" charset="0"/>
                        </a:rPr>
                        <a:t>本委員會</a:t>
                      </a:r>
                      <a:r>
                        <a:rPr lang="zh-TW" sz="1200" kern="100" baseline="0" dirty="0">
                          <a:latin typeface="Times New Roman" panose="02020603050405020304" pitchFamily="18" charset="0"/>
                          <a:ea typeface="標楷體" panose="03000509000000000000" pitchFamily="65" charset="-120"/>
                          <a:cs typeface="Times New Roman" panose="02020603050405020304" pitchFamily="18" charset="0"/>
                        </a:rPr>
                        <a:t>系統</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indent="0" algn="l">
                        <a:lnSpc>
                          <a:spcPct val="90000"/>
                        </a:lnSpc>
                        <a:spcAft>
                          <a:spcPts val="0"/>
                        </a:spcAft>
                      </a:pPr>
                      <a:r>
                        <a:rPr lang="zh-TW" sz="1200" kern="100" baseline="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需單位確認後列印並郵寄</a:t>
                      </a:r>
                      <a:r>
                        <a:rPr lang="zh-TW" altLang="en-US" sz="1200" kern="100" baseline="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本委員會</a:t>
                      </a:r>
                      <a:endParaRPr lang="zh-TW" sz="1200" kern="100" baseline="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a:p>
                      <a:pPr marL="0" indent="0" algn="l">
                        <a:lnSpc>
                          <a:spcPct val="90000"/>
                        </a:lnSpc>
                        <a:spcAft>
                          <a:spcPts val="0"/>
                        </a:spcAft>
                      </a:pPr>
                      <a:r>
                        <a:rPr lang="en-US" sz="1200" kern="100" baseline="0" dirty="0" smtClean="0">
                          <a:solidFill>
                            <a:srgbClr val="3333FF"/>
                          </a:solidFill>
                          <a:latin typeface="Times New Roman" panose="02020603050405020304" pitchFamily="18" charset="0"/>
                          <a:ea typeface="標楷體" panose="03000509000000000000" pitchFamily="65" charset="-120"/>
                          <a:cs typeface="Times New Roman" panose="02020603050405020304" pitchFamily="18" charset="0"/>
                        </a:rPr>
                        <a:t>5/2</a:t>
                      </a:r>
                      <a:r>
                        <a:rPr lang="en-US" altLang="zh-TW" sz="1200" kern="100" baseline="0" dirty="0" smtClean="0">
                          <a:solidFill>
                            <a:srgbClr val="3333FF"/>
                          </a:solidFill>
                          <a:latin typeface="Times New Roman" panose="02020603050405020304" pitchFamily="18" charset="0"/>
                          <a:ea typeface="標楷體" panose="03000509000000000000" pitchFamily="65" charset="-120"/>
                          <a:cs typeface="Times New Roman" panose="02020603050405020304" pitchFamily="18" charset="0"/>
                        </a:rPr>
                        <a:t>6(</a:t>
                      </a:r>
                      <a:r>
                        <a:rPr lang="zh-TW" altLang="en-US" sz="1200" kern="100" baseline="0" dirty="0">
                          <a:solidFill>
                            <a:srgbClr val="3333FF"/>
                          </a:solidFill>
                          <a:latin typeface="Times New Roman" panose="02020603050405020304" pitchFamily="18" charset="0"/>
                          <a:ea typeface="標楷體" panose="03000509000000000000" pitchFamily="65" charset="-120"/>
                          <a:cs typeface="Times New Roman" panose="02020603050405020304" pitchFamily="18" charset="0"/>
                        </a:rPr>
                        <a:t>四</a:t>
                      </a:r>
                      <a:r>
                        <a:rPr lang="en-US" altLang="zh-TW" sz="1200" kern="100" baseline="0" dirty="0">
                          <a:solidFill>
                            <a:srgbClr val="3333FF"/>
                          </a:solidFill>
                          <a:latin typeface="Times New Roman" panose="02020603050405020304" pitchFamily="18" charset="0"/>
                          <a:ea typeface="標楷體" panose="03000509000000000000" pitchFamily="65" charset="-120"/>
                          <a:cs typeface="Times New Roman" panose="02020603050405020304" pitchFamily="18" charset="0"/>
                        </a:rPr>
                        <a:t>)</a:t>
                      </a:r>
                      <a:r>
                        <a:rPr lang="zh-TW" sz="1200" kern="100" baseline="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前寄回</a:t>
                      </a:r>
                      <a:r>
                        <a:rPr lang="zh-TW" altLang="en-US" sz="1200" kern="100" baseline="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本委員會</a:t>
                      </a:r>
                      <a:endParaRPr lang="zh-TW" sz="1200" kern="100" baseline="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xmlns="" val="10007"/>
                  </a:ext>
                </a:extLst>
              </a:tr>
              <a:tr h="389246">
                <a:tc vMerge="1">
                  <a:txBody>
                    <a:bodyPr/>
                    <a:lstStyle/>
                    <a:p>
                      <a:pPr marL="0" marR="71755" indent="0" algn="ctr">
                        <a:lnSpc>
                          <a:spcPct val="90000"/>
                        </a:lnSpc>
                        <a:spcAft>
                          <a:spcPts val="0"/>
                        </a:spcAft>
                      </a:pPr>
                      <a:endParaRPr lang="zh-TW" sz="1200" kern="100" baseline="0" dirty="0">
                        <a:latin typeface="標楷體" panose="03000509000000000000" pitchFamily="65" charset="-120"/>
                        <a:ea typeface="標楷體" panose="03000509000000000000" pitchFamily="65" charset="-120"/>
                        <a:cs typeface="Times New Roman"/>
                      </a:endParaRPr>
                    </a:p>
                  </a:txBody>
                  <a:tcPr marL="0" marR="0" marT="0" marB="0" vert="eaVert"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pPr marL="0" marR="71755" indent="0" algn="ctr">
                        <a:lnSpc>
                          <a:spcPct val="90000"/>
                        </a:lnSpc>
                        <a:spcAft>
                          <a:spcPts val="0"/>
                        </a:spcAft>
                      </a:pPr>
                      <a:endParaRPr lang="zh-TW" sz="1200" kern="100" baseline="0" dirty="0">
                        <a:latin typeface="標楷體" panose="03000509000000000000" pitchFamily="65" charset="-120"/>
                        <a:ea typeface="標楷體" panose="03000509000000000000" pitchFamily="65" charset="-120"/>
                        <a:cs typeface="Times New Roman"/>
                      </a:endParaRPr>
                    </a:p>
                  </a:txBody>
                  <a:tcPr marL="0" marR="0" marT="0" marB="0" vert="eaVert"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lnSpc>
                          <a:spcPct val="90000"/>
                        </a:lnSpc>
                        <a:spcAft>
                          <a:spcPts val="0"/>
                        </a:spcAft>
                      </a:pPr>
                      <a:r>
                        <a:rPr lang="en-US" sz="1200" kern="100" baseline="0" dirty="0">
                          <a:latin typeface="Times New Roman" panose="02020603050405020304" pitchFamily="18" charset="0"/>
                          <a:ea typeface="標楷體" panose="03000509000000000000" pitchFamily="65" charset="-120"/>
                          <a:cs typeface="Times New Roman" panose="02020603050405020304" pitchFamily="18" charset="0"/>
                        </a:rPr>
                        <a:t>8</a:t>
                      </a:r>
                      <a:endParaRPr lang="zh-TW" sz="1200" kern="100" baseline="0" dirty="0">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indent="0" algn="ctr">
                        <a:lnSpc>
                          <a:spcPct val="90000"/>
                        </a:lnSpc>
                        <a:spcAft>
                          <a:spcPts val="0"/>
                        </a:spcAft>
                      </a:pPr>
                      <a:r>
                        <a:rPr lang="zh-TW" sz="1200" kern="100" baseline="0" dirty="0">
                          <a:latin typeface="Times New Roman" panose="02020603050405020304" pitchFamily="18" charset="0"/>
                          <a:ea typeface="標楷體" panose="03000509000000000000" pitchFamily="65" charset="-120"/>
                          <a:cs typeface="Times New Roman" panose="02020603050405020304" pitchFamily="18" charset="0"/>
                        </a:rPr>
                        <a:t>報表</a:t>
                      </a:r>
                      <a:r>
                        <a:rPr lang="en-US" sz="1200" kern="100" baseline="0" dirty="0">
                          <a:latin typeface="Times New Roman" panose="02020603050405020304" pitchFamily="18" charset="0"/>
                          <a:ea typeface="標楷體" panose="03000509000000000000" pitchFamily="65" charset="-120"/>
                          <a:cs typeface="Times New Roman" panose="02020603050405020304" pitchFamily="18" charset="0"/>
                        </a:rPr>
                        <a:t>A4</a:t>
                      </a:r>
                      <a:endParaRPr lang="zh-TW" sz="1200" kern="100" baseline="0" dirty="0">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sz="1200" kern="100" baseline="0" dirty="0">
                          <a:latin typeface="Times New Roman" panose="02020603050405020304" pitchFamily="18" charset="0"/>
                          <a:ea typeface="標楷體" panose="03000509000000000000" pitchFamily="65" charset="-120"/>
                          <a:cs typeface="Times New Roman" panose="02020603050405020304" pitchFamily="18" charset="0"/>
                        </a:rPr>
                        <a:t>造字一覽表</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altLang="en-US" sz="1200" kern="100" baseline="0" dirty="0">
                          <a:latin typeface="Times New Roman" panose="02020603050405020304" pitchFamily="18" charset="0"/>
                          <a:ea typeface="標楷體" panose="03000509000000000000" pitchFamily="65" charset="-120"/>
                          <a:cs typeface="Times New Roman" panose="02020603050405020304" pitchFamily="18" charset="0"/>
                        </a:rPr>
                        <a:t>本委員會</a:t>
                      </a:r>
                      <a:r>
                        <a:rPr lang="zh-TW" sz="1200" kern="100" baseline="0" dirty="0">
                          <a:latin typeface="Times New Roman" panose="02020603050405020304" pitchFamily="18" charset="0"/>
                          <a:ea typeface="標楷體" panose="03000509000000000000" pitchFamily="65" charset="-120"/>
                          <a:cs typeface="Times New Roman" panose="02020603050405020304" pitchFamily="18" charset="0"/>
                        </a:rPr>
                        <a:t>系統</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sz="1200" kern="100" baseline="0" dirty="0">
                          <a:latin typeface="Times New Roman" panose="02020603050405020304" pitchFamily="18" charset="0"/>
                          <a:ea typeface="標楷體" panose="03000509000000000000" pitchFamily="65" charset="-120"/>
                          <a:cs typeface="Times New Roman" panose="02020603050405020304" pitchFamily="18" charset="0"/>
                        </a:rPr>
                        <a:t>直接傳真至</a:t>
                      </a:r>
                      <a:r>
                        <a:rPr lang="zh-TW" altLang="en-US" sz="1200" kern="100" baseline="0" dirty="0">
                          <a:latin typeface="Times New Roman" panose="02020603050405020304" pitchFamily="18" charset="0"/>
                          <a:ea typeface="標楷體" panose="03000509000000000000" pitchFamily="65" charset="-120"/>
                          <a:cs typeface="Times New Roman" panose="02020603050405020304" pitchFamily="18" charset="0"/>
                        </a:rPr>
                        <a:t>本委員會</a:t>
                      </a:r>
                      <a:r>
                        <a:rPr lang="en-US" sz="1200" kern="100" baseline="0" dirty="0">
                          <a:latin typeface="Times New Roman" panose="02020603050405020304" pitchFamily="18" charset="0"/>
                          <a:ea typeface="標楷體" panose="03000509000000000000" pitchFamily="65" charset="-120"/>
                          <a:cs typeface="Times New Roman" panose="02020603050405020304" pitchFamily="18" charset="0"/>
                        </a:rPr>
                        <a:t/>
                      </a:r>
                      <a:br>
                        <a:rPr lang="en-US" sz="1200" kern="100" baseline="0" dirty="0">
                          <a:latin typeface="Times New Roman" panose="02020603050405020304" pitchFamily="18" charset="0"/>
                          <a:ea typeface="標楷體" panose="03000509000000000000" pitchFamily="65" charset="-120"/>
                          <a:cs typeface="Times New Roman" panose="02020603050405020304" pitchFamily="18" charset="0"/>
                        </a:rPr>
                      </a:br>
                      <a:r>
                        <a:rPr lang="zh-TW" sz="1200" kern="100" baseline="0" dirty="0">
                          <a:latin typeface="Times New Roman" panose="02020603050405020304" pitchFamily="18" charset="0"/>
                          <a:ea typeface="標楷體" panose="03000509000000000000" pitchFamily="65" charset="-120"/>
                          <a:cs typeface="Times New Roman" panose="02020603050405020304" pitchFamily="18" charset="0"/>
                        </a:rPr>
                        <a:t>並來電確認</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xmlns="" val="10008"/>
                  </a:ext>
                </a:extLst>
              </a:tr>
              <a:tr h="194622">
                <a:tc vMerge="1">
                  <a:txBody>
                    <a:bodyPr/>
                    <a:lstStyle/>
                    <a:p>
                      <a:pPr marL="0" marR="71755" indent="0" algn="ctr">
                        <a:lnSpc>
                          <a:spcPct val="90000"/>
                        </a:lnSpc>
                        <a:spcAft>
                          <a:spcPts val="0"/>
                        </a:spcAft>
                      </a:pPr>
                      <a:endParaRPr lang="zh-TW" sz="1200" kern="100" baseline="0" dirty="0">
                        <a:latin typeface="標楷體" panose="03000509000000000000" pitchFamily="65" charset="-120"/>
                        <a:ea typeface="標楷體" panose="03000509000000000000" pitchFamily="65" charset="-120"/>
                        <a:cs typeface="Times New Roman"/>
                      </a:endParaRPr>
                    </a:p>
                  </a:txBody>
                  <a:tcPr marL="0" marR="0" marT="0" marB="0" vert="eaVert"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pPr marL="0" marR="71755" indent="0" algn="ctr">
                        <a:lnSpc>
                          <a:spcPct val="90000"/>
                        </a:lnSpc>
                        <a:spcAft>
                          <a:spcPts val="0"/>
                        </a:spcAft>
                      </a:pPr>
                      <a:endParaRPr lang="zh-TW" sz="1200" kern="100" baseline="0" dirty="0">
                        <a:latin typeface="標楷體" panose="03000509000000000000" pitchFamily="65" charset="-120"/>
                        <a:ea typeface="標楷體" panose="03000509000000000000" pitchFamily="65" charset="-120"/>
                        <a:cs typeface="Times New Roman"/>
                      </a:endParaRPr>
                    </a:p>
                  </a:txBody>
                  <a:tcPr marL="0" marR="0" marT="0" marB="0" vert="eaVert"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lnSpc>
                          <a:spcPct val="90000"/>
                        </a:lnSpc>
                        <a:spcAft>
                          <a:spcPts val="0"/>
                        </a:spcAft>
                      </a:pPr>
                      <a:r>
                        <a:rPr lang="en-US" sz="1200" kern="100" baseline="0" dirty="0">
                          <a:latin typeface="Times New Roman" panose="02020603050405020304" pitchFamily="18" charset="0"/>
                          <a:ea typeface="標楷體" panose="03000509000000000000" pitchFamily="65" charset="-120"/>
                          <a:cs typeface="Times New Roman" panose="02020603050405020304" pitchFamily="18" charset="0"/>
                        </a:rPr>
                        <a:t>9</a:t>
                      </a:r>
                      <a:endParaRPr lang="zh-TW" sz="1200" kern="100" baseline="0" dirty="0">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indent="0" algn="ctr">
                        <a:lnSpc>
                          <a:spcPct val="90000"/>
                        </a:lnSpc>
                        <a:spcAft>
                          <a:spcPts val="0"/>
                        </a:spcAft>
                      </a:pPr>
                      <a:r>
                        <a:rPr lang="zh-TW" sz="1200" kern="100" baseline="0" dirty="0">
                          <a:latin typeface="Times New Roman" panose="02020603050405020304" pitchFamily="18" charset="0"/>
                          <a:ea typeface="標楷體" panose="03000509000000000000" pitchFamily="65" charset="-120"/>
                          <a:cs typeface="Times New Roman" panose="02020603050405020304" pitchFamily="18" charset="0"/>
                        </a:rPr>
                        <a:t>報表</a:t>
                      </a:r>
                      <a:r>
                        <a:rPr lang="en-US" sz="1200" kern="100" baseline="0" dirty="0">
                          <a:latin typeface="Times New Roman" panose="02020603050405020304" pitchFamily="18" charset="0"/>
                          <a:ea typeface="標楷體" panose="03000509000000000000" pitchFamily="65" charset="-120"/>
                          <a:cs typeface="Times New Roman" panose="02020603050405020304" pitchFamily="18" charset="0"/>
                        </a:rPr>
                        <a:t>A5-1</a:t>
                      </a:r>
                      <a:endParaRPr lang="zh-TW" sz="1200" kern="100" baseline="0" dirty="0">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sz="1200" kern="100" baseline="0" dirty="0">
                          <a:latin typeface="Times New Roman" panose="02020603050405020304" pitchFamily="18" charset="0"/>
                          <a:ea typeface="標楷體" panose="03000509000000000000" pitchFamily="65" charset="-120"/>
                          <a:cs typeface="Times New Roman" panose="02020603050405020304" pitchFamily="18" charset="0"/>
                        </a:rPr>
                        <a:t>考生名條 </a:t>
                      </a:r>
                      <a:r>
                        <a:rPr lang="en-US" sz="1200" kern="100" baseline="0" dirty="0">
                          <a:latin typeface="Times New Roman" panose="02020603050405020304" pitchFamily="18" charset="0"/>
                          <a:ea typeface="標楷體" panose="03000509000000000000" pitchFamily="65" charset="-120"/>
                          <a:cs typeface="Times New Roman" panose="02020603050405020304" pitchFamily="18" charset="0"/>
                        </a:rPr>
                        <a:t>(</a:t>
                      </a:r>
                      <a:r>
                        <a:rPr lang="zh-TW" sz="1200" kern="100" baseline="0" dirty="0">
                          <a:latin typeface="Times New Roman" panose="02020603050405020304" pitchFamily="18" charset="0"/>
                          <a:ea typeface="標楷體" panose="03000509000000000000" pitchFamily="65" charset="-120"/>
                          <a:cs typeface="Times New Roman" panose="02020603050405020304" pitchFamily="18" charset="0"/>
                        </a:rPr>
                        <a:t>依甄選學校排序</a:t>
                      </a:r>
                      <a:r>
                        <a:rPr lang="en-US" sz="1200" kern="100" baseline="0" dirty="0">
                          <a:latin typeface="Times New Roman" panose="02020603050405020304" pitchFamily="18" charset="0"/>
                          <a:ea typeface="標楷體" panose="03000509000000000000" pitchFamily="65" charset="-120"/>
                          <a:cs typeface="Times New Roman" panose="02020603050405020304" pitchFamily="18" charset="0"/>
                        </a:rPr>
                        <a:t>)</a:t>
                      </a:r>
                      <a:endParaRPr lang="zh-TW" sz="1200" kern="100" baseline="0" dirty="0">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altLang="en-US" sz="1200" kern="100" baseline="0" dirty="0">
                          <a:latin typeface="Times New Roman" panose="02020603050405020304" pitchFamily="18" charset="0"/>
                          <a:ea typeface="標楷體" panose="03000509000000000000" pitchFamily="65" charset="-120"/>
                          <a:cs typeface="Times New Roman" panose="02020603050405020304" pitchFamily="18" charset="0"/>
                        </a:rPr>
                        <a:t>本委員會</a:t>
                      </a:r>
                      <a:r>
                        <a:rPr lang="zh-TW" sz="1200" kern="100" baseline="0" dirty="0">
                          <a:latin typeface="Times New Roman" panose="02020603050405020304" pitchFamily="18" charset="0"/>
                          <a:ea typeface="標楷體" panose="03000509000000000000" pitchFamily="65" charset="-120"/>
                          <a:cs typeface="Times New Roman" panose="02020603050405020304" pitchFamily="18" charset="0"/>
                        </a:rPr>
                        <a:t>系統</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sz="1200" kern="100" baseline="0" dirty="0">
                          <a:latin typeface="Times New Roman" panose="02020603050405020304" pitchFamily="18" charset="0"/>
                          <a:ea typeface="標楷體" panose="03000509000000000000" pitchFamily="65" charset="-120"/>
                          <a:cs typeface="Times New Roman" panose="02020603050405020304" pitchFamily="18" charset="0"/>
                        </a:rPr>
                        <a:t>高中職資料彙整用</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xmlns="" val="10009"/>
                  </a:ext>
                </a:extLst>
              </a:tr>
              <a:tr h="194622">
                <a:tc vMerge="1">
                  <a:txBody>
                    <a:bodyPr/>
                    <a:lstStyle/>
                    <a:p>
                      <a:pPr marL="0" marR="71755" indent="0" algn="ctr">
                        <a:lnSpc>
                          <a:spcPct val="90000"/>
                        </a:lnSpc>
                        <a:spcAft>
                          <a:spcPts val="0"/>
                        </a:spcAft>
                      </a:pPr>
                      <a:endParaRPr lang="zh-TW" sz="1200" kern="100" baseline="0" dirty="0">
                        <a:latin typeface="標楷體" panose="03000509000000000000" pitchFamily="65" charset="-120"/>
                        <a:ea typeface="標楷體" panose="03000509000000000000" pitchFamily="65" charset="-120"/>
                        <a:cs typeface="Times New Roman"/>
                      </a:endParaRPr>
                    </a:p>
                  </a:txBody>
                  <a:tcPr marL="0" marR="0" marT="0" marB="0" vert="eaVert"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pPr marL="0" marR="71755" indent="0" algn="ctr">
                        <a:lnSpc>
                          <a:spcPct val="90000"/>
                        </a:lnSpc>
                        <a:spcAft>
                          <a:spcPts val="0"/>
                        </a:spcAft>
                      </a:pPr>
                      <a:endParaRPr lang="zh-TW" sz="1200" kern="100" baseline="0" dirty="0">
                        <a:latin typeface="標楷體" panose="03000509000000000000" pitchFamily="65" charset="-120"/>
                        <a:ea typeface="標楷體" panose="03000509000000000000" pitchFamily="65" charset="-120"/>
                        <a:cs typeface="Times New Roman"/>
                      </a:endParaRPr>
                    </a:p>
                  </a:txBody>
                  <a:tcPr marL="0" marR="0" marT="0" marB="0" vert="eaVert"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lnSpc>
                          <a:spcPct val="90000"/>
                        </a:lnSpc>
                        <a:spcAft>
                          <a:spcPts val="0"/>
                        </a:spcAft>
                      </a:pPr>
                      <a:r>
                        <a:rPr lang="en-US" sz="1200" kern="100" baseline="0" dirty="0">
                          <a:latin typeface="Times New Roman" panose="02020603050405020304" pitchFamily="18" charset="0"/>
                          <a:ea typeface="標楷體" panose="03000509000000000000" pitchFamily="65" charset="-120"/>
                          <a:cs typeface="Times New Roman" panose="02020603050405020304" pitchFamily="18" charset="0"/>
                        </a:rPr>
                        <a:t>10</a:t>
                      </a:r>
                      <a:endParaRPr lang="zh-TW" sz="1200" kern="100" baseline="0" dirty="0">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indent="0" algn="ctr">
                        <a:lnSpc>
                          <a:spcPct val="90000"/>
                        </a:lnSpc>
                        <a:spcAft>
                          <a:spcPts val="0"/>
                        </a:spcAft>
                      </a:pPr>
                      <a:r>
                        <a:rPr lang="zh-TW" sz="1200" kern="100" baseline="0" dirty="0">
                          <a:latin typeface="Times New Roman" panose="02020603050405020304" pitchFamily="18" charset="0"/>
                          <a:ea typeface="標楷體" panose="03000509000000000000" pitchFamily="65" charset="-120"/>
                          <a:cs typeface="Times New Roman" panose="02020603050405020304" pitchFamily="18" charset="0"/>
                        </a:rPr>
                        <a:t>報表</a:t>
                      </a:r>
                      <a:r>
                        <a:rPr lang="en-US" sz="1200" kern="100" baseline="0" dirty="0">
                          <a:latin typeface="Times New Roman" panose="02020603050405020304" pitchFamily="18" charset="0"/>
                          <a:ea typeface="標楷體" panose="03000509000000000000" pitchFamily="65" charset="-120"/>
                          <a:cs typeface="Times New Roman" panose="02020603050405020304" pitchFamily="18" charset="0"/>
                        </a:rPr>
                        <a:t>A5-2</a:t>
                      </a:r>
                      <a:endParaRPr lang="zh-TW" sz="1200" kern="100" baseline="0" dirty="0">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sz="1200" kern="100" baseline="0" dirty="0">
                          <a:latin typeface="Times New Roman" panose="02020603050405020304" pitchFamily="18" charset="0"/>
                          <a:ea typeface="標楷體" panose="03000509000000000000" pitchFamily="65" charset="-120"/>
                          <a:cs typeface="Times New Roman" panose="02020603050405020304" pitchFamily="18" charset="0"/>
                        </a:rPr>
                        <a:t>考生名條 </a:t>
                      </a:r>
                      <a:r>
                        <a:rPr lang="en-US" sz="1200" kern="100" baseline="0" dirty="0">
                          <a:latin typeface="Times New Roman" panose="02020603050405020304" pitchFamily="18" charset="0"/>
                          <a:ea typeface="標楷體" panose="03000509000000000000" pitchFamily="65" charset="-120"/>
                          <a:cs typeface="Times New Roman" panose="02020603050405020304" pitchFamily="18" charset="0"/>
                        </a:rPr>
                        <a:t>(</a:t>
                      </a:r>
                      <a:r>
                        <a:rPr lang="zh-TW" sz="1200" kern="100" baseline="0" dirty="0">
                          <a:latin typeface="Times New Roman" panose="02020603050405020304" pitchFamily="18" charset="0"/>
                          <a:ea typeface="標楷體" panose="03000509000000000000" pitchFamily="65" charset="-120"/>
                          <a:cs typeface="Times New Roman" panose="02020603050405020304" pitchFamily="18" charset="0"/>
                        </a:rPr>
                        <a:t>依班級及報名序號排序</a:t>
                      </a:r>
                      <a:r>
                        <a:rPr lang="en-US" sz="1200" kern="100" baseline="0" dirty="0">
                          <a:latin typeface="Times New Roman" panose="02020603050405020304" pitchFamily="18" charset="0"/>
                          <a:ea typeface="標楷體" panose="03000509000000000000" pitchFamily="65" charset="-120"/>
                          <a:cs typeface="Times New Roman" panose="02020603050405020304" pitchFamily="18" charset="0"/>
                        </a:rPr>
                        <a:t>)</a:t>
                      </a:r>
                      <a:endParaRPr lang="zh-TW" sz="1200" kern="100" baseline="0" dirty="0">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altLang="en-US" sz="1200" kern="100" baseline="0" dirty="0">
                          <a:latin typeface="Times New Roman" panose="02020603050405020304" pitchFamily="18" charset="0"/>
                          <a:ea typeface="標楷體" panose="03000509000000000000" pitchFamily="65" charset="-120"/>
                          <a:cs typeface="Times New Roman" panose="02020603050405020304" pitchFamily="18" charset="0"/>
                        </a:rPr>
                        <a:t>本委員會</a:t>
                      </a:r>
                      <a:r>
                        <a:rPr lang="zh-TW" sz="1200" kern="100" baseline="0" dirty="0">
                          <a:latin typeface="Times New Roman" panose="02020603050405020304" pitchFamily="18" charset="0"/>
                          <a:ea typeface="標楷體" panose="03000509000000000000" pitchFamily="65" charset="-120"/>
                          <a:cs typeface="Times New Roman" panose="02020603050405020304" pitchFamily="18" charset="0"/>
                        </a:rPr>
                        <a:t>系統</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sz="1200" kern="100" baseline="0" dirty="0">
                          <a:latin typeface="Times New Roman" panose="02020603050405020304" pitchFamily="18" charset="0"/>
                          <a:ea typeface="標楷體" panose="03000509000000000000" pitchFamily="65" charset="-120"/>
                          <a:cs typeface="Times New Roman" panose="02020603050405020304" pitchFamily="18" charset="0"/>
                        </a:rPr>
                        <a:t>高中職資料彙整用</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xmlns="" val="10010"/>
                  </a:ext>
                </a:extLst>
              </a:tr>
              <a:tr h="194622">
                <a:tc vMerge="1">
                  <a:txBody>
                    <a:bodyPr/>
                    <a:lstStyle/>
                    <a:p>
                      <a:pPr marL="0" marR="71755" indent="0" algn="ctr">
                        <a:lnSpc>
                          <a:spcPct val="90000"/>
                        </a:lnSpc>
                        <a:spcAft>
                          <a:spcPts val="0"/>
                        </a:spcAft>
                      </a:pPr>
                      <a:endParaRPr lang="zh-TW" sz="1200" kern="100" baseline="0" dirty="0">
                        <a:latin typeface="標楷體" panose="03000509000000000000" pitchFamily="65" charset="-120"/>
                        <a:ea typeface="標楷體" panose="03000509000000000000" pitchFamily="65" charset="-120"/>
                        <a:cs typeface="Times New Roman"/>
                      </a:endParaRPr>
                    </a:p>
                  </a:txBody>
                  <a:tcPr marL="0" marR="0" marT="0" marB="0" vert="eaVert"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pPr marL="0" marR="71755" indent="0" algn="ctr">
                        <a:lnSpc>
                          <a:spcPct val="90000"/>
                        </a:lnSpc>
                        <a:spcAft>
                          <a:spcPts val="0"/>
                        </a:spcAft>
                      </a:pPr>
                      <a:endParaRPr lang="zh-TW" sz="1200" kern="100" baseline="0" dirty="0">
                        <a:latin typeface="標楷體" panose="03000509000000000000" pitchFamily="65" charset="-120"/>
                        <a:ea typeface="標楷體" panose="03000509000000000000" pitchFamily="65" charset="-120"/>
                        <a:cs typeface="Times New Roman"/>
                      </a:endParaRPr>
                    </a:p>
                  </a:txBody>
                  <a:tcPr marL="0" marR="0" marT="0" marB="0" vert="eaVert"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lnSpc>
                          <a:spcPct val="90000"/>
                        </a:lnSpc>
                        <a:spcAft>
                          <a:spcPts val="0"/>
                        </a:spcAft>
                      </a:pPr>
                      <a:r>
                        <a:rPr lang="en-US" sz="1200" kern="100" baseline="0" dirty="0">
                          <a:latin typeface="Times New Roman" panose="02020603050405020304" pitchFamily="18" charset="0"/>
                          <a:ea typeface="標楷體" panose="03000509000000000000" pitchFamily="65" charset="-120"/>
                          <a:cs typeface="Times New Roman" panose="02020603050405020304" pitchFamily="18" charset="0"/>
                        </a:rPr>
                        <a:t>11</a:t>
                      </a:r>
                      <a:endParaRPr lang="zh-TW" sz="1200" kern="100" baseline="0" dirty="0">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indent="0" algn="ctr">
                        <a:lnSpc>
                          <a:spcPct val="90000"/>
                        </a:lnSpc>
                        <a:spcAft>
                          <a:spcPts val="0"/>
                        </a:spcAft>
                      </a:pPr>
                      <a:r>
                        <a:rPr lang="zh-TW" sz="1200" kern="100" baseline="0" dirty="0">
                          <a:latin typeface="Times New Roman" panose="02020603050405020304" pitchFamily="18" charset="0"/>
                          <a:ea typeface="標楷體" panose="03000509000000000000" pitchFamily="65" charset="-120"/>
                          <a:cs typeface="Times New Roman" panose="02020603050405020304" pitchFamily="18" charset="0"/>
                        </a:rPr>
                        <a:t>報表</a:t>
                      </a:r>
                      <a:r>
                        <a:rPr lang="en-US" sz="1200" kern="100" baseline="0" dirty="0">
                          <a:latin typeface="Times New Roman" panose="02020603050405020304" pitchFamily="18" charset="0"/>
                          <a:ea typeface="標楷體" panose="03000509000000000000" pitchFamily="65" charset="-120"/>
                          <a:cs typeface="Times New Roman" panose="02020603050405020304" pitchFamily="18" charset="0"/>
                        </a:rPr>
                        <a:t>A6</a:t>
                      </a:r>
                      <a:endParaRPr lang="zh-TW" sz="1200" kern="100" baseline="0" dirty="0">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altLang="en-US" sz="1200" kern="100" baseline="0" dirty="0">
                          <a:latin typeface="Times New Roman" panose="02020603050405020304" pitchFamily="18" charset="0"/>
                          <a:ea typeface="標楷體" panose="03000509000000000000" pitchFamily="65" charset="-120"/>
                          <a:cs typeface="Times New Roman" panose="02020603050405020304" pitchFamily="18" charset="0"/>
                        </a:rPr>
                        <a:t>同時具有</a:t>
                      </a:r>
                      <a:r>
                        <a:rPr lang="zh-TW" sz="1200" kern="100" baseline="0" dirty="0">
                          <a:latin typeface="Times New Roman" panose="02020603050405020304" pitchFamily="18" charset="0"/>
                          <a:ea typeface="標楷體" panose="03000509000000000000" pitchFamily="65" charset="-120"/>
                          <a:cs typeface="Times New Roman" panose="02020603050405020304" pitchFamily="18" charset="0"/>
                        </a:rPr>
                        <a:t>原住民</a:t>
                      </a:r>
                      <a:r>
                        <a:rPr lang="zh-TW" altLang="en-US" sz="1200" kern="100" baseline="0" dirty="0">
                          <a:latin typeface="Times New Roman" panose="02020603050405020304" pitchFamily="18" charset="0"/>
                          <a:ea typeface="標楷體" panose="03000509000000000000" pitchFamily="65" charset="-120"/>
                          <a:cs typeface="Times New Roman" panose="02020603050405020304" pitchFamily="18" charset="0"/>
                        </a:rPr>
                        <a:t>及</a:t>
                      </a:r>
                      <a:r>
                        <a:rPr lang="zh-TW" sz="1200" kern="100" baseline="0" dirty="0">
                          <a:latin typeface="Times New Roman" panose="02020603050405020304" pitchFamily="18" charset="0"/>
                          <a:ea typeface="標楷體" panose="03000509000000000000" pitchFamily="65" charset="-120"/>
                          <a:cs typeface="Times New Roman" panose="02020603050405020304" pitchFamily="18" charset="0"/>
                        </a:rPr>
                        <a:t>離島</a:t>
                      </a:r>
                      <a:r>
                        <a:rPr lang="zh-TW" altLang="en-US" sz="1200" kern="100" baseline="0" dirty="0">
                          <a:latin typeface="Times New Roman" panose="02020603050405020304" pitchFamily="18" charset="0"/>
                          <a:ea typeface="標楷體" panose="03000509000000000000" pitchFamily="65" charset="-120"/>
                          <a:cs typeface="Times New Roman" panose="02020603050405020304" pitchFamily="18" charset="0"/>
                        </a:rPr>
                        <a:t>考</a:t>
                      </a:r>
                      <a:r>
                        <a:rPr lang="zh-TW" sz="1200" kern="100" baseline="0" dirty="0">
                          <a:latin typeface="Times New Roman" panose="02020603050405020304" pitchFamily="18" charset="0"/>
                          <a:ea typeface="標楷體" panose="03000509000000000000" pitchFamily="65" charset="-120"/>
                          <a:cs typeface="Times New Roman" panose="02020603050405020304" pitchFamily="18" charset="0"/>
                        </a:rPr>
                        <a:t>生</a:t>
                      </a:r>
                      <a:r>
                        <a:rPr lang="zh-TW" altLang="en-US" sz="1200" kern="100" baseline="0" dirty="0">
                          <a:latin typeface="Times New Roman" panose="02020603050405020304" pitchFamily="18" charset="0"/>
                          <a:ea typeface="標楷體" panose="03000509000000000000" pitchFamily="65" charset="-120"/>
                          <a:cs typeface="Times New Roman" panose="02020603050405020304" pitchFamily="18" charset="0"/>
                        </a:rPr>
                        <a:t>報名身分考生</a:t>
                      </a:r>
                      <a:r>
                        <a:rPr lang="zh-TW" sz="1200" kern="100" baseline="0" dirty="0">
                          <a:latin typeface="Times New Roman" panose="02020603050405020304" pitchFamily="18" charset="0"/>
                          <a:ea typeface="標楷體" panose="03000509000000000000" pitchFamily="65" charset="-120"/>
                          <a:cs typeface="Times New Roman" panose="02020603050405020304" pitchFamily="18" charset="0"/>
                        </a:rPr>
                        <a:t>名冊</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altLang="en-US" sz="1200" kern="100" baseline="0" dirty="0">
                          <a:latin typeface="Times New Roman" panose="02020603050405020304" pitchFamily="18" charset="0"/>
                          <a:ea typeface="標楷體" panose="03000509000000000000" pitchFamily="65" charset="-120"/>
                          <a:cs typeface="Times New Roman" panose="02020603050405020304" pitchFamily="18" charset="0"/>
                        </a:rPr>
                        <a:t>本委員會</a:t>
                      </a:r>
                      <a:r>
                        <a:rPr lang="zh-TW" sz="1200" kern="100" baseline="0" dirty="0">
                          <a:latin typeface="Times New Roman" panose="02020603050405020304" pitchFamily="18" charset="0"/>
                          <a:ea typeface="標楷體" panose="03000509000000000000" pitchFamily="65" charset="-120"/>
                          <a:cs typeface="Times New Roman" panose="02020603050405020304" pitchFamily="18" charset="0"/>
                        </a:rPr>
                        <a:t>系統</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sz="1200" kern="100" baseline="0" dirty="0">
                          <a:latin typeface="Times New Roman" panose="02020603050405020304" pitchFamily="18" charset="0"/>
                          <a:ea typeface="標楷體" panose="03000509000000000000" pitchFamily="65" charset="-120"/>
                          <a:cs typeface="Times New Roman" panose="02020603050405020304" pitchFamily="18" charset="0"/>
                        </a:rPr>
                        <a:t>高中職資料彙整用</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xmlns="" val="10011"/>
                  </a:ext>
                </a:extLst>
              </a:tr>
              <a:tr h="194622">
                <a:tc vMerge="1">
                  <a:txBody>
                    <a:bodyPr/>
                    <a:lstStyle/>
                    <a:p>
                      <a:pPr marL="0" marR="71755" indent="0" algn="ctr">
                        <a:lnSpc>
                          <a:spcPct val="90000"/>
                        </a:lnSpc>
                        <a:spcAft>
                          <a:spcPts val="0"/>
                        </a:spcAft>
                      </a:pPr>
                      <a:endParaRPr lang="zh-TW" sz="1200" kern="100" baseline="0" dirty="0">
                        <a:latin typeface="標楷體" panose="03000509000000000000" pitchFamily="65" charset="-120"/>
                        <a:ea typeface="標楷體" panose="03000509000000000000" pitchFamily="65" charset="-120"/>
                        <a:cs typeface="Times New Roman"/>
                      </a:endParaRPr>
                    </a:p>
                  </a:txBody>
                  <a:tcPr marL="0" marR="0" marT="0" marB="0" vert="eaVert"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pPr marL="0" marR="71755" indent="0" algn="ctr">
                        <a:lnSpc>
                          <a:spcPct val="90000"/>
                        </a:lnSpc>
                        <a:spcAft>
                          <a:spcPts val="0"/>
                        </a:spcAft>
                      </a:pPr>
                      <a:endParaRPr lang="zh-TW" sz="1200" kern="100" baseline="0" dirty="0">
                        <a:latin typeface="標楷體" panose="03000509000000000000" pitchFamily="65" charset="-120"/>
                        <a:ea typeface="標楷體" panose="03000509000000000000" pitchFamily="65" charset="-120"/>
                        <a:cs typeface="Times New Roman"/>
                      </a:endParaRPr>
                    </a:p>
                  </a:txBody>
                  <a:tcPr marL="0" marR="0" marT="0" marB="0" vert="eaVert"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lnSpc>
                          <a:spcPct val="90000"/>
                        </a:lnSpc>
                        <a:spcAft>
                          <a:spcPts val="0"/>
                        </a:spcAft>
                      </a:pPr>
                      <a:r>
                        <a:rPr lang="en-US" sz="1200" kern="100" baseline="0" dirty="0">
                          <a:latin typeface="Times New Roman" panose="02020603050405020304" pitchFamily="18" charset="0"/>
                          <a:ea typeface="標楷體" panose="03000509000000000000" pitchFamily="65" charset="-120"/>
                          <a:cs typeface="Times New Roman" panose="02020603050405020304" pitchFamily="18" charset="0"/>
                        </a:rPr>
                        <a:t>12</a:t>
                      </a:r>
                      <a:endParaRPr lang="zh-TW" sz="1200" kern="100" baseline="0" dirty="0">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indent="0" algn="ctr">
                        <a:lnSpc>
                          <a:spcPct val="90000"/>
                        </a:lnSpc>
                        <a:spcAft>
                          <a:spcPts val="0"/>
                        </a:spcAft>
                      </a:pPr>
                      <a:r>
                        <a:rPr lang="zh-TW" sz="1200" kern="100" baseline="0" dirty="0">
                          <a:latin typeface="Times New Roman" panose="02020603050405020304" pitchFamily="18" charset="0"/>
                          <a:ea typeface="標楷體" panose="03000509000000000000" pitchFamily="65" charset="-120"/>
                          <a:cs typeface="Times New Roman" panose="02020603050405020304" pitchFamily="18" charset="0"/>
                        </a:rPr>
                        <a:t>報表</a:t>
                      </a:r>
                      <a:r>
                        <a:rPr lang="en-US" sz="1200" kern="100" baseline="0" dirty="0">
                          <a:latin typeface="Times New Roman" panose="02020603050405020304" pitchFamily="18" charset="0"/>
                          <a:ea typeface="標楷體" panose="03000509000000000000" pitchFamily="65" charset="-120"/>
                          <a:cs typeface="Times New Roman" panose="02020603050405020304" pitchFamily="18" charset="0"/>
                        </a:rPr>
                        <a:t>A7</a:t>
                      </a:r>
                      <a:endParaRPr lang="zh-TW" sz="1200" kern="100" baseline="0" dirty="0">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sz="1200" kern="100" baseline="0" dirty="0">
                          <a:latin typeface="Times New Roman" panose="02020603050405020304" pitchFamily="18" charset="0"/>
                          <a:ea typeface="標楷體" panose="03000509000000000000" pitchFamily="65" charset="-120"/>
                          <a:cs typeface="Times New Roman" panose="02020603050405020304" pitchFamily="18" charset="0"/>
                        </a:rPr>
                        <a:t>原住民考生名冊</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altLang="en-US" sz="1200" kern="100" baseline="0" dirty="0">
                          <a:latin typeface="Times New Roman" panose="02020603050405020304" pitchFamily="18" charset="0"/>
                          <a:ea typeface="標楷體" panose="03000509000000000000" pitchFamily="65" charset="-120"/>
                          <a:cs typeface="Times New Roman" panose="02020603050405020304" pitchFamily="18" charset="0"/>
                        </a:rPr>
                        <a:t>本委員會</a:t>
                      </a:r>
                      <a:r>
                        <a:rPr lang="zh-TW" sz="1200" kern="100" baseline="0" dirty="0">
                          <a:latin typeface="Times New Roman" panose="02020603050405020304" pitchFamily="18" charset="0"/>
                          <a:ea typeface="標楷體" panose="03000509000000000000" pitchFamily="65" charset="-120"/>
                          <a:cs typeface="Times New Roman" panose="02020603050405020304" pitchFamily="18" charset="0"/>
                        </a:rPr>
                        <a:t>系統</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sz="1200" kern="100" baseline="0" dirty="0">
                          <a:latin typeface="Times New Roman" panose="02020603050405020304" pitchFamily="18" charset="0"/>
                          <a:ea typeface="標楷體" panose="03000509000000000000" pitchFamily="65" charset="-120"/>
                          <a:cs typeface="Times New Roman" panose="02020603050405020304" pitchFamily="18" charset="0"/>
                        </a:rPr>
                        <a:t>高中職資料彙整用</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xmlns="" val="10012"/>
                  </a:ext>
                </a:extLst>
              </a:tr>
              <a:tr h="194622">
                <a:tc vMerge="1">
                  <a:txBody>
                    <a:bodyPr/>
                    <a:lstStyle/>
                    <a:p>
                      <a:pPr marL="0" marR="71755" indent="0" algn="ctr">
                        <a:lnSpc>
                          <a:spcPct val="90000"/>
                        </a:lnSpc>
                        <a:spcAft>
                          <a:spcPts val="0"/>
                        </a:spcAft>
                      </a:pPr>
                      <a:endParaRPr lang="zh-TW" sz="1200" kern="100" baseline="0" dirty="0">
                        <a:latin typeface="標楷體" panose="03000509000000000000" pitchFamily="65" charset="-120"/>
                        <a:ea typeface="標楷體" panose="03000509000000000000" pitchFamily="65" charset="-120"/>
                        <a:cs typeface="Times New Roman"/>
                      </a:endParaRPr>
                    </a:p>
                  </a:txBody>
                  <a:tcPr marL="0" marR="0" marT="0" marB="0" vert="eaVert"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pPr marL="0" marR="71755" indent="0" algn="ctr">
                        <a:lnSpc>
                          <a:spcPct val="90000"/>
                        </a:lnSpc>
                        <a:spcAft>
                          <a:spcPts val="0"/>
                        </a:spcAft>
                      </a:pPr>
                      <a:endParaRPr lang="zh-TW" sz="1200" kern="100" baseline="0" dirty="0">
                        <a:latin typeface="標楷體" panose="03000509000000000000" pitchFamily="65" charset="-120"/>
                        <a:ea typeface="標楷體" panose="03000509000000000000" pitchFamily="65" charset="-120"/>
                        <a:cs typeface="Times New Roman"/>
                      </a:endParaRPr>
                    </a:p>
                  </a:txBody>
                  <a:tcPr marL="0" marR="0" marT="0" marB="0" vert="eaVert"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lnSpc>
                          <a:spcPct val="90000"/>
                        </a:lnSpc>
                        <a:spcAft>
                          <a:spcPts val="0"/>
                        </a:spcAft>
                      </a:pPr>
                      <a:r>
                        <a:rPr lang="en-US" sz="1200" kern="100" baseline="0" dirty="0">
                          <a:latin typeface="Times New Roman" panose="02020603050405020304" pitchFamily="18" charset="0"/>
                          <a:ea typeface="標楷體" panose="03000509000000000000" pitchFamily="65" charset="-120"/>
                          <a:cs typeface="Times New Roman" panose="02020603050405020304" pitchFamily="18" charset="0"/>
                        </a:rPr>
                        <a:t>13</a:t>
                      </a:r>
                      <a:endParaRPr lang="zh-TW" sz="1200" kern="100" baseline="0" dirty="0">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indent="0" algn="ctr">
                        <a:lnSpc>
                          <a:spcPct val="90000"/>
                        </a:lnSpc>
                        <a:spcAft>
                          <a:spcPts val="0"/>
                        </a:spcAft>
                      </a:pPr>
                      <a:r>
                        <a:rPr lang="zh-TW" sz="1200" kern="100" baseline="0" dirty="0">
                          <a:latin typeface="Times New Roman" panose="02020603050405020304" pitchFamily="18" charset="0"/>
                          <a:ea typeface="標楷體" panose="03000509000000000000" pitchFamily="65" charset="-120"/>
                          <a:cs typeface="Times New Roman" panose="02020603050405020304" pitchFamily="18" charset="0"/>
                        </a:rPr>
                        <a:t>報表</a:t>
                      </a:r>
                      <a:r>
                        <a:rPr lang="en-US" sz="1200" kern="100" baseline="0" dirty="0">
                          <a:latin typeface="Times New Roman" panose="02020603050405020304" pitchFamily="18" charset="0"/>
                          <a:ea typeface="標楷體" panose="03000509000000000000" pitchFamily="65" charset="-120"/>
                          <a:cs typeface="Times New Roman" panose="02020603050405020304" pitchFamily="18" charset="0"/>
                        </a:rPr>
                        <a:t>A8</a:t>
                      </a:r>
                      <a:endParaRPr lang="zh-TW" sz="1200" kern="100" baseline="0" dirty="0">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sz="1200" kern="100" baseline="0" dirty="0">
                          <a:latin typeface="Times New Roman" panose="02020603050405020304" pitchFamily="18" charset="0"/>
                          <a:ea typeface="標楷體" panose="03000509000000000000" pitchFamily="65" charset="-120"/>
                          <a:cs typeface="Times New Roman" panose="02020603050405020304" pitchFamily="18" charset="0"/>
                        </a:rPr>
                        <a:t>低</a:t>
                      </a:r>
                      <a:r>
                        <a:rPr lang="en-US" altLang="zh-TW" sz="1200" kern="100" baseline="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200" kern="100" baseline="0" dirty="0">
                          <a:latin typeface="Times New Roman" panose="02020603050405020304" pitchFamily="18" charset="0"/>
                          <a:ea typeface="標楷體" panose="03000509000000000000" pitchFamily="65" charset="-120"/>
                          <a:cs typeface="Times New Roman" panose="02020603050405020304" pitchFamily="18" charset="0"/>
                        </a:rPr>
                        <a:t>中低</a:t>
                      </a:r>
                      <a:r>
                        <a:rPr lang="en-US" altLang="zh-TW" sz="1200" kern="100" baseline="0" dirty="0">
                          <a:latin typeface="Times New Roman" panose="02020603050405020304" pitchFamily="18" charset="0"/>
                          <a:ea typeface="標楷體" panose="03000509000000000000" pitchFamily="65" charset="-120"/>
                          <a:cs typeface="Times New Roman" panose="02020603050405020304" pitchFamily="18" charset="0"/>
                        </a:rPr>
                        <a:t>)</a:t>
                      </a:r>
                      <a:r>
                        <a:rPr lang="zh-TW" sz="1200" kern="100" baseline="0" dirty="0">
                          <a:latin typeface="Times New Roman" panose="02020603050405020304" pitchFamily="18" charset="0"/>
                          <a:ea typeface="標楷體" panose="03000509000000000000" pitchFamily="65" charset="-120"/>
                          <a:cs typeface="Times New Roman" panose="02020603050405020304" pitchFamily="18" charset="0"/>
                        </a:rPr>
                        <a:t>收入戶考生名冊</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altLang="en-US" sz="1200" kern="100" baseline="0" dirty="0">
                          <a:latin typeface="Times New Roman" panose="02020603050405020304" pitchFamily="18" charset="0"/>
                          <a:ea typeface="標楷體" panose="03000509000000000000" pitchFamily="65" charset="-120"/>
                          <a:cs typeface="Times New Roman" panose="02020603050405020304" pitchFamily="18" charset="0"/>
                        </a:rPr>
                        <a:t>本委員會</a:t>
                      </a:r>
                      <a:r>
                        <a:rPr lang="zh-TW" sz="1200" kern="100" baseline="0" dirty="0">
                          <a:latin typeface="Times New Roman" panose="02020603050405020304" pitchFamily="18" charset="0"/>
                          <a:ea typeface="標楷體" panose="03000509000000000000" pitchFamily="65" charset="-120"/>
                          <a:cs typeface="Times New Roman" panose="02020603050405020304" pitchFamily="18" charset="0"/>
                        </a:rPr>
                        <a:t>系統</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sz="1200" kern="100" baseline="0" dirty="0">
                          <a:latin typeface="Times New Roman" panose="02020603050405020304" pitchFamily="18" charset="0"/>
                          <a:ea typeface="標楷體" panose="03000509000000000000" pitchFamily="65" charset="-120"/>
                          <a:cs typeface="Times New Roman" panose="02020603050405020304" pitchFamily="18" charset="0"/>
                        </a:rPr>
                        <a:t>高中職資料彙整用</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xmlns="" val="10013"/>
                  </a:ext>
                </a:extLst>
              </a:tr>
              <a:tr h="194622">
                <a:tc vMerge="1">
                  <a:txBody>
                    <a:bodyPr/>
                    <a:lstStyle/>
                    <a:p>
                      <a:pPr marL="0" marR="71755" indent="0" algn="ctr">
                        <a:lnSpc>
                          <a:spcPct val="90000"/>
                        </a:lnSpc>
                        <a:spcAft>
                          <a:spcPts val="0"/>
                        </a:spcAft>
                      </a:pPr>
                      <a:endParaRPr lang="zh-TW" sz="1200" kern="100" baseline="0" dirty="0">
                        <a:latin typeface="標楷體" panose="03000509000000000000" pitchFamily="65" charset="-120"/>
                        <a:ea typeface="標楷體" panose="03000509000000000000" pitchFamily="65" charset="-120"/>
                        <a:cs typeface="Times New Roman"/>
                      </a:endParaRPr>
                    </a:p>
                  </a:txBody>
                  <a:tcPr marL="0" marR="0" marT="0" marB="0" vert="eaVert"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pPr marL="0" marR="71755" indent="0" algn="ctr">
                        <a:lnSpc>
                          <a:spcPct val="90000"/>
                        </a:lnSpc>
                        <a:spcAft>
                          <a:spcPts val="0"/>
                        </a:spcAft>
                      </a:pPr>
                      <a:endParaRPr lang="zh-TW" sz="1200" kern="100" baseline="0" dirty="0">
                        <a:latin typeface="標楷體" panose="03000509000000000000" pitchFamily="65" charset="-120"/>
                        <a:ea typeface="標楷體" panose="03000509000000000000" pitchFamily="65" charset="-120"/>
                        <a:cs typeface="Times New Roman"/>
                      </a:endParaRPr>
                    </a:p>
                  </a:txBody>
                  <a:tcPr marL="0" marR="0" marT="0" marB="0" vert="eaVert"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lnSpc>
                          <a:spcPct val="90000"/>
                        </a:lnSpc>
                        <a:spcAft>
                          <a:spcPts val="0"/>
                        </a:spcAft>
                      </a:pPr>
                      <a:r>
                        <a:rPr lang="en-US" sz="1200" kern="100" baseline="0" dirty="0">
                          <a:latin typeface="Times New Roman" panose="02020603050405020304" pitchFamily="18" charset="0"/>
                          <a:ea typeface="標楷體" panose="03000509000000000000" pitchFamily="65" charset="-120"/>
                          <a:cs typeface="Times New Roman" panose="02020603050405020304" pitchFamily="18" charset="0"/>
                        </a:rPr>
                        <a:t>14</a:t>
                      </a:r>
                      <a:endParaRPr lang="zh-TW" sz="1200" kern="100" baseline="0" dirty="0">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indent="0" algn="ctr">
                        <a:lnSpc>
                          <a:spcPct val="90000"/>
                        </a:lnSpc>
                        <a:spcAft>
                          <a:spcPts val="0"/>
                        </a:spcAft>
                      </a:pPr>
                      <a:r>
                        <a:rPr lang="zh-TW" sz="1200" kern="100" baseline="0" dirty="0">
                          <a:latin typeface="Times New Roman" panose="02020603050405020304" pitchFamily="18" charset="0"/>
                          <a:ea typeface="標楷體" panose="03000509000000000000" pitchFamily="65" charset="-120"/>
                          <a:cs typeface="Times New Roman" panose="02020603050405020304" pitchFamily="18" charset="0"/>
                        </a:rPr>
                        <a:t>報表</a:t>
                      </a:r>
                      <a:r>
                        <a:rPr lang="en-US" sz="1200" kern="100" baseline="0" dirty="0">
                          <a:latin typeface="Times New Roman" panose="02020603050405020304" pitchFamily="18" charset="0"/>
                          <a:ea typeface="標楷體" panose="03000509000000000000" pitchFamily="65" charset="-120"/>
                          <a:cs typeface="Times New Roman" panose="02020603050405020304" pitchFamily="18" charset="0"/>
                        </a:rPr>
                        <a:t>A9</a:t>
                      </a:r>
                      <a:endParaRPr lang="zh-TW" sz="1200" kern="100" baseline="0" dirty="0">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sz="1200" kern="100" baseline="0" dirty="0">
                          <a:latin typeface="Times New Roman" panose="02020603050405020304" pitchFamily="18" charset="0"/>
                          <a:ea typeface="標楷體" panose="03000509000000000000" pitchFamily="65" charset="-120"/>
                          <a:cs typeface="Times New Roman" panose="02020603050405020304" pitchFamily="18" charset="0"/>
                        </a:rPr>
                        <a:t>離島考生名冊</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altLang="en-US" sz="1200" kern="100" baseline="0" dirty="0">
                          <a:latin typeface="Times New Roman" panose="02020603050405020304" pitchFamily="18" charset="0"/>
                          <a:ea typeface="標楷體" panose="03000509000000000000" pitchFamily="65" charset="-120"/>
                          <a:cs typeface="Times New Roman" panose="02020603050405020304" pitchFamily="18" charset="0"/>
                        </a:rPr>
                        <a:t>本委員會</a:t>
                      </a:r>
                      <a:r>
                        <a:rPr lang="zh-TW" sz="1200" kern="100" baseline="0" dirty="0">
                          <a:latin typeface="Times New Roman" panose="02020603050405020304" pitchFamily="18" charset="0"/>
                          <a:ea typeface="標楷體" panose="03000509000000000000" pitchFamily="65" charset="-120"/>
                          <a:cs typeface="Times New Roman" panose="02020603050405020304" pitchFamily="18" charset="0"/>
                        </a:rPr>
                        <a:t>系統</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sz="1200" kern="100" baseline="0" dirty="0">
                          <a:latin typeface="Times New Roman" panose="02020603050405020304" pitchFamily="18" charset="0"/>
                          <a:ea typeface="標楷體" panose="03000509000000000000" pitchFamily="65" charset="-120"/>
                          <a:cs typeface="Times New Roman" panose="02020603050405020304" pitchFamily="18" charset="0"/>
                        </a:rPr>
                        <a:t>高中職資料彙整用</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xmlns="" val="10014"/>
                  </a:ext>
                </a:extLst>
              </a:tr>
              <a:tr h="389246">
                <a:tc vMerge="1">
                  <a:txBody>
                    <a:bodyPr/>
                    <a:lstStyle/>
                    <a:p>
                      <a:pPr marL="0" marR="71755" indent="0" algn="ctr">
                        <a:lnSpc>
                          <a:spcPct val="90000"/>
                        </a:lnSpc>
                        <a:spcAft>
                          <a:spcPts val="0"/>
                        </a:spcAft>
                      </a:pPr>
                      <a:endParaRPr lang="zh-TW" sz="1200" kern="100" baseline="0" dirty="0">
                        <a:latin typeface="標楷體" panose="03000509000000000000" pitchFamily="65" charset="-120"/>
                        <a:ea typeface="標楷體" panose="03000509000000000000" pitchFamily="65" charset="-120"/>
                        <a:cs typeface="Times New Roman"/>
                      </a:endParaRPr>
                    </a:p>
                  </a:txBody>
                  <a:tcPr marL="0" marR="0" marT="0" marB="0" vert="eaVert"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pPr marL="0" marR="71755" indent="0" algn="ctr">
                        <a:lnSpc>
                          <a:spcPct val="90000"/>
                        </a:lnSpc>
                        <a:spcAft>
                          <a:spcPts val="0"/>
                        </a:spcAft>
                      </a:pPr>
                      <a:endParaRPr lang="zh-TW" sz="1200" kern="100" baseline="0" dirty="0">
                        <a:latin typeface="標楷體" panose="03000509000000000000" pitchFamily="65" charset="-120"/>
                        <a:ea typeface="標楷體" panose="03000509000000000000" pitchFamily="65" charset="-120"/>
                        <a:cs typeface="Times New Roman"/>
                      </a:endParaRPr>
                    </a:p>
                  </a:txBody>
                  <a:tcPr marL="0" marR="0" marT="0" marB="0" vert="eaVert"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lnSpc>
                          <a:spcPct val="90000"/>
                        </a:lnSpc>
                        <a:spcAft>
                          <a:spcPts val="0"/>
                        </a:spcAft>
                      </a:pPr>
                      <a:r>
                        <a:rPr lang="en-US" sz="1200" kern="100" baseline="0" dirty="0">
                          <a:latin typeface="Times New Roman" panose="02020603050405020304" pitchFamily="18" charset="0"/>
                          <a:ea typeface="標楷體" panose="03000509000000000000" pitchFamily="65" charset="-120"/>
                          <a:cs typeface="Times New Roman" panose="02020603050405020304" pitchFamily="18" charset="0"/>
                        </a:rPr>
                        <a:t>15</a:t>
                      </a:r>
                      <a:endParaRPr lang="zh-TW" sz="1200" kern="100" baseline="0" dirty="0">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indent="0" algn="ctr">
                        <a:lnSpc>
                          <a:spcPct val="90000"/>
                        </a:lnSpc>
                        <a:spcAft>
                          <a:spcPts val="0"/>
                        </a:spcAft>
                      </a:pPr>
                      <a:r>
                        <a:rPr lang="zh-TW" sz="1200" kern="100" baseline="0" dirty="0">
                          <a:latin typeface="Times New Roman" panose="02020603050405020304" pitchFamily="18" charset="0"/>
                          <a:ea typeface="標楷體" panose="03000509000000000000" pitchFamily="65" charset="-120"/>
                          <a:cs typeface="Times New Roman" panose="02020603050405020304" pitchFamily="18" charset="0"/>
                        </a:rPr>
                        <a:t>報表</a:t>
                      </a:r>
                      <a:r>
                        <a:rPr lang="en-US" sz="1200" kern="100" baseline="0" dirty="0">
                          <a:latin typeface="Times New Roman" panose="02020603050405020304" pitchFamily="18" charset="0"/>
                          <a:ea typeface="標楷體" panose="03000509000000000000" pitchFamily="65" charset="-120"/>
                          <a:cs typeface="Times New Roman" panose="02020603050405020304" pitchFamily="18" charset="0"/>
                        </a:rPr>
                        <a:t>A10-1</a:t>
                      </a:r>
                      <a:endParaRPr lang="zh-TW" sz="1200" kern="100" baseline="0" dirty="0">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sz="1200" kern="100" baseline="0" dirty="0">
                          <a:latin typeface="Times New Roman" panose="02020603050405020304" pitchFamily="18" charset="0"/>
                          <a:ea typeface="標楷體" panose="03000509000000000000" pitchFamily="65" charset="-120"/>
                          <a:cs typeface="Times New Roman" panose="02020603050405020304" pitchFamily="18" charset="0"/>
                        </a:rPr>
                        <a:t>第一階段報名考生名冊</a:t>
                      </a:r>
                      <a:r>
                        <a:rPr lang="en-US" sz="1200" kern="100" baseline="0" dirty="0">
                          <a:latin typeface="Times New Roman" panose="02020603050405020304" pitchFamily="18" charset="0"/>
                          <a:ea typeface="標楷體" panose="03000509000000000000" pitchFamily="65" charset="-120"/>
                          <a:cs typeface="Times New Roman" panose="02020603050405020304" pitchFamily="18" charset="0"/>
                        </a:rPr>
                        <a:t>(</a:t>
                      </a:r>
                      <a:r>
                        <a:rPr lang="zh-TW" sz="1200" kern="100" baseline="0" dirty="0">
                          <a:latin typeface="Times New Roman" panose="02020603050405020304" pitchFamily="18" charset="0"/>
                          <a:ea typeface="標楷體" panose="03000509000000000000" pitchFamily="65" charset="-120"/>
                          <a:cs typeface="Times New Roman" panose="02020603050405020304" pitchFamily="18" charset="0"/>
                        </a:rPr>
                        <a:t>依甄選學校排序</a:t>
                      </a:r>
                      <a:r>
                        <a:rPr lang="en-US" sz="1200" kern="100" baseline="0" dirty="0">
                          <a:latin typeface="Times New Roman" panose="02020603050405020304" pitchFamily="18" charset="0"/>
                          <a:ea typeface="標楷體" panose="03000509000000000000" pitchFamily="65" charset="-120"/>
                          <a:cs typeface="Times New Roman" panose="02020603050405020304" pitchFamily="18" charset="0"/>
                        </a:rPr>
                        <a:t>)</a:t>
                      </a:r>
                      <a:endParaRPr lang="zh-TW" sz="1200" kern="100" baseline="0" dirty="0">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altLang="en-US" sz="1200" kern="100" baseline="0" dirty="0">
                          <a:latin typeface="Times New Roman" panose="02020603050405020304" pitchFamily="18" charset="0"/>
                          <a:ea typeface="標楷體" panose="03000509000000000000" pitchFamily="65" charset="-120"/>
                          <a:cs typeface="Times New Roman" panose="02020603050405020304" pitchFamily="18" charset="0"/>
                        </a:rPr>
                        <a:t>本委員會</a:t>
                      </a:r>
                      <a:r>
                        <a:rPr lang="zh-TW" sz="1200" kern="100" baseline="0" dirty="0">
                          <a:latin typeface="Times New Roman" panose="02020603050405020304" pitchFamily="18" charset="0"/>
                          <a:ea typeface="標楷體" panose="03000509000000000000" pitchFamily="65" charset="-120"/>
                          <a:cs typeface="Times New Roman" panose="02020603050405020304" pitchFamily="18" charset="0"/>
                        </a:rPr>
                        <a:t>系統</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sz="1200" kern="100" baseline="0" dirty="0">
                          <a:latin typeface="Times New Roman" panose="02020603050405020304" pitchFamily="18" charset="0"/>
                          <a:ea typeface="標楷體" panose="03000509000000000000" pitchFamily="65" charset="-120"/>
                          <a:cs typeface="Times New Roman" panose="02020603050405020304" pitchFamily="18" charset="0"/>
                        </a:rPr>
                        <a:t>需確認後列印自行留存</a:t>
                      </a:r>
                    </a:p>
                    <a:p>
                      <a:pPr marL="0" indent="0" algn="l">
                        <a:lnSpc>
                          <a:spcPct val="90000"/>
                        </a:lnSpc>
                        <a:spcAft>
                          <a:spcPts val="0"/>
                        </a:spcAft>
                      </a:pPr>
                      <a:r>
                        <a:rPr lang="zh-TW" sz="1200" kern="100" baseline="0" dirty="0">
                          <a:latin typeface="Times New Roman" panose="02020603050405020304" pitchFamily="18" charset="0"/>
                          <a:ea typeface="標楷體" panose="03000509000000000000" pitchFamily="65" charset="-120"/>
                          <a:cs typeface="Times New Roman" panose="02020603050405020304" pitchFamily="18" charset="0"/>
                        </a:rPr>
                        <a:t>高中職資料彙整用</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xmlns="" val="10015"/>
                  </a:ext>
                </a:extLst>
              </a:tr>
              <a:tr h="389246">
                <a:tc vMerge="1">
                  <a:txBody>
                    <a:bodyPr/>
                    <a:lstStyle/>
                    <a:p>
                      <a:pPr marL="0" marR="71755" indent="0" algn="ctr">
                        <a:lnSpc>
                          <a:spcPct val="90000"/>
                        </a:lnSpc>
                        <a:spcAft>
                          <a:spcPts val="0"/>
                        </a:spcAft>
                      </a:pPr>
                      <a:endParaRPr lang="zh-TW" sz="1200" kern="100" baseline="0" dirty="0">
                        <a:latin typeface="標楷體" panose="03000509000000000000" pitchFamily="65" charset="-120"/>
                        <a:ea typeface="標楷體" panose="03000509000000000000" pitchFamily="65" charset="-120"/>
                        <a:cs typeface="Times New Roman"/>
                      </a:endParaRPr>
                    </a:p>
                  </a:txBody>
                  <a:tcPr marL="0" marR="0" marT="0" marB="0" vert="eaVert"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pPr marL="0" marR="71755" indent="0" algn="ctr">
                        <a:lnSpc>
                          <a:spcPct val="90000"/>
                        </a:lnSpc>
                        <a:spcAft>
                          <a:spcPts val="0"/>
                        </a:spcAft>
                      </a:pPr>
                      <a:endParaRPr lang="zh-TW" sz="1200" kern="100" baseline="0" dirty="0">
                        <a:latin typeface="標楷體" panose="03000509000000000000" pitchFamily="65" charset="-120"/>
                        <a:ea typeface="標楷體" panose="03000509000000000000" pitchFamily="65" charset="-120"/>
                        <a:cs typeface="Times New Roman"/>
                      </a:endParaRPr>
                    </a:p>
                  </a:txBody>
                  <a:tcPr marL="0" marR="0" marT="0" marB="0" vert="eaVert"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lnSpc>
                          <a:spcPct val="90000"/>
                        </a:lnSpc>
                        <a:spcAft>
                          <a:spcPts val="0"/>
                        </a:spcAft>
                      </a:pPr>
                      <a:r>
                        <a:rPr lang="en-US" sz="1200" kern="100" baseline="0" dirty="0">
                          <a:latin typeface="Times New Roman" panose="02020603050405020304" pitchFamily="18" charset="0"/>
                          <a:ea typeface="標楷體" panose="03000509000000000000" pitchFamily="65" charset="-120"/>
                          <a:cs typeface="Times New Roman" panose="02020603050405020304" pitchFamily="18" charset="0"/>
                        </a:rPr>
                        <a:t>16</a:t>
                      </a:r>
                      <a:endParaRPr lang="zh-TW" sz="1200" kern="100" baseline="0" dirty="0">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indent="0" algn="ctr">
                        <a:lnSpc>
                          <a:spcPct val="90000"/>
                        </a:lnSpc>
                        <a:spcAft>
                          <a:spcPts val="0"/>
                        </a:spcAft>
                      </a:pPr>
                      <a:r>
                        <a:rPr lang="zh-TW" sz="1200" kern="100" baseline="0" dirty="0">
                          <a:latin typeface="Times New Roman" panose="02020603050405020304" pitchFamily="18" charset="0"/>
                          <a:ea typeface="標楷體" panose="03000509000000000000" pitchFamily="65" charset="-120"/>
                          <a:cs typeface="Times New Roman" panose="02020603050405020304" pitchFamily="18" charset="0"/>
                        </a:rPr>
                        <a:t>報表</a:t>
                      </a:r>
                      <a:r>
                        <a:rPr lang="en-US" sz="1200" kern="100" baseline="0" dirty="0">
                          <a:latin typeface="Times New Roman" panose="02020603050405020304" pitchFamily="18" charset="0"/>
                          <a:ea typeface="標楷體" panose="03000509000000000000" pitchFamily="65" charset="-120"/>
                          <a:cs typeface="Times New Roman" panose="02020603050405020304" pitchFamily="18" charset="0"/>
                        </a:rPr>
                        <a:t>A10-2</a:t>
                      </a:r>
                      <a:endParaRPr lang="zh-TW" sz="1200" kern="100" baseline="0" dirty="0">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altLang="zh-TW" sz="1200" kern="100" baseline="0" dirty="0">
                          <a:latin typeface="Times New Roman" panose="02020603050405020304" pitchFamily="18" charset="0"/>
                          <a:ea typeface="標楷體" panose="03000509000000000000" pitchFamily="65" charset="-120"/>
                          <a:cs typeface="Times New Roman" panose="02020603050405020304" pitchFamily="18" charset="0"/>
                        </a:rPr>
                        <a:t>第一階段報名考生名冊</a:t>
                      </a:r>
                      <a:r>
                        <a:rPr lang="en-US" sz="1200" kern="100" baseline="0" dirty="0">
                          <a:latin typeface="Times New Roman" panose="02020603050405020304" pitchFamily="18" charset="0"/>
                          <a:ea typeface="標楷體" panose="03000509000000000000" pitchFamily="65" charset="-120"/>
                          <a:cs typeface="Times New Roman" panose="02020603050405020304" pitchFamily="18" charset="0"/>
                        </a:rPr>
                        <a:t>(</a:t>
                      </a:r>
                      <a:r>
                        <a:rPr lang="zh-TW" sz="1200" kern="100" baseline="0" dirty="0">
                          <a:latin typeface="Times New Roman" panose="02020603050405020304" pitchFamily="18" charset="0"/>
                          <a:ea typeface="標楷體" panose="03000509000000000000" pitchFamily="65" charset="-120"/>
                          <a:cs typeface="Times New Roman" panose="02020603050405020304" pitchFamily="18" charset="0"/>
                        </a:rPr>
                        <a:t>依班級及報名序號排序</a:t>
                      </a:r>
                      <a:r>
                        <a:rPr lang="en-US" sz="1200" kern="100" baseline="0" dirty="0">
                          <a:latin typeface="Times New Roman" panose="02020603050405020304" pitchFamily="18" charset="0"/>
                          <a:ea typeface="標楷體" panose="03000509000000000000" pitchFamily="65" charset="-120"/>
                          <a:cs typeface="Times New Roman" panose="02020603050405020304" pitchFamily="18" charset="0"/>
                        </a:rPr>
                        <a:t>)</a:t>
                      </a:r>
                      <a:endParaRPr lang="zh-TW" sz="1200" kern="100" baseline="0" dirty="0">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altLang="en-US" sz="1200" kern="100" baseline="0" dirty="0">
                          <a:latin typeface="Times New Roman" panose="02020603050405020304" pitchFamily="18" charset="0"/>
                          <a:ea typeface="標楷體" panose="03000509000000000000" pitchFamily="65" charset="-120"/>
                          <a:cs typeface="Times New Roman" panose="02020603050405020304" pitchFamily="18" charset="0"/>
                        </a:rPr>
                        <a:t>本委員會</a:t>
                      </a:r>
                      <a:r>
                        <a:rPr lang="zh-TW" sz="1200" kern="100" baseline="0" dirty="0">
                          <a:latin typeface="Times New Roman" panose="02020603050405020304" pitchFamily="18" charset="0"/>
                          <a:ea typeface="標楷體" panose="03000509000000000000" pitchFamily="65" charset="-120"/>
                          <a:cs typeface="Times New Roman" panose="02020603050405020304" pitchFamily="18" charset="0"/>
                        </a:rPr>
                        <a:t>系統</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sz="1200" kern="100" baseline="0" dirty="0">
                          <a:latin typeface="Times New Roman" panose="02020603050405020304" pitchFamily="18" charset="0"/>
                          <a:ea typeface="標楷體" panose="03000509000000000000" pitchFamily="65" charset="-120"/>
                          <a:cs typeface="Times New Roman" panose="02020603050405020304" pitchFamily="18" charset="0"/>
                        </a:rPr>
                        <a:t>需確認後列印自行留存</a:t>
                      </a:r>
                    </a:p>
                    <a:p>
                      <a:pPr marL="0" indent="0" algn="l">
                        <a:lnSpc>
                          <a:spcPct val="90000"/>
                        </a:lnSpc>
                        <a:spcAft>
                          <a:spcPts val="0"/>
                        </a:spcAft>
                      </a:pPr>
                      <a:r>
                        <a:rPr lang="zh-TW" sz="1200" kern="100" baseline="0" dirty="0">
                          <a:latin typeface="Times New Roman" panose="02020603050405020304" pitchFamily="18" charset="0"/>
                          <a:ea typeface="標楷體" panose="03000509000000000000" pitchFamily="65" charset="-120"/>
                          <a:cs typeface="Times New Roman" panose="02020603050405020304" pitchFamily="18" charset="0"/>
                        </a:rPr>
                        <a:t>高中職資料彙整用</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xmlns="" val="10016"/>
                  </a:ext>
                </a:extLst>
              </a:tr>
              <a:tr h="366699">
                <a:tc vMerge="1">
                  <a:txBody>
                    <a:bodyPr/>
                    <a:lstStyle/>
                    <a:p>
                      <a:pPr marL="0" marR="71755" indent="0" algn="ctr">
                        <a:lnSpc>
                          <a:spcPct val="90000"/>
                        </a:lnSpc>
                        <a:spcAft>
                          <a:spcPts val="0"/>
                        </a:spcAft>
                      </a:pPr>
                      <a:endParaRPr lang="zh-TW" sz="1200" kern="100" baseline="0" dirty="0">
                        <a:latin typeface="標楷體" panose="03000509000000000000" pitchFamily="65" charset="-120"/>
                        <a:ea typeface="標楷體" panose="03000509000000000000" pitchFamily="65" charset="-120"/>
                        <a:cs typeface="Times New Roman"/>
                      </a:endParaRPr>
                    </a:p>
                  </a:txBody>
                  <a:tcPr marL="0" marR="0" marT="0" marB="0" vert="eaVert"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pPr marL="0" marR="71755" indent="0" algn="ctr">
                        <a:lnSpc>
                          <a:spcPct val="90000"/>
                        </a:lnSpc>
                        <a:spcAft>
                          <a:spcPts val="0"/>
                        </a:spcAft>
                      </a:pPr>
                      <a:endParaRPr lang="zh-TW" sz="1200" kern="100" baseline="0" dirty="0">
                        <a:latin typeface="標楷體" panose="03000509000000000000" pitchFamily="65" charset="-120"/>
                        <a:ea typeface="標楷體" panose="03000509000000000000" pitchFamily="65" charset="-120"/>
                        <a:cs typeface="Times New Roman"/>
                      </a:endParaRPr>
                    </a:p>
                  </a:txBody>
                  <a:tcPr marL="0" marR="0" marT="0" marB="0" vert="eaVert"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lnSpc>
                          <a:spcPct val="90000"/>
                        </a:lnSpc>
                        <a:spcAft>
                          <a:spcPts val="0"/>
                        </a:spcAft>
                      </a:pPr>
                      <a:r>
                        <a:rPr lang="en-US" sz="1200" kern="100" baseline="0" dirty="0">
                          <a:latin typeface="Times New Roman" panose="02020603050405020304" pitchFamily="18" charset="0"/>
                          <a:ea typeface="標楷體" panose="03000509000000000000" pitchFamily="65" charset="-120"/>
                          <a:cs typeface="Times New Roman" panose="02020603050405020304" pitchFamily="18" charset="0"/>
                        </a:rPr>
                        <a:t>17</a:t>
                      </a:r>
                      <a:endParaRPr lang="zh-TW" sz="1200" kern="100" baseline="0" dirty="0">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indent="0" algn="ctr">
                        <a:lnSpc>
                          <a:spcPct val="90000"/>
                        </a:lnSpc>
                        <a:spcAft>
                          <a:spcPts val="0"/>
                        </a:spcAft>
                      </a:pPr>
                      <a:r>
                        <a:rPr lang="zh-TW" sz="1200" kern="100" baseline="0">
                          <a:latin typeface="Times New Roman" panose="02020603050405020304" pitchFamily="18" charset="0"/>
                          <a:ea typeface="標楷體" panose="03000509000000000000" pitchFamily="65" charset="-120"/>
                          <a:cs typeface="Times New Roman" panose="02020603050405020304" pitchFamily="18" charset="0"/>
                        </a:rPr>
                        <a:t>報表</a:t>
                      </a:r>
                      <a:r>
                        <a:rPr lang="en-US" sz="1200" kern="100" baseline="0" dirty="0">
                          <a:latin typeface="Times New Roman" panose="02020603050405020304" pitchFamily="18" charset="0"/>
                          <a:ea typeface="標楷體" panose="03000509000000000000" pitchFamily="65" charset="-120"/>
                          <a:cs typeface="Times New Roman" panose="02020603050405020304" pitchFamily="18" charset="0"/>
                        </a:rPr>
                        <a:t>A11</a:t>
                      </a:r>
                      <a:endParaRPr lang="zh-TW" sz="1200" kern="100" baseline="0">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indent="0" algn="l">
                        <a:lnSpc>
                          <a:spcPct val="90000"/>
                        </a:lnSpc>
                        <a:spcAft>
                          <a:spcPts val="0"/>
                        </a:spcAft>
                      </a:pPr>
                      <a:r>
                        <a:rPr lang="zh-TW" sz="1200" kern="100" baseline="0" dirty="0">
                          <a:latin typeface="Times New Roman" panose="02020603050405020304" pitchFamily="18" charset="0"/>
                          <a:ea typeface="標楷體" panose="03000509000000000000" pitchFamily="65" charset="-120"/>
                          <a:cs typeface="Times New Roman" panose="02020603050405020304" pitchFamily="18" charset="0"/>
                        </a:rPr>
                        <a:t>報名回覆表</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indent="0" algn="l">
                        <a:lnSpc>
                          <a:spcPct val="90000"/>
                        </a:lnSpc>
                        <a:spcAft>
                          <a:spcPts val="0"/>
                        </a:spcAft>
                      </a:pPr>
                      <a:r>
                        <a:rPr lang="zh-TW" altLang="en-US" sz="1200" kern="100" baseline="0" dirty="0">
                          <a:latin typeface="Times New Roman" panose="02020603050405020304" pitchFamily="18" charset="0"/>
                          <a:ea typeface="標楷體" panose="03000509000000000000" pitchFamily="65" charset="-120"/>
                          <a:cs typeface="Times New Roman" panose="02020603050405020304" pitchFamily="18" charset="0"/>
                        </a:rPr>
                        <a:t>本委員會</a:t>
                      </a:r>
                      <a:r>
                        <a:rPr lang="zh-TW" sz="1200" kern="100" baseline="0" dirty="0">
                          <a:latin typeface="Times New Roman" panose="02020603050405020304" pitchFamily="18" charset="0"/>
                          <a:ea typeface="標楷體" panose="03000509000000000000" pitchFamily="65" charset="-120"/>
                          <a:cs typeface="Times New Roman" panose="02020603050405020304" pitchFamily="18" charset="0"/>
                        </a:rPr>
                        <a:t>系統</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indent="0" algn="l">
                        <a:lnSpc>
                          <a:spcPct val="90000"/>
                        </a:lnSpc>
                        <a:spcAft>
                          <a:spcPts val="0"/>
                        </a:spcAft>
                      </a:pPr>
                      <a:r>
                        <a:rPr lang="zh-TW" altLang="zh-TW" sz="1200" kern="100" baseline="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需單位確認後列印並郵寄</a:t>
                      </a:r>
                      <a:r>
                        <a:rPr lang="zh-TW" altLang="en-US" sz="1200" kern="100" baseline="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本委員會</a:t>
                      </a:r>
                      <a:endParaRPr lang="zh-TW" altLang="zh-TW" sz="1200" kern="100" baseline="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a:p>
                      <a:pPr marL="0" indent="0" algn="l">
                        <a:lnSpc>
                          <a:spcPct val="90000"/>
                        </a:lnSpc>
                        <a:spcAft>
                          <a:spcPts val="0"/>
                        </a:spcAft>
                      </a:pPr>
                      <a:r>
                        <a:rPr lang="en-US" altLang="zh-TW" sz="1200" kern="100" baseline="0" dirty="0" smtClean="0">
                          <a:solidFill>
                            <a:srgbClr val="3333FF"/>
                          </a:solidFill>
                          <a:latin typeface="Times New Roman" panose="02020603050405020304" pitchFamily="18" charset="0"/>
                          <a:ea typeface="標楷體" panose="03000509000000000000" pitchFamily="65" charset="-120"/>
                          <a:cs typeface="Times New Roman" panose="02020603050405020304" pitchFamily="18" charset="0"/>
                        </a:rPr>
                        <a:t>5/26(</a:t>
                      </a:r>
                      <a:r>
                        <a:rPr lang="zh-TW" altLang="en-US" sz="1200" kern="100" baseline="0" dirty="0">
                          <a:solidFill>
                            <a:srgbClr val="3333FF"/>
                          </a:solidFill>
                          <a:latin typeface="Times New Roman" panose="02020603050405020304" pitchFamily="18" charset="0"/>
                          <a:ea typeface="標楷體" panose="03000509000000000000" pitchFamily="65" charset="-120"/>
                          <a:cs typeface="Times New Roman" panose="02020603050405020304" pitchFamily="18" charset="0"/>
                        </a:rPr>
                        <a:t>四</a:t>
                      </a:r>
                      <a:r>
                        <a:rPr lang="en-US" altLang="zh-TW" sz="1200" kern="100" baseline="0" dirty="0">
                          <a:solidFill>
                            <a:srgbClr val="3333FF"/>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zh-TW" sz="1200" kern="100" baseline="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前寄回</a:t>
                      </a:r>
                      <a:r>
                        <a:rPr lang="zh-TW" altLang="en-US" sz="1200" kern="100" baseline="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本委員會</a:t>
                      </a:r>
                      <a:endParaRPr lang="zh-TW" altLang="zh-TW" sz="1200" kern="100" baseline="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xmlns="" val="10017"/>
                  </a:ext>
                </a:extLst>
              </a:tr>
              <a:tr h="389246">
                <a:tc vMerge="1">
                  <a:txBody>
                    <a:bodyPr/>
                    <a:lstStyle/>
                    <a:p>
                      <a:pPr marL="0" marR="71755" indent="0" algn="ctr">
                        <a:lnSpc>
                          <a:spcPct val="90000"/>
                        </a:lnSpc>
                        <a:spcAft>
                          <a:spcPts val="0"/>
                        </a:spcAft>
                      </a:pPr>
                      <a:endParaRPr lang="zh-TW" sz="1200" kern="100" baseline="0" dirty="0">
                        <a:latin typeface="標楷體" panose="03000509000000000000" pitchFamily="65" charset="-120"/>
                        <a:ea typeface="標楷體" panose="03000509000000000000" pitchFamily="65" charset="-120"/>
                        <a:cs typeface="Times New Roman"/>
                      </a:endParaRPr>
                    </a:p>
                  </a:txBody>
                  <a:tcPr marL="0" marR="0" marT="0" marB="0" vert="eaVert"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pPr marL="0" marR="71755" indent="0" algn="ctr">
                        <a:lnSpc>
                          <a:spcPct val="90000"/>
                        </a:lnSpc>
                        <a:spcAft>
                          <a:spcPts val="0"/>
                        </a:spcAft>
                      </a:pPr>
                      <a:endParaRPr lang="zh-TW" sz="1200" kern="100" baseline="0" dirty="0">
                        <a:latin typeface="標楷體" panose="03000509000000000000" pitchFamily="65" charset="-120"/>
                        <a:ea typeface="標楷體" panose="03000509000000000000" pitchFamily="65" charset="-120"/>
                        <a:cs typeface="Times New Roman"/>
                      </a:endParaRPr>
                    </a:p>
                  </a:txBody>
                  <a:tcPr marL="0" marR="0" marT="0" marB="0" vert="eaVert"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lnSpc>
                          <a:spcPct val="90000"/>
                        </a:lnSpc>
                        <a:spcAft>
                          <a:spcPts val="0"/>
                        </a:spcAft>
                      </a:pPr>
                      <a:r>
                        <a:rPr lang="en-US" sz="1200" kern="100" baseline="0" dirty="0">
                          <a:latin typeface="Times New Roman" panose="02020603050405020304" pitchFamily="18" charset="0"/>
                          <a:ea typeface="標楷體" panose="03000509000000000000" pitchFamily="65" charset="-120"/>
                          <a:cs typeface="Times New Roman" panose="02020603050405020304" pitchFamily="18" charset="0"/>
                        </a:rPr>
                        <a:t>18</a:t>
                      </a:r>
                      <a:endParaRPr lang="zh-TW" sz="1200" kern="100" baseline="0" dirty="0">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indent="0" algn="ctr">
                        <a:lnSpc>
                          <a:spcPct val="90000"/>
                        </a:lnSpc>
                        <a:spcAft>
                          <a:spcPts val="0"/>
                        </a:spcAft>
                      </a:pPr>
                      <a:r>
                        <a:rPr lang="zh-TW" sz="1200" kern="100" baseline="0" dirty="0">
                          <a:latin typeface="Times New Roman" panose="02020603050405020304" pitchFamily="18" charset="0"/>
                          <a:ea typeface="標楷體" panose="03000509000000000000" pitchFamily="65" charset="-120"/>
                          <a:cs typeface="Times New Roman" panose="02020603050405020304" pitchFamily="18" charset="0"/>
                        </a:rPr>
                        <a:t>報表</a:t>
                      </a:r>
                      <a:r>
                        <a:rPr lang="en-US" sz="1200" kern="100" baseline="0" dirty="0">
                          <a:latin typeface="Times New Roman" panose="02020603050405020304" pitchFamily="18" charset="0"/>
                          <a:ea typeface="標楷體" panose="03000509000000000000" pitchFamily="65" charset="-120"/>
                          <a:cs typeface="Times New Roman" panose="02020603050405020304" pitchFamily="18" charset="0"/>
                        </a:rPr>
                        <a:t>A14</a:t>
                      </a:r>
                      <a:endParaRPr lang="zh-TW" sz="1200" kern="100" baseline="0" dirty="0">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marL="0" indent="0" algn="l">
                        <a:lnSpc>
                          <a:spcPct val="90000"/>
                        </a:lnSpc>
                        <a:spcAft>
                          <a:spcPts val="0"/>
                        </a:spcAft>
                      </a:pPr>
                      <a:r>
                        <a:rPr lang="zh-TW" sz="1200" kern="100" baseline="0" dirty="0">
                          <a:latin typeface="Times New Roman" panose="02020603050405020304" pitchFamily="18" charset="0"/>
                          <a:ea typeface="標楷體" panose="03000509000000000000" pitchFamily="65" charset="-120"/>
                          <a:cs typeface="Times New Roman" panose="02020603050405020304" pitchFamily="18" charset="0"/>
                        </a:rPr>
                        <a:t>考生通行碼領取確認單</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marL="0" indent="0" algn="l">
                        <a:lnSpc>
                          <a:spcPct val="90000"/>
                        </a:lnSpc>
                        <a:spcAft>
                          <a:spcPts val="0"/>
                        </a:spcAft>
                      </a:pPr>
                      <a:r>
                        <a:rPr lang="zh-TW" altLang="en-US" sz="1200" kern="100" baseline="0" dirty="0">
                          <a:latin typeface="Times New Roman" panose="02020603050405020304" pitchFamily="18" charset="0"/>
                          <a:ea typeface="標楷體" panose="03000509000000000000" pitchFamily="65" charset="-120"/>
                          <a:cs typeface="Times New Roman" panose="02020603050405020304" pitchFamily="18" charset="0"/>
                        </a:rPr>
                        <a:t>本委員會</a:t>
                      </a:r>
                      <a:r>
                        <a:rPr lang="zh-TW" sz="1200" kern="100" baseline="0" dirty="0">
                          <a:latin typeface="Times New Roman" panose="02020603050405020304" pitchFamily="18" charset="0"/>
                          <a:ea typeface="標楷體" panose="03000509000000000000" pitchFamily="65" charset="-120"/>
                          <a:cs typeface="Times New Roman" panose="02020603050405020304" pitchFamily="18" charset="0"/>
                        </a:rPr>
                        <a:t>系統</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marL="0" indent="0" algn="l">
                        <a:lnSpc>
                          <a:spcPct val="90000"/>
                        </a:lnSpc>
                        <a:spcAft>
                          <a:spcPts val="0"/>
                        </a:spcAft>
                      </a:pPr>
                      <a:r>
                        <a:rPr lang="zh-TW" sz="1200" kern="100" baseline="0" dirty="0">
                          <a:latin typeface="Times New Roman" panose="02020603050405020304" pitchFamily="18" charset="0"/>
                          <a:ea typeface="標楷體" panose="03000509000000000000" pitchFamily="65" charset="-120"/>
                          <a:cs typeface="Times New Roman" panose="02020603050405020304" pitchFamily="18" charset="0"/>
                        </a:rPr>
                        <a:t>需單位確認後列印</a:t>
                      </a:r>
                    </a:p>
                    <a:p>
                      <a:pPr marL="0" indent="0" algn="l">
                        <a:lnSpc>
                          <a:spcPct val="90000"/>
                        </a:lnSpc>
                        <a:spcAft>
                          <a:spcPts val="0"/>
                        </a:spcAft>
                      </a:pPr>
                      <a:r>
                        <a:rPr lang="zh-TW" sz="1200" kern="100" baseline="0" dirty="0">
                          <a:latin typeface="Times New Roman" panose="02020603050405020304" pitchFamily="18" charset="0"/>
                          <a:ea typeface="標楷體" panose="03000509000000000000" pitchFamily="65" charset="-120"/>
                          <a:cs typeface="Times New Roman" panose="02020603050405020304" pitchFamily="18" charset="0"/>
                        </a:rPr>
                        <a:t>留存於第二階段時使用</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xmlns="" val="10018"/>
                  </a:ext>
                </a:extLst>
              </a:tr>
              <a:tr h="194622">
                <a:tc vMerge="1">
                  <a:txBody>
                    <a:bodyPr/>
                    <a:lstStyle/>
                    <a:p>
                      <a:pPr marL="0" marR="71755" indent="0" algn="ctr">
                        <a:lnSpc>
                          <a:spcPct val="90000"/>
                        </a:lnSpc>
                        <a:spcAft>
                          <a:spcPts val="0"/>
                        </a:spcAft>
                      </a:pPr>
                      <a:endParaRPr lang="zh-TW" sz="1200" kern="100" baseline="0" dirty="0">
                        <a:latin typeface="標楷體" panose="03000509000000000000" pitchFamily="65" charset="-120"/>
                        <a:ea typeface="標楷體" panose="03000509000000000000" pitchFamily="65" charset="-120"/>
                        <a:cs typeface="Times New Roman"/>
                      </a:endParaRPr>
                    </a:p>
                  </a:txBody>
                  <a:tcPr marL="0" marR="0" marT="0" marB="0" vert="eaVert"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pPr marL="0" marR="71755" indent="0" algn="ctr">
                        <a:lnSpc>
                          <a:spcPct val="90000"/>
                        </a:lnSpc>
                        <a:spcAft>
                          <a:spcPts val="0"/>
                        </a:spcAft>
                      </a:pPr>
                      <a:endParaRPr lang="zh-TW" sz="1200" kern="100" baseline="0" dirty="0">
                        <a:latin typeface="標楷體" panose="03000509000000000000" pitchFamily="65" charset="-120"/>
                        <a:ea typeface="標楷體" panose="03000509000000000000" pitchFamily="65" charset="-120"/>
                        <a:cs typeface="Times New Roman"/>
                      </a:endParaRPr>
                    </a:p>
                  </a:txBody>
                  <a:tcPr marL="0" marR="0" marT="0" marB="0" vert="eaVert"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lnSpc>
                          <a:spcPct val="90000"/>
                        </a:lnSpc>
                        <a:spcAft>
                          <a:spcPts val="0"/>
                        </a:spcAft>
                      </a:pPr>
                      <a:r>
                        <a:rPr lang="en-US" sz="1200" kern="100" baseline="0" dirty="0">
                          <a:latin typeface="Times New Roman" panose="02020603050405020304" pitchFamily="18" charset="0"/>
                          <a:ea typeface="標楷體" panose="03000509000000000000" pitchFamily="65" charset="-120"/>
                          <a:cs typeface="Times New Roman" panose="02020603050405020304" pitchFamily="18" charset="0"/>
                        </a:rPr>
                        <a:t>19</a:t>
                      </a:r>
                      <a:endParaRPr lang="zh-TW" sz="1200" kern="100" baseline="0" dirty="0">
                        <a:latin typeface="Times New Roman" panose="02020603050405020304" pitchFamily="18" charset="0"/>
                        <a:ea typeface="標楷體" panose="03000509000000000000" pitchFamily="65" charset="-120"/>
                        <a:cs typeface="Times New Roman" panose="02020603050405020304" pitchFamily="18" charset="0"/>
                      </a:endParaRP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indent="0" algn="ctr">
                        <a:lnSpc>
                          <a:spcPct val="90000"/>
                        </a:lnSpc>
                        <a:spcAft>
                          <a:spcPts val="0"/>
                        </a:spcAft>
                      </a:pPr>
                      <a:r>
                        <a:rPr lang="zh-TW" sz="1200" kern="100" baseline="0" dirty="0">
                          <a:latin typeface="Times New Roman" panose="02020603050405020304" pitchFamily="18" charset="0"/>
                          <a:ea typeface="標楷體" panose="03000509000000000000" pitchFamily="65" charset="-120"/>
                          <a:cs typeface="Times New Roman" panose="02020603050405020304" pitchFamily="18" charset="0"/>
                        </a:rPr>
                        <a:t>封面</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sz="1200" kern="100" baseline="0" dirty="0">
                          <a:latin typeface="Times New Roman" panose="02020603050405020304" pitchFamily="18" charset="0"/>
                          <a:ea typeface="標楷體" panose="03000509000000000000" pitchFamily="65" charset="-120"/>
                          <a:cs typeface="Times New Roman" panose="02020603050405020304" pitchFamily="18" charset="0"/>
                        </a:rPr>
                        <a:t>黏貼寄送封面</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altLang="en-US" sz="1200" kern="100" baseline="0" dirty="0">
                          <a:latin typeface="Times New Roman" panose="02020603050405020304" pitchFamily="18" charset="0"/>
                          <a:ea typeface="標楷體" panose="03000509000000000000" pitchFamily="65" charset="-120"/>
                          <a:cs typeface="Times New Roman" panose="02020603050405020304" pitchFamily="18" charset="0"/>
                        </a:rPr>
                        <a:t>本委員會</a:t>
                      </a:r>
                      <a:r>
                        <a:rPr lang="zh-TW" sz="1200" kern="100" baseline="0" dirty="0">
                          <a:latin typeface="Times New Roman" panose="02020603050405020304" pitchFamily="18" charset="0"/>
                          <a:ea typeface="標楷體" panose="03000509000000000000" pitchFamily="65" charset="-120"/>
                          <a:cs typeface="Times New Roman" panose="02020603050405020304" pitchFamily="18" charset="0"/>
                        </a:rPr>
                        <a:t>系統</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sz="1200" kern="100" baseline="0" dirty="0">
                          <a:latin typeface="Times New Roman" panose="02020603050405020304" pitchFamily="18" charset="0"/>
                          <a:ea typeface="標楷體" panose="03000509000000000000" pitchFamily="65" charset="-120"/>
                          <a:cs typeface="Times New Roman" panose="02020603050405020304" pitchFamily="18" charset="0"/>
                        </a:rPr>
                        <a:t>郵寄</a:t>
                      </a:r>
                      <a:r>
                        <a:rPr lang="zh-TW" altLang="en-US" sz="1200" kern="100" baseline="0" dirty="0">
                          <a:latin typeface="Times New Roman" panose="02020603050405020304" pitchFamily="18" charset="0"/>
                          <a:ea typeface="標楷體" panose="03000509000000000000" pitchFamily="65" charset="-120"/>
                          <a:cs typeface="Times New Roman" panose="02020603050405020304" pitchFamily="18" charset="0"/>
                        </a:rPr>
                        <a:t>本委員會</a:t>
                      </a:r>
                      <a:r>
                        <a:rPr lang="zh-TW" sz="1200" kern="100" baseline="0" dirty="0">
                          <a:latin typeface="Times New Roman" panose="02020603050405020304" pitchFamily="18" charset="0"/>
                          <a:ea typeface="標楷體" panose="03000509000000000000" pitchFamily="65" charset="-120"/>
                          <a:cs typeface="Times New Roman" panose="02020603050405020304" pitchFamily="18" charset="0"/>
                        </a:rPr>
                        <a:t>封面黏貼聯</a:t>
                      </a:r>
                    </a:p>
                  </a:txBody>
                  <a:tcPr marL="0" marR="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xmlns="" val="10019"/>
                  </a:ext>
                </a:extLst>
              </a:tr>
            </a:tbl>
          </a:graphicData>
        </a:graphic>
      </p:graphicFrame>
      <p:sp>
        <p:nvSpPr>
          <p:cNvPr id="4" name="Rectangle 2"/>
          <p:cNvSpPr txBox="1">
            <a:spLocks noChangeArrowheads="1"/>
          </p:cNvSpPr>
          <p:nvPr/>
        </p:nvSpPr>
        <p:spPr>
          <a:xfrm>
            <a:off x="623392" y="-191649"/>
            <a:ext cx="8940800" cy="1224971"/>
          </a:xfrm>
          <a:prstGeom prst="rect">
            <a:avLst/>
          </a:prstGeom>
          <a:ln/>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lnSpc>
                <a:spcPts val="3500"/>
              </a:lnSpc>
              <a:spcAft>
                <a:spcPts val="0"/>
              </a:spcAft>
            </a:pPr>
            <a:r>
              <a:rPr lang="en-US" altLang="zh-TW" sz="2800" b="1" dirty="0" smtClean="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集體報名</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一階報名及繳費</a:t>
            </a:r>
            <a:r>
              <a:rPr lang="en-US" altLang="zh-TW" sz="2800" b="1" dirty="0">
                <a:solidFill>
                  <a:srgbClr val="FF0000"/>
                </a:solidFill>
                <a:latin typeface="標楷體" panose="03000509000000000000" pitchFamily="65" charset="-120"/>
                <a:ea typeface="標楷體" panose="03000509000000000000" pitchFamily="65" charset="-120"/>
                <a:cs typeface="+mn-cs"/>
              </a:rPr>
              <a:t>-</a:t>
            </a:r>
            <a:r>
              <a:rPr lang="zh-TW" altLang="en-US" sz="2800" b="1" dirty="0">
                <a:solidFill>
                  <a:srgbClr val="FF0000"/>
                </a:solidFill>
                <a:latin typeface="標楷體" panose="03000509000000000000" pitchFamily="65" charset="-120"/>
                <a:ea typeface="標楷體" panose="03000509000000000000" pitchFamily="65" charset="-120"/>
                <a:cs typeface="+mn-cs"/>
              </a:rPr>
              <a:t>報表列印</a:t>
            </a:r>
            <a:endParaRPr lang="en-US" altLang="zh-TW" sz="2800" b="1" dirty="0">
              <a:solidFill>
                <a:srgbClr val="FF0000"/>
              </a:solidFill>
              <a:latin typeface="標楷體" panose="03000509000000000000" pitchFamily="65" charset="-120"/>
              <a:ea typeface="標楷體" panose="03000509000000000000" pitchFamily="65" charset="-120"/>
              <a:cs typeface="+mn-cs"/>
            </a:endParaRPr>
          </a:p>
        </p:txBody>
      </p:sp>
    </p:spTree>
    <p:extLst>
      <p:ext uri="{BB962C8B-B14F-4D97-AF65-F5344CB8AC3E}">
        <p14:creationId xmlns:p14="http://schemas.microsoft.com/office/powerpoint/2010/main" xmlns="" val="102788433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rotWithShape="1">
          <a:blip r:embed="rId3"/>
          <a:srcRect t="20727"/>
          <a:stretch/>
        </p:blipFill>
        <p:spPr>
          <a:xfrm>
            <a:off x="1410263" y="726251"/>
            <a:ext cx="9327174" cy="5656720"/>
          </a:xfrm>
          <a:prstGeom prst="rect">
            <a:avLst/>
          </a:prstGeom>
        </p:spPr>
      </p:pic>
      <p:sp>
        <p:nvSpPr>
          <p:cNvPr id="297990" name="Text Box 5"/>
          <p:cNvSpPr txBox="1">
            <a:spLocks noChangeArrowheads="1"/>
          </p:cNvSpPr>
          <p:nvPr/>
        </p:nvSpPr>
        <p:spPr bwMode="auto">
          <a:xfrm>
            <a:off x="7702104" y="756531"/>
            <a:ext cx="4275654" cy="1164574"/>
          </a:xfrm>
          <a:prstGeom prst="roundRect">
            <a:avLst/>
          </a:prstGeom>
          <a:solidFill>
            <a:srgbClr val="FFD6C2"/>
          </a:solidFill>
          <a:ln w="9525">
            <a:noFill/>
            <a:miter lim="800000"/>
            <a:headEnd/>
            <a:tailEnd/>
          </a:ln>
        </p:spPr>
        <p:txBody>
          <a:bodyPr wrap="square">
            <a:spAutoFit/>
          </a:bodyPr>
          <a:lstStyle/>
          <a:p>
            <a:pPr marL="209550" indent="-209550">
              <a:lnSpc>
                <a:spcPct val="130000"/>
              </a:lnSpc>
            </a:pPr>
            <a:r>
              <a:rPr kumimoji="0" lang="en-US" altLang="zh-TW" sz="16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1.</a:t>
            </a:r>
            <a:r>
              <a:rPr kumimoji="0" lang="zh-TW" altLang="en-US" sz="16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報表</a:t>
            </a:r>
            <a:r>
              <a:rPr kumimoji="0" lang="en-US" altLang="zh-TW" sz="16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A3-1</a:t>
            </a:r>
            <a:r>
              <a:rPr kumimoji="0" lang="zh-TW" altLang="en-US" sz="16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r>
              <a:rPr kumimoji="0" lang="en-US" altLang="zh-TW" sz="16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A3-2</a:t>
            </a:r>
            <a:r>
              <a:rPr kumimoji="0" lang="zh-TW" altLang="en-US" sz="16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r>
              <a:rPr kumimoji="0" lang="en-US" altLang="zh-TW" sz="16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A11</a:t>
            </a:r>
            <a:r>
              <a:rPr kumimoji="0" lang="zh-TW" altLang="en-US" sz="16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需寄回本委員會</a:t>
            </a:r>
            <a:endParaRPr kumimoji="0" lang="en-US" altLang="zh-TW" sz="16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a:p>
            <a:pPr marL="209550" indent="-209550">
              <a:lnSpc>
                <a:spcPct val="130000"/>
              </a:lnSpc>
            </a:pPr>
            <a:r>
              <a:rPr kumimoji="0" lang="en-US" altLang="zh-TW" sz="1600"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2.</a:t>
            </a:r>
            <a:r>
              <a:rPr kumimoji="0" lang="zh-TW" altLang="en-US" sz="1600"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報表</a:t>
            </a:r>
            <a:r>
              <a:rPr kumimoji="0" lang="en-US" altLang="zh-TW" sz="1600"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A14</a:t>
            </a:r>
            <a:r>
              <a:rPr kumimoji="0" lang="zh-TW" altLang="en-US" sz="1600"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請務必於第二階段報名前發給考生</a:t>
            </a:r>
            <a:endParaRPr kumimoji="0" lang="en-US" altLang="zh-TW" sz="1600"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endParaRPr>
          </a:p>
          <a:p>
            <a:pPr marL="209550" indent="-209550">
              <a:lnSpc>
                <a:spcPct val="130000"/>
              </a:lnSpc>
            </a:pPr>
            <a:r>
              <a:rPr kumimoji="0" lang="en-US" altLang="zh-TW" sz="1600" b="1" dirty="0">
                <a:latin typeface="Times New Roman" panose="02020603050405020304" pitchFamily="18" charset="0"/>
                <a:ea typeface="標楷體" panose="03000509000000000000" pitchFamily="65" charset="-120"/>
                <a:cs typeface="Times New Roman" panose="02020603050405020304" pitchFamily="18" charset="0"/>
              </a:rPr>
              <a:t>3.</a:t>
            </a:r>
            <a:r>
              <a:rPr kumimoji="0" lang="zh-TW" altLang="en-US" sz="1600" b="1" dirty="0">
                <a:latin typeface="Times New Roman" panose="02020603050405020304" pitchFamily="18" charset="0"/>
                <a:ea typeface="標楷體" panose="03000509000000000000" pitchFamily="65" charset="-120"/>
                <a:cs typeface="Times New Roman" panose="02020603050405020304" pitchFamily="18" charset="0"/>
              </a:rPr>
              <a:t>其餘報表自行留存</a:t>
            </a:r>
            <a:endParaRPr kumimoji="0" lang="en-US" altLang="zh-TW" sz="1600" b="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 name="矩形 5"/>
          <p:cNvSpPr/>
          <p:nvPr/>
        </p:nvSpPr>
        <p:spPr>
          <a:xfrm>
            <a:off x="6061493" y="4465000"/>
            <a:ext cx="2927231" cy="564199"/>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
        <p:nvSpPr>
          <p:cNvPr id="7" name="文字方塊 6"/>
          <p:cNvSpPr txBox="1"/>
          <p:nvPr/>
        </p:nvSpPr>
        <p:spPr>
          <a:xfrm>
            <a:off x="1789375" y="5924301"/>
            <a:ext cx="8568951" cy="646986"/>
          </a:xfrm>
          <a:prstGeom prst="roundRect">
            <a:avLst/>
          </a:prstGeom>
          <a:solidFill>
            <a:srgbClr val="F25F5C"/>
          </a:solidFill>
          <a:ln w="15875">
            <a:solidFill>
              <a:srgbClr val="C00000"/>
            </a:solidFill>
          </a:ln>
        </p:spPr>
        <p:txBody>
          <a:bodyPr wrap="square" rtlCol="0">
            <a:spAutoFit/>
          </a:bodyPr>
          <a:lstStyle/>
          <a:p>
            <a:pPr algn="ctr"/>
            <a:r>
              <a:rPr lang="zh-TW" altLang="en-US" sz="1600" b="1" dirty="0">
                <a:solidFill>
                  <a:schemeClr val="bg1"/>
                </a:solidFill>
                <a:latin typeface="標楷體" panose="03000509000000000000" pitchFamily="65" charset="-120"/>
                <a:ea typeface="標楷體" panose="03000509000000000000" pitchFamily="65" charset="-120"/>
              </a:rPr>
              <a:t>考生使用本招生各系統查詢或登錄資料均須通行碼，</a:t>
            </a:r>
            <a:endParaRPr lang="en-US" altLang="zh-TW" sz="1600" b="1" dirty="0">
              <a:solidFill>
                <a:schemeClr val="bg1"/>
              </a:solidFill>
              <a:latin typeface="標楷體" panose="03000509000000000000" pitchFamily="65" charset="-120"/>
              <a:ea typeface="標楷體" panose="03000509000000000000" pitchFamily="65" charset="-120"/>
            </a:endParaRPr>
          </a:p>
          <a:p>
            <a:pPr algn="ctr"/>
            <a:r>
              <a:rPr lang="zh-TW" altLang="en-US" sz="1600" b="1" dirty="0">
                <a:solidFill>
                  <a:schemeClr val="bg1"/>
                </a:solidFill>
                <a:latin typeface="標楷體" panose="03000509000000000000" pitchFamily="65" charset="-120"/>
                <a:ea typeface="標楷體" panose="03000509000000000000" pitchFamily="65" charset="-120"/>
              </a:rPr>
              <a:t>請務必通知考生領取，並囑妥善保存，切勿遺失或交付他人使用。</a:t>
            </a:r>
            <a:endParaRPr lang="en-US" altLang="zh-TW" sz="1600" b="1" dirty="0">
              <a:solidFill>
                <a:schemeClr val="bg1"/>
              </a:solidFill>
              <a:latin typeface="標楷體" panose="03000509000000000000" pitchFamily="65" charset="-120"/>
              <a:ea typeface="標楷體" panose="03000509000000000000" pitchFamily="65" charset="-120"/>
            </a:endParaRPr>
          </a:p>
        </p:txBody>
      </p:sp>
      <p:sp>
        <p:nvSpPr>
          <p:cNvPr id="8" name="向右箭號 7"/>
          <p:cNvSpPr/>
          <p:nvPr/>
        </p:nvSpPr>
        <p:spPr>
          <a:xfrm>
            <a:off x="2095423" y="2311951"/>
            <a:ext cx="958987" cy="562030"/>
          </a:xfrm>
          <a:prstGeom prst="rightArrow">
            <a:avLst/>
          </a:prstGeom>
          <a:solidFill>
            <a:srgbClr val="F25F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bg1"/>
                </a:solidFill>
                <a:latin typeface="標楷體" panose="03000509000000000000" pitchFamily="65" charset="-120"/>
                <a:ea typeface="標楷體" panose="03000509000000000000" pitchFamily="65" charset="-120"/>
              </a:rPr>
              <a:t>寄回</a:t>
            </a:r>
          </a:p>
        </p:txBody>
      </p:sp>
      <p:sp>
        <p:nvSpPr>
          <p:cNvPr id="9" name="向右箭號 8"/>
          <p:cNvSpPr/>
          <p:nvPr/>
        </p:nvSpPr>
        <p:spPr>
          <a:xfrm>
            <a:off x="2095423" y="2832464"/>
            <a:ext cx="958987" cy="562030"/>
          </a:xfrm>
          <a:prstGeom prst="rightArrow">
            <a:avLst/>
          </a:prstGeom>
          <a:solidFill>
            <a:srgbClr val="F25F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bg1"/>
                </a:solidFill>
                <a:latin typeface="標楷體" panose="03000509000000000000" pitchFamily="65" charset="-120"/>
                <a:ea typeface="標楷體" panose="03000509000000000000" pitchFamily="65" charset="-120"/>
              </a:rPr>
              <a:t>寄回</a:t>
            </a:r>
          </a:p>
        </p:txBody>
      </p:sp>
      <p:sp>
        <p:nvSpPr>
          <p:cNvPr id="10" name="向右箭號 9"/>
          <p:cNvSpPr/>
          <p:nvPr/>
        </p:nvSpPr>
        <p:spPr>
          <a:xfrm flipH="1">
            <a:off x="9004922" y="3940687"/>
            <a:ext cx="1029947" cy="510225"/>
          </a:xfrm>
          <a:prstGeom prst="rightArrow">
            <a:avLst/>
          </a:prstGeom>
          <a:solidFill>
            <a:srgbClr val="F25F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bg1"/>
                </a:solidFill>
                <a:latin typeface="標楷體" panose="03000509000000000000" pitchFamily="65" charset="-120"/>
                <a:ea typeface="標楷體" panose="03000509000000000000" pitchFamily="65" charset="-120"/>
              </a:rPr>
              <a:t>寄回</a:t>
            </a:r>
          </a:p>
        </p:txBody>
      </p:sp>
      <p:sp>
        <p:nvSpPr>
          <p:cNvPr id="11" name="向右箭號 10"/>
          <p:cNvSpPr/>
          <p:nvPr/>
        </p:nvSpPr>
        <p:spPr>
          <a:xfrm flipH="1">
            <a:off x="9004922" y="4975273"/>
            <a:ext cx="1271653" cy="510225"/>
          </a:xfrm>
          <a:prstGeom prst="rightArrow">
            <a:avLst/>
          </a:prstGeom>
          <a:solidFill>
            <a:srgbClr val="F25F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a:solidFill>
                  <a:schemeClr val="bg1"/>
                </a:solidFill>
                <a:latin typeface="標楷體" panose="03000509000000000000" pitchFamily="65" charset="-120"/>
                <a:ea typeface="標楷體" panose="03000509000000000000" pitchFamily="65" charset="-120"/>
              </a:rPr>
              <a:t>信封封面</a:t>
            </a:r>
          </a:p>
        </p:txBody>
      </p:sp>
      <p:sp>
        <p:nvSpPr>
          <p:cNvPr id="12" name="Rectangle 2"/>
          <p:cNvSpPr txBox="1">
            <a:spLocks noChangeArrowheads="1"/>
          </p:cNvSpPr>
          <p:nvPr/>
        </p:nvSpPr>
        <p:spPr>
          <a:xfrm>
            <a:off x="629724" y="38288"/>
            <a:ext cx="7107667" cy="691913"/>
          </a:xfrm>
          <a:prstGeom prst="rect">
            <a:avLst/>
          </a:prstGeom>
          <a:ln/>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lnSpc>
                <a:spcPts val="3500"/>
              </a:lnSpc>
              <a:spcAft>
                <a:spcPts val="0"/>
              </a:spcAft>
            </a:pPr>
            <a:r>
              <a:rPr lang="en-US" altLang="zh-TW" sz="2800" b="1" dirty="0" smtClean="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集體報名</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一階報名及繳費</a:t>
            </a:r>
            <a:r>
              <a:rPr lang="en-US" altLang="zh-TW" sz="2800" b="1" dirty="0">
                <a:solidFill>
                  <a:srgbClr val="FF0000"/>
                </a:solidFill>
                <a:latin typeface="標楷體" panose="03000509000000000000" pitchFamily="65" charset="-120"/>
                <a:ea typeface="標楷體" panose="03000509000000000000" pitchFamily="65" charset="-120"/>
                <a:cs typeface="+mn-cs"/>
              </a:rPr>
              <a:t>-</a:t>
            </a:r>
            <a:r>
              <a:rPr lang="zh-TW" altLang="en-US" sz="2800" b="1" dirty="0">
                <a:solidFill>
                  <a:srgbClr val="FF0000"/>
                </a:solidFill>
                <a:latin typeface="標楷體" panose="03000509000000000000" pitchFamily="65" charset="-120"/>
                <a:ea typeface="標楷體" panose="03000509000000000000" pitchFamily="65" charset="-120"/>
                <a:cs typeface="+mn-cs"/>
              </a:rPr>
              <a:t>報表列印</a:t>
            </a:r>
            <a:endParaRPr lang="en-US" altLang="zh-TW" sz="2800" b="1" dirty="0">
              <a:solidFill>
                <a:srgbClr val="FF0000"/>
              </a:solidFill>
              <a:latin typeface="標楷體" panose="03000509000000000000" pitchFamily="65" charset="-120"/>
              <a:ea typeface="標楷體" panose="03000509000000000000" pitchFamily="65" charset="-120"/>
              <a:cs typeface="+mn-cs"/>
            </a:endParaRPr>
          </a:p>
        </p:txBody>
      </p:sp>
      <p:pic>
        <p:nvPicPr>
          <p:cNvPr id="13" name="圖片 1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919536" y="5108014"/>
            <a:ext cx="816287" cy="816287"/>
          </a:xfrm>
          <a:prstGeom prst="rect">
            <a:avLst/>
          </a:prstGeo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rotWithShape="1">
          <a:blip r:embed="rId3"/>
          <a:srcRect t="25003"/>
          <a:stretch/>
        </p:blipFill>
        <p:spPr>
          <a:xfrm>
            <a:off x="1148745" y="727298"/>
            <a:ext cx="9704762" cy="5564061"/>
          </a:xfrm>
          <a:prstGeom prst="rect">
            <a:avLst/>
          </a:prstGeom>
        </p:spPr>
      </p:pic>
      <p:pic>
        <p:nvPicPr>
          <p:cNvPr id="4" name="圖片 3"/>
          <p:cNvPicPr>
            <a:picLocks noChangeAspect="1"/>
          </p:cNvPicPr>
          <p:nvPr/>
        </p:nvPicPr>
        <p:blipFill>
          <a:blip r:embed="rId4"/>
          <a:stretch>
            <a:fillRect/>
          </a:stretch>
        </p:blipFill>
        <p:spPr>
          <a:xfrm>
            <a:off x="2616976" y="2097473"/>
            <a:ext cx="6164755" cy="4374068"/>
          </a:xfrm>
          <a:prstGeom prst="rect">
            <a:avLst/>
          </a:prstGeom>
        </p:spPr>
      </p:pic>
      <p:sp>
        <p:nvSpPr>
          <p:cNvPr id="11" name="Rectangle 2"/>
          <p:cNvSpPr txBox="1">
            <a:spLocks noChangeArrowheads="1"/>
          </p:cNvSpPr>
          <p:nvPr/>
        </p:nvSpPr>
        <p:spPr>
          <a:xfrm>
            <a:off x="695400" y="36447"/>
            <a:ext cx="7461075" cy="691913"/>
          </a:xfrm>
          <a:prstGeom prst="rect">
            <a:avLst/>
          </a:prstGeom>
          <a:ln/>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lnSpc>
                <a:spcPts val="3500"/>
              </a:lnSpc>
              <a:spcAft>
                <a:spcPts val="0"/>
              </a:spcAft>
            </a:pPr>
            <a:r>
              <a:rPr lang="en-US" altLang="zh-TW" sz="2800" b="1" dirty="0" smtClean="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集體報名</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一階報名及繳費</a:t>
            </a:r>
            <a:r>
              <a:rPr lang="en-US" altLang="zh-TW" sz="2800" b="1" dirty="0">
                <a:solidFill>
                  <a:srgbClr val="FF0000"/>
                </a:solidFill>
                <a:latin typeface="標楷體" panose="03000509000000000000" pitchFamily="65" charset="-120"/>
                <a:ea typeface="標楷體" panose="03000509000000000000" pitchFamily="65" charset="-120"/>
                <a:cs typeface="+mn-cs"/>
              </a:rPr>
              <a:t>-</a:t>
            </a:r>
            <a:r>
              <a:rPr lang="zh-TW" altLang="en-US" sz="2800" b="1" dirty="0">
                <a:solidFill>
                  <a:srgbClr val="FF0000"/>
                </a:solidFill>
                <a:latin typeface="標楷體" panose="03000509000000000000" pitchFamily="65" charset="-120"/>
                <a:ea typeface="標楷體" panose="03000509000000000000" pitchFamily="65" charset="-120"/>
                <a:cs typeface="+mn-cs"/>
              </a:rPr>
              <a:t>繳費單列印</a:t>
            </a:r>
            <a:endParaRPr lang="en-US" altLang="zh-TW" sz="2800" b="1" dirty="0">
              <a:solidFill>
                <a:srgbClr val="FF0000"/>
              </a:solidFill>
              <a:latin typeface="標楷體" panose="03000509000000000000" pitchFamily="65" charset="-120"/>
              <a:ea typeface="標楷體" panose="03000509000000000000" pitchFamily="65" charset="-120"/>
              <a:cs typeface="+mn-cs"/>
            </a:endParaRPr>
          </a:p>
        </p:txBody>
      </p:sp>
      <p:sp>
        <p:nvSpPr>
          <p:cNvPr id="15" name="矩形 14"/>
          <p:cNvSpPr/>
          <p:nvPr/>
        </p:nvSpPr>
        <p:spPr>
          <a:xfrm>
            <a:off x="3502325" y="1492268"/>
            <a:ext cx="1526875" cy="41417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AutoShape 6">
            <a:extLst>
              <a:ext uri="{FF2B5EF4-FFF2-40B4-BE49-F238E27FC236}">
                <a16:creationId xmlns:a16="http://schemas.microsoft.com/office/drawing/2014/main" xmlns="" id="{B83A8B93-5AC9-4DC9-A318-62861CC8B039}"/>
              </a:ext>
            </a:extLst>
          </p:cNvPr>
          <p:cNvSpPr>
            <a:spLocks noChangeArrowheads="1"/>
          </p:cNvSpPr>
          <p:nvPr/>
        </p:nvSpPr>
        <p:spPr bwMode="auto">
          <a:xfrm>
            <a:off x="1991544" y="1915480"/>
            <a:ext cx="1452359" cy="425450"/>
          </a:xfrm>
          <a:prstGeom prst="wedgeRoundRectCallout">
            <a:avLst>
              <a:gd name="adj1" fmla="val 90237"/>
              <a:gd name="adj2" fmla="val 169963"/>
              <a:gd name="adj3" fmla="val 16667"/>
            </a:avLst>
          </a:prstGeom>
          <a:solidFill>
            <a:schemeClr val="accent4">
              <a:lumMod val="40000"/>
              <a:lumOff val="60000"/>
            </a:schemeClr>
          </a:solidFill>
          <a:ln w="9525" algn="ctr">
            <a:solidFill>
              <a:srgbClr val="FFFF00"/>
            </a:solidFill>
            <a:miter lim="800000"/>
            <a:headEnd/>
            <a:tailEnd/>
          </a:ln>
          <a:effectLst>
            <a:outerShdw dist="20000" dir="5400000" rotWithShape="0">
              <a:srgbClr val="000000">
                <a:alpha val="37999"/>
              </a:srgbClr>
            </a:outerShdw>
          </a:effectLst>
        </p:spPr>
        <p:txBody>
          <a:bodyPr/>
          <a:lstStyle/>
          <a:p>
            <a:pPr algn="ctr"/>
            <a:r>
              <a:rPr kumimoji="0" lang="zh-TW" altLang="en-US" b="1" dirty="0">
                <a:solidFill>
                  <a:srgbClr val="000000"/>
                </a:solidFill>
                <a:latin typeface="標楷體" panose="03000509000000000000" pitchFamily="65" charset="-120"/>
                <a:ea typeface="標楷體" panose="03000509000000000000" pitchFamily="65" charset="-120"/>
              </a:rPr>
              <a:t>繳費資訊</a:t>
            </a:r>
          </a:p>
        </p:txBody>
      </p:sp>
      <p:sp>
        <p:nvSpPr>
          <p:cNvPr id="13" name="矩形 12">
            <a:extLst>
              <a:ext uri="{FF2B5EF4-FFF2-40B4-BE49-F238E27FC236}">
                <a16:creationId xmlns:a16="http://schemas.microsoft.com/office/drawing/2014/main" xmlns="" id="{0C2303DD-6C5C-418C-B735-44B6B6588A2B}"/>
              </a:ext>
            </a:extLst>
          </p:cNvPr>
          <p:cNvSpPr/>
          <p:nvPr/>
        </p:nvSpPr>
        <p:spPr>
          <a:xfrm>
            <a:off x="7526394" y="850396"/>
            <a:ext cx="4390798" cy="2932392"/>
          </a:xfrm>
          <a:prstGeom prst="rect">
            <a:avLst/>
          </a:prstGeom>
          <a:solidFill>
            <a:srgbClr val="F25F5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重要作業說明：</a:t>
            </a:r>
            <a:endParaRPr lang="en-US" altLang="zh-TW"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a:buFont typeface="+mj-lt"/>
              <a:buAutoNum type="arabicPeriod"/>
            </a:pPr>
            <a:r>
              <a:rPr lang="zh-TW" altLang="en-US"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第一階段報名費含報名資格與身分審查費新臺幣</a:t>
            </a:r>
            <a:r>
              <a:rPr lang="en-US" altLang="zh-TW"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200</a:t>
            </a:r>
            <a:r>
              <a:rPr lang="zh-TW" altLang="en-US"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元及校系科</a:t>
            </a:r>
            <a:r>
              <a:rPr lang="en-US" altLang="zh-TW"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組</a:t>
            </a:r>
            <a:r>
              <a:rPr lang="en-US" altLang="zh-TW"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、學程申請費，每</a:t>
            </a:r>
            <a:r>
              <a:rPr lang="en-US" altLang="zh-TW"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1</a:t>
            </a:r>
            <a:r>
              <a:rPr lang="zh-TW" altLang="en-US"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個校系科</a:t>
            </a:r>
            <a:r>
              <a:rPr lang="en-US" altLang="zh-TW"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組</a:t>
            </a:r>
            <a:r>
              <a:rPr lang="en-US" altLang="zh-TW"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、學程申請費為新臺幣</a:t>
            </a:r>
            <a:r>
              <a:rPr lang="en-US" altLang="zh-TW"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100</a:t>
            </a:r>
            <a:r>
              <a:rPr lang="zh-TW" altLang="en-US"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元</a:t>
            </a:r>
            <a:endParaRPr lang="en-US" altLang="zh-TW"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a:buFont typeface="+mj-lt"/>
              <a:buAutoNum type="arabicPeriod"/>
            </a:pPr>
            <a:r>
              <a:rPr lang="zh-TW" altLang="en-US"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中低收入戶減免</a:t>
            </a:r>
            <a:r>
              <a:rPr lang="en-US" altLang="zh-TW" b="1" dirty="0" smtClean="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60%</a:t>
            </a:r>
            <a:r>
              <a:rPr lang="zh-TW" altLang="en-US" b="1" dirty="0" smtClean="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之</a:t>
            </a:r>
            <a:r>
              <a:rPr lang="zh-TW" altLang="en-US"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報名費</a:t>
            </a:r>
            <a:endParaRPr lang="en-US" altLang="zh-TW"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a:buFont typeface="+mj-lt"/>
              <a:buAutoNum type="arabicPeriod"/>
            </a:pPr>
            <a:r>
              <a:rPr lang="zh-TW" altLang="en-US"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低收入戶全免</a:t>
            </a:r>
            <a:endParaRPr lang="en-US" altLang="zh-TW"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a:buFont typeface="+mj-lt"/>
              <a:buAutoNum type="arabicPeriod"/>
            </a:pPr>
            <a:r>
              <a:rPr lang="zh-TW" altLang="en-US"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作業費每名考生</a:t>
            </a:r>
            <a:r>
              <a:rPr lang="en-US" altLang="zh-TW"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30</a:t>
            </a:r>
            <a:r>
              <a:rPr lang="zh-TW" altLang="en-US"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元整</a:t>
            </a:r>
            <a:endParaRPr lang="en-US" altLang="zh-TW"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a:buFont typeface="+mj-lt"/>
              <a:buAutoNum type="arabicPeriod"/>
            </a:pPr>
            <a:r>
              <a:rPr lang="zh-TW" altLang="en-US"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匯款總計</a:t>
            </a:r>
            <a:r>
              <a:rPr lang="en-US" altLang="zh-TW"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合計金額</a:t>
            </a:r>
            <a:r>
              <a:rPr lang="en-US" altLang="zh-TW"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作業費金額</a:t>
            </a:r>
            <a:endParaRPr lang="en-US" altLang="zh-TW"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a:buFont typeface="+mj-lt"/>
              <a:buAutoNum type="arabicPeriod"/>
            </a:pPr>
            <a:r>
              <a:rPr lang="zh-TW" altLang="en-US"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報名費匯款</a:t>
            </a:r>
            <a:r>
              <a:rPr lang="en-US" altLang="zh-TW"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b="1" dirty="0" smtClean="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111/5/26 </a:t>
            </a:r>
            <a:r>
              <a:rPr lang="en-US" altLang="zh-TW"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17:00</a:t>
            </a:r>
            <a:r>
              <a:rPr lang="zh-TW" altLang="en-US"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前</a:t>
            </a:r>
            <a:r>
              <a:rPr lang="en-US" altLang="zh-TW"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6" name="AutoShape 9">
            <a:extLst>
              <a:ext uri="{FF2B5EF4-FFF2-40B4-BE49-F238E27FC236}">
                <a16:creationId xmlns:a16="http://schemas.microsoft.com/office/drawing/2014/main" xmlns="" id="{6C8EE07D-A969-400F-9EDD-09D230CD06F3}"/>
              </a:ext>
            </a:extLst>
          </p:cNvPr>
          <p:cNvSpPr>
            <a:spLocks noChangeArrowheads="1"/>
          </p:cNvSpPr>
          <p:nvPr/>
        </p:nvSpPr>
        <p:spPr bwMode="auto">
          <a:xfrm>
            <a:off x="6960096" y="5915204"/>
            <a:ext cx="2061677" cy="334962"/>
          </a:xfrm>
          <a:prstGeom prst="wedgeRoundRectCallout">
            <a:avLst>
              <a:gd name="adj1" fmla="val -59327"/>
              <a:gd name="adj2" fmla="val 16144"/>
              <a:gd name="adj3" fmla="val 16667"/>
            </a:avLst>
          </a:prstGeom>
          <a:solidFill>
            <a:schemeClr val="accent4">
              <a:lumMod val="40000"/>
              <a:lumOff val="60000"/>
            </a:schemeClr>
          </a:solidFill>
          <a:ln w="9525" algn="ctr">
            <a:solidFill>
              <a:srgbClr val="FFFF00"/>
            </a:solidFill>
            <a:miter lim="800000"/>
            <a:headEnd/>
            <a:tailEnd/>
          </a:ln>
          <a:effectLst>
            <a:outerShdw dist="20000" dir="5400000" rotWithShape="0">
              <a:srgbClr val="000000">
                <a:alpha val="37999"/>
              </a:srgbClr>
            </a:outerShdw>
          </a:effectLst>
        </p:spPr>
        <p:txBody>
          <a:bodyPr/>
          <a:lstStyle/>
          <a:p>
            <a:pPr algn="ctr"/>
            <a:r>
              <a:rPr kumimoji="0" lang="zh-TW" altLang="en-US" b="1" dirty="0">
                <a:solidFill>
                  <a:srgbClr val="000000"/>
                </a:solidFill>
                <a:latin typeface="標楷體" panose="03000509000000000000" pitchFamily="65" charset="-120"/>
                <a:ea typeface="標楷體" panose="03000509000000000000" pitchFamily="65" charset="-120"/>
              </a:rPr>
              <a:t>顯示繳費情形</a:t>
            </a:r>
          </a:p>
        </p:txBody>
      </p:sp>
      <p:sp>
        <p:nvSpPr>
          <p:cNvPr id="17" name="矩形 16">
            <a:extLst>
              <a:ext uri="{FF2B5EF4-FFF2-40B4-BE49-F238E27FC236}">
                <a16:creationId xmlns:a16="http://schemas.microsoft.com/office/drawing/2014/main" xmlns="" id="{9247ECE5-05D3-4A97-91E3-C29EDD7E2EFF}"/>
              </a:ext>
            </a:extLst>
          </p:cNvPr>
          <p:cNvSpPr/>
          <p:nvPr/>
        </p:nvSpPr>
        <p:spPr>
          <a:xfrm>
            <a:off x="4093305" y="3628871"/>
            <a:ext cx="3187389" cy="201280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矩形 17">
            <a:extLst>
              <a:ext uri="{FF2B5EF4-FFF2-40B4-BE49-F238E27FC236}">
                <a16:creationId xmlns:a16="http://schemas.microsoft.com/office/drawing/2014/main" xmlns="" id="{6E3871DA-0BE8-449F-907C-7480A48C9A45}"/>
              </a:ext>
            </a:extLst>
          </p:cNvPr>
          <p:cNvSpPr/>
          <p:nvPr/>
        </p:nvSpPr>
        <p:spPr>
          <a:xfrm>
            <a:off x="1561917" y="3031782"/>
            <a:ext cx="4826376" cy="513156"/>
          </a:xfrm>
          <a:prstGeom prst="rect">
            <a:avLst/>
          </a:prstGeom>
          <a:solidFill>
            <a:srgbClr val="99CCFF">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dirty="0" smtClean="0">
                <a:solidFill>
                  <a:schemeClr val="tx1"/>
                </a:solidFill>
                <a:latin typeface="標楷體" panose="03000509000000000000" pitchFamily="65" charset="-120"/>
                <a:ea typeface="標楷體" panose="03000509000000000000" pitchFamily="65" charset="-120"/>
              </a:rPr>
              <a:t>因應</a:t>
            </a:r>
            <a:r>
              <a:rPr lang="en-US" altLang="zh-TW" sz="1600" dirty="0">
                <a:solidFill>
                  <a:schemeClr val="tx1"/>
                </a:solidFill>
                <a:latin typeface="標楷體" panose="03000509000000000000" pitchFamily="65" charset="-120"/>
                <a:ea typeface="標楷體" panose="03000509000000000000" pitchFamily="65" charset="-120"/>
              </a:rPr>
              <a:t>111</a:t>
            </a:r>
            <a:r>
              <a:rPr lang="zh-TW" altLang="en-US" sz="1600" dirty="0">
                <a:solidFill>
                  <a:schemeClr val="tx1"/>
                </a:solidFill>
                <a:latin typeface="標楷體" panose="03000509000000000000" pitchFamily="65" charset="-120"/>
                <a:ea typeface="標楷體" panose="03000509000000000000" pitchFamily="65" charset="-120"/>
              </a:rPr>
              <a:t>學年度</a:t>
            </a:r>
            <a:r>
              <a:rPr lang="zh-TW" altLang="en-US" sz="1600" b="1" dirty="0">
                <a:solidFill>
                  <a:schemeClr val="tx1"/>
                </a:solidFill>
                <a:latin typeface="標楷體" panose="03000509000000000000" pitchFamily="65" charset="-120"/>
                <a:ea typeface="標楷體" panose="03000509000000000000" pitchFamily="65" charset="-120"/>
              </a:rPr>
              <a:t>一階報名增至</a:t>
            </a:r>
            <a:r>
              <a:rPr lang="en-US" altLang="zh-TW" sz="1600" b="1" dirty="0">
                <a:solidFill>
                  <a:schemeClr val="tx1"/>
                </a:solidFill>
                <a:latin typeface="標楷體" panose="03000509000000000000" pitchFamily="65" charset="-120"/>
                <a:ea typeface="標楷體" panose="03000509000000000000" pitchFamily="65" charset="-120"/>
              </a:rPr>
              <a:t>6</a:t>
            </a:r>
            <a:r>
              <a:rPr lang="zh-TW" altLang="en-US" sz="1600" b="1" dirty="0">
                <a:solidFill>
                  <a:schemeClr val="tx1"/>
                </a:solidFill>
                <a:latin typeface="標楷體" panose="03000509000000000000" pitchFamily="65" charset="-120"/>
                <a:ea typeface="標楷體" panose="03000509000000000000" pitchFamily="65" charset="-120"/>
              </a:rPr>
              <a:t>志願</a:t>
            </a:r>
            <a:r>
              <a:rPr lang="zh-TW" altLang="en-US" sz="1600" dirty="0">
                <a:solidFill>
                  <a:schemeClr val="tx1"/>
                </a:solidFill>
                <a:latin typeface="標楷體" panose="03000509000000000000" pitchFamily="65" charset="-120"/>
                <a:ea typeface="標楷體" panose="03000509000000000000" pitchFamily="65" charset="-120"/>
              </a:rPr>
              <a:t>，表格調</a:t>
            </a:r>
            <a:r>
              <a:rPr lang="zh-TW" altLang="en-US" sz="1600" dirty="0" smtClean="0">
                <a:solidFill>
                  <a:schemeClr val="tx1"/>
                </a:solidFill>
                <a:latin typeface="標楷體" panose="03000509000000000000" pitchFamily="65" charset="-120"/>
                <a:ea typeface="標楷體" panose="03000509000000000000" pitchFamily="65" charset="-120"/>
              </a:rPr>
              <a:t>修</a:t>
            </a:r>
            <a:endParaRPr lang="zh-TW" altLang="en-US" sz="1600" dirty="0">
              <a:solidFill>
                <a:schemeClr val="tx1"/>
              </a:solidFill>
              <a:latin typeface="標楷體" panose="03000509000000000000" pitchFamily="65" charset="-120"/>
              <a:ea typeface="標楷體" panose="03000509000000000000" pitchFamily="65" charset="-120"/>
            </a:endParaRPr>
          </a:p>
        </p:txBody>
      </p:sp>
      <p:sp>
        <p:nvSpPr>
          <p:cNvPr id="20" name="文字方塊 19">
            <a:extLst>
              <a:ext uri="{FF2B5EF4-FFF2-40B4-BE49-F238E27FC236}">
                <a16:creationId xmlns:a16="http://schemas.microsoft.com/office/drawing/2014/main" xmlns="" id="{F6B9E219-6C2B-468D-88E8-5A6B3D7E672E}"/>
              </a:ext>
            </a:extLst>
          </p:cNvPr>
          <p:cNvSpPr txBox="1"/>
          <p:nvPr/>
        </p:nvSpPr>
        <p:spPr>
          <a:xfrm>
            <a:off x="9903712" y="143210"/>
            <a:ext cx="825867" cy="477054"/>
          </a:xfrm>
          <a:prstGeom prst="rect">
            <a:avLst/>
          </a:prstGeom>
          <a:noFill/>
        </p:spPr>
        <p:txBody>
          <a:bodyPr wrap="none" rtlCol="0">
            <a:spAutoFit/>
          </a:bodyPr>
          <a:lstStyle/>
          <a:p>
            <a:r>
              <a:rPr lang="zh-TW" altLang="en-US" sz="2500" dirty="0">
                <a:solidFill>
                  <a:schemeClr val="bg1"/>
                </a:solidFill>
                <a:latin typeface="微軟正黑體" panose="020B0604030504040204" pitchFamily="34" charset="-120"/>
                <a:ea typeface="微軟正黑體" panose="020B0604030504040204" pitchFamily="34" charset="-120"/>
              </a:rPr>
              <a:t>變革</a:t>
            </a:r>
          </a:p>
        </p:txBody>
      </p:sp>
      <p:sp>
        <p:nvSpPr>
          <p:cNvPr id="21" name="上彎箭號 7">
            <a:extLst>
              <a:ext uri="{FF2B5EF4-FFF2-40B4-BE49-F238E27FC236}">
                <a16:creationId xmlns:a16="http://schemas.microsoft.com/office/drawing/2014/main" xmlns="" id="{2EE15B70-8340-4B06-860D-6127E759B71F}"/>
              </a:ext>
            </a:extLst>
          </p:cNvPr>
          <p:cNvSpPr/>
          <p:nvPr/>
        </p:nvSpPr>
        <p:spPr>
          <a:xfrm rot="5400000">
            <a:off x="3561429" y="3530266"/>
            <a:ext cx="504056" cy="533400"/>
          </a:xfrm>
          <a:prstGeom prst="ben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0000"/>
              </a:solidFill>
            </a:endParaRPr>
          </a:p>
        </p:txBody>
      </p:sp>
      <p:sp>
        <p:nvSpPr>
          <p:cNvPr id="14" name="AutoShape 8">
            <a:extLst>
              <a:ext uri="{FF2B5EF4-FFF2-40B4-BE49-F238E27FC236}">
                <a16:creationId xmlns:a16="http://schemas.microsoft.com/office/drawing/2014/main" xmlns="" id="{A90218E2-1D6D-4101-9350-50B8BE53BE62}"/>
              </a:ext>
            </a:extLst>
          </p:cNvPr>
          <p:cNvSpPr>
            <a:spLocks noChangeArrowheads="1"/>
          </p:cNvSpPr>
          <p:nvPr/>
        </p:nvSpPr>
        <p:spPr bwMode="auto">
          <a:xfrm>
            <a:off x="6502901" y="4908560"/>
            <a:ext cx="3143691" cy="360363"/>
          </a:xfrm>
          <a:prstGeom prst="wedgeRoundRectCallout">
            <a:avLst>
              <a:gd name="adj1" fmla="val -60073"/>
              <a:gd name="adj2" fmla="val 251611"/>
              <a:gd name="adj3" fmla="val 16667"/>
            </a:avLst>
          </a:prstGeom>
          <a:solidFill>
            <a:schemeClr val="accent4">
              <a:lumMod val="40000"/>
              <a:lumOff val="60000"/>
            </a:schemeClr>
          </a:solidFill>
          <a:ln w="9525" algn="ctr">
            <a:solidFill>
              <a:srgbClr val="FFFF00"/>
            </a:solidFill>
            <a:miter lim="800000"/>
            <a:headEnd/>
            <a:tailEnd/>
          </a:ln>
          <a:effectLst>
            <a:outerShdw dist="20000" dir="5400000" rotWithShape="0">
              <a:srgbClr val="000000">
                <a:alpha val="37999"/>
              </a:srgbClr>
            </a:outerShdw>
          </a:effectLst>
        </p:spPr>
        <p:txBody>
          <a:bodyPr/>
          <a:lstStyle/>
          <a:p>
            <a:pPr algn="ctr">
              <a:defRPr/>
            </a:pPr>
            <a:r>
              <a:rPr kumimoji="0" lang="zh-TW" altLang="en-US" b="1" dirty="0">
                <a:solidFill>
                  <a:srgbClr val="000000"/>
                </a:solidFill>
                <a:latin typeface="標楷體" panose="03000509000000000000" pitchFamily="65" charset="-120"/>
                <a:ea typeface="標楷體" panose="03000509000000000000" pitchFamily="65" charset="-120"/>
              </a:rPr>
              <a:t>請於此下載繳費單</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stretch>
            <a:fillRect/>
          </a:stretch>
        </p:blipFill>
        <p:spPr>
          <a:xfrm>
            <a:off x="6155640" y="761260"/>
            <a:ext cx="4044816" cy="5893644"/>
          </a:xfrm>
          <a:prstGeom prst="rect">
            <a:avLst/>
          </a:prstGeom>
          <a:ln>
            <a:solidFill>
              <a:schemeClr val="tx1"/>
            </a:solidFill>
          </a:ln>
        </p:spPr>
      </p:pic>
      <p:pic>
        <p:nvPicPr>
          <p:cNvPr id="8" name="圖片 7"/>
          <p:cNvPicPr>
            <a:picLocks noChangeAspect="1"/>
          </p:cNvPicPr>
          <p:nvPr/>
        </p:nvPicPr>
        <p:blipFill rotWithShape="1">
          <a:blip r:embed="rId3">
            <a:extLst>
              <a:ext uri="{28A0092B-C50C-407E-A947-70E740481C1C}">
                <a14:useLocalDpi xmlns:a14="http://schemas.microsoft.com/office/drawing/2010/main" xmlns="" val="0"/>
              </a:ext>
            </a:extLst>
          </a:blip>
          <a:srcRect l="50820" t="25062" r="675" b="5250"/>
          <a:stretch/>
        </p:blipFill>
        <p:spPr>
          <a:xfrm>
            <a:off x="1329290" y="1295371"/>
            <a:ext cx="4392488" cy="4779227"/>
          </a:xfrm>
          <a:prstGeom prst="rect">
            <a:avLst/>
          </a:prstGeom>
        </p:spPr>
      </p:pic>
      <p:sp>
        <p:nvSpPr>
          <p:cNvPr id="9" name="矩形 8"/>
          <p:cNvSpPr/>
          <p:nvPr/>
        </p:nvSpPr>
        <p:spPr>
          <a:xfrm>
            <a:off x="1299089" y="4102955"/>
            <a:ext cx="2884517" cy="50324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p:cNvSpPr/>
          <p:nvPr/>
        </p:nvSpPr>
        <p:spPr>
          <a:xfrm>
            <a:off x="757464" y="118336"/>
            <a:ext cx="7335362" cy="541174"/>
          </a:xfrm>
          <a:prstGeom prst="rect">
            <a:avLst/>
          </a:prstGeom>
        </p:spPr>
        <p:txBody>
          <a:bodyPr wrap="square">
            <a:spAutoFit/>
          </a:bodyPr>
          <a:lstStyle/>
          <a:p>
            <a:pPr fontAlgn="auto">
              <a:lnSpc>
                <a:spcPts val="3500"/>
              </a:lnSpc>
              <a:spcAft>
                <a:spcPts val="0"/>
              </a:spcAft>
            </a:pPr>
            <a:r>
              <a:rPr lang="en-US" altLang="zh-TW" sz="2600" b="1" dirty="0" smtClean="0">
                <a:latin typeface="標楷體" panose="03000509000000000000" pitchFamily="65" charset="-120"/>
                <a:ea typeface="標楷體" panose="03000509000000000000" pitchFamily="65" charset="-120"/>
              </a:rPr>
              <a:t>【</a:t>
            </a:r>
            <a:r>
              <a:rPr lang="zh-TW" altLang="en-US" sz="2600" b="1" dirty="0">
                <a:latin typeface="標楷體" panose="03000509000000000000" pitchFamily="65" charset="-120"/>
                <a:ea typeface="標楷體" panose="03000509000000000000" pitchFamily="65" charset="-120"/>
              </a:rPr>
              <a:t>集體報名</a:t>
            </a:r>
            <a:r>
              <a:rPr lang="en-US" altLang="zh-TW" sz="2600" b="1" dirty="0">
                <a:latin typeface="標楷體" panose="03000509000000000000" pitchFamily="65" charset="-120"/>
                <a:ea typeface="標楷體" panose="03000509000000000000" pitchFamily="65" charset="-120"/>
              </a:rPr>
              <a:t>】</a:t>
            </a:r>
            <a:r>
              <a:rPr lang="zh-TW" altLang="en-US" sz="2600" b="1" dirty="0">
                <a:latin typeface="標楷體" panose="03000509000000000000" pitchFamily="65" charset="-120"/>
                <a:ea typeface="標楷體" panose="03000509000000000000" pitchFamily="65" charset="-120"/>
              </a:rPr>
              <a:t>一階報名及繳費</a:t>
            </a:r>
            <a:r>
              <a:rPr lang="en-US" altLang="zh-TW" sz="2600" b="1" dirty="0">
                <a:solidFill>
                  <a:srgbClr val="FF0000"/>
                </a:solidFill>
                <a:latin typeface="標楷體" panose="03000509000000000000" pitchFamily="65" charset="-120"/>
                <a:ea typeface="標楷體" panose="03000509000000000000" pitchFamily="65" charset="-120"/>
              </a:rPr>
              <a:t>-</a:t>
            </a:r>
            <a:r>
              <a:rPr lang="zh-TW" altLang="en-US" sz="2600" b="1" dirty="0">
                <a:solidFill>
                  <a:srgbClr val="FF0000"/>
                </a:solidFill>
                <a:latin typeface="標楷體" panose="03000509000000000000" pitchFamily="65" charset="-120"/>
                <a:ea typeface="標楷體" panose="03000509000000000000" pitchFamily="65" charset="-120"/>
              </a:rPr>
              <a:t>報名回覆表</a:t>
            </a:r>
            <a:endParaRPr lang="en-US" altLang="zh-TW" sz="2600" b="1" dirty="0">
              <a:solidFill>
                <a:srgbClr val="FF0000"/>
              </a:solidFill>
              <a:latin typeface="標楷體" panose="03000509000000000000" pitchFamily="65" charset="-120"/>
              <a:ea typeface="標楷體" panose="03000509000000000000" pitchFamily="65" charset="-120"/>
            </a:endParaRPr>
          </a:p>
        </p:txBody>
      </p:sp>
      <p:sp>
        <p:nvSpPr>
          <p:cNvPr id="14" name="矩形 13">
            <a:extLst>
              <a:ext uri="{FF2B5EF4-FFF2-40B4-BE49-F238E27FC236}">
                <a16:creationId xmlns:a16="http://schemas.microsoft.com/office/drawing/2014/main" xmlns="" id="{87F05365-DB99-443B-8F1D-A412AA7A4D3C}"/>
              </a:ext>
            </a:extLst>
          </p:cNvPr>
          <p:cNvSpPr/>
          <p:nvPr/>
        </p:nvSpPr>
        <p:spPr>
          <a:xfrm>
            <a:off x="4064686" y="2067891"/>
            <a:ext cx="4845259" cy="277015"/>
          </a:xfrm>
          <a:prstGeom prst="rect">
            <a:avLst/>
          </a:prstGeom>
          <a:solidFill>
            <a:srgbClr val="99CCFF">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dirty="0">
                <a:solidFill>
                  <a:schemeClr val="tx1"/>
                </a:solidFill>
                <a:latin typeface="標楷體" panose="03000509000000000000" pitchFamily="65" charset="-120"/>
                <a:ea typeface="標楷體" panose="03000509000000000000" pitchFamily="65" charset="-120"/>
              </a:rPr>
              <a:t>因應</a:t>
            </a:r>
            <a:r>
              <a:rPr lang="en-US" altLang="zh-TW" sz="1600" dirty="0" smtClean="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111</a:t>
            </a:r>
            <a:r>
              <a:rPr lang="zh-TW" altLang="en-US" sz="1600" dirty="0" smtClean="0">
                <a:solidFill>
                  <a:schemeClr val="tx1"/>
                </a:solidFill>
                <a:latin typeface="標楷體" panose="03000509000000000000" pitchFamily="65" charset="-120"/>
                <a:ea typeface="標楷體" panose="03000509000000000000" pitchFamily="65" charset="-120"/>
              </a:rPr>
              <a:t>學年度</a:t>
            </a:r>
            <a:r>
              <a:rPr lang="zh-TW" altLang="en-US" sz="1600" b="1" dirty="0">
                <a:solidFill>
                  <a:schemeClr val="tx1"/>
                </a:solidFill>
                <a:latin typeface="標楷體" panose="03000509000000000000" pitchFamily="65" charset="-120"/>
                <a:ea typeface="標楷體" panose="03000509000000000000" pitchFamily="65" charset="-120"/>
              </a:rPr>
              <a:t>一階報名增至</a:t>
            </a:r>
            <a:r>
              <a:rPr lang="en-US" altLang="zh-TW" sz="1600" b="1" dirty="0">
                <a:solidFill>
                  <a:schemeClr val="tx1"/>
                </a:solidFill>
                <a:latin typeface="標楷體" panose="03000509000000000000" pitchFamily="65" charset="-120"/>
                <a:ea typeface="標楷體" panose="03000509000000000000" pitchFamily="65" charset="-120"/>
              </a:rPr>
              <a:t>6</a:t>
            </a:r>
            <a:r>
              <a:rPr lang="zh-TW" altLang="en-US" sz="1600" b="1" dirty="0">
                <a:solidFill>
                  <a:schemeClr val="tx1"/>
                </a:solidFill>
                <a:latin typeface="標楷體" panose="03000509000000000000" pitchFamily="65" charset="-120"/>
                <a:ea typeface="標楷體" panose="03000509000000000000" pitchFamily="65" charset="-120"/>
              </a:rPr>
              <a:t>志願</a:t>
            </a:r>
            <a:r>
              <a:rPr lang="zh-TW" altLang="en-US" sz="1600" dirty="0" smtClean="0">
                <a:solidFill>
                  <a:schemeClr val="tx1"/>
                </a:solidFill>
                <a:latin typeface="標楷體" panose="03000509000000000000" pitchFamily="65" charset="-120"/>
                <a:ea typeface="標楷體" panose="03000509000000000000" pitchFamily="65" charset="-120"/>
              </a:rPr>
              <a:t>，</a:t>
            </a:r>
            <a:r>
              <a:rPr lang="zh-TW" altLang="en-US" sz="1600" dirty="0">
                <a:solidFill>
                  <a:schemeClr val="tx1"/>
                </a:solidFill>
                <a:latin typeface="標楷體" panose="03000509000000000000" pitchFamily="65" charset="-120"/>
                <a:ea typeface="標楷體" panose="03000509000000000000" pitchFamily="65" charset="-120"/>
              </a:rPr>
              <a:t>表格調修</a:t>
            </a:r>
          </a:p>
        </p:txBody>
      </p:sp>
      <p:sp>
        <p:nvSpPr>
          <p:cNvPr id="15" name="上彎箭號 12">
            <a:extLst>
              <a:ext uri="{FF2B5EF4-FFF2-40B4-BE49-F238E27FC236}">
                <a16:creationId xmlns:a16="http://schemas.microsoft.com/office/drawing/2014/main" xmlns="" id="{0DC22CE8-80B1-4AF3-8661-244EBF8F7834}"/>
              </a:ext>
            </a:extLst>
          </p:cNvPr>
          <p:cNvSpPr/>
          <p:nvPr/>
        </p:nvSpPr>
        <p:spPr>
          <a:xfrm rot="5400000">
            <a:off x="5563703" y="2602264"/>
            <a:ext cx="997342" cy="465375"/>
          </a:xfrm>
          <a:prstGeom prst="ben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0000"/>
              </a:solidFill>
            </a:endParaRPr>
          </a:p>
        </p:txBody>
      </p:sp>
      <p:sp>
        <p:nvSpPr>
          <p:cNvPr id="16" name="矩形 15">
            <a:extLst>
              <a:ext uri="{FF2B5EF4-FFF2-40B4-BE49-F238E27FC236}">
                <a16:creationId xmlns:a16="http://schemas.microsoft.com/office/drawing/2014/main" xmlns="" id="{D7E3E10E-C00A-44AC-9A7B-F29FCD8F3EFE}"/>
              </a:ext>
            </a:extLst>
          </p:cNvPr>
          <p:cNvSpPr/>
          <p:nvPr/>
        </p:nvSpPr>
        <p:spPr>
          <a:xfrm>
            <a:off x="6306327" y="2436831"/>
            <a:ext cx="3760700" cy="203165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矩形 16"/>
          <p:cNvSpPr/>
          <p:nvPr/>
        </p:nvSpPr>
        <p:spPr>
          <a:xfrm>
            <a:off x="11041636" y="935895"/>
            <a:ext cx="856211" cy="906607"/>
          </a:xfrm>
          <a:prstGeom prst="rect">
            <a:avLst/>
          </a:prstGeom>
          <a:solidFill>
            <a:srgbClr val="F25F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文字方塊 17"/>
          <p:cNvSpPr txBox="1"/>
          <p:nvPr/>
        </p:nvSpPr>
        <p:spPr>
          <a:xfrm>
            <a:off x="11061867" y="1141761"/>
            <a:ext cx="825867" cy="861774"/>
          </a:xfrm>
          <a:prstGeom prst="rect">
            <a:avLst/>
          </a:prstGeom>
          <a:noFill/>
        </p:spPr>
        <p:txBody>
          <a:bodyPr wrap="none" rtlCol="0">
            <a:spAutoFit/>
          </a:bodyPr>
          <a:lstStyle/>
          <a:p>
            <a:r>
              <a:rPr lang="zh-TW" altLang="en-US" sz="2500" dirty="0" smtClean="0">
                <a:solidFill>
                  <a:schemeClr val="bg1"/>
                </a:solidFill>
                <a:latin typeface="微軟正黑體" panose="020B0604030504040204" pitchFamily="34" charset="-120"/>
                <a:ea typeface="微軟正黑體" panose="020B0604030504040204" pitchFamily="34" charset="-120"/>
              </a:rPr>
              <a:t>變革</a:t>
            </a:r>
            <a:endParaRPr lang="en-US" altLang="zh-TW" sz="2500" dirty="0" smtClean="0">
              <a:solidFill>
                <a:schemeClr val="bg1"/>
              </a:solidFill>
              <a:latin typeface="微軟正黑體" panose="020B0604030504040204" pitchFamily="34" charset="-120"/>
              <a:ea typeface="微軟正黑體" panose="020B0604030504040204" pitchFamily="34" charset="-120"/>
            </a:endParaRPr>
          </a:p>
          <a:p>
            <a:endParaRPr lang="zh-TW" altLang="en-US" sz="2500"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xmlns="" val="277264948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群組 17"/>
          <p:cNvGrpSpPr/>
          <p:nvPr/>
        </p:nvGrpSpPr>
        <p:grpSpPr>
          <a:xfrm>
            <a:off x="2523295" y="1143790"/>
            <a:ext cx="7412124" cy="5256411"/>
            <a:chOff x="809297" y="1268760"/>
            <a:chExt cx="7412124" cy="5256411"/>
          </a:xfrm>
        </p:grpSpPr>
        <p:pic>
          <p:nvPicPr>
            <p:cNvPr id="2" name="图片 14"/>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809297" y="3897825"/>
              <a:ext cx="7369455" cy="1304436"/>
            </a:xfrm>
            <a:prstGeom prst="rect">
              <a:avLst/>
            </a:prstGeom>
          </p:spPr>
        </p:pic>
        <p:pic>
          <p:nvPicPr>
            <p:cNvPr id="3" name="图片 15"/>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09297" y="5220735"/>
              <a:ext cx="7412124" cy="1304436"/>
            </a:xfrm>
            <a:prstGeom prst="rect">
              <a:avLst/>
            </a:prstGeom>
          </p:spPr>
        </p:pic>
        <p:pic>
          <p:nvPicPr>
            <p:cNvPr id="4" name="图片 16"/>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827584" y="1268760"/>
              <a:ext cx="7369455" cy="1304436"/>
            </a:xfrm>
            <a:prstGeom prst="rect">
              <a:avLst/>
            </a:prstGeom>
          </p:spPr>
        </p:pic>
        <p:pic>
          <p:nvPicPr>
            <p:cNvPr id="5" name="图片 17"/>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809297" y="2574914"/>
              <a:ext cx="7387742" cy="1304436"/>
            </a:xfrm>
            <a:prstGeom prst="rect">
              <a:avLst/>
            </a:prstGeom>
          </p:spPr>
        </p:pic>
        <p:sp>
          <p:nvSpPr>
            <p:cNvPr id="6" name="TextBox 19"/>
            <p:cNvSpPr txBox="1"/>
            <p:nvPr/>
          </p:nvSpPr>
          <p:spPr>
            <a:xfrm flipH="1">
              <a:off x="2486133" y="1721529"/>
              <a:ext cx="5274183" cy="338554"/>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fontAlgn="auto">
                <a:spcBef>
                  <a:spcPts val="0"/>
                </a:spcBef>
                <a:spcAft>
                  <a:spcPts val="0"/>
                </a:spcAft>
                <a:defRPr/>
              </a:pPr>
              <a:r>
                <a:rPr kumimoji="0" lang="zh-TW" altLang="en-US" sz="2000" dirty="0">
                  <a:solidFill>
                    <a:srgbClr val="ED1E79"/>
                  </a:solidFill>
                  <a:latin typeface="Times New Roman" panose="02020603050405020304" pitchFamily="18" charset="0"/>
                  <a:ea typeface="標楷體" panose="03000509000000000000" pitchFamily="65" charset="-120"/>
                  <a:cs typeface="Times New Roman" panose="02020603050405020304" pitchFamily="18" charset="0"/>
                </a:rPr>
                <a:t>資格審查登錄</a:t>
              </a:r>
              <a:r>
                <a:rPr kumimoji="0" lang="en-US" altLang="zh-TW" sz="2000" dirty="0">
                  <a:solidFill>
                    <a:srgbClr val="ED1E79"/>
                  </a:solidFill>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2000" dirty="0">
                  <a:solidFill>
                    <a:srgbClr val="ED1E79"/>
                  </a:solidFill>
                  <a:latin typeface="Times New Roman" panose="02020603050405020304" pitchFamily="18" charset="0"/>
                  <a:ea typeface="標楷體" panose="03000509000000000000" pitchFamily="65" charset="-120"/>
                  <a:cs typeface="Times New Roman" panose="02020603050405020304" pitchFamily="18" charset="0"/>
                </a:rPr>
                <a:t>考生基本資料建置</a:t>
              </a:r>
              <a:r>
                <a:rPr kumimoji="0" lang="en-US" altLang="zh-TW" sz="2000" dirty="0">
                  <a:solidFill>
                    <a:srgbClr val="ED1E79"/>
                  </a:solidFill>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2000" dirty="0">
                  <a:solidFill>
                    <a:srgbClr val="ED1E79"/>
                  </a:solidFill>
                  <a:latin typeface="Times New Roman" panose="02020603050405020304" pitchFamily="18" charset="0"/>
                  <a:ea typeface="標楷體" panose="03000509000000000000" pitchFamily="65" charset="-120"/>
                  <a:cs typeface="Times New Roman" panose="02020603050405020304" pitchFamily="18" charset="0"/>
                </a:rPr>
                <a:t>學校端</a:t>
              </a:r>
              <a:r>
                <a:rPr kumimoji="0" lang="en-US" altLang="zh-TW" sz="2000" dirty="0">
                  <a:solidFill>
                    <a:srgbClr val="ED1E79"/>
                  </a:solidFill>
                  <a:latin typeface="Times New Roman" panose="02020603050405020304" pitchFamily="18" charset="0"/>
                  <a:ea typeface="標楷體" panose="03000509000000000000" pitchFamily="65" charset="-120"/>
                  <a:cs typeface="Times New Roman" panose="02020603050405020304" pitchFamily="18" charset="0"/>
                </a:rPr>
                <a:t>)</a:t>
              </a:r>
              <a:endParaRPr kumimoji="0" lang="zh-CN" altLang="en-US" sz="2000" dirty="0">
                <a:solidFill>
                  <a:srgbClr val="ED1E79"/>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8" name="TextBox 21"/>
            <p:cNvSpPr txBox="1"/>
            <p:nvPr/>
          </p:nvSpPr>
          <p:spPr>
            <a:xfrm flipH="1">
              <a:off x="2365793" y="4230032"/>
              <a:ext cx="5400600" cy="584775"/>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fontAlgn="auto">
                <a:spcBef>
                  <a:spcPts val="0"/>
                </a:spcBef>
                <a:spcAft>
                  <a:spcPts val="0"/>
                </a:spcAft>
                <a:defRPr/>
              </a:pPr>
              <a:r>
                <a:rPr kumimoji="0" lang="zh-TW" altLang="en-US" sz="2000" dirty="0" smtClean="0">
                  <a:solidFill>
                    <a:srgbClr val="829B4D"/>
                  </a:solidFill>
                  <a:latin typeface="Times New Roman" panose="02020603050405020304" pitchFamily="18" charset="0"/>
                  <a:ea typeface="標楷體" panose="03000509000000000000" pitchFamily="65" charset="-120"/>
                  <a:cs typeface="Times New Roman" panose="02020603050405020304" pitchFamily="18" charset="0"/>
                </a:rPr>
                <a:t>應屆畢業生第六學期修課紀錄查詢</a:t>
              </a:r>
              <a:r>
                <a:rPr kumimoji="0" lang="zh-TW" altLang="en-US" sz="2000" dirty="0">
                  <a:solidFill>
                    <a:srgbClr val="829B4D"/>
                  </a:solidFill>
                  <a:latin typeface="Times New Roman" panose="02020603050405020304" pitchFamily="18" charset="0"/>
                  <a:ea typeface="標楷體" panose="03000509000000000000" pitchFamily="65" charset="-120"/>
                  <a:cs typeface="Times New Roman" panose="02020603050405020304" pitchFamily="18" charset="0"/>
                </a:rPr>
                <a:t>系統</a:t>
              </a:r>
              <a:r>
                <a:rPr kumimoji="0" lang="en-US" altLang="zh-TW" sz="2000" dirty="0" smtClean="0">
                  <a:solidFill>
                    <a:srgbClr val="829B4D"/>
                  </a:solidFill>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2000" dirty="0" smtClean="0">
                  <a:solidFill>
                    <a:srgbClr val="829B4D"/>
                  </a:solidFill>
                  <a:latin typeface="Times New Roman" panose="02020603050405020304" pitchFamily="18" charset="0"/>
                  <a:ea typeface="標楷體" panose="03000509000000000000" pitchFamily="65" charset="-120"/>
                  <a:cs typeface="Times New Roman" panose="02020603050405020304" pitchFamily="18" charset="0"/>
                </a:rPr>
                <a:t>學校端、考生</a:t>
              </a:r>
              <a:r>
                <a:rPr kumimoji="0" lang="zh-TW" altLang="en-US" sz="2000" dirty="0">
                  <a:solidFill>
                    <a:srgbClr val="829B4D"/>
                  </a:solidFill>
                  <a:latin typeface="Times New Roman" panose="02020603050405020304" pitchFamily="18" charset="0"/>
                  <a:ea typeface="標楷體" panose="03000509000000000000" pitchFamily="65" charset="-120"/>
                  <a:cs typeface="Times New Roman" panose="02020603050405020304" pitchFamily="18" charset="0"/>
                </a:rPr>
                <a:t>端</a:t>
              </a:r>
              <a:r>
                <a:rPr kumimoji="0" lang="en-US" altLang="zh-TW" sz="2000" dirty="0">
                  <a:solidFill>
                    <a:srgbClr val="829B4D"/>
                  </a:solidFill>
                  <a:latin typeface="Times New Roman" panose="02020603050405020304" pitchFamily="18" charset="0"/>
                  <a:ea typeface="標楷體" panose="03000509000000000000" pitchFamily="65" charset="-120"/>
                  <a:cs typeface="Times New Roman" panose="02020603050405020304" pitchFamily="18" charset="0"/>
                </a:rPr>
                <a:t>)</a:t>
              </a:r>
              <a:endParaRPr kumimoji="0" lang="zh-CN" altLang="en-US" sz="2000" dirty="0">
                <a:solidFill>
                  <a:srgbClr val="829B4D"/>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0" name="TextBox 23"/>
            <p:cNvSpPr txBox="1"/>
            <p:nvPr/>
          </p:nvSpPr>
          <p:spPr>
            <a:xfrm flipH="1">
              <a:off x="2429971" y="3057856"/>
              <a:ext cx="5490207" cy="338554"/>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fontAlgn="auto">
                <a:spcBef>
                  <a:spcPts val="0"/>
                </a:spcBef>
                <a:spcAft>
                  <a:spcPts val="0"/>
                </a:spcAft>
                <a:defRPr/>
              </a:pPr>
              <a:r>
                <a:rPr kumimoji="0" lang="zh-TW" altLang="en-US" sz="2000" dirty="0" smtClean="0">
                  <a:solidFill>
                    <a:srgbClr val="DAA600"/>
                  </a:solidFill>
                  <a:latin typeface="Times New Roman" panose="02020603050405020304" pitchFamily="18" charset="0"/>
                  <a:ea typeface="標楷體" panose="03000509000000000000" pitchFamily="65" charset="-120"/>
                  <a:cs typeface="Times New Roman" panose="02020603050405020304" pitchFamily="18" charset="0"/>
                </a:rPr>
                <a:t>第一</a:t>
              </a:r>
              <a:r>
                <a:rPr kumimoji="0" lang="zh-TW" altLang="en-US" sz="2000" dirty="0">
                  <a:solidFill>
                    <a:srgbClr val="DAA600"/>
                  </a:solidFill>
                  <a:latin typeface="Times New Roman" panose="02020603050405020304" pitchFamily="18" charset="0"/>
                  <a:ea typeface="標楷體" panose="03000509000000000000" pitchFamily="65" charset="-120"/>
                  <a:cs typeface="Times New Roman" panose="02020603050405020304" pitchFamily="18" charset="0"/>
                </a:rPr>
                <a:t>階段集體報名及繳費系統</a:t>
              </a:r>
              <a:r>
                <a:rPr kumimoji="0" lang="en-US" altLang="zh-TW" sz="2000" dirty="0">
                  <a:solidFill>
                    <a:srgbClr val="DAA600"/>
                  </a:solidFill>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2000" dirty="0">
                  <a:solidFill>
                    <a:srgbClr val="DAA600"/>
                  </a:solidFill>
                  <a:latin typeface="Times New Roman" panose="02020603050405020304" pitchFamily="18" charset="0"/>
                  <a:ea typeface="標楷體" panose="03000509000000000000" pitchFamily="65" charset="-120"/>
                  <a:cs typeface="Times New Roman" panose="02020603050405020304" pitchFamily="18" charset="0"/>
                </a:rPr>
                <a:t>學校端</a:t>
              </a:r>
              <a:r>
                <a:rPr kumimoji="0" lang="en-US" altLang="zh-TW" sz="2000" dirty="0">
                  <a:solidFill>
                    <a:srgbClr val="DAA600"/>
                  </a:solidFill>
                  <a:latin typeface="Times New Roman" panose="02020603050405020304" pitchFamily="18" charset="0"/>
                  <a:ea typeface="標楷體" panose="03000509000000000000" pitchFamily="65" charset="-120"/>
                  <a:cs typeface="Times New Roman" panose="02020603050405020304" pitchFamily="18" charset="0"/>
                </a:rPr>
                <a:t>)</a:t>
              </a:r>
              <a:endParaRPr kumimoji="0" lang="zh-CN" altLang="en-US" sz="2000" dirty="0">
                <a:solidFill>
                  <a:srgbClr val="DAA6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2" name="TextBox 25"/>
            <p:cNvSpPr txBox="1"/>
            <p:nvPr/>
          </p:nvSpPr>
          <p:spPr>
            <a:xfrm flipH="1">
              <a:off x="2357963" y="5447817"/>
              <a:ext cx="5562215" cy="861774"/>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fontAlgn="auto">
                <a:lnSpc>
                  <a:spcPts val="3000"/>
                </a:lnSpc>
                <a:spcBef>
                  <a:spcPts val="0"/>
                </a:spcBef>
                <a:spcAft>
                  <a:spcPts val="0"/>
                </a:spcAft>
                <a:defRPr/>
              </a:pPr>
              <a:r>
                <a:rPr kumimoji="0" lang="zh-TW" altLang="en-US" sz="2000" dirty="0">
                  <a:solidFill>
                    <a:srgbClr val="4BACC6">
                      <a:lumMod val="75000"/>
                    </a:srgbClr>
                  </a:solidFill>
                  <a:latin typeface="Times New Roman" panose="02020603050405020304" pitchFamily="18" charset="0"/>
                  <a:ea typeface="標楷體" panose="03000509000000000000" pitchFamily="65" charset="-120"/>
                  <a:cs typeface="Times New Roman" panose="02020603050405020304" pitchFamily="18" charset="0"/>
                </a:rPr>
                <a:t>第二階段考生報名</a:t>
              </a:r>
              <a:r>
                <a:rPr kumimoji="0" lang="zh-TW" altLang="en-US" sz="2000" dirty="0" smtClean="0">
                  <a:solidFill>
                    <a:srgbClr val="4BACC6">
                      <a:lumMod val="75000"/>
                    </a:srgbClr>
                  </a:solidFill>
                  <a:latin typeface="Times New Roman" panose="02020603050405020304" pitchFamily="18" charset="0"/>
                  <a:ea typeface="標楷體" panose="03000509000000000000" pitchFamily="65" charset="-120"/>
                  <a:cs typeface="Times New Roman" panose="02020603050405020304" pitchFamily="18" charset="0"/>
                </a:rPr>
                <a:t>及</a:t>
              </a:r>
              <a:r>
                <a:rPr kumimoji="0" lang="zh-TW" altLang="en-US" sz="2000" dirty="0">
                  <a:solidFill>
                    <a:srgbClr val="4BACC6">
                      <a:lumMod val="75000"/>
                    </a:srgbClr>
                  </a:solidFill>
                  <a:latin typeface="Times New Roman" panose="02020603050405020304" pitchFamily="18" charset="0"/>
                  <a:ea typeface="標楷體" panose="03000509000000000000" pitchFamily="65" charset="-120"/>
                  <a:cs typeface="Times New Roman" panose="02020603050405020304" pitchFamily="18" charset="0"/>
                </a:rPr>
                <a:t>學習歷程</a:t>
              </a:r>
              <a:r>
                <a:rPr kumimoji="0" lang="zh-TW" altLang="en-US" sz="2000" dirty="0" smtClean="0">
                  <a:solidFill>
                    <a:srgbClr val="4BACC6">
                      <a:lumMod val="75000"/>
                    </a:srgbClr>
                  </a:solidFill>
                  <a:latin typeface="Times New Roman" panose="02020603050405020304" pitchFamily="18" charset="0"/>
                  <a:ea typeface="標楷體" panose="03000509000000000000" pitchFamily="65" charset="-120"/>
                  <a:cs typeface="Times New Roman" panose="02020603050405020304" pitchFamily="18" charset="0"/>
                </a:rPr>
                <a:t>備</a:t>
              </a:r>
              <a:r>
                <a:rPr kumimoji="0" lang="zh-TW" altLang="en-US" sz="2000" dirty="0">
                  <a:solidFill>
                    <a:srgbClr val="4BACC6">
                      <a:lumMod val="75000"/>
                    </a:srgbClr>
                  </a:solidFill>
                  <a:latin typeface="Times New Roman" panose="02020603050405020304" pitchFamily="18" charset="0"/>
                  <a:ea typeface="標楷體" panose="03000509000000000000" pitchFamily="65" charset="-120"/>
                  <a:cs typeface="Times New Roman" panose="02020603050405020304" pitchFamily="18" charset="0"/>
                </a:rPr>
                <a:t>審資料上傳狀態查詢系統</a:t>
              </a:r>
              <a:r>
                <a:rPr kumimoji="0" lang="en-US" altLang="zh-TW" sz="2000" dirty="0">
                  <a:solidFill>
                    <a:srgbClr val="4BACC6">
                      <a:lumMod val="75000"/>
                    </a:srgbClr>
                  </a:solidFill>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2000" dirty="0">
                  <a:solidFill>
                    <a:srgbClr val="4BACC6">
                      <a:lumMod val="75000"/>
                    </a:srgbClr>
                  </a:solidFill>
                  <a:latin typeface="Times New Roman" panose="02020603050405020304" pitchFamily="18" charset="0"/>
                  <a:ea typeface="標楷體" panose="03000509000000000000" pitchFamily="65" charset="-120"/>
                  <a:cs typeface="Times New Roman" panose="02020603050405020304" pitchFamily="18" charset="0"/>
                </a:rPr>
                <a:t>學校端</a:t>
              </a:r>
              <a:r>
                <a:rPr kumimoji="0" lang="en-US" altLang="zh-TW" sz="2000" dirty="0">
                  <a:solidFill>
                    <a:srgbClr val="4BACC6">
                      <a:lumMod val="75000"/>
                    </a:srgbClr>
                  </a:solidFill>
                  <a:latin typeface="Times New Roman" panose="02020603050405020304" pitchFamily="18" charset="0"/>
                  <a:ea typeface="標楷體" panose="03000509000000000000" pitchFamily="65" charset="-120"/>
                  <a:cs typeface="Times New Roman" panose="02020603050405020304" pitchFamily="18" charset="0"/>
                </a:rPr>
                <a:t>)</a:t>
              </a:r>
              <a:endParaRPr kumimoji="0" lang="zh-CN" altLang="en-US" sz="2000" dirty="0">
                <a:solidFill>
                  <a:srgbClr val="4BACC6">
                    <a:lumMod val="75000"/>
                  </a:srgbClr>
                </a:solidFill>
                <a:latin typeface="Times New Roman" panose="02020603050405020304" pitchFamily="18" charset="0"/>
                <a:ea typeface="標楷體" panose="03000509000000000000" pitchFamily="65" charset="-120"/>
                <a:cs typeface="Times New Roman" panose="02020603050405020304" pitchFamily="18" charset="0"/>
              </a:endParaRPr>
            </a:p>
          </p:txBody>
        </p:sp>
      </p:grpSp>
      <p:sp>
        <p:nvSpPr>
          <p:cNvPr id="17" name="Rectangle 2"/>
          <p:cNvSpPr txBox="1">
            <a:spLocks noChangeArrowheads="1"/>
          </p:cNvSpPr>
          <p:nvPr/>
        </p:nvSpPr>
        <p:spPr bwMode="auto">
          <a:xfrm>
            <a:off x="634862" y="-40004"/>
            <a:ext cx="8928992" cy="84030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r>
              <a:rPr lang="zh-TW" altLang="en-US" sz="2800" b="1" kern="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kern="0" dirty="0">
                <a:latin typeface="Times New Roman" panose="02020603050405020304" pitchFamily="18" charset="0"/>
                <a:ea typeface="標楷體" panose="03000509000000000000" pitchFamily="65" charset="-120"/>
                <a:cs typeface="Times New Roman" panose="02020603050405020304" pitchFamily="18" charset="0"/>
              </a:rPr>
              <a:t>集體報名」系統操作說明</a:t>
            </a:r>
          </a:p>
        </p:txBody>
      </p:sp>
      <p:sp>
        <p:nvSpPr>
          <p:cNvPr id="13" name="矩形 12"/>
          <p:cNvSpPr/>
          <p:nvPr/>
        </p:nvSpPr>
        <p:spPr>
          <a:xfrm>
            <a:off x="3921668" y="3824591"/>
            <a:ext cx="5866968" cy="1113904"/>
          </a:xfrm>
          <a:prstGeom prst="rect">
            <a:avLst/>
          </a:prstGeom>
          <a:solidFill>
            <a:srgbClr val="FF00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xmlns="" val="313125785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910857" y="757947"/>
            <a:ext cx="10707895" cy="5957178"/>
          </a:xfrm>
        </p:spPr>
        <p:txBody>
          <a:bodyPr>
            <a:normAutofit lnSpcReduction="10000"/>
          </a:bodyPr>
          <a:lstStyle/>
          <a:p>
            <a:pPr>
              <a:lnSpc>
                <a:spcPct val="100000"/>
              </a:lnSpc>
              <a:spcBef>
                <a:spcPts val="1200"/>
              </a:spcBef>
              <a:buBlip>
                <a:blip r:embed="rId3"/>
              </a:buBlip>
              <a:defRPr/>
            </a:pPr>
            <a:r>
              <a:rPr lang="zh-TW" altLang="en-US" sz="2400" dirty="0">
                <a:solidFill>
                  <a:srgbClr val="7030A0"/>
                </a:solidFill>
                <a:latin typeface="華康儷楷書" panose="03000509000000000000" pitchFamily="65" charset="-120"/>
                <a:ea typeface="華康儷楷書" panose="03000509000000000000" pitchFamily="65" charset="-120"/>
                <a:cs typeface="Times New Roman" panose="02020603050405020304" pitchFamily="18" charset="0"/>
              </a:rPr>
              <a:t>就讀學校上傳應屆畢業生「修課紀錄」</a:t>
            </a:r>
            <a:endParaRPr lang="en-US" altLang="zh-TW" sz="2400" dirty="0">
              <a:solidFill>
                <a:srgbClr val="7030A0"/>
              </a:solidFill>
              <a:latin typeface="華康儷楷書" panose="03000509000000000000" pitchFamily="65" charset="-120"/>
              <a:ea typeface="華康儷楷書" panose="03000509000000000000" pitchFamily="65" charset="-120"/>
              <a:cs typeface="Times New Roman" panose="02020603050405020304" pitchFamily="18" charset="0"/>
            </a:endParaRPr>
          </a:p>
          <a:p>
            <a:pPr lvl="1">
              <a:lnSpc>
                <a:spcPct val="100000"/>
              </a:lnSpc>
              <a:spcBef>
                <a:spcPts val="600"/>
              </a:spcBef>
              <a:buFont typeface="Wingdings" panose="05000000000000000000" pitchFamily="2" charset="2"/>
              <a:buChar char="u"/>
            </a:pPr>
            <a:r>
              <a:rPr lang="zh-TW" altLang="en-US" sz="2000" spc="-100" dirty="0">
                <a:latin typeface="Book Antiqua" panose="02040602050305030304" pitchFamily="18" charset="0"/>
                <a:ea typeface="華康儷楷書" panose="03000509000000000000" pitchFamily="65" charset="-120"/>
              </a:rPr>
              <a:t>就讀學校於</a:t>
            </a:r>
            <a:r>
              <a:rPr lang="zh-TW" altLang="en-US" sz="2000" b="1" spc="-100" dirty="0">
                <a:solidFill>
                  <a:srgbClr val="0000FF"/>
                </a:solidFill>
                <a:latin typeface="Book Antiqua" panose="02040602050305030304" pitchFamily="18" charset="0"/>
                <a:ea typeface="華康儷楷書" panose="03000509000000000000" pitchFamily="65" charset="-120"/>
              </a:rPr>
              <a:t>資格審查確定送出後</a:t>
            </a:r>
            <a:r>
              <a:rPr lang="en-US" altLang="zh-TW" sz="2000" b="1" spc="-100" dirty="0">
                <a:solidFill>
                  <a:srgbClr val="0000FF"/>
                </a:solidFill>
                <a:latin typeface="Book Antiqua" panose="02040602050305030304" pitchFamily="18" charset="0"/>
                <a:ea typeface="華康儷楷書" panose="03000509000000000000" pitchFamily="65" charset="-120"/>
              </a:rPr>
              <a:t>-111.5.26(</a:t>
            </a:r>
            <a:r>
              <a:rPr lang="zh-TW" altLang="en-US" sz="2000" b="1" spc="-100" dirty="0">
                <a:solidFill>
                  <a:srgbClr val="0000FF"/>
                </a:solidFill>
                <a:latin typeface="Book Antiqua" panose="02040602050305030304" pitchFamily="18" charset="0"/>
                <a:ea typeface="華康儷楷書" panose="03000509000000000000" pitchFamily="65" charset="-120"/>
              </a:rPr>
              <a:t>四</a:t>
            </a:r>
            <a:r>
              <a:rPr lang="en-US" altLang="zh-TW" sz="2000" b="1" spc="-100" dirty="0">
                <a:solidFill>
                  <a:srgbClr val="0000FF"/>
                </a:solidFill>
                <a:latin typeface="Book Antiqua" panose="02040602050305030304" pitchFamily="18" charset="0"/>
                <a:ea typeface="華康儷楷書" panose="03000509000000000000" pitchFamily="65" charset="-120"/>
              </a:rPr>
              <a:t>)17:00</a:t>
            </a:r>
            <a:r>
              <a:rPr lang="zh-TW" altLang="en-US" sz="2000" b="1" spc="-100" dirty="0">
                <a:solidFill>
                  <a:srgbClr val="0000FF"/>
                </a:solidFill>
                <a:latin typeface="Book Antiqua" panose="02040602050305030304" pitchFamily="18" charset="0"/>
                <a:ea typeface="華康儷楷書" panose="03000509000000000000" pitchFamily="65" charset="-120"/>
              </a:rPr>
              <a:t>前</a:t>
            </a:r>
            <a:r>
              <a:rPr lang="zh-TW" altLang="en-US" sz="2000" spc="-100" dirty="0">
                <a:latin typeface="Book Antiqua" panose="02040602050305030304" pitchFamily="18" charset="0"/>
                <a:ea typeface="華康儷楷書" panose="03000509000000000000" pitchFamily="65" charset="-120"/>
              </a:rPr>
              <a:t>，於「第一階段報名」完成上傳</a:t>
            </a:r>
            <a:endParaRPr lang="en-US" altLang="zh-TW" sz="2000" spc="-100" dirty="0">
              <a:latin typeface="Book Antiqua" panose="02040602050305030304" pitchFamily="18" charset="0"/>
              <a:ea typeface="華康儷楷書" panose="03000509000000000000" pitchFamily="65" charset="-120"/>
            </a:endParaRPr>
          </a:p>
          <a:p>
            <a:pPr lvl="1">
              <a:lnSpc>
                <a:spcPct val="100000"/>
              </a:lnSpc>
              <a:spcBef>
                <a:spcPts val="600"/>
              </a:spcBef>
              <a:buFont typeface="Wingdings" panose="05000000000000000000" pitchFamily="2" charset="2"/>
              <a:buChar char="u"/>
            </a:pPr>
            <a:r>
              <a:rPr lang="zh-TW" altLang="en-US" sz="2000" b="1" dirty="0">
                <a:latin typeface="華康儷楷書" panose="03000509000000000000" pitchFamily="65" charset="-120"/>
                <a:ea typeface="華康儷楷書" panose="03000509000000000000" pitchFamily="65" charset="-120"/>
                <a:cs typeface="華康儷楷書" panose="03000509000000000000" pitchFamily="65" charset="-120"/>
              </a:rPr>
              <a:t>修課紀錄或在校學業成績之評量方式，</a:t>
            </a:r>
            <a:r>
              <a:rPr lang="zh-TW" altLang="zh-TW" sz="2000" dirty="0">
                <a:latin typeface="華康儷楷書" panose="03000509000000000000" pitchFamily="65" charset="-120"/>
                <a:ea typeface="華康儷楷書" panose="03000509000000000000" pitchFamily="65" charset="-120"/>
                <a:cs typeface="華康儷楷書" panose="03000509000000000000" pitchFamily="65" charset="-120"/>
              </a:rPr>
              <a:t>依「高級中等學校學生學習評量辦法」、「高級中等學校進修部學生學習評量辦法」及教育主管機關相關規定辦理</a:t>
            </a:r>
            <a:endParaRPr lang="en-US" altLang="zh-TW" sz="2000" dirty="0">
              <a:latin typeface="華康儷楷書" panose="03000509000000000000" pitchFamily="65" charset="-120"/>
              <a:ea typeface="華康儷楷書" panose="03000509000000000000" pitchFamily="65" charset="-120"/>
              <a:cs typeface="華康儷楷書" panose="03000509000000000000" pitchFamily="65" charset="-120"/>
            </a:endParaRPr>
          </a:p>
          <a:p>
            <a:pPr lvl="1">
              <a:lnSpc>
                <a:spcPct val="100000"/>
              </a:lnSpc>
              <a:spcBef>
                <a:spcPts val="600"/>
              </a:spcBef>
              <a:buFont typeface="Wingdings" panose="05000000000000000000" pitchFamily="2" charset="2"/>
              <a:buChar char="u"/>
            </a:pPr>
            <a:r>
              <a:rPr lang="zh-TW" altLang="en-US" sz="2000" b="1" dirty="0">
                <a:latin typeface="華康儷楷書" panose="03000509000000000000" pitchFamily="65" charset="-120"/>
                <a:ea typeface="華康儷楷書" panose="03000509000000000000" pitchFamily="65" charset="-120"/>
                <a:cs typeface="華康儷楷書" panose="03000509000000000000" pitchFamily="65" charset="-120"/>
              </a:rPr>
              <a:t>統一格式：</a:t>
            </a:r>
            <a:r>
              <a:rPr lang="zh-TW" altLang="en-US" sz="2000" dirty="0">
                <a:solidFill>
                  <a:srgbClr val="FF0000"/>
                </a:solidFill>
                <a:latin typeface="華康儷楷書" panose="03000509000000000000" pitchFamily="65" charset="-120"/>
                <a:ea typeface="華康儷楷書" panose="03000509000000000000" pitchFamily="65" charset="-120"/>
                <a:cs typeface="華康儷楷書" panose="03000509000000000000" pitchFamily="65" charset="-120"/>
              </a:rPr>
              <a:t>第六學期各學科</a:t>
            </a:r>
            <a:r>
              <a:rPr lang="en-US" altLang="zh-TW" sz="2000" dirty="0">
                <a:solidFill>
                  <a:srgbClr val="FF0000"/>
                </a:solidFill>
                <a:latin typeface="華康儷楷書" panose="03000509000000000000" pitchFamily="65" charset="-120"/>
                <a:ea typeface="華康儷楷書" panose="03000509000000000000" pitchFamily="65" charset="-120"/>
                <a:cs typeface="華康儷楷書" panose="03000509000000000000" pitchFamily="65" charset="-120"/>
              </a:rPr>
              <a:t>(</a:t>
            </a:r>
            <a:r>
              <a:rPr lang="zh-TW" altLang="en-US" sz="2000" dirty="0">
                <a:solidFill>
                  <a:srgbClr val="FF0000"/>
                </a:solidFill>
                <a:latin typeface="華康儷楷書" panose="03000509000000000000" pitchFamily="65" charset="-120"/>
                <a:ea typeface="華康儷楷書" panose="03000509000000000000" pitchFamily="65" charset="-120"/>
                <a:cs typeface="華康儷楷書" panose="03000509000000000000" pitchFamily="65" charset="-120"/>
              </a:rPr>
              <a:t>含必修及選修</a:t>
            </a:r>
            <a:r>
              <a:rPr lang="en-US" altLang="zh-TW" sz="2000" dirty="0">
                <a:solidFill>
                  <a:srgbClr val="FF0000"/>
                </a:solidFill>
                <a:latin typeface="華康儷楷書" panose="03000509000000000000" pitchFamily="65" charset="-120"/>
                <a:ea typeface="華康儷楷書" panose="03000509000000000000" pitchFamily="65" charset="-120"/>
                <a:cs typeface="華康儷楷書" panose="03000509000000000000" pitchFamily="65" charset="-120"/>
              </a:rPr>
              <a:t>)</a:t>
            </a:r>
            <a:r>
              <a:rPr lang="zh-TW" altLang="en-US" sz="2000" dirty="0">
                <a:solidFill>
                  <a:srgbClr val="FF0000"/>
                </a:solidFill>
                <a:latin typeface="華康儷楷書" panose="03000509000000000000" pitchFamily="65" charset="-120"/>
                <a:ea typeface="華康儷楷書" panose="03000509000000000000" pitchFamily="65" charset="-120"/>
                <a:cs typeface="華康儷楷書" panose="03000509000000000000" pitchFamily="65" charset="-120"/>
              </a:rPr>
              <a:t>成績、第六學期學業總平均</a:t>
            </a:r>
            <a:r>
              <a:rPr lang="zh-TW" altLang="en-US" sz="2000" dirty="0" smtClean="0">
                <a:solidFill>
                  <a:srgbClr val="FF0000"/>
                </a:solidFill>
                <a:latin typeface="華康儷楷書" panose="03000509000000000000" pitchFamily="65" charset="-120"/>
                <a:ea typeface="華康儷楷書" panose="03000509000000000000" pitchFamily="65" charset="-120"/>
                <a:cs typeface="華康儷楷書" panose="03000509000000000000" pitchFamily="65" charset="-120"/>
              </a:rPr>
              <a:t>成績</a:t>
            </a:r>
            <a:r>
              <a:rPr lang="en-US" altLang="zh-TW" sz="2000" dirty="0" smtClean="0">
                <a:solidFill>
                  <a:srgbClr val="FF0000"/>
                </a:solidFill>
                <a:latin typeface="華康儷楷書" panose="03000509000000000000" pitchFamily="65" charset="-120"/>
                <a:ea typeface="華康儷楷書" panose="03000509000000000000" pitchFamily="65" charset="-120"/>
                <a:cs typeface="華康儷楷書" panose="03000509000000000000" pitchFamily="65" charset="-120"/>
              </a:rPr>
              <a:t>(</a:t>
            </a:r>
            <a:r>
              <a:rPr lang="zh-TW" altLang="en-US" sz="2000" dirty="0" smtClean="0">
                <a:solidFill>
                  <a:srgbClr val="FF0000"/>
                </a:solidFill>
                <a:latin typeface="華康儷楷書" panose="03000509000000000000" pitchFamily="65" charset="-120"/>
                <a:ea typeface="華康儷楷書" panose="03000509000000000000" pitchFamily="65" charset="-120"/>
                <a:cs typeface="華康儷楷書" panose="03000509000000000000" pitchFamily="65" charset="-120"/>
              </a:rPr>
              <a:t>不含補考成績），</a:t>
            </a:r>
            <a:r>
              <a:rPr lang="zh-TW" altLang="en-US" sz="2000" dirty="0">
                <a:solidFill>
                  <a:srgbClr val="FF0000"/>
                </a:solidFill>
                <a:latin typeface="華康儷楷書" panose="03000509000000000000" pitchFamily="65" charset="-120"/>
                <a:ea typeface="華康儷楷書" panose="03000509000000000000" pitchFamily="65" charset="-120"/>
                <a:cs typeface="華康儷楷書" panose="03000509000000000000" pitchFamily="65" charset="-120"/>
              </a:rPr>
              <a:t>且須蓋有教務處章戳</a:t>
            </a:r>
            <a:r>
              <a:rPr lang="en-US" altLang="zh-TW" sz="2000" dirty="0">
                <a:solidFill>
                  <a:srgbClr val="FF0000"/>
                </a:solidFill>
                <a:latin typeface="華康儷楷書" panose="03000509000000000000" pitchFamily="65" charset="-120"/>
                <a:ea typeface="華康儷楷書" panose="03000509000000000000" pitchFamily="65" charset="-120"/>
                <a:cs typeface="華康儷楷書" panose="03000509000000000000" pitchFamily="65" charset="-120"/>
              </a:rPr>
              <a:t>(</a:t>
            </a:r>
            <a:r>
              <a:rPr lang="zh-TW" altLang="en-US" sz="2000" dirty="0">
                <a:solidFill>
                  <a:srgbClr val="FF0000"/>
                </a:solidFill>
                <a:latin typeface="華康儷楷書" panose="03000509000000000000" pitchFamily="65" charset="-120"/>
                <a:ea typeface="華康儷楷書" panose="03000509000000000000" pitchFamily="65" charset="-120"/>
                <a:cs typeface="華康儷楷書" panose="03000509000000000000" pitchFamily="65" charset="-120"/>
              </a:rPr>
              <a:t>或浮水印</a:t>
            </a:r>
            <a:r>
              <a:rPr lang="en-US" altLang="zh-TW" sz="2000" dirty="0">
                <a:solidFill>
                  <a:srgbClr val="FF0000"/>
                </a:solidFill>
                <a:latin typeface="華康儷楷書" panose="03000509000000000000" pitchFamily="65" charset="-120"/>
                <a:ea typeface="華康儷楷書" panose="03000509000000000000" pitchFamily="65" charset="-120"/>
                <a:cs typeface="華康儷楷書" panose="03000509000000000000" pitchFamily="65" charset="-120"/>
              </a:rPr>
              <a:t>)</a:t>
            </a:r>
          </a:p>
          <a:p>
            <a:pPr lvl="1">
              <a:lnSpc>
                <a:spcPct val="100000"/>
              </a:lnSpc>
              <a:spcBef>
                <a:spcPts val="600"/>
              </a:spcBef>
              <a:buFont typeface="Wingdings" panose="05000000000000000000" pitchFamily="2" charset="2"/>
              <a:buChar char="u"/>
            </a:pPr>
            <a:r>
              <a:rPr lang="zh-TW" altLang="en-US" sz="2000" b="1" dirty="0">
                <a:latin typeface="華康儷楷書" panose="03000509000000000000" pitchFamily="65" charset="-120"/>
                <a:ea typeface="華康儷楷書" panose="03000509000000000000" pitchFamily="65" charset="-120"/>
                <a:cs typeface="華康儷楷書" panose="03000509000000000000" pitchFamily="65" charset="-120"/>
              </a:rPr>
              <a:t>對象</a:t>
            </a:r>
            <a:r>
              <a:rPr lang="zh-TW" altLang="en-US" sz="2000" dirty="0">
                <a:latin typeface="華康儷楷書" panose="03000509000000000000" pitchFamily="65" charset="-120"/>
                <a:ea typeface="華康儷楷書" panose="03000509000000000000" pitchFamily="65" charset="-120"/>
                <a:cs typeface="華康儷楷書" panose="03000509000000000000" pitchFamily="65" charset="-120"/>
              </a:rPr>
              <a:t>：</a:t>
            </a:r>
            <a:r>
              <a:rPr lang="zh-TW" altLang="en-US" sz="2000" dirty="0">
                <a:solidFill>
                  <a:srgbClr val="FF0000"/>
                </a:solidFill>
                <a:latin typeface="華康儷楷書" panose="03000509000000000000" pitchFamily="65" charset="-120"/>
                <a:ea typeface="華康儷楷書" panose="03000509000000000000" pitchFamily="65" charset="-120"/>
                <a:cs typeface="華康儷楷書" panose="03000509000000000000" pitchFamily="65" charset="-120"/>
              </a:rPr>
              <a:t>報名</a:t>
            </a:r>
            <a:r>
              <a:rPr lang="en-US" altLang="zh-TW" sz="2000" dirty="0">
                <a:solidFill>
                  <a:srgbClr val="FF0000"/>
                </a:solidFill>
                <a:latin typeface="華康儷楷書" panose="03000509000000000000" pitchFamily="65" charset="-120"/>
                <a:ea typeface="華康儷楷書" panose="03000509000000000000" pitchFamily="65" charset="-120"/>
                <a:cs typeface="華康儷楷書" panose="03000509000000000000" pitchFamily="65" charset="-120"/>
              </a:rPr>
              <a:t>111</a:t>
            </a:r>
            <a:r>
              <a:rPr lang="zh-TW" altLang="en-US" sz="2000" dirty="0">
                <a:solidFill>
                  <a:srgbClr val="FF0000"/>
                </a:solidFill>
                <a:latin typeface="華康儷楷書" panose="03000509000000000000" pitchFamily="65" charset="-120"/>
                <a:ea typeface="華康儷楷書" panose="03000509000000000000" pitchFamily="65" charset="-120"/>
                <a:cs typeface="華康儷楷書" panose="03000509000000000000" pitchFamily="65" charset="-120"/>
              </a:rPr>
              <a:t>學年度四技二專統一入學測驗應屆畢業生</a:t>
            </a:r>
            <a:endParaRPr lang="en-US" altLang="zh-TW" sz="2000" dirty="0">
              <a:solidFill>
                <a:srgbClr val="FF0000"/>
              </a:solidFill>
              <a:latin typeface="華康儷楷書" panose="03000509000000000000" pitchFamily="65" charset="-120"/>
              <a:ea typeface="華康儷楷書" panose="03000509000000000000" pitchFamily="65" charset="-120"/>
              <a:cs typeface="華康儷楷書" panose="03000509000000000000" pitchFamily="65" charset="-120"/>
            </a:endParaRPr>
          </a:p>
          <a:p>
            <a:pPr>
              <a:lnSpc>
                <a:spcPct val="100000"/>
              </a:lnSpc>
              <a:spcBef>
                <a:spcPts val="1200"/>
              </a:spcBef>
              <a:buBlip>
                <a:blip r:embed="rId3"/>
              </a:buBlip>
              <a:defRPr/>
            </a:pPr>
            <a:r>
              <a:rPr lang="zh-TW" altLang="en-US" sz="2400" dirty="0">
                <a:solidFill>
                  <a:srgbClr val="7030A0"/>
                </a:solidFill>
                <a:latin typeface="華康儷楷書" panose="03000509000000000000" pitchFamily="65" charset="-120"/>
                <a:ea typeface="華康儷楷書" panose="03000509000000000000" pitchFamily="65" charset="-120"/>
                <a:cs typeface="Times New Roman" panose="02020603050405020304" pitchFamily="18" charset="0"/>
              </a:rPr>
              <a:t>應屆畢業生查詢「修課紀錄」</a:t>
            </a:r>
            <a:endParaRPr lang="en-US" altLang="zh-TW" sz="2400" dirty="0">
              <a:solidFill>
                <a:srgbClr val="7030A0"/>
              </a:solidFill>
              <a:latin typeface="華康儷楷書" panose="03000509000000000000" pitchFamily="65" charset="-120"/>
              <a:ea typeface="華康儷楷書" panose="03000509000000000000" pitchFamily="65" charset="-120"/>
              <a:cs typeface="Times New Roman" panose="02020603050405020304" pitchFamily="18" charset="0"/>
            </a:endParaRPr>
          </a:p>
          <a:p>
            <a:pPr lvl="1">
              <a:lnSpc>
                <a:spcPct val="100000"/>
              </a:lnSpc>
              <a:spcBef>
                <a:spcPts val="600"/>
              </a:spcBef>
              <a:buFont typeface="Wingdings" panose="05000000000000000000" pitchFamily="2" charset="2"/>
              <a:buChar char="u"/>
            </a:pPr>
            <a:r>
              <a:rPr lang="en-US" altLang="zh-TW" sz="2000" dirty="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111</a:t>
            </a:r>
            <a:r>
              <a:rPr lang="zh-TW" altLang="en-US" sz="2000" dirty="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年</a:t>
            </a:r>
            <a:r>
              <a:rPr lang="en-US" altLang="zh-TW" sz="2000" dirty="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5</a:t>
            </a:r>
            <a:r>
              <a:rPr lang="zh-TW" altLang="en-US" sz="2000" dirty="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月</a:t>
            </a:r>
            <a:r>
              <a:rPr lang="en-US" altLang="zh-TW" sz="2000" dirty="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27</a:t>
            </a:r>
            <a:r>
              <a:rPr lang="zh-TW" altLang="en-US" sz="2000" dirty="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日</a:t>
            </a:r>
            <a:r>
              <a:rPr lang="en-US" altLang="zh-TW" sz="2000" dirty="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a:t>
            </a:r>
            <a:r>
              <a:rPr lang="zh-TW" altLang="en-US" sz="2000" dirty="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五</a:t>
            </a:r>
            <a:r>
              <a:rPr lang="en-US" altLang="zh-TW" sz="2000" dirty="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)10:00</a:t>
            </a:r>
            <a:r>
              <a:rPr lang="zh-TW" altLang="en-US" sz="2000" dirty="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起至</a:t>
            </a:r>
            <a:r>
              <a:rPr lang="en-US" altLang="zh-TW" sz="2000" dirty="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111</a:t>
            </a:r>
            <a:r>
              <a:rPr lang="zh-TW" altLang="en-US" sz="2000" dirty="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年</a:t>
            </a:r>
            <a:r>
              <a:rPr lang="en-US" altLang="zh-TW" sz="2000" dirty="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5</a:t>
            </a:r>
            <a:r>
              <a:rPr lang="zh-TW" altLang="en-US" sz="2000" dirty="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月</a:t>
            </a:r>
            <a:r>
              <a:rPr lang="en-US" altLang="zh-TW" sz="2000" dirty="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30</a:t>
            </a:r>
            <a:r>
              <a:rPr lang="zh-TW" altLang="en-US" sz="2000" dirty="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日</a:t>
            </a:r>
            <a:r>
              <a:rPr lang="en-US" altLang="zh-TW" sz="2000" dirty="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a:t>
            </a:r>
            <a:r>
              <a:rPr lang="zh-TW" altLang="en-US" sz="2000" dirty="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一</a:t>
            </a:r>
            <a:r>
              <a:rPr lang="en-US" altLang="zh-TW" sz="2000" dirty="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)17:00</a:t>
            </a:r>
            <a:r>
              <a:rPr lang="zh-TW" altLang="en-US" sz="2000" dirty="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止</a:t>
            </a:r>
            <a:r>
              <a:rPr lang="zh-TW" altLang="en-US" sz="2000" dirty="0">
                <a:latin typeface="華康儷楷書" panose="03000509000000000000" pitchFamily="65" charset="-120"/>
                <a:ea typeface="華康儷楷書" panose="03000509000000000000" pitchFamily="65" charset="-120"/>
                <a:cs typeface="Times New Roman" panose="02020603050405020304" pitchFamily="18" charset="0"/>
              </a:rPr>
              <a:t>，至本委員會網站查詢所屬</a:t>
            </a:r>
            <a:r>
              <a:rPr lang="zh-TW" altLang="en-US" sz="2000" b="1" dirty="0">
                <a:latin typeface="華康儷楷書" panose="03000509000000000000" pitchFamily="65" charset="-120"/>
                <a:ea typeface="華康儷楷書" panose="03000509000000000000" pitchFamily="65" charset="-120"/>
                <a:cs typeface="Times New Roman" panose="02020603050405020304" pitchFamily="18" charset="0"/>
              </a:rPr>
              <a:t>就讀學校</a:t>
            </a:r>
            <a:r>
              <a:rPr lang="zh-TW" altLang="en-US" sz="2000" dirty="0">
                <a:latin typeface="華康儷楷書" panose="03000509000000000000" pitchFamily="65" charset="-120"/>
                <a:ea typeface="華康儷楷書" panose="03000509000000000000" pitchFamily="65" charset="-120"/>
                <a:cs typeface="Times New Roman" panose="02020603050405020304" pitchFamily="18" charset="0"/>
              </a:rPr>
              <a:t>上傳之「</a:t>
            </a:r>
            <a:r>
              <a:rPr lang="zh-TW" altLang="en-US" sz="2000" b="1" dirty="0">
                <a:solidFill>
                  <a:srgbClr val="0000FF"/>
                </a:solidFill>
                <a:latin typeface="華康儷楷書" panose="03000509000000000000" pitchFamily="65" charset="-120"/>
                <a:ea typeface="華康儷楷書" panose="03000509000000000000" pitchFamily="65" charset="-120"/>
                <a:cs typeface="Times New Roman" panose="02020603050405020304" pitchFamily="18" charset="0"/>
              </a:rPr>
              <a:t>第六學期</a:t>
            </a:r>
            <a:r>
              <a:rPr lang="zh-TW" altLang="en-US" sz="2000" dirty="0">
                <a:latin typeface="華康儷楷書" panose="03000509000000000000" pitchFamily="65" charset="-120"/>
                <a:ea typeface="華康儷楷書" panose="03000509000000000000" pitchFamily="65" charset="-120"/>
                <a:cs typeface="Times New Roman" panose="02020603050405020304" pitchFamily="18" charset="0"/>
              </a:rPr>
              <a:t>」修課紀錄</a:t>
            </a:r>
            <a:r>
              <a:rPr lang="en-US" altLang="zh-TW" sz="2000" dirty="0">
                <a:latin typeface="華康儷楷書" panose="03000509000000000000" pitchFamily="65" charset="-120"/>
                <a:ea typeface="華康儷楷書" panose="03000509000000000000" pitchFamily="65" charset="-120"/>
                <a:cs typeface="Times New Roman" panose="02020603050405020304" pitchFamily="18" charset="0"/>
              </a:rPr>
              <a:t>(PDF</a:t>
            </a:r>
            <a:r>
              <a:rPr lang="zh-TW" altLang="en-US" sz="2000" dirty="0">
                <a:latin typeface="華康儷楷書" panose="03000509000000000000" pitchFamily="65" charset="-120"/>
                <a:ea typeface="華康儷楷書" panose="03000509000000000000" pitchFamily="65" charset="-120"/>
                <a:cs typeface="Times New Roman" panose="02020603050405020304" pitchFamily="18" charset="0"/>
              </a:rPr>
              <a:t>檔</a:t>
            </a:r>
            <a:r>
              <a:rPr lang="en-US" altLang="zh-TW" sz="2000" dirty="0">
                <a:latin typeface="華康儷楷書" panose="03000509000000000000" pitchFamily="65" charset="-120"/>
                <a:ea typeface="華康儷楷書" panose="03000509000000000000" pitchFamily="65" charset="-120"/>
                <a:cs typeface="Times New Roman" panose="02020603050405020304" pitchFamily="18" charset="0"/>
              </a:rPr>
              <a:t>)</a:t>
            </a:r>
          </a:p>
          <a:p>
            <a:pPr lvl="1">
              <a:lnSpc>
                <a:spcPct val="100000"/>
              </a:lnSpc>
              <a:spcBef>
                <a:spcPts val="600"/>
              </a:spcBef>
              <a:buFont typeface="Wingdings" panose="05000000000000000000" pitchFamily="2" charset="2"/>
              <a:buChar char="u"/>
            </a:pPr>
            <a:r>
              <a:rPr lang="zh-TW" altLang="en-US" sz="2000" dirty="0">
                <a:latin typeface="華康儷楷書" panose="03000509000000000000" pitchFamily="65" charset="-120"/>
                <a:ea typeface="華康儷楷書" panose="03000509000000000000" pitchFamily="65" charset="-120"/>
                <a:cs typeface="Times New Roman" panose="02020603050405020304" pitchFamily="18" charset="0"/>
              </a:rPr>
              <a:t>請輔導考生</a:t>
            </a:r>
            <a:r>
              <a:rPr lang="zh-TW" altLang="en-US" sz="2000" b="1" dirty="0">
                <a:latin typeface="華康儷楷書" panose="03000509000000000000" pitchFamily="65" charset="-120"/>
                <a:ea typeface="華康儷楷書" panose="03000509000000000000" pitchFamily="65" charset="-120"/>
                <a:cs typeface="Times New Roman" panose="02020603050405020304" pitchFamily="18" charset="0"/>
              </a:rPr>
              <a:t>務必依上述時間</a:t>
            </a:r>
            <a:r>
              <a:rPr lang="zh-TW" altLang="zh-TW" sz="2000" b="1" dirty="0">
                <a:latin typeface="華康儷楷書" panose="03000509000000000000" pitchFamily="65" charset="-120"/>
                <a:ea typeface="華康儷楷書" panose="03000509000000000000" pitchFamily="65" charset="-120"/>
                <a:cs typeface="Times New Roman" panose="02020603050405020304" pitchFamily="18" charset="0"/>
              </a:rPr>
              <a:t>詳細核對成績證明之內容</a:t>
            </a:r>
            <a:r>
              <a:rPr lang="zh-TW" altLang="zh-TW" sz="2000" dirty="0">
                <a:latin typeface="華康儷楷書" panose="03000509000000000000" pitchFamily="65" charset="-120"/>
                <a:ea typeface="華康儷楷書" panose="03000509000000000000" pitchFamily="65" charset="-120"/>
                <a:cs typeface="Times New Roman" panose="02020603050405020304" pitchFamily="18" charset="0"/>
              </a:rPr>
              <a:t>，如有問題應儘速向所屬</a:t>
            </a:r>
            <a:r>
              <a:rPr lang="zh-TW" altLang="en-US" sz="2000" dirty="0">
                <a:latin typeface="華康儷楷書" panose="03000509000000000000" pitchFamily="65" charset="-120"/>
                <a:ea typeface="華康儷楷書" panose="03000509000000000000" pitchFamily="65" charset="-120"/>
                <a:cs typeface="Times New Roman" panose="02020603050405020304" pitchFamily="18" charset="0"/>
              </a:rPr>
              <a:t>就讀</a:t>
            </a:r>
            <a:r>
              <a:rPr lang="zh-TW" altLang="zh-TW" sz="2000" dirty="0">
                <a:latin typeface="華康儷楷書" panose="03000509000000000000" pitchFamily="65" charset="-120"/>
                <a:ea typeface="華康儷楷書" panose="03000509000000000000" pitchFamily="65" charset="-120"/>
                <a:cs typeface="Times New Roman" panose="02020603050405020304" pitchFamily="18" charset="0"/>
              </a:rPr>
              <a:t>學校反映</a:t>
            </a:r>
            <a:endParaRPr lang="en-US" altLang="zh-TW" sz="2000" dirty="0">
              <a:latin typeface="華康儷楷書" panose="03000509000000000000" pitchFamily="65" charset="-120"/>
              <a:ea typeface="華康儷楷書" panose="03000509000000000000" pitchFamily="65" charset="-120"/>
              <a:cs typeface="Times New Roman" panose="02020603050405020304" pitchFamily="18" charset="0"/>
            </a:endParaRPr>
          </a:p>
          <a:p>
            <a:pPr lvl="1">
              <a:lnSpc>
                <a:spcPct val="100000"/>
              </a:lnSpc>
              <a:spcBef>
                <a:spcPts val="600"/>
              </a:spcBef>
              <a:buFont typeface="Wingdings" panose="05000000000000000000" pitchFamily="2" charset="2"/>
              <a:buChar char="u"/>
            </a:pPr>
            <a:r>
              <a:rPr lang="zh-TW" altLang="en-US" sz="2000" b="1" dirty="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考生未於查詢期間上網查詢或查詢之成績證明內容有誤而未及時反映，致影響個人第二階段甄試權益，考生應自行</a:t>
            </a:r>
            <a:r>
              <a:rPr lang="zh-TW" altLang="en-US" sz="2000" b="1" dirty="0" smtClean="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rPr>
              <a:t>負責</a:t>
            </a:r>
            <a:endParaRPr lang="en-US" altLang="zh-TW" sz="2000" b="1" dirty="0" smtClean="0">
              <a:solidFill>
                <a:srgbClr val="FF0000"/>
              </a:solidFill>
              <a:latin typeface="華康儷楷書" panose="03000509000000000000" pitchFamily="65" charset="-120"/>
              <a:ea typeface="華康儷楷書" panose="03000509000000000000" pitchFamily="65" charset="-120"/>
              <a:cs typeface="Times New Roman" panose="02020603050405020304" pitchFamily="18" charset="0"/>
            </a:endParaRPr>
          </a:p>
          <a:p>
            <a:pPr>
              <a:lnSpc>
                <a:spcPct val="110000"/>
              </a:lnSpc>
              <a:spcBef>
                <a:spcPts val="1200"/>
              </a:spcBef>
              <a:buBlip>
                <a:blip r:embed="rId3"/>
              </a:buBlip>
              <a:defRPr/>
            </a:pPr>
            <a:r>
              <a:rPr lang="zh-TW" altLang="en-US" sz="2400" dirty="0">
                <a:solidFill>
                  <a:srgbClr val="7030A0"/>
                </a:solidFill>
                <a:latin typeface="華康儷楷書" panose="03000509000000000000" pitchFamily="65" charset="-120"/>
                <a:ea typeface="華康儷楷書" panose="03000509000000000000" pitchFamily="65" charset="-120"/>
                <a:cs typeface="Times New Roman" panose="02020603050405020304" pitchFamily="18" charset="0"/>
              </a:rPr>
              <a:t>就讀學校接獲所屬學生反映後，應於</a:t>
            </a:r>
            <a:r>
              <a:rPr lang="en-US" altLang="zh-TW" sz="2400" dirty="0">
                <a:solidFill>
                  <a:srgbClr val="7030A0"/>
                </a:solidFill>
                <a:latin typeface="華康儷楷書" panose="03000509000000000000" pitchFamily="65" charset="-120"/>
                <a:ea typeface="華康儷楷書" panose="03000509000000000000" pitchFamily="65" charset="-120"/>
                <a:cs typeface="Times New Roman" panose="02020603050405020304" pitchFamily="18" charset="0"/>
              </a:rPr>
              <a:t>111</a:t>
            </a:r>
            <a:r>
              <a:rPr lang="zh-TW" altLang="en-US" sz="2400" dirty="0">
                <a:solidFill>
                  <a:srgbClr val="7030A0"/>
                </a:solidFill>
                <a:latin typeface="華康儷楷書" panose="03000509000000000000" pitchFamily="65" charset="-120"/>
                <a:ea typeface="華康儷楷書" panose="03000509000000000000" pitchFamily="65" charset="-120"/>
                <a:cs typeface="Times New Roman" panose="02020603050405020304" pitchFamily="18" charset="0"/>
              </a:rPr>
              <a:t>年</a:t>
            </a:r>
            <a:r>
              <a:rPr lang="en-US" altLang="zh-TW" sz="2400" dirty="0">
                <a:solidFill>
                  <a:srgbClr val="7030A0"/>
                </a:solidFill>
                <a:latin typeface="華康儷楷書" panose="03000509000000000000" pitchFamily="65" charset="-120"/>
                <a:ea typeface="華康儷楷書" panose="03000509000000000000" pitchFamily="65" charset="-120"/>
                <a:cs typeface="Times New Roman" panose="02020603050405020304" pitchFamily="18" charset="0"/>
              </a:rPr>
              <a:t>5</a:t>
            </a:r>
            <a:r>
              <a:rPr lang="zh-TW" altLang="en-US" sz="2400" dirty="0">
                <a:solidFill>
                  <a:srgbClr val="7030A0"/>
                </a:solidFill>
                <a:latin typeface="華康儷楷書" panose="03000509000000000000" pitchFamily="65" charset="-120"/>
                <a:ea typeface="華康儷楷書" panose="03000509000000000000" pitchFamily="65" charset="-120"/>
                <a:cs typeface="Times New Roman" panose="02020603050405020304" pitchFamily="18" charset="0"/>
              </a:rPr>
              <a:t>月</a:t>
            </a:r>
            <a:r>
              <a:rPr lang="en-US" altLang="zh-TW" sz="2400" dirty="0">
                <a:solidFill>
                  <a:srgbClr val="7030A0"/>
                </a:solidFill>
                <a:latin typeface="華康儷楷書" panose="03000509000000000000" pitchFamily="65" charset="-120"/>
                <a:ea typeface="華康儷楷書" panose="03000509000000000000" pitchFamily="65" charset="-120"/>
                <a:cs typeface="Times New Roman" panose="02020603050405020304" pitchFamily="18" charset="0"/>
              </a:rPr>
              <a:t>30</a:t>
            </a:r>
            <a:r>
              <a:rPr lang="zh-TW" altLang="en-US" sz="2400" dirty="0">
                <a:solidFill>
                  <a:srgbClr val="7030A0"/>
                </a:solidFill>
                <a:latin typeface="華康儷楷書" panose="03000509000000000000" pitchFamily="65" charset="-120"/>
                <a:ea typeface="華康儷楷書" panose="03000509000000000000" pitchFamily="65" charset="-120"/>
                <a:cs typeface="Times New Roman" panose="02020603050405020304" pitchFamily="18" charset="0"/>
              </a:rPr>
              <a:t>日（星期一）</a:t>
            </a:r>
            <a:r>
              <a:rPr lang="en-US" altLang="zh-TW" sz="2400" dirty="0">
                <a:solidFill>
                  <a:srgbClr val="7030A0"/>
                </a:solidFill>
                <a:latin typeface="華康儷楷書" panose="03000509000000000000" pitchFamily="65" charset="-120"/>
                <a:ea typeface="華康儷楷書" panose="03000509000000000000" pitchFamily="65" charset="-120"/>
                <a:cs typeface="Times New Roman" panose="02020603050405020304" pitchFamily="18" charset="0"/>
              </a:rPr>
              <a:t>17</a:t>
            </a:r>
            <a:r>
              <a:rPr lang="zh-TW" altLang="en-US" sz="2400" dirty="0">
                <a:solidFill>
                  <a:srgbClr val="7030A0"/>
                </a:solidFill>
                <a:latin typeface="華康儷楷書" panose="03000509000000000000" pitchFamily="65" charset="-120"/>
                <a:ea typeface="華康儷楷書" panose="03000509000000000000" pitchFamily="65" charset="-120"/>
                <a:cs typeface="Times New Roman" panose="02020603050405020304" pitchFamily="18" charset="0"/>
              </a:rPr>
              <a:t>：</a:t>
            </a:r>
            <a:r>
              <a:rPr lang="en-US" altLang="zh-TW" sz="2400" dirty="0">
                <a:solidFill>
                  <a:srgbClr val="7030A0"/>
                </a:solidFill>
                <a:latin typeface="華康儷楷書" panose="03000509000000000000" pitchFamily="65" charset="-120"/>
                <a:ea typeface="華康儷楷書" panose="03000509000000000000" pitchFamily="65" charset="-120"/>
                <a:cs typeface="Times New Roman" panose="02020603050405020304" pitchFamily="18" charset="0"/>
              </a:rPr>
              <a:t>00</a:t>
            </a:r>
            <a:r>
              <a:rPr lang="zh-TW" altLang="en-US" sz="2400" dirty="0">
                <a:solidFill>
                  <a:srgbClr val="7030A0"/>
                </a:solidFill>
                <a:latin typeface="華康儷楷書" panose="03000509000000000000" pitchFamily="65" charset="-120"/>
                <a:ea typeface="華康儷楷書" panose="03000509000000000000" pitchFamily="65" charset="-120"/>
                <a:cs typeface="Times New Roman" panose="02020603050405020304" pitchFamily="18" charset="0"/>
              </a:rPr>
              <a:t>前，透過集體報名系統修正並重新上傳有疑義考生之修課紀錄</a:t>
            </a:r>
            <a:r>
              <a:rPr lang="en-US" altLang="zh-TW" sz="2400" dirty="0">
                <a:solidFill>
                  <a:srgbClr val="7030A0"/>
                </a:solidFill>
                <a:latin typeface="華康儷楷書" panose="03000509000000000000" pitchFamily="65" charset="-120"/>
                <a:ea typeface="華康儷楷書" panose="03000509000000000000" pitchFamily="65" charset="-120"/>
                <a:cs typeface="Times New Roman" panose="02020603050405020304" pitchFamily="18" charset="0"/>
              </a:rPr>
              <a:t>(PDF</a:t>
            </a:r>
            <a:r>
              <a:rPr lang="zh-TW" altLang="en-US" sz="2400" dirty="0">
                <a:solidFill>
                  <a:srgbClr val="7030A0"/>
                </a:solidFill>
                <a:latin typeface="華康儷楷書" panose="03000509000000000000" pitchFamily="65" charset="-120"/>
                <a:ea typeface="華康儷楷書" panose="03000509000000000000" pitchFamily="65" charset="-120"/>
                <a:cs typeface="Times New Roman" panose="02020603050405020304" pitchFamily="18" charset="0"/>
              </a:rPr>
              <a:t>檔</a:t>
            </a:r>
            <a:r>
              <a:rPr lang="en-US" altLang="zh-TW" sz="2400" dirty="0">
                <a:solidFill>
                  <a:srgbClr val="7030A0"/>
                </a:solidFill>
                <a:latin typeface="華康儷楷書" panose="03000509000000000000" pitchFamily="65" charset="-120"/>
                <a:ea typeface="華康儷楷書" panose="03000509000000000000" pitchFamily="65" charset="-120"/>
                <a:cs typeface="Times New Roman" panose="02020603050405020304" pitchFamily="18" charset="0"/>
              </a:rPr>
              <a:t>)</a:t>
            </a:r>
          </a:p>
        </p:txBody>
      </p:sp>
      <p:sp>
        <p:nvSpPr>
          <p:cNvPr id="5" name="標題 1"/>
          <p:cNvSpPr txBox="1">
            <a:spLocks/>
          </p:cNvSpPr>
          <p:nvPr/>
        </p:nvSpPr>
        <p:spPr bwMode="auto">
          <a:xfrm>
            <a:off x="910857" y="49102"/>
            <a:ext cx="8489825" cy="63341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800">
                <a:solidFill>
                  <a:schemeClr val="tx2"/>
                </a:solidFill>
                <a:latin typeface="+mj-lt"/>
                <a:ea typeface="+mj-ea"/>
                <a:cs typeface="+mj-cs"/>
              </a:defRPr>
            </a:lvl1pPr>
            <a:lvl2pPr algn="l" rtl="0" eaLnBrk="0" fontAlgn="base" hangingPunct="0">
              <a:spcBef>
                <a:spcPct val="0"/>
              </a:spcBef>
              <a:spcAft>
                <a:spcPct val="0"/>
              </a:spcAft>
              <a:defRPr kumimoji="1" sz="2800">
                <a:solidFill>
                  <a:schemeClr val="tx2"/>
                </a:solidFill>
                <a:latin typeface="Arial" charset="0"/>
                <a:ea typeface="華康中黑體" pitchFamily="49" charset="-120"/>
              </a:defRPr>
            </a:lvl2pPr>
            <a:lvl3pPr algn="l" rtl="0" eaLnBrk="0" fontAlgn="base" hangingPunct="0">
              <a:spcBef>
                <a:spcPct val="0"/>
              </a:spcBef>
              <a:spcAft>
                <a:spcPct val="0"/>
              </a:spcAft>
              <a:defRPr kumimoji="1" sz="2800">
                <a:solidFill>
                  <a:schemeClr val="tx2"/>
                </a:solidFill>
                <a:latin typeface="Arial" charset="0"/>
                <a:ea typeface="華康中黑體" pitchFamily="49" charset="-120"/>
              </a:defRPr>
            </a:lvl3pPr>
            <a:lvl4pPr algn="l" rtl="0" eaLnBrk="0" fontAlgn="base" hangingPunct="0">
              <a:spcBef>
                <a:spcPct val="0"/>
              </a:spcBef>
              <a:spcAft>
                <a:spcPct val="0"/>
              </a:spcAft>
              <a:defRPr kumimoji="1" sz="2800">
                <a:solidFill>
                  <a:schemeClr val="tx2"/>
                </a:solidFill>
                <a:latin typeface="Arial" charset="0"/>
                <a:ea typeface="華康中黑體" pitchFamily="49" charset="-120"/>
              </a:defRPr>
            </a:lvl4pPr>
            <a:lvl5pPr algn="l" rtl="0" eaLnBrk="0" fontAlgn="base" hangingPunct="0">
              <a:spcBef>
                <a:spcPct val="0"/>
              </a:spcBef>
              <a:spcAft>
                <a:spcPct val="0"/>
              </a:spcAft>
              <a:defRPr kumimoji="1" sz="2800">
                <a:solidFill>
                  <a:schemeClr val="tx2"/>
                </a:solidFill>
                <a:latin typeface="Arial" charset="0"/>
                <a:ea typeface="華康中黑體" pitchFamily="49" charset="-120"/>
              </a:defRPr>
            </a:lvl5pPr>
            <a:lvl6pPr marL="457200" algn="l" rtl="0" fontAlgn="base">
              <a:spcBef>
                <a:spcPct val="0"/>
              </a:spcBef>
              <a:spcAft>
                <a:spcPct val="0"/>
              </a:spcAft>
              <a:defRPr kumimoji="1" sz="2800">
                <a:solidFill>
                  <a:schemeClr val="tx2"/>
                </a:solidFill>
                <a:latin typeface="Arial" charset="0"/>
                <a:ea typeface="新細明體" charset="-120"/>
              </a:defRPr>
            </a:lvl6pPr>
            <a:lvl7pPr marL="914400" algn="l" rtl="0" fontAlgn="base">
              <a:spcBef>
                <a:spcPct val="0"/>
              </a:spcBef>
              <a:spcAft>
                <a:spcPct val="0"/>
              </a:spcAft>
              <a:defRPr kumimoji="1" sz="2800">
                <a:solidFill>
                  <a:schemeClr val="tx2"/>
                </a:solidFill>
                <a:latin typeface="Arial" charset="0"/>
                <a:ea typeface="新細明體" charset="-120"/>
              </a:defRPr>
            </a:lvl7pPr>
            <a:lvl8pPr marL="1371600" algn="l" rtl="0" fontAlgn="base">
              <a:spcBef>
                <a:spcPct val="0"/>
              </a:spcBef>
              <a:spcAft>
                <a:spcPct val="0"/>
              </a:spcAft>
              <a:defRPr kumimoji="1" sz="2800">
                <a:solidFill>
                  <a:schemeClr val="tx2"/>
                </a:solidFill>
                <a:latin typeface="Arial" charset="0"/>
                <a:ea typeface="新細明體" charset="-120"/>
              </a:defRPr>
            </a:lvl8pPr>
            <a:lvl9pPr marL="1828800" algn="l" rtl="0" fontAlgn="base">
              <a:spcBef>
                <a:spcPct val="0"/>
              </a:spcBef>
              <a:spcAft>
                <a:spcPct val="0"/>
              </a:spcAft>
              <a:defRPr kumimoji="1" sz="2800">
                <a:solidFill>
                  <a:schemeClr val="tx2"/>
                </a:solidFill>
                <a:latin typeface="Arial" charset="0"/>
                <a:ea typeface="新細明體" charset="-120"/>
              </a:defRPr>
            </a:lvl9pPr>
          </a:lstStyle>
          <a:p>
            <a:pPr eaLnBrk="1" hangingPunct="1"/>
            <a:r>
              <a:rPr lang="zh-TW" altLang="en-US" b="1" spc="-100" dirty="0">
                <a:solidFill>
                  <a:schemeClr val="tx1"/>
                </a:solidFill>
                <a:latin typeface="Book Antiqua" panose="02040602050305030304" pitchFamily="18" charset="0"/>
                <a:ea typeface="華康儷楷書" panose="03000509000000000000" pitchFamily="65" charset="-120"/>
              </a:rPr>
              <a:t>第六學期修課紀錄</a:t>
            </a:r>
            <a:r>
              <a:rPr lang="en-US" altLang="zh-TW" b="1" spc="-100" dirty="0">
                <a:solidFill>
                  <a:schemeClr val="tx1"/>
                </a:solidFill>
                <a:latin typeface="Book Antiqua" panose="02040602050305030304" pitchFamily="18" charset="0"/>
                <a:ea typeface="華康儷楷書" panose="03000509000000000000" pitchFamily="65" charset="-120"/>
              </a:rPr>
              <a:t>PDF</a:t>
            </a:r>
            <a:r>
              <a:rPr lang="zh-TW" altLang="en-US" b="1" spc="-100" dirty="0">
                <a:solidFill>
                  <a:schemeClr val="tx1"/>
                </a:solidFill>
                <a:latin typeface="Book Antiqua" panose="02040602050305030304" pitchFamily="18" charset="0"/>
                <a:ea typeface="華康儷楷書" panose="03000509000000000000" pitchFamily="65" charset="-120"/>
              </a:rPr>
              <a:t>檔</a:t>
            </a:r>
          </a:p>
        </p:txBody>
      </p:sp>
      <p:sp>
        <p:nvSpPr>
          <p:cNvPr id="6" name="矩形 5">
            <a:extLst>
              <a:ext uri="{FF2B5EF4-FFF2-40B4-BE49-F238E27FC236}">
                <a16:creationId xmlns:a16="http://schemas.microsoft.com/office/drawing/2014/main" xmlns="" id="{EE75C49D-C5B8-4B96-96F2-64184EEB63B6}"/>
              </a:ext>
            </a:extLst>
          </p:cNvPr>
          <p:cNvSpPr/>
          <p:nvPr/>
        </p:nvSpPr>
        <p:spPr>
          <a:xfrm>
            <a:off x="0" y="67516"/>
            <a:ext cx="974653" cy="62354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t>變革</a:t>
            </a:r>
          </a:p>
        </p:txBody>
      </p:sp>
      <p:sp>
        <p:nvSpPr>
          <p:cNvPr id="2" name="投影片編號版面配置區 1"/>
          <p:cNvSpPr>
            <a:spLocks noGrp="1"/>
          </p:cNvSpPr>
          <p:nvPr>
            <p:ph type="sldNum" sz="quarter" idx="12"/>
          </p:nvPr>
        </p:nvSpPr>
        <p:spPr/>
        <p:txBody>
          <a:bodyPr/>
          <a:lstStyle/>
          <a:p>
            <a:fld id="{BFD9D296-0923-4B30-8558-81C121D8C7E7}" type="slidenum">
              <a:rPr lang="zh-TW" altLang="en-US" smtClean="0"/>
              <a:pPr/>
              <a:t>58</a:t>
            </a:fld>
            <a:endParaRPr lang="zh-TW" altLang="en-US" dirty="0"/>
          </a:p>
        </p:txBody>
      </p:sp>
    </p:spTree>
    <p:extLst>
      <p:ext uri="{BB962C8B-B14F-4D97-AF65-F5344CB8AC3E}">
        <p14:creationId xmlns:p14="http://schemas.microsoft.com/office/powerpoint/2010/main" xmlns="" val="382686376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txBox="1">
            <a:spLocks noChangeArrowheads="1"/>
          </p:cNvSpPr>
          <p:nvPr/>
        </p:nvSpPr>
        <p:spPr>
          <a:xfrm>
            <a:off x="695400" y="12137"/>
            <a:ext cx="8940800" cy="792088"/>
          </a:xfrm>
          <a:prstGeom prst="rect">
            <a:avLst/>
          </a:prstGeom>
          <a:ln/>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lnSpc>
                <a:spcPts val="3500"/>
              </a:lnSpc>
              <a:spcAft>
                <a:spcPts val="0"/>
              </a:spcAft>
            </a:pPr>
            <a:r>
              <a:rPr lang="en-US" altLang="zh-TW" sz="2600" b="1" dirty="0" smtClean="0">
                <a:latin typeface="標楷體" panose="03000509000000000000" pitchFamily="65" charset="-120"/>
                <a:ea typeface="標楷體" panose="03000509000000000000" pitchFamily="65" charset="-120"/>
              </a:rPr>
              <a:t>【</a:t>
            </a:r>
            <a:r>
              <a:rPr lang="zh-TW" altLang="en-US" sz="2600" b="1" dirty="0">
                <a:latin typeface="標楷體" panose="03000509000000000000" pitchFamily="65" charset="-120"/>
                <a:ea typeface="標楷體" panose="03000509000000000000" pitchFamily="65" charset="-120"/>
              </a:rPr>
              <a:t>集體報名</a:t>
            </a:r>
            <a:r>
              <a:rPr lang="en-US" altLang="zh-TW" sz="2600" b="1" dirty="0" smtClean="0">
                <a:latin typeface="標楷體" panose="03000509000000000000" pitchFamily="65" charset="-120"/>
                <a:ea typeface="標楷體" panose="03000509000000000000" pitchFamily="65" charset="-120"/>
              </a:rPr>
              <a:t>】</a:t>
            </a:r>
            <a:r>
              <a:rPr lang="zh-TW" altLang="en-US" sz="2600" b="1" dirty="0">
                <a:solidFill>
                  <a:srgbClr val="FF0000"/>
                </a:solidFill>
                <a:latin typeface="標楷體" panose="03000509000000000000" pitchFamily="65" charset="-120"/>
                <a:ea typeface="標楷體" panose="03000509000000000000" pitchFamily="65" charset="-120"/>
              </a:rPr>
              <a:t>第六學期修課紀錄</a:t>
            </a:r>
            <a:r>
              <a:rPr lang="zh-TW" altLang="en-US" sz="2600" b="1" dirty="0">
                <a:solidFill>
                  <a:srgbClr val="3333FF"/>
                </a:solidFill>
                <a:latin typeface="標楷體" panose="03000509000000000000" pitchFamily="65" charset="-120"/>
                <a:ea typeface="標楷體" panose="03000509000000000000" pitchFamily="65" charset="-120"/>
              </a:rPr>
              <a:t>上傳作業</a:t>
            </a:r>
            <a:endParaRPr lang="en-US" altLang="zh-TW" sz="2600" b="1" dirty="0">
              <a:solidFill>
                <a:srgbClr val="3333FF"/>
              </a:solidFill>
              <a:latin typeface="標楷體" panose="03000509000000000000" pitchFamily="65" charset="-120"/>
              <a:ea typeface="標楷體" panose="03000509000000000000" pitchFamily="65" charset="-120"/>
            </a:endParaRPr>
          </a:p>
        </p:txBody>
      </p:sp>
      <p:sp>
        <p:nvSpPr>
          <p:cNvPr id="12" name="矩形 11"/>
          <p:cNvSpPr/>
          <p:nvPr/>
        </p:nvSpPr>
        <p:spPr>
          <a:xfrm>
            <a:off x="551384" y="834735"/>
            <a:ext cx="11422278" cy="562590"/>
          </a:xfrm>
          <a:prstGeom prst="rect">
            <a:avLst/>
          </a:prstGeom>
        </p:spPr>
        <p:txBody>
          <a:bodyPr wrap="square">
            <a:spAutoFit/>
          </a:bodyPr>
          <a:lstStyle/>
          <a:p>
            <a:pPr algn="ctr">
              <a:lnSpc>
                <a:spcPts val="4000"/>
              </a:lnSpc>
            </a:pPr>
            <a:r>
              <a:rPr lang="en-US" altLang="zh-TW" sz="2800" b="1" dirty="0" smtClean="0">
                <a:solidFill>
                  <a:srgbClr val="FF3300"/>
                </a:solidFill>
                <a:latin typeface="Times New Roman" panose="02020603050405020304" pitchFamily="18" charset="0"/>
                <a:ea typeface="標楷體" panose="03000509000000000000" pitchFamily="65" charset="-120"/>
                <a:cs typeface="Times New Roman" panose="02020603050405020304" pitchFamily="18" charset="0"/>
              </a:rPr>
              <a:t>111/5/20(</a:t>
            </a:r>
            <a:r>
              <a:rPr lang="zh-TW" altLang="en-US" sz="2800" b="1" dirty="0">
                <a:solidFill>
                  <a:srgbClr val="FF3300"/>
                </a:solidFill>
                <a:latin typeface="Times New Roman" panose="02020603050405020304" pitchFamily="18" charset="0"/>
                <a:ea typeface="標楷體" panose="03000509000000000000" pitchFamily="65" charset="-120"/>
                <a:cs typeface="Times New Roman" panose="02020603050405020304" pitchFamily="18" charset="0"/>
              </a:rPr>
              <a:t>五</a:t>
            </a:r>
            <a:r>
              <a:rPr lang="en-US" altLang="zh-TW" sz="2800" b="1" dirty="0">
                <a:solidFill>
                  <a:srgbClr val="FF3300"/>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sz="2800" b="1" dirty="0" smtClean="0">
                <a:solidFill>
                  <a:srgbClr val="FF3300"/>
                </a:solidFill>
                <a:latin typeface="Times New Roman" panose="02020603050405020304" pitchFamily="18" charset="0"/>
                <a:ea typeface="標楷體" panose="03000509000000000000" pitchFamily="65" charset="-120"/>
                <a:cs typeface="Times New Roman" panose="02020603050405020304" pitchFamily="18" charset="0"/>
              </a:rPr>
              <a:t>10:00~111/5/26(</a:t>
            </a:r>
            <a:r>
              <a:rPr lang="zh-TW" altLang="en-US" sz="2800" b="1" dirty="0">
                <a:solidFill>
                  <a:srgbClr val="FF3300"/>
                </a:solidFill>
                <a:latin typeface="Times New Roman" panose="02020603050405020304" pitchFamily="18" charset="0"/>
                <a:ea typeface="標楷體" panose="03000509000000000000" pitchFamily="65" charset="-120"/>
                <a:cs typeface="Times New Roman" panose="02020603050405020304" pitchFamily="18" charset="0"/>
              </a:rPr>
              <a:t>四</a:t>
            </a:r>
            <a:r>
              <a:rPr lang="en-US" altLang="zh-TW" sz="2800" b="1" dirty="0">
                <a:solidFill>
                  <a:srgbClr val="FF3300"/>
                </a:solidFill>
                <a:latin typeface="Times New Roman" panose="02020603050405020304" pitchFamily="18" charset="0"/>
                <a:ea typeface="標楷體" panose="03000509000000000000" pitchFamily="65" charset="-120"/>
                <a:cs typeface="Times New Roman" panose="02020603050405020304" pitchFamily="18" charset="0"/>
              </a:rPr>
              <a:t>)17:00</a:t>
            </a:r>
          </a:p>
        </p:txBody>
      </p:sp>
      <p:pic>
        <p:nvPicPr>
          <p:cNvPr id="3" name="圖片 2"/>
          <p:cNvPicPr>
            <a:picLocks noChangeAspect="1"/>
          </p:cNvPicPr>
          <p:nvPr/>
        </p:nvPicPr>
        <p:blipFill>
          <a:blip r:embed="rId3"/>
          <a:stretch>
            <a:fillRect/>
          </a:stretch>
        </p:blipFill>
        <p:spPr>
          <a:xfrm>
            <a:off x="1487488" y="1317024"/>
            <a:ext cx="9289032" cy="5325387"/>
          </a:xfrm>
          <a:prstGeom prst="rect">
            <a:avLst/>
          </a:prstGeom>
        </p:spPr>
      </p:pic>
    </p:spTree>
    <p:extLst>
      <p:ext uri="{BB962C8B-B14F-4D97-AF65-F5344CB8AC3E}">
        <p14:creationId xmlns:p14="http://schemas.microsoft.com/office/powerpoint/2010/main" xmlns="" val="8757457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285656" y="878476"/>
            <a:ext cx="6194158" cy="5750862"/>
          </a:xfrm>
          <a:prstGeom prst="rect">
            <a:avLst/>
          </a:prstGeom>
        </p:spPr>
      </p:pic>
      <p:sp>
        <p:nvSpPr>
          <p:cNvPr id="5" name="矩形 4"/>
          <p:cNvSpPr/>
          <p:nvPr/>
        </p:nvSpPr>
        <p:spPr>
          <a:xfrm>
            <a:off x="916981" y="3439837"/>
            <a:ext cx="4530947" cy="1626599"/>
          </a:xfrm>
          <a:prstGeom prst="rect">
            <a:avLst/>
          </a:prstGeom>
        </p:spPr>
        <p:txBody>
          <a:bodyPr wrap="square">
            <a:spAutoFit/>
          </a:bodyPr>
          <a:lstStyle/>
          <a:p>
            <a:pPr>
              <a:lnSpc>
                <a:spcPct val="130000"/>
              </a:lnSpc>
              <a:spcBef>
                <a:spcPts val="300"/>
              </a:spcBef>
              <a:spcAft>
                <a:spcPts val="300"/>
              </a:spcAft>
              <a:buClr>
                <a:schemeClr val="tx1"/>
              </a:buClr>
              <a:defRPr/>
            </a:pPr>
            <a:r>
              <a:rPr lang="zh-TW" altLang="en-US" sz="1700" b="1" dirty="0" smtClean="0">
                <a:solidFill>
                  <a:srgbClr val="FF0000"/>
                </a:solidFill>
                <a:latin typeface="標楷體" panose="03000509000000000000" pitchFamily="65" charset="-120"/>
                <a:ea typeface="標楷體" panose="03000509000000000000" pitchFamily="65" charset="-120"/>
              </a:rPr>
              <a:t>第二階段報名系統</a:t>
            </a:r>
            <a:r>
              <a:rPr lang="en-US" altLang="zh-TW" sz="1700" b="1" dirty="0" smtClean="0">
                <a:solidFill>
                  <a:srgbClr val="FF0000"/>
                </a:solidFill>
                <a:latin typeface="標楷體" panose="03000509000000000000" pitchFamily="65" charset="-120"/>
                <a:ea typeface="標楷體" panose="03000509000000000000" pitchFamily="65" charset="-120"/>
              </a:rPr>
              <a:t/>
            </a:r>
            <a:br>
              <a:rPr lang="en-US" altLang="zh-TW" sz="1700" b="1" dirty="0" smtClean="0">
                <a:solidFill>
                  <a:srgbClr val="FF0000"/>
                </a:solidFill>
                <a:latin typeface="標楷體" panose="03000509000000000000" pitchFamily="65" charset="-120"/>
                <a:ea typeface="標楷體" panose="03000509000000000000" pitchFamily="65" charset="-120"/>
              </a:rPr>
            </a:br>
            <a:r>
              <a:rPr lang="en-US" altLang="zh-TW" sz="1700" b="1" dirty="0" smtClean="0">
                <a:solidFill>
                  <a:srgbClr val="FF0000"/>
                </a:solidFill>
                <a:latin typeface="標楷體" panose="03000509000000000000" pitchFamily="65" charset="-120"/>
                <a:ea typeface="標楷體" panose="03000509000000000000" pitchFamily="65" charset="-120"/>
              </a:rPr>
              <a:t> (</a:t>
            </a:r>
            <a:r>
              <a:rPr lang="zh-TW" altLang="en-US" sz="1700" b="1" dirty="0" smtClean="0">
                <a:solidFill>
                  <a:srgbClr val="FF0000"/>
                </a:solidFill>
                <a:latin typeface="標楷體" panose="03000509000000000000" pitchFamily="65" charset="-120"/>
                <a:ea typeface="標楷體" panose="03000509000000000000" pitchFamily="65" charset="-120"/>
              </a:rPr>
              <a:t>含學習歷程備</a:t>
            </a:r>
            <a:r>
              <a:rPr lang="zh-TW" altLang="en-US" sz="1700" b="1" dirty="0">
                <a:solidFill>
                  <a:srgbClr val="FF0000"/>
                </a:solidFill>
                <a:latin typeface="標楷體" panose="03000509000000000000" pitchFamily="65" charset="-120"/>
                <a:ea typeface="標楷體" panose="03000509000000000000" pitchFamily="65" charset="-120"/>
              </a:rPr>
              <a:t>審資料上傳作業</a:t>
            </a:r>
            <a:r>
              <a:rPr lang="en-US" altLang="zh-TW" sz="1700" b="1" dirty="0">
                <a:solidFill>
                  <a:srgbClr val="FF0000"/>
                </a:solidFill>
                <a:latin typeface="標楷體" panose="03000509000000000000" pitchFamily="65" charset="-120"/>
                <a:ea typeface="標楷體" panose="03000509000000000000" pitchFamily="65" charset="-120"/>
              </a:rPr>
              <a:t>) </a:t>
            </a:r>
            <a:r>
              <a:rPr lang="en-US" altLang="zh-TW" sz="17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17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練習版</a:t>
            </a:r>
            <a:r>
              <a:rPr lang="en-US" altLang="zh-TW" sz="17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 </a:t>
            </a:r>
            <a:endParaRPr lang="en-US" altLang="zh-TW" sz="170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a:p>
            <a:pPr>
              <a:lnSpc>
                <a:spcPct val="130000"/>
              </a:lnSpc>
              <a:spcBef>
                <a:spcPts val="300"/>
              </a:spcBef>
              <a:spcAft>
                <a:spcPts val="300"/>
              </a:spcAft>
              <a:buClr>
                <a:schemeClr val="tx1"/>
              </a:buClr>
              <a:defRPr/>
            </a:pPr>
            <a:r>
              <a:rPr lang="en-US" altLang="zh-TW" sz="2000" dirty="0" smtClean="0">
                <a:latin typeface="Times New Roman" panose="02020603050405020304" pitchFamily="18" charset="0"/>
                <a:ea typeface="標楷體" panose="03000509000000000000" pitchFamily="65" charset="-120"/>
                <a:cs typeface="Times New Roman" panose="02020603050405020304" pitchFamily="18" charset="0"/>
              </a:rPr>
              <a:t>111.5.20(</a:t>
            </a:r>
            <a:r>
              <a:rPr lang="zh-TW" altLang="en-US" sz="2000" dirty="0" smtClean="0">
                <a:latin typeface="Times New Roman" panose="02020603050405020304" pitchFamily="18" charset="0"/>
                <a:ea typeface="標楷體" panose="03000509000000000000" pitchFamily="65" charset="-120"/>
                <a:cs typeface="Times New Roman" panose="02020603050405020304" pitchFamily="18" charset="0"/>
              </a:rPr>
              <a:t>五</a:t>
            </a:r>
            <a:r>
              <a:rPr lang="en-US" altLang="zh-TW" sz="2000" dirty="0" smtClean="0">
                <a:latin typeface="Times New Roman" panose="02020603050405020304" pitchFamily="18" charset="0"/>
                <a:ea typeface="標楷體" panose="03000509000000000000" pitchFamily="65" charset="-120"/>
                <a:cs typeface="Times New Roman" panose="02020603050405020304" pitchFamily="18" charset="0"/>
              </a:rPr>
              <a:t>) 10:00</a:t>
            </a:r>
            <a:r>
              <a:rPr lang="zh-TW" altLang="en-US" sz="2000" dirty="0" smtClean="0">
                <a:latin typeface="Times New Roman" panose="02020603050405020304" pitchFamily="18" charset="0"/>
                <a:ea typeface="標楷體" panose="03000509000000000000" pitchFamily="65" charset="-120"/>
                <a:cs typeface="Times New Roman" panose="02020603050405020304" pitchFamily="18" charset="0"/>
              </a:rPr>
              <a:t>起至</a:t>
            </a:r>
            <a:endParaRPr lang="en-US" altLang="zh-TW" sz="2000" dirty="0" smtClean="0">
              <a:latin typeface="Times New Roman" panose="02020603050405020304" pitchFamily="18" charset="0"/>
              <a:ea typeface="標楷體" panose="03000509000000000000" pitchFamily="65" charset="-120"/>
              <a:cs typeface="Times New Roman" panose="02020603050405020304" pitchFamily="18" charset="0"/>
            </a:endParaRPr>
          </a:p>
          <a:p>
            <a:pPr algn="just">
              <a:lnSpc>
                <a:spcPct val="110000"/>
              </a:lnSpc>
              <a:spcBef>
                <a:spcPts val="0"/>
              </a:spcBef>
              <a:buClr>
                <a:schemeClr val="tx1"/>
              </a:buClr>
              <a:defRPr/>
            </a:pPr>
            <a:r>
              <a:rPr lang="en-US" altLang="zh-TW" sz="2000" dirty="0" smtClean="0">
                <a:latin typeface="Times New Roman" panose="02020603050405020304" pitchFamily="18" charset="0"/>
                <a:ea typeface="標楷體" panose="03000509000000000000" pitchFamily="65" charset="-120"/>
                <a:cs typeface="Times New Roman" panose="02020603050405020304" pitchFamily="18" charset="0"/>
              </a:rPr>
              <a:t>111.5.27(</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五</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000" dirty="0" smtClean="0">
                <a:latin typeface="Times New Roman" panose="02020603050405020304" pitchFamily="18" charset="0"/>
                <a:ea typeface="標楷體" panose="03000509000000000000" pitchFamily="65" charset="-120"/>
                <a:cs typeface="Times New Roman" panose="02020603050405020304" pitchFamily="18" charset="0"/>
              </a:rPr>
              <a:t>21:00</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止</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 name="Rectangle 3"/>
          <p:cNvSpPr txBox="1">
            <a:spLocks noChangeArrowheads="1"/>
          </p:cNvSpPr>
          <p:nvPr/>
        </p:nvSpPr>
        <p:spPr bwMode="auto">
          <a:xfrm>
            <a:off x="993254" y="878476"/>
            <a:ext cx="3950618" cy="11986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a:lnSpc>
                <a:spcPct val="130000"/>
              </a:lnSpc>
              <a:spcBef>
                <a:spcPts val="300"/>
              </a:spcBef>
              <a:spcAft>
                <a:spcPts val="300"/>
              </a:spcAft>
              <a:buClr>
                <a:schemeClr val="tx1"/>
              </a:buClr>
              <a:buNone/>
              <a:defRPr/>
            </a:pPr>
            <a:r>
              <a:rPr lang="zh-TW" altLang="en-US" sz="1700" b="1" dirty="0">
                <a:latin typeface="標楷體" panose="03000509000000000000" pitchFamily="65" charset="-120"/>
                <a:ea typeface="標楷體" panose="03000509000000000000" pitchFamily="65" charset="-120"/>
              </a:rPr>
              <a:t>考生報名資格登錄</a:t>
            </a:r>
            <a:r>
              <a:rPr lang="zh-TW" altLang="en-US" sz="1700" b="1" dirty="0" smtClean="0">
                <a:latin typeface="標楷體" panose="03000509000000000000" pitchFamily="65" charset="-120"/>
                <a:ea typeface="標楷體" panose="03000509000000000000" pitchFamily="65" charset="-120"/>
              </a:rPr>
              <a:t>系統</a:t>
            </a:r>
            <a:r>
              <a:rPr lang="en-US" altLang="zh-TW" sz="17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700" b="1" dirty="0">
                <a:latin typeface="Times New Roman" panose="02020603050405020304" pitchFamily="18" charset="0"/>
                <a:ea typeface="標楷體" panose="03000509000000000000" pitchFamily="65" charset="-120"/>
                <a:cs typeface="Times New Roman" panose="02020603050405020304" pitchFamily="18" charset="0"/>
              </a:rPr>
              <a:t>練習版</a:t>
            </a:r>
            <a:r>
              <a:rPr lang="en-US" altLang="zh-TW" sz="1700" b="1"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2000" b="1" dirty="0">
                <a:latin typeface="標楷體" panose="03000509000000000000" pitchFamily="65" charset="-120"/>
                <a:ea typeface="標楷體" panose="03000509000000000000" pitchFamily="65" charset="-120"/>
              </a:rPr>
              <a:t> </a:t>
            </a:r>
            <a:endParaRPr lang="en-US" altLang="zh-TW" sz="2000" b="1" dirty="0">
              <a:latin typeface="標楷體" panose="03000509000000000000" pitchFamily="65" charset="-120"/>
              <a:ea typeface="標楷體" panose="03000509000000000000" pitchFamily="65" charset="-120"/>
            </a:endParaRPr>
          </a:p>
          <a:p>
            <a:pPr marL="0" indent="0" algn="just" eaLnBrk="1" hangingPunct="1">
              <a:lnSpc>
                <a:spcPct val="110000"/>
              </a:lnSpc>
              <a:spcBef>
                <a:spcPts val="0"/>
              </a:spcBef>
              <a:buClr>
                <a:schemeClr val="tx1"/>
              </a:buClr>
              <a:buNone/>
              <a:defRPr/>
            </a:pPr>
            <a:r>
              <a:rPr lang="en-US" altLang="zh-TW" sz="2000" dirty="0" smtClean="0">
                <a:latin typeface="Times New Roman" panose="02020603050405020304" pitchFamily="18" charset="0"/>
                <a:ea typeface="標楷體" panose="03000509000000000000" pitchFamily="65" charset="-120"/>
                <a:cs typeface="Times New Roman" panose="02020603050405020304" pitchFamily="18" charset="0"/>
              </a:rPr>
              <a:t>111.3.25(</a:t>
            </a:r>
            <a:r>
              <a:rPr lang="zh-TW" altLang="en-US" sz="2000" dirty="0" smtClean="0">
                <a:latin typeface="Times New Roman" panose="02020603050405020304" pitchFamily="18" charset="0"/>
                <a:ea typeface="標楷體" panose="03000509000000000000" pitchFamily="65" charset="-120"/>
                <a:cs typeface="Times New Roman" panose="02020603050405020304" pitchFamily="18" charset="0"/>
              </a:rPr>
              <a:t>五</a:t>
            </a:r>
            <a:r>
              <a:rPr lang="en-US" altLang="zh-TW" sz="2000"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10:00</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起至</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pPr marL="0" indent="0" algn="just" eaLnBrk="1" hangingPunct="1">
              <a:lnSpc>
                <a:spcPct val="110000"/>
              </a:lnSpc>
              <a:spcBef>
                <a:spcPts val="0"/>
              </a:spcBef>
              <a:buClr>
                <a:schemeClr val="tx1"/>
              </a:buClr>
              <a:buNone/>
              <a:defRPr/>
            </a:pPr>
            <a:r>
              <a:rPr lang="en-US" altLang="zh-TW" sz="2000" dirty="0" smtClean="0">
                <a:latin typeface="Times New Roman" panose="02020603050405020304" pitchFamily="18" charset="0"/>
                <a:ea typeface="標楷體" panose="03000509000000000000" pitchFamily="65" charset="-120"/>
                <a:cs typeface="Times New Roman" panose="02020603050405020304" pitchFamily="18" charset="0"/>
              </a:rPr>
              <a:t>111.4.18(</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一</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 17:00</a:t>
            </a:r>
            <a:r>
              <a:rPr lang="zh-TW" altLang="en-US" sz="2000" dirty="0" smtClean="0">
                <a:latin typeface="Times New Roman" panose="02020603050405020304" pitchFamily="18" charset="0"/>
                <a:ea typeface="標楷體" panose="03000509000000000000" pitchFamily="65" charset="-120"/>
                <a:cs typeface="Times New Roman" panose="02020603050405020304" pitchFamily="18" charset="0"/>
              </a:rPr>
              <a:t>止</a:t>
            </a:r>
            <a:endParaRPr lang="en-US" altLang="zh-TW" sz="2000" b="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5" name="矩形 14"/>
          <p:cNvSpPr/>
          <p:nvPr/>
        </p:nvSpPr>
        <p:spPr>
          <a:xfrm>
            <a:off x="962084" y="5220954"/>
            <a:ext cx="3446562" cy="1209562"/>
          </a:xfrm>
          <a:prstGeom prst="rect">
            <a:avLst/>
          </a:prstGeom>
        </p:spPr>
        <p:txBody>
          <a:bodyPr wrap="square">
            <a:spAutoFit/>
          </a:bodyPr>
          <a:lstStyle/>
          <a:p>
            <a:pPr>
              <a:lnSpc>
                <a:spcPct val="130000"/>
              </a:lnSpc>
              <a:spcBef>
                <a:spcPts val="300"/>
              </a:spcBef>
              <a:spcAft>
                <a:spcPts val="300"/>
              </a:spcAft>
              <a:buClr>
                <a:schemeClr val="tx1"/>
              </a:buClr>
              <a:defRPr/>
            </a:pPr>
            <a:r>
              <a:rPr lang="zh-TW" altLang="en-US" sz="1700" b="1" dirty="0">
                <a:latin typeface="標楷體" panose="03000509000000000000" pitchFamily="65" charset="-120"/>
                <a:ea typeface="標楷體" panose="03000509000000000000" pitchFamily="65" charset="-120"/>
              </a:rPr>
              <a:t>登記就讀志願序</a:t>
            </a:r>
            <a:r>
              <a:rPr lang="zh-TW" altLang="en-US" sz="1700" b="1" dirty="0" smtClean="0">
                <a:latin typeface="標楷體" panose="03000509000000000000" pitchFamily="65" charset="-120"/>
                <a:ea typeface="標楷體" panose="03000509000000000000" pitchFamily="65" charset="-120"/>
              </a:rPr>
              <a:t>系統</a:t>
            </a:r>
            <a:r>
              <a:rPr lang="en-US" altLang="zh-TW" sz="1700" b="1"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700" b="1" dirty="0">
                <a:latin typeface="Times New Roman" panose="02020603050405020304" pitchFamily="18" charset="0"/>
                <a:ea typeface="標楷體" panose="03000509000000000000" pitchFamily="65" charset="-120"/>
                <a:cs typeface="Times New Roman" panose="02020603050405020304" pitchFamily="18" charset="0"/>
              </a:rPr>
              <a:t>練習</a:t>
            </a:r>
            <a:r>
              <a:rPr lang="zh-TW" altLang="en-US" sz="1700" b="1" dirty="0" smtClean="0">
                <a:latin typeface="Times New Roman" panose="02020603050405020304" pitchFamily="18" charset="0"/>
                <a:ea typeface="標楷體" panose="03000509000000000000" pitchFamily="65" charset="-120"/>
                <a:cs typeface="Times New Roman" panose="02020603050405020304" pitchFamily="18" charset="0"/>
              </a:rPr>
              <a:t>版</a:t>
            </a:r>
            <a:r>
              <a:rPr lang="en-US" altLang="zh-TW" sz="1700" b="1"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000" dirty="0" smtClean="0">
                <a:latin typeface="Times New Roman" panose="02020603050405020304" pitchFamily="18" charset="0"/>
                <a:ea typeface="標楷體" panose="03000509000000000000" pitchFamily="65" charset="-120"/>
                <a:cs typeface="Times New Roman" panose="02020603050405020304" pitchFamily="18" charset="0"/>
              </a:rPr>
              <a:t>111.3.25(</a:t>
            </a:r>
            <a:r>
              <a:rPr lang="zh-TW" altLang="en-US" sz="2000" dirty="0" smtClean="0">
                <a:latin typeface="Times New Roman" panose="02020603050405020304" pitchFamily="18" charset="0"/>
                <a:ea typeface="標楷體" panose="03000509000000000000" pitchFamily="65" charset="-120"/>
                <a:cs typeface="Times New Roman" panose="02020603050405020304" pitchFamily="18" charset="0"/>
              </a:rPr>
              <a:t>五</a:t>
            </a:r>
            <a:r>
              <a:rPr lang="en-US" altLang="zh-TW" sz="2000"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10:00</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起至</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pPr>
              <a:lnSpc>
                <a:spcPct val="110000"/>
              </a:lnSpc>
              <a:spcBef>
                <a:spcPts val="0"/>
              </a:spcBef>
              <a:buClr>
                <a:schemeClr val="tx1"/>
              </a:buClr>
              <a:defRPr/>
            </a:pPr>
            <a:r>
              <a:rPr lang="en-US" altLang="zh-TW" sz="2000" dirty="0" smtClean="0">
                <a:latin typeface="Times New Roman" panose="02020603050405020304" pitchFamily="18" charset="0"/>
                <a:ea typeface="標楷體" panose="03000509000000000000" pitchFamily="65" charset="-120"/>
                <a:cs typeface="Times New Roman" panose="02020603050405020304" pitchFamily="18" charset="0"/>
              </a:rPr>
              <a:t>111.6.29(</a:t>
            </a:r>
            <a:r>
              <a:rPr lang="zh-TW" altLang="en-US" sz="2000" dirty="0" smtClean="0">
                <a:latin typeface="Times New Roman" panose="02020603050405020304" pitchFamily="18" charset="0"/>
                <a:ea typeface="標楷體" panose="03000509000000000000" pitchFamily="65" charset="-120"/>
                <a:cs typeface="Times New Roman" panose="02020603050405020304" pitchFamily="18" charset="0"/>
              </a:rPr>
              <a:t>三</a:t>
            </a:r>
            <a:r>
              <a:rPr lang="en-US" altLang="zh-TW" sz="2000"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17:00</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止</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p:txBody>
      </p:sp>
      <p:cxnSp>
        <p:nvCxnSpPr>
          <p:cNvPr id="16" name="直線接點 15"/>
          <p:cNvCxnSpPr/>
          <p:nvPr/>
        </p:nvCxnSpPr>
        <p:spPr>
          <a:xfrm>
            <a:off x="993254" y="5198415"/>
            <a:ext cx="3318260" cy="0"/>
          </a:xfrm>
          <a:prstGeom prst="line">
            <a:avLst/>
          </a:prstGeom>
          <a:ln w="28575">
            <a:solidFill>
              <a:schemeClr val="bg1">
                <a:lumMod val="75000"/>
              </a:schemeClr>
            </a:solidFill>
          </a:ln>
        </p:spPr>
        <p:style>
          <a:lnRef idx="1">
            <a:schemeClr val="accent6"/>
          </a:lnRef>
          <a:fillRef idx="0">
            <a:schemeClr val="accent6"/>
          </a:fillRef>
          <a:effectRef idx="0">
            <a:schemeClr val="accent6"/>
          </a:effectRef>
          <a:fontRef idx="minor">
            <a:schemeClr val="tx1"/>
          </a:fontRef>
        </p:style>
      </p:cxnSp>
      <p:sp>
        <p:nvSpPr>
          <p:cNvPr id="17" name="標題 1"/>
          <p:cNvSpPr txBox="1">
            <a:spLocks/>
          </p:cNvSpPr>
          <p:nvPr/>
        </p:nvSpPr>
        <p:spPr>
          <a:xfrm>
            <a:off x="839416" y="143561"/>
            <a:ext cx="8892480" cy="633413"/>
          </a:xfrm>
          <a:prstGeom prst="rect">
            <a:avLst/>
          </a:prstGeom>
          <a:noFill/>
        </p:spPr>
        <p:txBody>
          <a:bodyPr/>
          <a:lstStyle>
            <a:lvl1pPr algn="l" rtl="0" eaLnBrk="0" fontAlgn="base" hangingPunct="0">
              <a:spcBef>
                <a:spcPct val="0"/>
              </a:spcBef>
              <a:spcAft>
                <a:spcPct val="0"/>
              </a:spcAft>
              <a:defRPr kumimoji="1" sz="2800">
                <a:solidFill>
                  <a:schemeClr val="tx2"/>
                </a:solidFill>
                <a:latin typeface="標楷體" panose="03000509000000000000" pitchFamily="65" charset="-120"/>
                <a:ea typeface="標楷體" panose="03000509000000000000" pitchFamily="65" charset="-120"/>
                <a:cs typeface="+mj-cs"/>
              </a:defRPr>
            </a:lvl1pPr>
            <a:lvl2pPr algn="l" rtl="0" eaLnBrk="0" fontAlgn="base" hangingPunct="0">
              <a:spcBef>
                <a:spcPct val="0"/>
              </a:spcBef>
              <a:spcAft>
                <a:spcPct val="0"/>
              </a:spcAft>
              <a:defRPr kumimoji="1" sz="2800">
                <a:solidFill>
                  <a:schemeClr val="tx2"/>
                </a:solidFill>
                <a:latin typeface="Arial" charset="0"/>
                <a:ea typeface="華康新特明體" pitchFamily="49" charset="-120"/>
              </a:defRPr>
            </a:lvl2pPr>
            <a:lvl3pPr algn="l" rtl="0" eaLnBrk="0" fontAlgn="base" hangingPunct="0">
              <a:spcBef>
                <a:spcPct val="0"/>
              </a:spcBef>
              <a:spcAft>
                <a:spcPct val="0"/>
              </a:spcAft>
              <a:defRPr kumimoji="1" sz="2800">
                <a:solidFill>
                  <a:schemeClr val="tx2"/>
                </a:solidFill>
                <a:latin typeface="Arial" charset="0"/>
                <a:ea typeface="華康新特明體" pitchFamily="49" charset="-120"/>
              </a:defRPr>
            </a:lvl3pPr>
            <a:lvl4pPr algn="l" rtl="0" eaLnBrk="0" fontAlgn="base" hangingPunct="0">
              <a:spcBef>
                <a:spcPct val="0"/>
              </a:spcBef>
              <a:spcAft>
                <a:spcPct val="0"/>
              </a:spcAft>
              <a:defRPr kumimoji="1" sz="2800">
                <a:solidFill>
                  <a:schemeClr val="tx2"/>
                </a:solidFill>
                <a:latin typeface="Arial" charset="0"/>
                <a:ea typeface="華康新特明體" pitchFamily="49" charset="-120"/>
              </a:defRPr>
            </a:lvl4pPr>
            <a:lvl5pPr algn="l" rtl="0" eaLnBrk="0" fontAlgn="base" hangingPunct="0">
              <a:spcBef>
                <a:spcPct val="0"/>
              </a:spcBef>
              <a:spcAft>
                <a:spcPct val="0"/>
              </a:spcAft>
              <a:defRPr kumimoji="1" sz="2800">
                <a:solidFill>
                  <a:schemeClr val="tx2"/>
                </a:solidFill>
                <a:latin typeface="Arial" charset="0"/>
                <a:ea typeface="華康新特明體" pitchFamily="49" charset="-120"/>
              </a:defRPr>
            </a:lvl5pPr>
            <a:lvl6pPr marL="457200" algn="l" rtl="0" fontAlgn="base">
              <a:spcBef>
                <a:spcPct val="0"/>
              </a:spcBef>
              <a:spcAft>
                <a:spcPct val="0"/>
              </a:spcAft>
              <a:defRPr kumimoji="1" sz="2800">
                <a:solidFill>
                  <a:schemeClr val="tx2"/>
                </a:solidFill>
                <a:latin typeface="Arial" charset="0"/>
                <a:ea typeface="新細明體" charset="-120"/>
              </a:defRPr>
            </a:lvl6pPr>
            <a:lvl7pPr marL="914400" algn="l" rtl="0" fontAlgn="base">
              <a:spcBef>
                <a:spcPct val="0"/>
              </a:spcBef>
              <a:spcAft>
                <a:spcPct val="0"/>
              </a:spcAft>
              <a:defRPr kumimoji="1" sz="2800">
                <a:solidFill>
                  <a:schemeClr val="tx2"/>
                </a:solidFill>
                <a:latin typeface="Arial" charset="0"/>
                <a:ea typeface="新細明體" charset="-120"/>
              </a:defRPr>
            </a:lvl7pPr>
            <a:lvl8pPr marL="1371600" algn="l" rtl="0" fontAlgn="base">
              <a:spcBef>
                <a:spcPct val="0"/>
              </a:spcBef>
              <a:spcAft>
                <a:spcPct val="0"/>
              </a:spcAft>
              <a:defRPr kumimoji="1" sz="2800">
                <a:solidFill>
                  <a:schemeClr val="tx2"/>
                </a:solidFill>
                <a:latin typeface="Arial" charset="0"/>
                <a:ea typeface="新細明體" charset="-120"/>
              </a:defRPr>
            </a:lvl8pPr>
            <a:lvl9pPr marL="1828800" algn="l" rtl="0" fontAlgn="base">
              <a:spcBef>
                <a:spcPct val="0"/>
              </a:spcBef>
              <a:spcAft>
                <a:spcPct val="0"/>
              </a:spcAft>
              <a:defRPr kumimoji="1" sz="2800">
                <a:solidFill>
                  <a:schemeClr val="tx2"/>
                </a:solidFill>
                <a:latin typeface="Arial" charset="0"/>
                <a:ea typeface="新細明體" charset="-120"/>
              </a:defRPr>
            </a:lvl9pPr>
          </a:lstStyle>
          <a:p>
            <a:r>
              <a:rPr lang="zh-TW" altLang="en-US" b="1" kern="0" dirty="0" smtClean="0">
                <a:solidFill>
                  <a:schemeClr val="tx1"/>
                </a:solidFill>
                <a:latin typeface="Times New Roman" panose="02020603050405020304" pitchFamily="18" charset="0"/>
                <a:cs typeface="Times New Roman" panose="02020603050405020304" pitchFamily="18" charset="0"/>
              </a:rPr>
              <a:t>系統</a:t>
            </a:r>
            <a:r>
              <a:rPr lang="zh-TW" altLang="en-US" b="1" kern="0" dirty="0">
                <a:solidFill>
                  <a:srgbClr val="FF0000"/>
                </a:solidFill>
                <a:latin typeface="Times New Roman" panose="02020603050405020304" pitchFamily="18" charset="0"/>
                <a:cs typeface="Times New Roman" panose="02020603050405020304" pitchFamily="18" charset="0"/>
              </a:rPr>
              <a:t>練習版</a:t>
            </a:r>
            <a:r>
              <a:rPr lang="zh-TW" altLang="en-US" b="1" kern="0" dirty="0">
                <a:solidFill>
                  <a:schemeClr val="tx1"/>
                </a:solidFill>
                <a:latin typeface="Times New Roman" panose="02020603050405020304" pitchFamily="18" charset="0"/>
                <a:cs typeface="Times New Roman" panose="02020603050405020304" pitchFamily="18" charset="0"/>
              </a:rPr>
              <a:t>開放時程</a:t>
            </a:r>
          </a:p>
        </p:txBody>
      </p:sp>
      <p:sp>
        <p:nvSpPr>
          <p:cNvPr id="4" name="矩形 3"/>
          <p:cNvSpPr/>
          <p:nvPr/>
        </p:nvSpPr>
        <p:spPr>
          <a:xfrm>
            <a:off x="5296876" y="5532644"/>
            <a:ext cx="1374857" cy="21339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矩形 18"/>
          <p:cNvSpPr/>
          <p:nvPr/>
        </p:nvSpPr>
        <p:spPr>
          <a:xfrm>
            <a:off x="5305398" y="6222828"/>
            <a:ext cx="1377624" cy="23441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4" name="直線接點 13"/>
          <p:cNvCxnSpPr/>
          <p:nvPr/>
        </p:nvCxnSpPr>
        <p:spPr>
          <a:xfrm>
            <a:off x="993254" y="3414602"/>
            <a:ext cx="3318260" cy="0"/>
          </a:xfrm>
          <a:prstGeom prst="line">
            <a:avLst/>
          </a:prstGeom>
          <a:ln w="28575">
            <a:solidFill>
              <a:schemeClr val="bg1">
                <a:lumMod val="75000"/>
              </a:schemeClr>
            </a:solidFill>
          </a:ln>
        </p:spPr>
        <p:style>
          <a:lnRef idx="1">
            <a:schemeClr val="accent6"/>
          </a:lnRef>
          <a:fillRef idx="0">
            <a:schemeClr val="accent6"/>
          </a:fillRef>
          <a:effectRef idx="0">
            <a:schemeClr val="accent6"/>
          </a:effectRef>
          <a:fontRef idx="minor">
            <a:schemeClr val="tx1"/>
          </a:fontRef>
        </p:style>
      </p:cxnSp>
      <p:cxnSp>
        <p:nvCxnSpPr>
          <p:cNvPr id="20" name="直線接點 19"/>
          <p:cNvCxnSpPr/>
          <p:nvPr/>
        </p:nvCxnSpPr>
        <p:spPr>
          <a:xfrm>
            <a:off x="972699" y="2132856"/>
            <a:ext cx="3318260" cy="0"/>
          </a:xfrm>
          <a:prstGeom prst="line">
            <a:avLst/>
          </a:prstGeom>
          <a:ln w="28575">
            <a:solidFill>
              <a:schemeClr val="bg1">
                <a:lumMod val="75000"/>
              </a:schemeClr>
            </a:solidFill>
          </a:ln>
        </p:spPr>
        <p:style>
          <a:lnRef idx="1">
            <a:schemeClr val="accent6"/>
          </a:lnRef>
          <a:fillRef idx="0">
            <a:schemeClr val="accent6"/>
          </a:fillRef>
          <a:effectRef idx="0">
            <a:schemeClr val="accent6"/>
          </a:effectRef>
          <a:fontRef idx="minor">
            <a:schemeClr val="tx1"/>
          </a:fontRef>
        </p:style>
      </p:cxnSp>
      <p:sp>
        <p:nvSpPr>
          <p:cNvPr id="3" name="矩形 2"/>
          <p:cNvSpPr/>
          <p:nvPr/>
        </p:nvSpPr>
        <p:spPr>
          <a:xfrm>
            <a:off x="993254" y="2209123"/>
            <a:ext cx="6096000" cy="1208023"/>
          </a:xfrm>
          <a:prstGeom prst="rect">
            <a:avLst/>
          </a:prstGeom>
        </p:spPr>
        <p:txBody>
          <a:bodyPr>
            <a:spAutoFit/>
          </a:bodyPr>
          <a:lstStyle/>
          <a:p>
            <a:pPr marL="0" indent="0">
              <a:lnSpc>
                <a:spcPct val="130000"/>
              </a:lnSpc>
              <a:spcBef>
                <a:spcPts val="300"/>
              </a:spcBef>
              <a:spcAft>
                <a:spcPts val="300"/>
              </a:spcAft>
              <a:buClr>
                <a:schemeClr val="tx1"/>
              </a:buClr>
              <a:buNone/>
              <a:defRPr/>
            </a:pPr>
            <a:r>
              <a:rPr lang="zh-TW" altLang="en-US" sz="1700" b="1" dirty="0">
                <a:latin typeface="Times New Roman" panose="02020603050405020304" pitchFamily="18" charset="0"/>
                <a:ea typeface="標楷體" panose="03000509000000000000" pitchFamily="65" charset="-120"/>
                <a:cs typeface="Times New Roman" panose="02020603050405020304" pitchFamily="18" charset="0"/>
              </a:rPr>
              <a:t>第一階段報名</a:t>
            </a:r>
            <a:r>
              <a:rPr lang="zh-TW" altLang="en-US" sz="1700" b="1" dirty="0" smtClean="0">
                <a:latin typeface="Times New Roman" panose="02020603050405020304" pitchFamily="18" charset="0"/>
                <a:ea typeface="標楷體" panose="03000509000000000000" pitchFamily="65" charset="-120"/>
                <a:cs typeface="Times New Roman" panose="02020603050405020304" pitchFamily="18" charset="0"/>
              </a:rPr>
              <a:t>系統</a:t>
            </a:r>
            <a:r>
              <a:rPr lang="en-US" altLang="zh-TW" sz="1700" b="1"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700" b="1" dirty="0" smtClean="0">
                <a:latin typeface="Times New Roman" panose="02020603050405020304" pitchFamily="18" charset="0"/>
                <a:ea typeface="標楷體" panose="03000509000000000000" pitchFamily="65" charset="-120"/>
                <a:cs typeface="Times New Roman" panose="02020603050405020304" pitchFamily="18" charset="0"/>
              </a:rPr>
              <a:t>練習版</a:t>
            </a:r>
            <a:r>
              <a:rPr lang="en-US" altLang="zh-TW" sz="1700" b="1"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000" b="1" dirty="0">
                <a:latin typeface="Times New Roman" panose="02020603050405020304" pitchFamily="18" charset="0"/>
                <a:ea typeface="標楷體" panose="03000509000000000000" pitchFamily="65" charset="-120"/>
                <a:cs typeface="Times New Roman" panose="02020603050405020304" pitchFamily="18" charset="0"/>
              </a:rPr>
              <a:t> </a:t>
            </a:r>
            <a:endParaRPr lang="en-US" altLang="zh-TW" sz="2000" b="1" dirty="0">
              <a:latin typeface="Times New Roman" panose="02020603050405020304" pitchFamily="18" charset="0"/>
              <a:ea typeface="標楷體" panose="03000509000000000000" pitchFamily="65" charset="-120"/>
              <a:cs typeface="Times New Roman" panose="02020603050405020304" pitchFamily="18" charset="0"/>
            </a:endParaRPr>
          </a:p>
          <a:p>
            <a:pPr marL="0" indent="0" eaLnBrk="1" hangingPunct="1">
              <a:lnSpc>
                <a:spcPct val="110000"/>
              </a:lnSpc>
              <a:spcBef>
                <a:spcPts val="0"/>
              </a:spcBef>
              <a:buClr>
                <a:schemeClr val="tx1"/>
              </a:buClr>
              <a:buNone/>
              <a:defRPr/>
            </a:pPr>
            <a:r>
              <a:rPr lang="en-US" altLang="zh-TW" sz="2000" dirty="0" smtClean="0">
                <a:latin typeface="Times New Roman" panose="02020603050405020304" pitchFamily="18" charset="0"/>
                <a:ea typeface="標楷體" panose="03000509000000000000" pitchFamily="65" charset="-120"/>
                <a:cs typeface="Times New Roman" panose="02020603050405020304" pitchFamily="18" charset="0"/>
              </a:rPr>
              <a:t>111.3.25(</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五</a:t>
            </a:r>
            <a:r>
              <a:rPr lang="en-US" altLang="zh-TW" sz="2000"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10:00</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起至</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pPr marL="0" indent="0" eaLnBrk="1" hangingPunct="1">
              <a:lnSpc>
                <a:spcPct val="110000"/>
              </a:lnSpc>
              <a:spcBef>
                <a:spcPts val="0"/>
              </a:spcBef>
              <a:buClr>
                <a:schemeClr val="tx1"/>
              </a:buClr>
              <a:buNone/>
              <a:defRPr/>
            </a:pPr>
            <a:r>
              <a:rPr lang="en-US" altLang="zh-TW" sz="2000" dirty="0" smtClean="0">
                <a:latin typeface="Times New Roman" panose="02020603050405020304" pitchFamily="18" charset="0"/>
                <a:ea typeface="標楷體" panose="03000509000000000000" pitchFamily="65" charset="-120"/>
                <a:cs typeface="Times New Roman" panose="02020603050405020304" pitchFamily="18" charset="0"/>
              </a:rPr>
              <a:t>111.5.13(</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五</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 17:00</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止</a:t>
            </a:r>
            <a:endParaRPr lang="en-US" altLang="zh-TW" sz="2000" b="1"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xmlns="" val="48725266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911424" y="980728"/>
            <a:ext cx="10515259" cy="5616624"/>
          </a:xfrm>
        </p:spPr>
        <p:txBody>
          <a:bodyPr>
            <a:noAutofit/>
          </a:bodyPr>
          <a:lstStyle/>
          <a:p>
            <a:pPr>
              <a:spcBef>
                <a:spcPts val="0"/>
              </a:spcBef>
              <a:spcAft>
                <a:spcPts val="300"/>
              </a:spcAft>
              <a:buClr>
                <a:srgbClr val="FF0000"/>
              </a:buClr>
              <a:buFont typeface="Wingdings" panose="05000000000000000000" pitchFamily="2" charset="2"/>
              <a:buChar char="n"/>
            </a:pPr>
            <a:r>
              <a:rPr lang="zh-TW" altLang="en-US" sz="2000" dirty="0">
                <a:latin typeface="標楷體" panose="03000509000000000000" pitchFamily="65" charset="-120"/>
                <a:ea typeface="標楷體" panose="03000509000000000000" pitchFamily="65" charset="-120"/>
              </a:rPr>
              <a:t>對象：</a:t>
            </a:r>
            <a:r>
              <a:rPr lang="zh-TW" altLang="en-US" sz="2000" dirty="0">
                <a:solidFill>
                  <a:srgbClr val="FF0000"/>
                </a:solidFill>
                <a:latin typeface="標楷體" panose="03000509000000000000" pitchFamily="65" charset="-120"/>
                <a:ea typeface="標楷體" panose="03000509000000000000" pitchFamily="65" charset="-120"/>
              </a:rPr>
              <a:t>所屬報名</a:t>
            </a:r>
            <a:r>
              <a:rPr lang="en-US" altLang="zh-TW" sz="2000" dirty="0" smtClean="0">
                <a:solidFill>
                  <a:srgbClr val="FF0000"/>
                </a:solidFill>
                <a:latin typeface="標楷體" panose="03000509000000000000" pitchFamily="65" charset="-120"/>
                <a:ea typeface="標楷體" panose="03000509000000000000" pitchFamily="65" charset="-120"/>
                <a:cs typeface="Times New Roman" panose="02020603050405020304" pitchFamily="18" charset="0"/>
              </a:rPr>
              <a:t>111</a:t>
            </a:r>
            <a:r>
              <a:rPr lang="zh-TW" altLang="en-US" sz="2000" dirty="0" smtClean="0">
                <a:solidFill>
                  <a:srgbClr val="FF0000"/>
                </a:solidFill>
                <a:latin typeface="標楷體" panose="03000509000000000000" pitchFamily="65" charset="-120"/>
                <a:ea typeface="標楷體" panose="03000509000000000000" pitchFamily="65" charset="-120"/>
              </a:rPr>
              <a:t>學年</a:t>
            </a:r>
            <a:r>
              <a:rPr lang="zh-TW" altLang="en-US" sz="2000" dirty="0">
                <a:solidFill>
                  <a:srgbClr val="FF0000"/>
                </a:solidFill>
                <a:latin typeface="標楷體" panose="03000509000000000000" pitchFamily="65" charset="-120"/>
                <a:ea typeface="標楷體" panose="03000509000000000000" pitchFamily="65" charset="-120"/>
              </a:rPr>
              <a:t>度四技二專統一入學測驗應屆畢業生</a:t>
            </a:r>
            <a:endParaRPr lang="en-US" altLang="zh-TW" sz="2000" dirty="0">
              <a:solidFill>
                <a:srgbClr val="FF0000"/>
              </a:solidFill>
              <a:latin typeface="標楷體" panose="03000509000000000000" pitchFamily="65" charset="-120"/>
              <a:ea typeface="標楷體" panose="03000509000000000000" pitchFamily="65" charset="-120"/>
            </a:endParaRPr>
          </a:p>
          <a:p>
            <a:pPr>
              <a:spcBef>
                <a:spcPts val="0"/>
              </a:spcBef>
              <a:spcAft>
                <a:spcPts val="300"/>
              </a:spcAft>
              <a:buClr>
                <a:srgbClr val="FF0000"/>
              </a:buClr>
              <a:buFont typeface="Wingdings" panose="05000000000000000000" pitchFamily="2" charset="2"/>
              <a:buChar char="n"/>
            </a:pPr>
            <a:r>
              <a:rPr lang="zh-TW" altLang="zh-TW" sz="2000" dirty="0">
                <a:latin typeface="標楷體" panose="03000509000000000000" pitchFamily="65" charset="-120"/>
                <a:ea typeface="標楷體" panose="03000509000000000000" pitchFamily="65" charset="-120"/>
              </a:rPr>
              <a:t>上傳</a:t>
            </a:r>
            <a:r>
              <a:rPr lang="zh-TW" altLang="en-US" sz="2000" dirty="0">
                <a:latin typeface="標楷體" panose="03000509000000000000" pitchFamily="65" charset="-120"/>
                <a:ea typeface="標楷體" panose="03000509000000000000" pitchFamily="65" charset="-120"/>
              </a:rPr>
              <a:t>檔案</a:t>
            </a:r>
            <a:r>
              <a:rPr lang="zh-TW" altLang="zh-TW" sz="2000" dirty="0">
                <a:latin typeface="標楷體" panose="03000509000000000000" pitchFamily="65" charset="-120"/>
                <a:ea typeface="標楷體" panose="03000509000000000000" pitchFamily="65" charset="-120"/>
              </a:rPr>
              <a:t>格式要求：</a:t>
            </a:r>
          </a:p>
          <a:p>
            <a:pPr marL="800100" lvl="1" indent="-342900">
              <a:spcBef>
                <a:spcPts val="0"/>
              </a:spcBef>
              <a:spcAft>
                <a:spcPts val="300"/>
              </a:spcAft>
              <a:buFont typeface="+mj-lt"/>
              <a:buAutoNum type="arabicPeriod"/>
            </a:pPr>
            <a:r>
              <a:rPr lang="zh-TW" altLang="en-US" sz="2000" dirty="0">
                <a:latin typeface="標楷體" panose="03000509000000000000" pitchFamily="65" charset="-120"/>
                <a:ea typeface="標楷體" panose="03000509000000000000" pitchFamily="65" charset="-120"/>
                <a:cs typeface="Times New Roman" panose="02020603050405020304" pitchFamily="18" charset="0"/>
              </a:rPr>
              <a:t>頁面</a:t>
            </a:r>
            <a:r>
              <a:rPr lang="zh-TW" altLang="zh-TW" sz="2000" dirty="0">
                <a:latin typeface="標楷體" panose="03000509000000000000" pitchFamily="65" charset="-120"/>
                <a:ea typeface="標楷體" panose="03000509000000000000" pitchFamily="65" charset="-120"/>
                <a:cs typeface="Times New Roman" panose="02020603050405020304" pitchFamily="18" charset="0"/>
              </a:rPr>
              <a:t>大小：</a:t>
            </a:r>
            <a:r>
              <a:rPr lang="en-US" altLang="zh-TW" sz="2000" dirty="0">
                <a:latin typeface="標楷體" panose="03000509000000000000" pitchFamily="65" charset="-120"/>
                <a:ea typeface="標楷體" panose="03000509000000000000" pitchFamily="65" charset="-120"/>
                <a:cs typeface="Times New Roman" panose="02020603050405020304" pitchFamily="18" charset="0"/>
              </a:rPr>
              <a:t>A4</a:t>
            </a:r>
            <a:endParaRPr lang="zh-TW" altLang="zh-TW" sz="2000" dirty="0">
              <a:latin typeface="標楷體" panose="03000509000000000000" pitchFamily="65" charset="-120"/>
              <a:ea typeface="標楷體" panose="03000509000000000000" pitchFamily="65" charset="-120"/>
              <a:cs typeface="Times New Roman" panose="02020603050405020304" pitchFamily="18" charset="0"/>
            </a:endParaRPr>
          </a:p>
          <a:p>
            <a:pPr marL="800100" lvl="1" indent="-342900">
              <a:spcBef>
                <a:spcPts val="0"/>
              </a:spcBef>
              <a:spcAft>
                <a:spcPts val="300"/>
              </a:spcAft>
              <a:buFont typeface="+mj-lt"/>
              <a:buAutoNum type="arabicPeriod"/>
            </a:pPr>
            <a:r>
              <a:rPr lang="zh-TW" altLang="zh-TW" sz="2000" dirty="0">
                <a:latin typeface="標楷體" panose="03000509000000000000" pitchFamily="65" charset="-120"/>
                <a:ea typeface="標楷體" panose="03000509000000000000" pitchFamily="65" charset="-120"/>
                <a:cs typeface="Times New Roman" panose="02020603050405020304" pitchFamily="18" charset="0"/>
              </a:rPr>
              <a:t>檔案大小：每一檔案不超過</a:t>
            </a:r>
            <a:r>
              <a:rPr lang="en-US" altLang="zh-TW" sz="2000" dirty="0">
                <a:latin typeface="標楷體" panose="03000509000000000000" pitchFamily="65" charset="-120"/>
                <a:ea typeface="標楷體" panose="03000509000000000000" pitchFamily="65" charset="-120"/>
                <a:cs typeface="Times New Roman" panose="02020603050405020304" pitchFamily="18" charset="0"/>
              </a:rPr>
              <a:t>5M</a:t>
            </a:r>
            <a:endParaRPr lang="zh-TW" altLang="zh-TW" sz="2000" dirty="0">
              <a:latin typeface="標楷體" panose="03000509000000000000" pitchFamily="65" charset="-120"/>
              <a:ea typeface="標楷體" panose="03000509000000000000" pitchFamily="65" charset="-120"/>
              <a:cs typeface="Times New Roman" panose="02020603050405020304" pitchFamily="18" charset="0"/>
            </a:endParaRPr>
          </a:p>
          <a:p>
            <a:pPr marL="800100" lvl="1" indent="-342900">
              <a:spcBef>
                <a:spcPts val="0"/>
              </a:spcBef>
              <a:spcAft>
                <a:spcPts val="300"/>
              </a:spcAft>
              <a:buFont typeface="+mj-lt"/>
              <a:buAutoNum type="arabicPeriod"/>
            </a:pPr>
            <a:r>
              <a:rPr lang="zh-TW" altLang="zh-TW" sz="2000" dirty="0" smtClean="0">
                <a:latin typeface="標楷體" panose="03000509000000000000" pitchFamily="65" charset="-120"/>
                <a:ea typeface="標楷體" panose="03000509000000000000" pitchFamily="65" charset="-120"/>
                <a:cs typeface="Times New Roman" panose="02020603050405020304" pitchFamily="18" charset="0"/>
              </a:rPr>
              <a:t>檔案</a:t>
            </a:r>
            <a:r>
              <a:rPr lang="zh-TW" altLang="zh-TW" sz="2000" dirty="0">
                <a:latin typeface="標楷體" panose="03000509000000000000" pitchFamily="65" charset="-120"/>
                <a:ea typeface="標楷體" panose="03000509000000000000" pitchFamily="65" charset="-120"/>
                <a:cs typeface="Times New Roman" panose="02020603050405020304" pitchFamily="18" charset="0"/>
              </a:rPr>
              <a:t>解析度：</a:t>
            </a:r>
            <a:r>
              <a:rPr lang="en-US" altLang="zh-TW" sz="2000" dirty="0">
                <a:latin typeface="標楷體" panose="03000509000000000000" pitchFamily="65" charset="-120"/>
                <a:ea typeface="標楷體" panose="03000509000000000000" pitchFamily="65" charset="-120"/>
                <a:cs typeface="Times New Roman" panose="02020603050405020304" pitchFamily="18" charset="0"/>
              </a:rPr>
              <a:t/>
            </a:r>
            <a:br>
              <a:rPr lang="en-US" altLang="zh-TW" sz="2000" dirty="0">
                <a:latin typeface="標楷體" panose="03000509000000000000" pitchFamily="65" charset="-120"/>
                <a:ea typeface="標楷體" panose="03000509000000000000" pitchFamily="65" charset="-120"/>
                <a:cs typeface="Times New Roman" panose="02020603050405020304" pitchFamily="18" charset="0"/>
              </a:rPr>
            </a:br>
            <a:r>
              <a:rPr lang="zh-TW" altLang="zh-TW" sz="2000" dirty="0">
                <a:latin typeface="標楷體" panose="03000509000000000000" pitchFamily="65" charset="-120"/>
                <a:ea typeface="標楷體" panose="03000509000000000000" pitchFamily="65" charset="-120"/>
                <a:cs typeface="Times New Roman" panose="02020603050405020304" pitchFamily="18" charset="0"/>
              </a:rPr>
              <a:t>若使用影印機或掃瞄器掃瞄為</a:t>
            </a:r>
            <a:r>
              <a:rPr lang="en-US" altLang="zh-TW" sz="2000" dirty="0">
                <a:latin typeface="標楷體" panose="03000509000000000000" pitchFamily="65" charset="-120"/>
                <a:ea typeface="標楷體" panose="03000509000000000000" pitchFamily="65" charset="-120"/>
                <a:cs typeface="Times New Roman" panose="02020603050405020304" pitchFamily="18" charset="0"/>
              </a:rPr>
              <a:t>PDF</a:t>
            </a:r>
            <a:r>
              <a:rPr lang="zh-TW" altLang="zh-TW" sz="2000" dirty="0">
                <a:latin typeface="標楷體" panose="03000509000000000000" pitchFamily="65" charset="-120"/>
                <a:ea typeface="標楷體" panose="03000509000000000000" pitchFamily="65" charset="-120"/>
                <a:cs typeface="Times New Roman" panose="02020603050405020304" pitchFamily="18" charset="0"/>
              </a:rPr>
              <a:t>檔時，建議將格式設定為</a:t>
            </a:r>
            <a:r>
              <a:rPr lang="en-US" altLang="zh-TW" sz="2000" dirty="0">
                <a:latin typeface="標楷體" panose="03000509000000000000" pitchFamily="65" charset="-120"/>
                <a:ea typeface="標楷體" panose="03000509000000000000" pitchFamily="65" charset="-120"/>
                <a:cs typeface="Times New Roman" panose="02020603050405020304" pitchFamily="18" charset="0"/>
              </a:rPr>
              <a:t>300dpi</a:t>
            </a:r>
            <a:r>
              <a:rPr lang="zh-TW" altLang="zh-TW" sz="2000" dirty="0">
                <a:latin typeface="標楷體" panose="03000509000000000000" pitchFamily="65" charset="-120"/>
                <a:ea typeface="標楷體" panose="03000509000000000000" pitchFamily="65" charset="-120"/>
                <a:cs typeface="Times New Roman" panose="02020603050405020304" pitchFamily="18" charset="0"/>
              </a:rPr>
              <a:t>解晰度，以確保檔案之品質</a:t>
            </a:r>
          </a:p>
          <a:p>
            <a:pPr marL="800100" lvl="1" indent="-342900">
              <a:spcBef>
                <a:spcPts val="0"/>
              </a:spcBef>
              <a:spcAft>
                <a:spcPts val="300"/>
              </a:spcAft>
              <a:buFont typeface="+mj-lt"/>
              <a:buAutoNum type="arabicPeriod"/>
            </a:pPr>
            <a:r>
              <a:rPr lang="en-US" altLang="zh-TW" sz="2000" dirty="0">
                <a:latin typeface="標楷體" panose="03000509000000000000" pitchFamily="65" charset="-120"/>
                <a:ea typeface="標楷體" panose="03000509000000000000" pitchFamily="65" charset="-120"/>
                <a:cs typeface="Times New Roman" panose="02020603050405020304" pitchFamily="18" charset="0"/>
              </a:rPr>
              <a:t>PDF</a:t>
            </a:r>
            <a:r>
              <a:rPr lang="zh-TW" altLang="zh-TW" sz="2000" dirty="0">
                <a:latin typeface="標楷體" panose="03000509000000000000" pitchFamily="65" charset="-120"/>
                <a:ea typeface="標楷體" panose="03000509000000000000" pitchFamily="65" charset="-120"/>
                <a:cs typeface="Times New Roman" panose="02020603050405020304" pitchFamily="18" charset="0"/>
              </a:rPr>
              <a:t>版本：</a:t>
            </a:r>
            <a:r>
              <a:rPr lang="en-US" altLang="zh-TW" sz="2000" dirty="0">
                <a:latin typeface="標楷體" panose="03000509000000000000" pitchFamily="65" charset="-120"/>
                <a:ea typeface="標楷體" panose="03000509000000000000" pitchFamily="65" charset="-120"/>
                <a:cs typeface="Times New Roman" panose="02020603050405020304" pitchFamily="18" charset="0"/>
              </a:rPr>
              <a:t>Acrobat 6.X </a:t>
            </a:r>
            <a:r>
              <a:rPr lang="zh-TW" altLang="zh-TW" sz="2000" dirty="0">
                <a:latin typeface="標楷體" panose="03000509000000000000" pitchFamily="65" charset="-120"/>
                <a:ea typeface="標楷體" panose="03000509000000000000" pitchFamily="65" charset="-120"/>
                <a:cs typeface="Times New Roman" panose="02020603050405020304" pitchFamily="18" charset="0"/>
              </a:rPr>
              <a:t>以上</a:t>
            </a:r>
          </a:p>
          <a:p>
            <a:pPr marL="800100" lvl="1" indent="-342900">
              <a:spcBef>
                <a:spcPts val="0"/>
              </a:spcBef>
              <a:spcAft>
                <a:spcPts val="300"/>
              </a:spcAft>
              <a:buFont typeface="+mj-lt"/>
              <a:buAutoNum type="arabicPeriod"/>
            </a:pPr>
            <a:r>
              <a:rPr lang="zh-TW" altLang="zh-TW" sz="2000" dirty="0">
                <a:latin typeface="標楷體" panose="03000509000000000000" pitchFamily="65" charset="-120"/>
                <a:ea typeface="標楷體" panose="03000509000000000000" pitchFamily="65" charset="-120"/>
                <a:cs typeface="Times New Roman" panose="02020603050405020304" pitchFamily="18" charset="0"/>
              </a:rPr>
              <a:t>檔案不得設定保全及其他特殊功能</a:t>
            </a:r>
            <a:r>
              <a:rPr lang="zh-TW" altLang="en-US" sz="2000" dirty="0">
                <a:latin typeface="標楷體" panose="03000509000000000000" pitchFamily="65" charset="-120"/>
                <a:ea typeface="標楷體" panose="03000509000000000000" pitchFamily="65" charset="-120"/>
                <a:cs typeface="Times New Roman" panose="02020603050405020304" pitchFamily="18" charset="0"/>
              </a:rPr>
              <a:t>，必須可被開啟及清晰可閱覽</a:t>
            </a:r>
            <a:endParaRPr lang="en-US" altLang="zh-TW" sz="2000" dirty="0">
              <a:latin typeface="標楷體" panose="03000509000000000000" pitchFamily="65" charset="-120"/>
              <a:ea typeface="標楷體" panose="03000509000000000000" pitchFamily="65" charset="-120"/>
              <a:cs typeface="Times New Roman" panose="02020603050405020304" pitchFamily="18" charset="0"/>
            </a:endParaRPr>
          </a:p>
          <a:p>
            <a:pPr>
              <a:spcBef>
                <a:spcPts val="0"/>
              </a:spcBef>
              <a:spcAft>
                <a:spcPts val="300"/>
              </a:spcAft>
              <a:buClr>
                <a:srgbClr val="FF0000"/>
              </a:buClr>
              <a:buFont typeface="Wingdings" panose="05000000000000000000" pitchFamily="2" charset="2"/>
              <a:buChar char="n"/>
            </a:pPr>
            <a:r>
              <a:rPr lang="zh-TW" altLang="en-US" sz="2000" dirty="0">
                <a:latin typeface="標楷體" panose="03000509000000000000" pitchFamily="65" charset="-120"/>
                <a:ea typeface="標楷體" panose="03000509000000000000" pitchFamily="65" charset="-120"/>
              </a:rPr>
              <a:t>作業流程：</a:t>
            </a:r>
            <a:endParaRPr lang="en-US" altLang="zh-TW" sz="2000" dirty="0">
              <a:latin typeface="標楷體" panose="03000509000000000000" pitchFamily="65" charset="-120"/>
              <a:ea typeface="標楷體" panose="03000509000000000000" pitchFamily="65" charset="-120"/>
            </a:endParaRPr>
          </a:p>
          <a:p>
            <a:pPr marL="600075" lvl="1" indent="-257175">
              <a:spcBef>
                <a:spcPts val="0"/>
              </a:spcBef>
              <a:spcAft>
                <a:spcPts val="300"/>
              </a:spcAft>
              <a:buFont typeface="+mj-lt"/>
              <a:buAutoNum type="arabicPeriod"/>
            </a:pPr>
            <a:r>
              <a:rPr lang="zh-TW" altLang="en-US" sz="2000" dirty="0" smtClean="0">
                <a:latin typeface="標楷體" panose="03000509000000000000" pitchFamily="65" charset="-120"/>
                <a:ea typeface="標楷體" panose="03000509000000000000" pitchFamily="65" charset="-120"/>
                <a:cs typeface="Times New Roman" panose="02020603050405020304" pitchFamily="18" charset="0"/>
              </a:rPr>
              <a:t>第六學期修課紀錄須含第六學期各學科（含必修及選修）成績及第</a:t>
            </a:r>
            <a:r>
              <a:rPr lang="zh-TW" altLang="en-US" sz="2000" kern="0" dirty="0" smtClean="0">
                <a:latin typeface="標楷體" panose="03000509000000000000" pitchFamily="65" charset="-120"/>
                <a:ea typeface="標楷體" panose="03000509000000000000" pitchFamily="65" charset="-120"/>
                <a:cs typeface="華康儷楷書" panose="03000509000000000000" pitchFamily="65" charset="-120"/>
              </a:rPr>
              <a:t>六</a:t>
            </a:r>
            <a:r>
              <a:rPr lang="zh-TW" altLang="en-US" sz="2000" dirty="0" smtClean="0">
                <a:latin typeface="標楷體" panose="03000509000000000000" pitchFamily="65" charset="-120"/>
                <a:ea typeface="標楷體" panose="03000509000000000000" pitchFamily="65" charset="-120"/>
                <a:cs typeface="Times New Roman" panose="02020603050405020304" pitchFamily="18" charset="0"/>
              </a:rPr>
              <a:t>學期學業成績總平均（</a:t>
            </a:r>
            <a:r>
              <a:rPr lang="zh-TW" altLang="en-US" sz="2000" u="sng" dirty="0" smtClean="0">
                <a:latin typeface="標楷體" panose="03000509000000000000" pitchFamily="65" charset="-120"/>
                <a:ea typeface="標楷體" panose="03000509000000000000" pitchFamily="65" charset="-120"/>
                <a:cs typeface="Times New Roman" panose="02020603050405020304" pitchFamily="18" charset="0"/>
              </a:rPr>
              <a:t>不含補考成績</a:t>
            </a:r>
            <a:r>
              <a:rPr lang="zh-TW" altLang="en-US" sz="2000" dirty="0" smtClean="0">
                <a:latin typeface="標楷體" panose="03000509000000000000" pitchFamily="65" charset="-120"/>
                <a:ea typeface="標楷體" panose="03000509000000000000" pitchFamily="65" charset="-120"/>
                <a:cs typeface="Times New Roman" panose="02020603050405020304" pitchFamily="18" charset="0"/>
              </a:rPr>
              <a:t>），且須蓋有教務處章戳（或浮水印）</a:t>
            </a:r>
          </a:p>
          <a:p>
            <a:pPr marL="600075" lvl="1" indent="-257175">
              <a:spcBef>
                <a:spcPts val="0"/>
              </a:spcBef>
              <a:spcAft>
                <a:spcPts val="300"/>
              </a:spcAft>
              <a:buFont typeface="+mj-lt"/>
              <a:buAutoNum type="arabicPeriod"/>
            </a:pPr>
            <a:r>
              <a:rPr lang="zh-TW" altLang="zh-TW" sz="2000" dirty="0" smtClean="0">
                <a:latin typeface="標楷體" panose="03000509000000000000" pitchFamily="65" charset="-120"/>
                <a:ea typeface="標楷體" panose="03000509000000000000" pitchFamily="65" charset="-120"/>
                <a:cs typeface="Times New Roman" panose="02020603050405020304" pitchFamily="18" charset="0"/>
              </a:rPr>
              <a:t>檔名</a:t>
            </a:r>
            <a:r>
              <a:rPr lang="zh-TW" altLang="zh-TW" sz="2000" dirty="0">
                <a:latin typeface="標楷體" panose="03000509000000000000" pitchFamily="65" charset="-120"/>
                <a:ea typeface="標楷體" panose="03000509000000000000" pitchFamily="65" charset="-120"/>
                <a:cs typeface="Times New Roman" panose="02020603050405020304" pitchFamily="18" charset="0"/>
              </a:rPr>
              <a:t>為</a:t>
            </a:r>
            <a:r>
              <a:rPr lang="zh-TW" altLang="en-US" sz="2000" dirty="0">
                <a:latin typeface="標楷體" panose="03000509000000000000" pitchFamily="65" charset="-120"/>
                <a:ea typeface="標楷體" panose="03000509000000000000" pitchFamily="65" charset="-120"/>
                <a:cs typeface="Times New Roman" panose="02020603050405020304" pitchFamily="18" charset="0"/>
              </a:rPr>
              <a:t>每名考生之</a:t>
            </a:r>
            <a:r>
              <a:rPr lang="zh-TW" altLang="en-US" sz="2000" dirty="0">
                <a:solidFill>
                  <a:srgbClr val="FF0000"/>
                </a:solidFill>
                <a:latin typeface="標楷體" panose="03000509000000000000" pitchFamily="65" charset="-120"/>
                <a:ea typeface="標楷體" panose="03000509000000000000" pitchFamily="65" charset="-120"/>
                <a:cs typeface="Times New Roman" panose="02020603050405020304" pitchFamily="18" charset="0"/>
              </a:rPr>
              <a:t>身分證</a:t>
            </a:r>
            <a:r>
              <a:rPr lang="zh-TW" altLang="en-US" sz="2000" dirty="0" smtClean="0">
                <a:solidFill>
                  <a:srgbClr val="FF0000"/>
                </a:solidFill>
                <a:latin typeface="標楷體" panose="03000509000000000000" pitchFamily="65" charset="-120"/>
                <a:ea typeface="標楷體" panose="03000509000000000000" pitchFamily="65" charset="-120"/>
                <a:cs typeface="Times New Roman" panose="02020603050405020304" pitchFamily="18" charset="0"/>
              </a:rPr>
              <a:t>統一編號</a:t>
            </a:r>
            <a:endParaRPr lang="en-US" altLang="zh-TW" sz="2000" dirty="0">
              <a:latin typeface="標楷體" panose="03000509000000000000" pitchFamily="65" charset="-120"/>
              <a:ea typeface="標楷體" panose="03000509000000000000" pitchFamily="65" charset="-120"/>
              <a:cs typeface="Times New Roman" panose="02020603050405020304" pitchFamily="18" charset="0"/>
            </a:endParaRPr>
          </a:p>
          <a:p>
            <a:pPr marL="600075" lvl="1" indent="-257175">
              <a:spcBef>
                <a:spcPts val="0"/>
              </a:spcBef>
              <a:spcAft>
                <a:spcPts val="300"/>
              </a:spcAft>
              <a:buFont typeface="+mj-lt"/>
              <a:buAutoNum type="arabicPeriod"/>
            </a:pPr>
            <a:r>
              <a:rPr lang="zh-TW" altLang="en-US" sz="2000" dirty="0">
                <a:latin typeface="標楷體" panose="03000509000000000000" pitchFamily="65" charset="-120"/>
                <a:ea typeface="標楷體" panose="03000509000000000000" pitchFamily="65" charset="-120"/>
                <a:cs typeface="Times New Roman" panose="02020603050405020304" pitchFamily="18" charset="0"/>
              </a:rPr>
              <a:t>以班級為單位</a:t>
            </a:r>
            <a:r>
              <a:rPr lang="zh-TW" altLang="zh-TW" sz="2000" dirty="0">
                <a:latin typeface="標楷體" panose="03000509000000000000" pitchFamily="65" charset="-120"/>
                <a:ea typeface="標楷體" panose="03000509000000000000" pitchFamily="65" charset="-120"/>
                <a:cs typeface="Times New Roman" panose="02020603050405020304" pitchFamily="18" charset="0"/>
              </a:rPr>
              <a:t>置於</a:t>
            </a:r>
            <a:r>
              <a:rPr lang="zh-TW" altLang="en-US" sz="2000" dirty="0">
                <a:latin typeface="標楷體" panose="03000509000000000000" pitchFamily="65" charset="-120"/>
                <a:ea typeface="標楷體" panose="03000509000000000000" pitchFamily="65" charset="-120"/>
                <a:cs typeface="Times New Roman" panose="02020603050405020304" pitchFamily="18" charset="0"/>
              </a:rPr>
              <a:t>班級</a:t>
            </a:r>
            <a:r>
              <a:rPr lang="zh-TW" altLang="zh-TW" sz="2000" dirty="0">
                <a:latin typeface="標楷體" panose="03000509000000000000" pitchFamily="65" charset="-120"/>
                <a:ea typeface="標楷體" panose="03000509000000000000" pitchFamily="65" charset="-120"/>
                <a:cs typeface="Times New Roman" panose="02020603050405020304" pitchFamily="18" charset="0"/>
              </a:rPr>
              <a:t>資料夾內</a:t>
            </a:r>
            <a:r>
              <a:rPr lang="zh-TW" altLang="en-US" sz="2000" dirty="0">
                <a:latin typeface="標楷體" panose="03000509000000000000" pitchFamily="65" charset="-120"/>
                <a:ea typeface="標楷體" panose="03000509000000000000" pitchFamily="65" charset="-120"/>
                <a:cs typeface="Times New Roman" panose="02020603050405020304" pitchFamily="18" charset="0"/>
              </a:rPr>
              <a:t>，資料夾檔名為</a:t>
            </a:r>
            <a:r>
              <a:rPr lang="zh-TW" altLang="en-US" sz="2000" dirty="0">
                <a:solidFill>
                  <a:srgbClr val="FF0000"/>
                </a:solidFill>
                <a:latin typeface="標楷體" panose="03000509000000000000" pitchFamily="65" charset="-120"/>
                <a:ea typeface="標楷體" panose="03000509000000000000" pitchFamily="65" charset="-120"/>
                <a:cs typeface="Times New Roman" panose="02020603050405020304" pitchFamily="18" charset="0"/>
              </a:rPr>
              <a:t>班級代碼</a:t>
            </a:r>
            <a:r>
              <a:rPr lang="en-US" altLang="zh-TW" sz="2000" dirty="0">
                <a:solidFill>
                  <a:srgbClr val="FF0000"/>
                </a:solidFill>
                <a:latin typeface="標楷體" panose="03000509000000000000" pitchFamily="65" charset="-120"/>
                <a:ea typeface="標楷體" panose="03000509000000000000" pitchFamily="65" charset="-120"/>
                <a:cs typeface="Times New Roman" panose="02020603050405020304" pitchFamily="18" charset="0"/>
              </a:rPr>
              <a:t>+Class</a:t>
            </a:r>
            <a:r>
              <a:rPr lang="en-US" altLang="zh-TW" sz="2000" dirty="0">
                <a:latin typeface="標楷體" panose="03000509000000000000" pitchFamily="65" charset="-120"/>
                <a:ea typeface="標楷體" panose="03000509000000000000" pitchFamily="65" charset="-120"/>
                <a:cs typeface="Times New Roman" panose="02020603050405020304" pitchFamily="18" charset="0"/>
              </a:rPr>
              <a:t>(</a:t>
            </a:r>
            <a:r>
              <a:rPr lang="zh-TW" altLang="en-US" sz="2000" dirty="0">
                <a:latin typeface="標楷體" panose="03000509000000000000" pitchFamily="65" charset="-120"/>
                <a:ea typeface="標楷體" panose="03000509000000000000" pitchFamily="65" charset="-120"/>
                <a:cs typeface="Times New Roman" panose="02020603050405020304" pitchFamily="18" charset="0"/>
              </a:rPr>
              <a:t>範例</a:t>
            </a:r>
            <a:r>
              <a:rPr lang="en-US" altLang="zh-TW" sz="2000" dirty="0">
                <a:latin typeface="標楷體" panose="03000509000000000000" pitchFamily="65" charset="-120"/>
                <a:ea typeface="標楷體" panose="03000509000000000000" pitchFamily="65" charset="-120"/>
                <a:cs typeface="Times New Roman" panose="02020603050405020304" pitchFamily="18" charset="0"/>
              </a:rPr>
              <a:t>A01Class)</a:t>
            </a:r>
            <a:endParaRPr lang="zh-TW" altLang="zh-TW" sz="2000" dirty="0">
              <a:latin typeface="標楷體" panose="03000509000000000000" pitchFamily="65" charset="-120"/>
              <a:ea typeface="標楷體" panose="03000509000000000000" pitchFamily="65" charset="-120"/>
              <a:cs typeface="Times New Roman" panose="02020603050405020304" pitchFamily="18" charset="0"/>
            </a:endParaRPr>
          </a:p>
          <a:p>
            <a:pPr marL="600075" lvl="1" indent="-257175">
              <a:spcBef>
                <a:spcPts val="0"/>
              </a:spcBef>
              <a:spcAft>
                <a:spcPts val="300"/>
              </a:spcAft>
              <a:buFont typeface="+mj-lt"/>
              <a:buAutoNum type="arabicPeriod"/>
            </a:pPr>
            <a:r>
              <a:rPr lang="zh-TW" altLang="zh-TW" sz="2000" dirty="0">
                <a:latin typeface="標楷體" panose="03000509000000000000" pitchFamily="65" charset="-120"/>
                <a:ea typeface="標楷體" panose="03000509000000000000" pitchFamily="65" charset="-120"/>
                <a:cs typeface="Times New Roman" panose="02020603050405020304" pitchFamily="18" charset="0"/>
              </a:rPr>
              <a:t>使用</a:t>
            </a:r>
            <a:r>
              <a:rPr lang="en-US" altLang="zh-TW" sz="2000" dirty="0">
                <a:latin typeface="標楷體" panose="03000509000000000000" pitchFamily="65" charset="-120"/>
                <a:ea typeface="標楷體" panose="03000509000000000000" pitchFamily="65" charset="-120"/>
                <a:cs typeface="Times New Roman" panose="02020603050405020304" pitchFamily="18" charset="0"/>
              </a:rPr>
              <a:t>Zip</a:t>
            </a:r>
            <a:r>
              <a:rPr lang="zh-TW" altLang="zh-TW" sz="2000" dirty="0">
                <a:latin typeface="標楷體" panose="03000509000000000000" pitchFamily="65" charset="-120"/>
                <a:ea typeface="標楷體" panose="03000509000000000000" pitchFamily="65" charset="-120"/>
                <a:cs typeface="Times New Roman" panose="02020603050405020304" pitchFamily="18" charset="0"/>
              </a:rPr>
              <a:t>壓縮軟體進行資料夾檔案壓縮</a:t>
            </a:r>
            <a:r>
              <a:rPr lang="en-US" altLang="zh-TW" sz="2000" b="1" dirty="0">
                <a:solidFill>
                  <a:srgbClr val="FF0000"/>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2000" b="1" dirty="0">
                <a:solidFill>
                  <a:srgbClr val="FF0000"/>
                </a:solidFill>
                <a:latin typeface="標楷體" panose="03000509000000000000" pitchFamily="65" charset="-120"/>
                <a:ea typeface="標楷體" panose="03000509000000000000" pitchFamily="65" charset="-120"/>
                <a:cs typeface="Times New Roman" panose="02020603050405020304" pitchFamily="18" charset="0"/>
              </a:rPr>
              <a:t>檔名先命名好再壓縮</a:t>
            </a:r>
            <a:r>
              <a:rPr lang="en-US" altLang="zh-TW" sz="2000" b="1" dirty="0">
                <a:solidFill>
                  <a:srgbClr val="FF0000"/>
                </a:solidFill>
                <a:latin typeface="標楷體" panose="03000509000000000000" pitchFamily="65" charset="-120"/>
                <a:ea typeface="標楷體" panose="03000509000000000000" pitchFamily="65" charset="-120"/>
                <a:cs typeface="Times New Roman" panose="02020603050405020304" pitchFamily="18" charset="0"/>
              </a:rPr>
              <a:t>)</a:t>
            </a:r>
            <a:endParaRPr lang="zh-TW" altLang="zh-TW" sz="2000" dirty="0">
              <a:latin typeface="標楷體" panose="03000509000000000000" pitchFamily="65" charset="-120"/>
              <a:ea typeface="標楷體" panose="03000509000000000000" pitchFamily="65" charset="-120"/>
              <a:cs typeface="Times New Roman" panose="02020603050405020304" pitchFamily="18" charset="0"/>
            </a:endParaRPr>
          </a:p>
          <a:p>
            <a:pPr marL="600075" lvl="1" indent="-257175">
              <a:spcBef>
                <a:spcPts val="0"/>
              </a:spcBef>
              <a:spcAft>
                <a:spcPts val="300"/>
              </a:spcAft>
              <a:buFont typeface="+mj-lt"/>
              <a:buAutoNum type="arabicPeriod"/>
            </a:pPr>
            <a:r>
              <a:rPr lang="zh-TW" altLang="zh-TW" sz="2000" dirty="0">
                <a:latin typeface="標楷體" panose="03000509000000000000" pitchFamily="65" charset="-120"/>
                <a:ea typeface="標楷體" panose="03000509000000000000" pitchFamily="65" charset="-120"/>
                <a:cs typeface="Times New Roman" panose="02020603050405020304" pitchFamily="18" charset="0"/>
              </a:rPr>
              <a:t>學校登入集體報名系統，上傳並進行</a:t>
            </a:r>
            <a:r>
              <a:rPr lang="zh-TW" altLang="en-US" sz="2000" dirty="0">
                <a:latin typeface="標楷體" panose="03000509000000000000" pitchFamily="65" charset="-120"/>
                <a:ea typeface="標楷體" panose="03000509000000000000" pitchFamily="65" charset="-120"/>
                <a:cs typeface="Times New Roman" panose="02020603050405020304" pitchFamily="18" charset="0"/>
              </a:rPr>
              <a:t>學校</a:t>
            </a:r>
            <a:r>
              <a:rPr lang="zh-TW" altLang="zh-TW" sz="2000" dirty="0">
                <a:latin typeface="標楷體" panose="03000509000000000000" pitchFamily="65" charset="-120"/>
                <a:ea typeface="標楷體" panose="03000509000000000000" pitchFamily="65" charset="-120"/>
                <a:cs typeface="Times New Roman" panose="02020603050405020304" pitchFamily="18" charset="0"/>
              </a:rPr>
              <a:t>確認</a:t>
            </a:r>
            <a:r>
              <a:rPr lang="zh-TW" altLang="zh-TW" sz="2000" dirty="0" smtClean="0">
                <a:latin typeface="標楷體" panose="03000509000000000000" pitchFamily="65" charset="-120"/>
                <a:ea typeface="標楷體" panose="03000509000000000000" pitchFamily="65" charset="-120"/>
                <a:cs typeface="Times New Roman" panose="02020603050405020304" pitchFamily="18" charset="0"/>
              </a:rPr>
              <a:t>作業</a:t>
            </a:r>
            <a:endParaRPr lang="en-US" altLang="zh-TW" sz="2000" dirty="0" smtClean="0">
              <a:latin typeface="標楷體" panose="03000509000000000000" pitchFamily="65" charset="-120"/>
              <a:ea typeface="標楷體" panose="03000509000000000000" pitchFamily="65" charset="-120"/>
              <a:cs typeface="Times New Roman" panose="02020603050405020304" pitchFamily="18" charset="0"/>
            </a:endParaRPr>
          </a:p>
        </p:txBody>
      </p:sp>
      <p:sp>
        <p:nvSpPr>
          <p:cNvPr id="4" name="Rectangle 2"/>
          <p:cNvSpPr txBox="1">
            <a:spLocks noChangeArrowheads="1"/>
          </p:cNvSpPr>
          <p:nvPr/>
        </p:nvSpPr>
        <p:spPr>
          <a:xfrm>
            <a:off x="839416" y="-171398"/>
            <a:ext cx="8940800" cy="1152128"/>
          </a:xfrm>
          <a:prstGeom prst="rect">
            <a:avLst/>
          </a:prstGeom>
          <a:ln/>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lnSpc>
                <a:spcPts val="3500"/>
              </a:lnSpc>
              <a:spcAft>
                <a:spcPts val="0"/>
              </a:spcAft>
            </a:pPr>
            <a:r>
              <a:rPr lang="en-US" altLang="zh-TW" sz="2600" b="1" dirty="0" smtClean="0">
                <a:latin typeface="標楷體" panose="03000509000000000000" pitchFamily="65" charset="-120"/>
                <a:ea typeface="標楷體" panose="03000509000000000000" pitchFamily="65" charset="-120"/>
              </a:rPr>
              <a:t>【</a:t>
            </a:r>
            <a:r>
              <a:rPr lang="zh-TW" altLang="en-US" sz="2600" b="1" dirty="0" smtClean="0">
                <a:latin typeface="標楷體" panose="03000509000000000000" pitchFamily="65" charset="-120"/>
                <a:ea typeface="標楷體" panose="03000509000000000000" pitchFamily="65" charset="-120"/>
              </a:rPr>
              <a:t>集體</a:t>
            </a:r>
            <a:r>
              <a:rPr lang="zh-TW" altLang="en-US" sz="2600" b="1" dirty="0">
                <a:latin typeface="標楷體" panose="03000509000000000000" pitchFamily="65" charset="-120"/>
                <a:ea typeface="標楷體" panose="03000509000000000000" pitchFamily="65" charset="-120"/>
              </a:rPr>
              <a:t>報名</a:t>
            </a:r>
            <a:r>
              <a:rPr lang="en-US" altLang="zh-TW" sz="2600" b="1" dirty="0" smtClean="0">
                <a:latin typeface="標楷體" panose="03000509000000000000" pitchFamily="65" charset="-120"/>
                <a:ea typeface="標楷體" panose="03000509000000000000" pitchFamily="65" charset="-120"/>
              </a:rPr>
              <a:t>】</a:t>
            </a:r>
            <a:r>
              <a:rPr lang="zh-TW" altLang="en-US" sz="2600" b="1" dirty="0" smtClean="0">
                <a:solidFill>
                  <a:srgbClr val="FF0000"/>
                </a:solidFill>
                <a:latin typeface="標楷體" panose="03000509000000000000" pitchFamily="65" charset="-120"/>
                <a:ea typeface="標楷體" panose="03000509000000000000" pitchFamily="65" charset="-120"/>
                <a:cs typeface="+mn-cs"/>
              </a:rPr>
              <a:t>第六學期修課紀錄</a:t>
            </a:r>
            <a:r>
              <a:rPr lang="zh-TW" altLang="en-US" sz="2600" b="1" dirty="0" smtClean="0">
                <a:solidFill>
                  <a:srgbClr val="3333FF"/>
                </a:solidFill>
                <a:latin typeface="標楷體" panose="03000509000000000000" pitchFamily="65" charset="-120"/>
                <a:ea typeface="標楷體" panose="03000509000000000000" pitchFamily="65" charset="-120"/>
                <a:cs typeface="+mn-cs"/>
              </a:rPr>
              <a:t>上</a:t>
            </a:r>
            <a:r>
              <a:rPr lang="zh-TW" altLang="en-US" sz="2600" b="1" dirty="0">
                <a:solidFill>
                  <a:srgbClr val="3333FF"/>
                </a:solidFill>
                <a:latin typeface="標楷體" panose="03000509000000000000" pitchFamily="65" charset="-120"/>
                <a:ea typeface="標楷體" panose="03000509000000000000" pitchFamily="65" charset="-120"/>
                <a:cs typeface="+mn-cs"/>
              </a:rPr>
              <a:t>傳作業</a:t>
            </a:r>
            <a:endParaRPr lang="en-US" altLang="zh-TW" sz="2600" b="1" dirty="0">
              <a:solidFill>
                <a:srgbClr val="3333FF"/>
              </a:solidFill>
              <a:latin typeface="標楷體" panose="03000509000000000000" pitchFamily="65" charset="-120"/>
              <a:ea typeface="標楷體" panose="03000509000000000000" pitchFamily="65" charset="-120"/>
              <a:cs typeface="+mn-cs"/>
            </a:endParaRPr>
          </a:p>
        </p:txBody>
      </p:sp>
      <p:pic>
        <p:nvPicPr>
          <p:cNvPr id="2" name="圖片 1"/>
          <p:cNvPicPr>
            <a:picLocks noChangeAspect="1"/>
          </p:cNvPicPr>
          <p:nvPr/>
        </p:nvPicPr>
        <p:blipFill rotWithShape="1">
          <a:blip r:embed="rId3">
            <a:extLst>
              <a:ext uri="{28A0092B-C50C-407E-A947-70E740481C1C}">
                <a14:useLocalDpi xmlns:a14="http://schemas.microsoft.com/office/drawing/2010/main" xmlns="" val="0"/>
              </a:ext>
            </a:extLst>
          </a:blip>
          <a:srcRect l="26375" t="51538" r="39740" b="17694"/>
          <a:stretch/>
        </p:blipFill>
        <p:spPr>
          <a:xfrm>
            <a:off x="8328248" y="980728"/>
            <a:ext cx="3098435" cy="1440161"/>
          </a:xfrm>
          <a:prstGeom prst="rect">
            <a:avLst/>
          </a:prstGeom>
        </p:spPr>
      </p:pic>
      <p:sp>
        <p:nvSpPr>
          <p:cNvPr id="5" name="橢圓 4"/>
          <p:cNvSpPr/>
          <p:nvPr/>
        </p:nvSpPr>
        <p:spPr>
          <a:xfrm>
            <a:off x="8328245" y="1340767"/>
            <a:ext cx="648072" cy="108012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
        <p:nvSpPr>
          <p:cNvPr id="6" name="五角星形 5"/>
          <p:cNvSpPr/>
          <p:nvPr/>
        </p:nvSpPr>
        <p:spPr>
          <a:xfrm>
            <a:off x="8379616" y="5301208"/>
            <a:ext cx="216024" cy="227253"/>
          </a:xfrm>
          <a:prstGeom prst="star5">
            <a:avLst/>
          </a:prstGeom>
          <a:solidFill>
            <a:srgbClr val="FFFF00"/>
          </a:solid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投影片編號版面配置區 6"/>
          <p:cNvSpPr>
            <a:spLocks noGrp="1"/>
          </p:cNvSpPr>
          <p:nvPr>
            <p:ph type="sldNum" sz="quarter" idx="12"/>
          </p:nvPr>
        </p:nvSpPr>
        <p:spPr/>
        <p:txBody>
          <a:bodyPr/>
          <a:lstStyle/>
          <a:p>
            <a:fld id="{BFD9D296-0923-4B30-8558-81C121D8C7E7}" type="slidenum">
              <a:rPr lang="zh-TW" altLang="en-US" smtClean="0"/>
              <a:pPr/>
              <a:t>60</a:t>
            </a:fld>
            <a:endParaRPr lang="zh-TW" altLang="en-US" dirty="0"/>
          </a:p>
        </p:txBody>
      </p:sp>
    </p:spTree>
    <p:extLst>
      <p:ext uri="{BB962C8B-B14F-4D97-AF65-F5344CB8AC3E}">
        <p14:creationId xmlns:p14="http://schemas.microsoft.com/office/powerpoint/2010/main" xmlns="" val="257203132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物件 7"/>
          <p:cNvGraphicFramePr>
            <a:graphicFrameLocks noChangeAspect="1"/>
          </p:cNvGraphicFramePr>
          <p:nvPr>
            <p:extLst>
              <p:ext uri="{D42A27DB-BD31-4B8C-83A1-F6EECF244321}">
                <p14:modId xmlns:p14="http://schemas.microsoft.com/office/powerpoint/2010/main" xmlns="" val="1169353294"/>
              </p:ext>
            </p:extLst>
          </p:nvPr>
        </p:nvGraphicFramePr>
        <p:xfrm>
          <a:off x="9603040" y="1764995"/>
          <a:ext cx="1962150" cy="1239837"/>
        </p:xfrm>
        <a:graphic>
          <a:graphicData uri="http://schemas.openxmlformats.org/presentationml/2006/ole">
            <p:oleObj spid="_x0000_s4191" name="封裝程式殼層物件" showAsIcon="1" r:id="rId3" imgW="1104480" imgH="698400" progId="Package">
              <p:embed/>
            </p:oleObj>
          </a:graphicData>
        </a:graphic>
      </p:graphicFrame>
      <p:pic>
        <p:nvPicPr>
          <p:cNvPr id="11" name="圖片 10"/>
          <p:cNvPicPr>
            <a:picLocks noChangeAspect="1"/>
          </p:cNvPicPr>
          <p:nvPr/>
        </p:nvPicPr>
        <p:blipFill>
          <a:blip r:embed="rId4"/>
          <a:stretch>
            <a:fillRect/>
          </a:stretch>
        </p:blipFill>
        <p:spPr>
          <a:xfrm>
            <a:off x="2235253" y="1870397"/>
            <a:ext cx="1387816" cy="1515032"/>
          </a:xfrm>
          <a:prstGeom prst="rect">
            <a:avLst/>
          </a:prstGeom>
        </p:spPr>
      </p:pic>
      <p:sp>
        <p:nvSpPr>
          <p:cNvPr id="14" name="文字方塊 13"/>
          <p:cNvSpPr txBox="1"/>
          <p:nvPr/>
        </p:nvSpPr>
        <p:spPr>
          <a:xfrm>
            <a:off x="1063745" y="689168"/>
            <a:ext cx="2953675" cy="1200329"/>
          </a:xfrm>
          <a:prstGeom prst="rect">
            <a:avLst/>
          </a:prstGeom>
          <a:noFill/>
        </p:spPr>
        <p:txBody>
          <a:bodyPr wrap="square" rtlCol="0">
            <a:spAutoFit/>
          </a:bodyPr>
          <a:lstStyle/>
          <a:p>
            <a:pPr fontAlgn="auto">
              <a:spcBef>
                <a:spcPts val="0"/>
              </a:spcBef>
              <a:spcAft>
                <a:spcPts val="0"/>
              </a:spcAft>
            </a:pPr>
            <a:r>
              <a:rPr kumimoji="0" lang="zh-TW" altLang="en-US" b="1" dirty="0" smtClean="0">
                <a:solidFill>
                  <a:prstClr val="black"/>
                </a:solidFill>
                <a:latin typeface="標楷體" panose="03000509000000000000" pitchFamily="65" charset="-120"/>
                <a:ea typeface="標楷體" panose="03000509000000000000" pitchFamily="65" charset="-120"/>
              </a:rPr>
              <a:t>步驟</a:t>
            </a:r>
            <a:r>
              <a:rPr kumimoji="0" lang="en-US" altLang="zh-TW" b="1" dirty="0" smtClean="0">
                <a:solidFill>
                  <a:prstClr val="black"/>
                </a:solidFill>
                <a:latin typeface="標楷體" panose="03000509000000000000" pitchFamily="65" charset="-120"/>
                <a:ea typeface="標楷體" panose="03000509000000000000" pitchFamily="65" charset="-120"/>
              </a:rPr>
              <a:t>1</a:t>
            </a:r>
            <a:r>
              <a:rPr kumimoji="0" lang="zh-TW" altLang="en-US" b="1" dirty="0" smtClean="0">
                <a:solidFill>
                  <a:prstClr val="black"/>
                </a:solidFill>
                <a:latin typeface="標楷體" panose="03000509000000000000" pitchFamily="65" charset="-120"/>
                <a:ea typeface="標楷體" panose="03000509000000000000" pitchFamily="65" charset="-120"/>
              </a:rPr>
              <a:t>：</a:t>
            </a:r>
            <a:r>
              <a:rPr kumimoji="0" lang="en-US" altLang="zh-TW" dirty="0" smtClean="0">
                <a:solidFill>
                  <a:prstClr val="black"/>
                </a:solidFill>
                <a:latin typeface="標楷體" panose="03000509000000000000" pitchFamily="65" charset="-120"/>
                <a:ea typeface="標楷體" panose="03000509000000000000" pitchFamily="65" charset="-120"/>
              </a:rPr>
              <a:t/>
            </a:r>
            <a:br>
              <a:rPr kumimoji="0" lang="en-US" altLang="zh-TW" dirty="0" smtClean="0">
                <a:solidFill>
                  <a:prstClr val="black"/>
                </a:solidFill>
                <a:latin typeface="標楷體" panose="03000509000000000000" pitchFamily="65" charset="-120"/>
                <a:ea typeface="標楷體" panose="03000509000000000000" pitchFamily="65" charset="-120"/>
              </a:rPr>
            </a:br>
            <a:r>
              <a:rPr kumimoji="0" lang="zh-TW" altLang="en-US" dirty="0" smtClean="0">
                <a:solidFill>
                  <a:prstClr val="black"/>
                </a:solidFill>
                <a:latin typeface="標楷體" panose="03000509000000000000" pitchFamily="65" charset="-120"/>
                <a:ea typeface="標楷體" panose="03000509000000000000" pitchFamily="65" charset="-120"/>
              </a:rPr>
              <a:t>將同一班學生的第六學期修課紀錄（</a:t>
            </a:r>
            <a:r>
              <a:rPr kumimoji="0" lang="en-US" altLang="zh-TW"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PDF</a:t>
            </a:r>
            <a:r>
              <a:rPr kumimoji="0" lang="zh-TW" altLang="en-US" dirty="0" smtClean="0">
                <a:solidFill>
                  <a:prstClr val="black"/>
                </a:solidFill>
                <a:latin typeface="標楷體" panose="03000509000000000000" pitchFamily="65" charset="-120"/>
                <a:ea typeface="標楷體" panose="03000509000000000000" pitchFamily="65" charset="-120"/>
              </a:rPr>
              <a:t>檔）放在班級代碼名稱的資料夾</a:t>
            </a:r>
            <a:endParaRPr kumimoji="0" lang="zh-TW" altLang="en-US" dirty="0">
              <a:solidFill>
                <a:prstClr val="black"/>
              </a:solidFill>
              <a:latin typeface="標楷體" panose="03000509000000000000" pitchFamily="65" charset="-120"/>
              <a:ea typeface="標楷體" panose="03000509000000000000" pitchFamily="65" charset="-120"/>
            </a:endParaRPr>
          </a:p>
        </p:txBody>
      </p:sp>
      <p:sp>
        <p:nvSpPr>
          <p:cNvPr id="15" name="文字方塊 14"/>
          <p:cNvSpPr txBox="1"/>
          <p:nvPr/>
        </p:nvSpPr>
        <p:spPr>
          <a:xfrm>
            <a:off x="5153482" y="689168"/>
            <a:ext cx="3613077" cy="646331"/>
          </a:xfrm>
          <a:prstGeom prst="rect">
            <a:avLst/>
          </a:prstGeom>
          <a:noFill/>
        </p:spPr>
        <p:txBody>
          <a:bodyPr wrap="square" rtlCol="0">
            <a:spAutoFit/>
          </a:bodyPr>
          <a:lstStyle/>
          <a:p>
            <a:pPr fontAlgn="auto">
              <a:spcBef>
                <a:spcPts val="0"/>
              </a:spcBef>
              <a:spcAft>
                <a:spcPts val="0"/>
              </a:spcAft>
            </a:pPr>
            <a:r>
              <a:rPr kumimoji="0" lang="zh-TW" altLang="en-US" b="1" dirty="0">
                <a:solidFill>
                  <a:prstClr val="black"/>
                </a:solidFill>
                <a:latin typeface="標楷體" panose="03000509000000000000" pitchFamily="65" charset="-120"/>
                <a:ea typeface="標楷體" panose="03000509000000000000" pitchFamily="65" charset="-120"/>
              </a:rPr>
              <a:t>步驟</a:t>
            </a:r>
            <a:r>
              <a:rPr kumimoji="0" lang="en-US" altLang="zh-TW" b="1" dirty="0">
                <a:solidFill>
                  <a:prstClr val="black"/>
                </a:solidFill>
                <a:latin typeface="標楷體" panose="03000509000000000000" pitchFamily="65" charset="-120"/>
                <a:ea typeface="標楷體" panose="03000509000000000000" pitchFamily="65" charset="-120"/>
              </a:rPr>
              <a:t>2</a:t>
            </a:r>
            <a:r>
              <a:rPr kumimoji="0" lang="zh-TW" altLang="en-US" b="1" dirty="0">
                <a:solidFill>
                  <a:prstClr val="black"/>
                </a:solidFill>
                <a:latin typeface="標楷體" panose="03000509000000000000" pitchFamily="65" charset="-120"/>
                <a:ea typeface="標楷體" panose="03000509000000000000" pitchFamily="65" charset="-120"/>
              </a:rPr>
              <a:t>：</a:t>
            </a:r>
            <a:endParaRPr kumimoji="0" lang="en-US" altLang="zh-TW" b="1" dirty="0">
              <a:solidFill>
                <a:prstClr val="black"/>
              </a:solidFill>
              <a:latin typeface="標楷體" panose="03000509000000000000" pitchFamily="65" charset="-120"/>
              <a:ea typeface="標楷體" panose="03000509000000000000" pitchFamily="65" charset="-120"/>
            </a:endParaRPr>
          </a:p>
          <a:p>
            <a:pPr fontAlgn="auto">
              <a:spcBef>
                <a:spcPts val="0"/>
              </a:spcBef>
              <a:spcAft>
                <a:spcPts val="0"/>
              </a:spcAft>
            </a:pPr>
            <a:r>
              <a:rPr kumimoji="0" lang="zh-TW" altLang="en-US" dirty="0">
                <a:solidFill>
                  <a:prstClr val="black"/>
                </a:solidFill>
                <a:latin typeface="標楷體" panose="03000509000000000000" pitchFamily="65" charset="-120"/>
                <a:ea typeface="標楷體" panose="03000509000000000000" pitchFamily="65" charset="-120"/>
              </a:rPr>
              <a:t>將此資料夾壓縮成</a:t>
            </a:r>
            <a:r>
              <a:rPr kumimoji="0" lang="en-US" altLang="zh-TW"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zipped</a:t>
            </a:r>
            <a:r>
              <a:rPr kumimoji="0" lang="zh-TW" altLang="en-US" dirty="0">
                <a:solidFill>
                  <a:prstClr val="black"/>
                </a:solidFill>
                <a:latin typeface="標楷體" panose="03000509000000000000" pitchFamily="65" charset="-120"/>
                <a:ea typeface="標楷體" panose="03000509000000000000" pitchFamily="65" charset="-120"/>
              </a:rPr>
              <a:t>資料夾</a:t>
            </a:r>
          </a:p>
        </p:txBody>
      </p:sp>
      <p:sp>
        <p:nvSpPr>
          <p:cNvPr id="16" name="文字方塊 15"/>
          <p:cNvSpPr txBox="1"/>
          <p:nvPr/>
        </p:nvSpPr>
        <p:spPr>
          <a:xfrm>
            <a:off x="9603463" y="689168"/>
            <a:ext cx="1961035" cy="923330"/>
          </a:xfrm>
          <a:prstGeom prst="rect">
            <a:avLst/>
          </a:prstGeom>
          <a:noFill/>
        </p:spPr>
        <p:txBody>
          <a:bodyPr wrap="square" rtlCol="0">
            <a:spAutoFit/>
          </a:bodyPr>
          <a:lstStyle/>
          <a:p>
            <a:pPr fontAlgn="auto">
              <a:spcBef>
                <a:spcPts val="0"/>
              </a:spcBef>
              <a:spcAft>
                <a:spcPts val="0"/>
              </a:spcAft>
            </a:pPr>
            <a:r>
              <a:rPr kumimoji="0" lang="zh-TW" altLang="en-US" b="1" dirty="0">
                <a:solidFill>
                  <a:prstClr val="black"/>
                </a:solidFill>
                <a:latin typeface="標楷體" panose="03000509000000000000" pitchFamily="65" charset="-120"/>
                <a:ea typeface="標楷體" panose="03000509000000000000" pitchFamily="65" charset="-120"/>
              </a:rPr>
              <a:t>步驟</a:t>
            </a:r>
            <a:r>
              <a:rPr kumimoji="0" lang="en-US" altLang="zh-TW" b="1" dirty="0">
                <a:solidFill>
                  <a:prstClr val="black"/>
                </a:solidFill>
                <a:latin typeface="標楷體" panose="03000509000000000000" pitchFamily="65" charset="-120"/>
                <a:ea typeface="標楷體" panose="03000509000000000000" pitchFamily="65" charset="-120"/>
              </a:rPr>
              <a:t>3</a:t>
            </a:r>
            <a:r>
              <a:rPr kumimoji="0" lang="zh-TW" altLang="en-US" b="1" dirty="0">
                <a:solidFill>
                  <a:prstClr val="black"/>
                </a:solidFill>
                <a:latin typeface="標楷體" panose="03000509000000000000" pitchFamily="65" charset="-120"/>
                <a:ea typeface="標楷體" panose="03000509000000000000" pitchFamily="65" charset="-120"/>
              </a:rPr>
              <a:t>：</a:t>
            </a:r>
            <a:endParaRPr kumimoji="0" lang="en-US" altLang="zh-TW" b="1" dirty="0">
              <a:solidFill>
                <a:prstClr val="black"/>
              </a:solidFill>
              <a:latin typeface="標楷體" panose="03000509000000000000" pitchFamily="65" charset="-120"/>
              <a:ea typeface="標楷體" panose="03000509000000000000" pitchFamily="65" charset="-120"/>
            </a:endParaRPr>
          </a:p>
          <a:p>
            <a:pPr fontAlgn="auto">
              <a:spcBef>
                <a:spcPts val="0"/>
              </a:spcBef>
              <a:spcAft>
                <a:spcPts val="0"/>
              </a:spcAft>
            </a:pPr>
            <a:r>
              <a:rPr kumimoji="0" lang="zh-TW" altLang="en-US" dirty="0">
                <a:solidFill>
                  <a:prstClr val="black"/>
                </a:solidFill>
                <a:latin typeface="標楷體" panose="03000509000000000000" pitchFamily="65" charset="-120"/>
                <a:ea typeface="標楷體" panose="03000509000000000000" pitchFamily="65" charset="-120"/>
              </a:rPr>
              <a:t>上傳此</a:t>
            </a:r>
            <a:r>
              <a:rPr kumimoji="0" lang="en-US" altLang="zh-TW" dirty="0">
                <a:solidFill>
                  <a:prstClr val="black"/>
                </a:solidFill>
                <a:latin typeface="標楷體" panose="03000509000000000000" pitchFamily="65" charset="-120"/>
                <a:ea typeface="標楷體" panose="03000509000000000000" pitchFamily="65" charset="-120"/>
              </a:rPr>
              <a:t>zip</a:t>
            </a:r>
            <a:r>
              <a:rPr kumimoji="0" lang="zh-TW" altLang="en-US" dirty="0">
                <a:solidFill>
                  <a:prstClr val="black"/>
                </a:solidFill>
                <a:latin typeface="標楷體" panose="03000509000000000000" pitchFamily="65" charset="-120"/>
                <a:ea typeface="標楷體" panose="03000509000000000000" pitchFamily="65" charset="-120"/>
              </a:rPr>
              <a:t>資料夾至集體報名系統</a:t>
            </a:r>
          </a:p>
        </p:txBody>
      </p:sp>
      <p:pic>
        <p:nvPicPr>
          <p:cNvPr id="17" name="圖片 16"/>
          <p:cNvPicPr>
            <a:picLocks noChangeAspect="1"/>
          </p:cNvPicPr>
          <p:nvPr/>
        </p:nvPicPr>
        <p:blipFill>
          <a:blip r:embed="rId4"/>
          <a:stretch>
            <a:fillRect/>
          </a:stretch>
        </p:blipFill>
        <p:spPr>
          <a:xfrm>
            <a:off x="5953718" y="1421287"/>
            <a:ext cx="1291661" cy="1410063"/>
          </a:xfrm>
          <a:prstGeom prst="rect">
            <a:avLst/>
          </a:prstGeom>
        </p:spPr>
      </p:pic>
      <p:pic>
        <p:nvPicPr>
          <p:cNvPr id="18" name="圖片 17"/>
          <p:cNvPicPr>
            <a:picLocks noChangeAspect="1"/>
          </p:cNvPicPr>
          <p:nvPr/>
        </p:nvPicPr>
        <p:blipFill>
          <a:blip r:embed="rId5"/>
          <a:stretch>
            <a:fillRect/>
          </a:stretch>
        </p:blipFill>
        <p:spPr>
          <a:xfrm>
            <a:off x="5531303" y="2736849"/>
            <a:ext cx="2395493" cy="3618905"/>
          </a:xfrm>
          <a:prstGeom prst="rect">
            <a:avLst/>
          </a:prstGeom>
        </p:spPr>
      </p:pic>
      <p:pic>
        <p:nvPicPr>
          <p:cNvPr id="19" name="圖片 18"/>
          <p:cNvPicPr>
            <a:picLocks noChangeAspect="1"/>
          </p:cNvPicPr>
          <p:nvPr/>
        </p:nvPicPr>
        <p:blipFill>
          <a:blip r:embed="rId6"/>
          <a:stretch>
            <a:fillRect/>
          </a:stretch>
        </p:blipFill>
        <p:spPr>
          <a:xfrm>
            <a:off x="7934426" y="4152707"/>
            <a:ext cx="2213644" cy="2506626"/>
          </a:xfrm>
          <a:prstGeom prst="rect">
            <a:avLst/>
          </a:prstGeom>
        </p:spPr>
      </p:pic>
      <p:sp>
        <p:nvSpPr>
          <p:cNvPr id="21" name="矩形 20"/>
          <p:cNvSpPr/>
          <p:nvPr/>
        </p:nvSpPr>
        <p:spPr>
          <a:xfrm>
            <a:off x="7926796" y="5149052"/>
            <a:ext cx="2202775" cy="24200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latin typeface="標楷體" panose="03000509000000000000" pitchFamily="65" charset="-120"/>
              <a:ea typeface="標楷體" panose="03000509000000000000" pitchFamily="65" charset="-120"/>
            </a:endParaRPr>
          </a:p>
        </p:txBody>
      </p:sp>
      <p:sp>
        <p:nvSpPr>
          <p:cNvPr id="2" name="矩形 1"/>
          <p:cNvSpPr/>
          <p:nvPr/>
        </p:nvSpPr>
        <p:spPr>
          <a:xfrm>
            <a:off x="10916423" y="2517862"/>
            <a:ext cx="504056" cy="432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Rectangle 2"/>
          <p:cNvSpPr txBox="1">
            <a:spLocks noChangeArrowheads="1"/>
          </p:cNvSpPr>
          <p:nvPr/>
        </p:nvSpPr>
        <p:spPr>
          <a:xfrm>
            <a:off x="839416" y="-171398"/>
            <a:ext cx="8940800" cy="1152128"/>
          </a:xfrm>
          <a:prstGeom prst="rect">
            <a:avLst/>
          </a:prstGeom>
          <a:ln/>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lnSpc>
                <a:spcPts val="3500"/>
              </a:lnSpc>
              <a:spcAft>
                <a:spcPts val="0"/>
              </a:spcAft>
            </a:pPr>
            <a:r>
              <a:rPr lang="en-US" altLang="zh-TW" sz="2600" b="1" dirty="0" smtClean="0">
                <a:latin typeface="標楷體" panose="03000509000000000000" pitchFamily="65" charset="-120"/>
                <a:ea typeface="標楷體" panose="03000509000000000000" pitchFamily="65" charset="-120"/>
              </a:rPr>
              <a:t>【</a:t>
            </a:r>
            <a:r>
              <a:rPr lang="zh-TW" altLang="en-US" sz="2600" b="1" dirty="0" smtClean="0">
                <a:latin typeface="標楷體" panose="03000509000000000000" pitchFamily="65" charset="-120"/>
                <a:ea typeface="標楷體" panose="03000509000000000000" pitchFamily="65" charset="-120"/>
              </a:rPr>
              <a:t>集體</a:t>
            </a:r>
            <a:r>
              <a:rPr lang="zh-TW" altLang="en-US" sz="2600" b="1" dirty="0">
                <a:latin typeface="標楷體" panose="03000509000000000000" pitchFamily="65" charset="-120"/>
                <a:ea typeface="標楷體" panose="03000509000000000000" pitchFamily="65" charset="-120"/>
              </a:rPr>
              <a:t>報名</a:t>
            </a:r>
            <a:r>
              <a:rPr lang="en-US" altLang="zh-TW" sz="2600" b="1" dirty="0" smtClean="0">
                <a:latin typeface="標楷體" panose="03000509000000000000" pitchFamily="65" charset="-120"/>
                <a:ea typeface="標楷體" panose="03000509000000000000" pitchFamily="65" charset="-120"/>
              </a:rPr>
              <a:t>】</a:t>
            </a:r>
            <a:r>
              <a:rPr lang="zh-TW" altLang="en-US" sz="2600" b="1" dirty="0" smtClean="0">
                <a:solidFill>
                  <a:srgbClr val="FF0000"/>
                </a:solidFill>
                <a:latin typeface="標楷體" panose="03000509000000000000" pitchFamily="65" charset="-120"/>
                <a:ea typeface="標楷體" panose="03000509000000000000" pitchFamily="65" charset="-120"/>
                <a:cs typeface="+mn-cs"/>
              </a:rPr>
              <a:t>第六學期修課紀錄</a:t>
            </a:r>
            <a:r>
              <a:rPr lang="zh-TW" altLang="en-US" sz="2600" b="1" dirty="0" smtClean="0">
                <a:solidFill>
                  <a:srgbClr val="3333FF"/>
                </a:solidFill>
                <a:latin typeface="標楷體" panose="03000509000000000000" pitchFamily="65" charset="-120"/>
                <a:ea typeface="標楷體" panose="03000509000000000000" pitchFamily="65" charset="-120"/>
                <a:cs typeface="+mn-cs"/>
              </a:rPr>
              <a:t>上</a:t>
            </a:r>
            <a:r>
              <a:rPr lang="zh-TW" altLang="en-US" sz="2600" b="1" dirty="0">
                <a:solidFill>
                  <a:srgbClr val="3333FF"/>
                </a:solidFill>
                <a:latin typeface="標楷體" panose="03000509000000000000" pitchFamily="65" charset="-120"/>
                <a:ea typeface="標楷體" panose="03000509000000000000" pitchFamily="65" charset="-120"/>
                <a:cs typeface="+mn-cs"/>
              </a:rPr>
              <a:t>傳作業</a:t>
            </a:r>
            <a:endParaRPr lang="en-US" altLang="zh-TW" sz="2600" b="1" dirty="0">
              <a:solidFill>
                <a:srgbClr val="3333FF"/>
              </a:solidFill>
              <a:latin typeface="標楷體" panose="03000509000000000000" pitchFamily="65" charset="-120"/>
              <a:ea typeface="標楷體" panose="03000509000000000000" pitchFamily="65" charset="-120"/>
              <a:cs typeface="+mn-cs"/>
            </a:endParaRPr>
          </a:p>
        </p:txBody>
      </p:sp>
      <p:sp>
        <p:nvSpPr>
          <p:cNvPr id="25" name="矩形 24"/>
          <p:cNvSpPr/>
          <p:nvPr/>
        </p:nvSpPr>
        <p:spPr>
          <a:xfrm>
            <a:off x="10916423" y="2500528"/>
            <a:ext cx="523093" cy="43124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zh-TW" altLang="en-US">
              <a:solidFill>
                <a:prstClr val="white"/>
              </a:solidFill>
              <a:latin typeface="標楷體" panose="03000509000000000000" pitchFamily="65" charset="-120"/>
              <a:ea typeface="標楷體" panose="03000509000000000000" pitchFamily="65" charset="-120"/>
            </a:endParaRPr>
          </a:p>
        </p:txBody>
      </p:sp>
      <p:pic>
        <p:nvPicPr>
          <p:cNvPr id="20" name="圖片 19"/>
          <p:cNvPicPr>
            <a:picLocks noChangeAspect="1"/>
          </p:cNvPicPr>
          <p:nvPr/>
        </p:nvPicPr>
        <p:blipFill rotWithShape="1">
          <a:blip r:embed="rId7"/>
          <a:srcRect t="-1" b="874"/>
          <a:stretch/>
        </p:blipFill>
        <p:spPr>
          <a:xfrm>
            <a:off x="1199456" y="3501008"/>
            <a:ext cx="3600001" cy="2741146"/>
          </a:xfrm>
          <a:prstGeom prst="rect">
            <a:avLst/>
          </a:prstGeom>
          <a:ln>
            <a:solidFill>
              <a:schemeClr val="tx1"/>
            </a:solidFill>
          </a:ln>
        </p:spPr>
      </p:pic>
      <p:sp>
        <p:nvSpPr>
          <p:cNvPr id="3" name="投影片編號版面配置區 2"/>
          <p:cNvSpPr>
            <a:spLocks noGrp="1"/>
          </p:cNvSpPr>
          <p:nvPr>
            <p:ph type="sldNum" sz="quarter" idx="12"/>
          </p:nvPr>
        </p:nvSpPr>
        <p:spPr/>
        <p:txBody>
          <a:bodyPr/>
          <a:lstStyle/>
          <a:p>
            <a:fld id="{BFD9D296-0923-4B30-8558-81C121D8C7E7}" type="slidenum">
              <a:rPr lang="zh-TW" altLang="en-US" smtClean="0"/>
              <a:pPr/>
              <a:t>61</a:t>
            </a:fld>
            <a:endParaRPr lang="zh-TW" altLang="en-US" dirty="0"/>
          </a:p>
        </p:txBody>
      </p:sp>
    </p:spTree>
    <p:extLst>
      <p:ext uri="{BB962C8B-B14F-4D97-AF65-F5344CB8AC3E}">
        <p14:creationId xmlns:p14="http://schemas.microsoft.com/office/powerpoint/2010/main" xmlns="" val="292585691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rotWithShape="1">
          <a:blip r:embed="rId3"/>
          <a:srcRect t="29226"/>
          <a:stretch/>
        </p:blipFill>
        <p:spPr>
          <a:xfrm>
            <a:off x="1415480" y="980730"/>
            <a:ext cx="9583433" cy="3888430"/>
          </a:xfrm>
          <a:prstGeom prst="rect">
            <a:avLst/>
          </a:prstGeom>
        </p:spPr>
      </p:pic>
      <p:sp>
        <p:nvSpPr>
          <p:cNvPr id="270342" name="Rectangle 5"/>
          <p:cNvSpPr>
            <a:spLocks noChangeArrowheads="1"/>
          </p:cNvSpPr>
          <p:nvPr/>
        </p:nvSpPr>
        <p:spPr bwMode="auto">
          <a:xfrm>
            <a:off x="1631504" y="1700809"/>
            <a:ext cx="9073008" cy="2664296"/>
          </a:xfrm>
          <a:prstGeom prst="rect">
            <a:avLst/>
          </a:prstGeom>
          <a:solidFill>
            <a:schemeClr val="bg1">
              <a:alpha val="70000"/>
            </a:schemeClr>
          </a:solidFill>
          <a:ln w="38100">
            <a:solidFill>
              <a:srgbClr val="FF0000"/>
            </a:solidFill>
            <a:prstDash val="sysDot"/>
            <a:miter lim="800000"/>
            <a:headEnd/>
            <a:tailEnd/>
          </a:ln>
        </p:spPr>
        <p:txBody>
          <a:bodyPr wrap="none" anchor="ctr"/>
          <a:lstStyle/>
          <a:p>
            <a:pPr algn="just">
              <a:buFontTx/>
              <a:buChar char="•"/>
            </a:pPr>
            <a:endParaRPr kumimoji="0" lang="zh-TW" altLang="en-US">
              <a:latin typeface="標楷體" panose="03000509000000000000" pitchFamily="65" charset="-120"/>
              <a:ea typeface="標楷體" panose="03000509000000000000" pitchFamily="65" charset="-120"/>
            </a:endParaRPr>
          </a:p>
        </p:txBody>
      </p:sp>
      <p:graphicFrame>
        <p:nvGraphicFramePr>
          <p:cNvPr id="12" name="表格 11"/>
          <p:cNvGraphicFramePr>
            <a:graphicFrameLocks noGrp="1"/>
          </p:cNvGraphicFramePr>
          <p:nvPr>
            <p:extLst>
              <p:ext uri="{D42A27DB-BD31-4B8C-83A1-F6EECF244321}">
                <p14:modId xmlns:p14="http://schemas.microsoft.com/office/powerpoint/2010/main" xmlns="" val="547249226"/>
              </p:ext>
            </p:extLst>
          </p:nvPr>
        </p:nvGraphicFramePr>
        <p:xfrm>
          <a:off x="2866263" y="3332876"/>
          <a:ext cx="6407416" cy="954998"/>
        </p:xfrm>
        <a:graphic>
          <a:graphicData uri="http://schemas.openxmlformats.org/drawingml/2006/table">
            <a:tbl>
              <a:tblPr>
                <a:tableStyleId>{5C22544A-7EE6-4342-B048-85BDC9FD1C3A}</a:tableStyleId>
              </a:tblPr>
              <a:tblGrid>
                <a:gridCol w="304623">
                  <a:extLst>
                    <a:ext uri="{9D8B030D-6E8A-4147-A177-3AD203B41FA5}">
                      <a16:colId xmlns:a16="http://schemas.microsoft.com/office/drawing/2014/main" xmlns="" val="20000"/>
                    </a:ext>
                  </a:extLst>
                </a:gridCol>
                <a:gridCol w="2039427">
                  <a:extLst>
                    <a:ext uri="{9D8B030D-6E8A-4147-A177-3AD203B41FA5}">
                      <a16:colId xmlns:a16="http://schemas.microsoft.com/office/drawing/2014/main" xmlns="" val="20001"/>
                    </a:ext>
                  </a:extLst>
                </a:gridCol>
                <a:gridCol w="4063366">
                  <a:extLst>
                    <a:ext uri="{9D8B030D-6E8A-4147-A177-3AD203B41FA5}">
                      <a16:colId xmlns:a16="http://schemas.microsoft.com/office/drawing/2014/main" xmlns="" val="20002"/>
                    </a:ext>
                  </a:extLst>
                </a:gridCol>
              </a:tblGrid>
              <a:tr h="234737">
                <a:tc>
                  <a:txBody>
                    <a:bodyPr/>
                    <a:lstStyle/>
                    <a:p>
                      <a:pPr algn="ctr" fontAlgn="ctr"/>
                      <a:r>
                        <a:rPr lang="en-US" altLang="zh-TW" sz="1400" b="0" i="0" u="none" strike="noStrike" dirty="0">
                          <a:effectLst/>
                          <a:latin typeface="標楷體" panose="03000509000000000000" pitchFamily="65" charset="-120"/>
                          <a:ea typeface="標楷體" panose="03000509000000000000" pitchFamily="65" charset="-120"/>
                        </a:rPr>
                        <a:t>NO</a:t>
                      </a:r>
                      <a:endParaRPr lang="zh-TW" altLang="en-US" sz="1400" b="0" i="0" u="none" strike="noStrike" dirty="0">
                        <a:effectLst/>
                        <a:latin typeface="標楷體" panose="03000509000000000000" pitchFamily="65" charset="-120"/>
                        <a:ea typeface="標楷體" panose="03000509000000000000" pitchFamily="65" charset="-120"/>
                      </a:endParaRPr>
                    </a:p>
                  </a:txBody>
                  <a:tcPr marL="7144" marR="7144" marT="7144"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zh-TW" altLang="en-US" sz="1400" b="0" i="0" u="none" strike="noStrike" dirty="0" smtClean="0">
                          <a:effectLst/>
                          <a:latin typeface="標楷體" panose="03000509000000000000" pitchFamily="65" charset="-120"/>
                          <a:ea typeface="標楷體" panose="03000509000000000000" pitchFamily="65" charset="-120"/>
                        </a:rPr>
                        <a:t>身分證統一編號</a:t>
                      </a:r>
                      <a:endParaRPr lang="zh-TW" altLang="en-US" sz="1400" b="0" i="0" u="none" strike="noStrike" dirty="0">
                        <a:effectLst/>
                        <a:latin typeface="標楷體" panose="03000509000000000000" pitchFamily="65" charset="-120"/>
                        <a:ea typeface="標楷體" panose="03000509000000000000" pitchFamily="65" charset="-120"/>
                      </a:endParaRPr>
                    </a:p>
                  </a:txBody>
                  <a:tcPr marL="7144" marR="7144" marT="7144"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4">
                        <a:lumMod val="20000"/>
                        <a:lumOff val="80000"/>
                      </a:schemeClr>
                    </a:solidFill>
                  </a:tcPr>
                </a:tc>
                <a:tc>
                  <a:txBody>
                    <a:bodyPr/>
                    <a:lstStyle/>
                    <a:p>
                      <a:pPr algn="ctr" fontAlgn="ctr"/>
                      <a:r>
                        <a:rPr lang="zh-TW" altLang="en-US" sz="1400" b="0" i="0" u="none" strike="noStrike" dirty="0">
                          <a:effectLst/>
                          <a:latin typeface="標楷體" panose="03000509000000000000" pitchFamily="65" charset="-120"/>
                          <a:ea typeface="標楷體" panose="03000509000000000000" pitchFamily="65" charset="-120"/>
                        </a:rPr>
                        <a:t>情況說明</a:t>
                      </a:r>
                    </a:p>
                  </a:txBody>
                  <a:tcPr marL="7144" marR="7144" marT="7144"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xmlns="" val="10000"/>
                  </a:ext>
                </a:extLst>
              </a:tr>
              <a:tr h="248252">
                <a:tc>
                  <a:txBody>
                    <a:bodyPr/>
                    <a:lstStyle/>
                    <a:p>
                      <a:pPr algn="ctr" fontAlgn="b"/>
                      <a:r>
                        <a:rPr lang="en-US" altLang="zh-TW" sz="1400" b="0" i="0" u="none" strike="noStrike" dirty="0">
                          <a:effectLst/>
                          <a:latin typeface="標楷體" panose="03000509000000000000" pitchFamily="65" charset="-120"/>
                          <a:ea typeface="標楷體" panose="03000509000000000000" pitchFamily="65" charset="-120"/>
                        </a:rPr>
                        <a:t>1</a:t>
                      </a:r>
                    </a:p>
                  </a:txBody>
                  <a:tcPr marL="7144" marR="7144" marT="7144"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b"/>
                      <a:r>
                        <a:rPr lang="en-US" altLang="zh-TW" sz="1400" b="0" i="0" u="none" strike="noStrike" kern="1200" dirty="0" smtClean="0">
                          <a:solidFill>
                            <a:schemeClr val="dk1"/>
                          </a:solidFill>
                          <a:effectLst/>
                          <a:latin typeface="標楷體" panose="03000509000000000000" pitchFamily="65" charset="-120"/>
                          <a:ea typeface="標楷體" panose="03000509000000000000" pitchFamily="65" charset="-120"/>
                          <a:cs typeface="+mn-cs"/>
                        </a:rPr>
                        <a:t>A999999991</a:t>
                      </a:r>
                      <a:endParaRPr lang="en-US" altLang="zh-TW" sz="1400" b="0" i="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7144" marR="7144" marT="7144"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l" fontAlgn="b"/>
                      <a:r>
                        <a:rPr lang="zh-TW" altLang="en-US" sz="1400" b="0" i="0" u="none" strike="noStrike" dirty="0">
                          <a:effectLst/>
                          <a:latin typeface="標楷體" panose="03000509000000000000" pitchFamily="65" charset="-120"/>
                          <a:ea typeface="標楷體" panose="03000509000000000000" pitchFamily="65" charset="-120"/>
                        </a:rPr>
                        <a:t>成功更新</a:t>
                      </a:r>
                      <a:endParaRPr lang="en-US" sz="1400" b="0" i="0" u="none" strike="noStrike" dirty="0">
                        <a:effectLst/>
                        <a:latin typeface="標楷體" panose="03000509000000000000" pitchFamily="65" charset="-120"/>
                        <a:ea typeface="標楷體" panose="03000509000000000000" pitchFamily="65" charset="-120"/>
                      </a:endParaRPr>
                    </a:p>
                  </a:txBody>
                  <a:tcPr marL="7144" marR="7144" marT="7144"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r h="237272">
                <a:tc>
                  <a:txBody>
                    <a:bodyPr/>
                    <a:lstStyle/>
                    <a:p>
                      <a:pPr algn="ctr" fontAlgn="b"/>
                      <a:r>
                        <a:rPr lang="en-US" altLang="zh-TW" sz="1400" b="0" i="0" u="none" strike="noStrike" dirty="0">
                          <a:effectLst/>
                          <a:latin typeface="標楷體" panose="03000509000000000000" pitchFamily="65" charset="-120"/>
                          <a:ea typeface="標楷體" panose="03000509000000000000" pitchFamily="65" charset="-120"/>
                        </a:rPr>
                        <a:t>2</a:t>
                      </a:r>
                    </a:p>
                  </a:txBody>
                  <a:tcPr marL="7144" marR="7144" marT="7144"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b"/>
                      <a:r>
                        <a:rPr lang="en-US" altLang="zh-TW" sz="1400" b="0" i="0" u="none" strike="noStrike" kern="1200" dirty="0" smtClean="0">
                          <a:solidFill>
                            <a:schemeClr val="dk1"/>
                          </a:solidFill>
                          <a:effectLst/>
                          <a:latin typeface="標楷體" panose="03000509000000000000" pitchFamily="65" charset="-120"/>
                          <a:ea typeface="標楷體" panose="03000509000000000000" pitchFamily="65" charset="-120"/>
                          <a:cs typeface="+mn-cs"/>
                        </a:rPr>
                        <a:t>A999999992</a:t>
                      </a:r>
                      <a:endParaRPr lang="en-US" altLang="zh-TW" sz="1400" b="0" i="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9525" marR="9525" marT="9525"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zh-TW" altLang="en-US" sz="1400" b="0" i="0" u="none" strike="noStrike" dirty="0" smtClean="0">
                          <a:effectLst/>
                          <a:latin typeface="標楷體" panose="03000509000000000000" pitchFamily="65" charset="-120"/>
                          <a:ea typeface="標楷體" panose="03000509000000000000" pitchFamily="65" charset="-120"/>
                        </a:rPr>
                        <a:t>模擬狀況</a:t>
                      </a:r>
                      <a:r>
                        <a:rPr lang="en-US" altLang="zh-TW" sz="1400" b="0" i="0" u="none" strike="noStrike" dirty="0" smtClean="0">
                          <a:effectLst/>
                          <a:latin typeface="標楷體" panose="03000509000000000000" pitchFamily="65" charset="-120"/>
                          <a:ea typeface="標楷體" panose="03000509000000000000" pitchFamily="65" charset="-120"/>
                        </a:rPr>
                        <a:t>B(</a:t>
                      </a:r>
                      <a:r>
                        <a:rPr lang="zh-TW" altLang="en-US" sz="1400" b="0" i="0" u="none" strike="noStrike" dirty="0" smtClean="0">
                          <a:effectLst/>
                          <a:latin typeface="標楷體" panose="03000509000000000000" pitchFamily="65" charset="-120"/>
                          <a:ea typeface="標楷體" panose="03000509000000000000" pitchFamily="65" charset="-120"/>
                        </a:rPr>
                        <a:t>該生不存在</a:t>
                      </a:r>
                      <a:r>
                        <a:rPr lang="en-US" altLang="zh-TW" sz="1400" b="0" i="0" u="none" strike="noStrike" dirty="0" smtClean="0">
                          <a:effectLst/>
                          <a:latin typeface="標楷體" panose="03000509000000000000" pitchFamily="65" charset="-120"/>
                          <a:ea typeface="標楷體" panose="03000509000000000000" pitchFamily="65" charset="-120"/>
                        </a:rPr>
                        <a:t>)</a:t>
                      </a:r>
                      <a:endParaRPr lang="en-US" sz="1400" b="0" i="0" u="none" strike="noStrike" dirty="0">
                        <a:effectLst/>
                        <a:latin typeface="標楷體" panose="03000509000000000000" pitchFamily="65" charset="-120"/>
                        <a:ea typeface="標楷體" panose="03000509000000000000" pitchFamily="65" charset="-120"/>
                      </a:endParaRPr>
                    </a:p>
                  </a:txBody>
                  <a:tcPr marL="7144" marR="7144" marT="7144"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xmlns="" val="10002"/>
                  </a:ext>
                </a:extLst>
              </a:tr>
              <a:tr h="234737">
                <a:tc>
                  <a:txBody>
                    <a:bodyPr/>
                    <a:lstStyle/>
                    <a:p>
                      <a:pPr algn="ctr" fontAlgn="b"/>
                      <a:r>
                        <a:rPr lang="en-US" altLang="zh-TW" sz="1400" b="0" i="0" u="none" strike="noStrike" dirty="0">
                          <a:effectLst/>
                          <a:latin typeface="標楷體" panose="03000509000000000000" pitchFamily="65" charset="-120"/>
                          <a:ea typeface="標楷體" panose="03000509000000000000" pitchFamily="65" charset="-120"/>
                        </a:rPr>
                        <a:t>3</a:t>
                      </a:r>
                    </a:p>
                  </a:txBody>
                  <a:tcPr marL="7144" marR="7144" marT="7144"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algn="ctr" fontAlgn="b"/>
                      <a:r>
                        <a:rPr lang="en-US" altLang="zh-TW" sz="1400" b="0" i="0" u="none" strike="noStrike" kern="1200" dirty="0" smtClean="0">
                          <a:solidFill>
                            <a:schemeClr val="dk1"/>
                          </a:solidFill>
                          <a:effectLst/>
                          <a:latin typeface="標楷體" panose="03000509000000000000" pitchFamily="65" charset="-120"/>
                          <a:ea typeface="標楷體" panose="03000509000000000000" pitchFamily="65" charset="-120"/>
                          <a:cs typeface="+mn-cs"/>
                        </a:rPr>
                        <a:t>A999999994</a:t>
                      </a:r>
                      <a:endParaRPr lang="en-US" altLang="zh-TW" sz="1400" b="0" i="0" u="none" strike="noStrike" kern="1200" dirty="0">
                        <a:solidFill>
                          <a:schemeClr val="dk1"/>
                        </a:solidFill>
                        <a:effectLst/>
                        <a:latin typeface="標楷體" panose="03000509000000000000" pitchFamily="65" charset="-120"/>
                        <a:ea typeface="標楷體" panose="03000509000000000000" pitchFamily="65" charset="-120"/>
                        <a:cs typeface="+mn-cs"/>
                      </a:endParaRPr>
                    </a:p>
                  </a:txBody>
                  <a:tcPr marL="7144" marR="7144" marT="7144"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lvl="0" indent="0" algn="l" defTabSz="685800" rtl="0" eaLnBrk="1" fontAlgn="b" latinLnBrk="0" hangingPunct="1">
                        <a:lnSpc>
                          <a:spcPct val="100000"/>
                        </a:lnSpc>
                        <a:spcBef>
                          <a:spcPts val="0"/>
                        </a:spcBef>
                        <a:spcAft>
                          <a:spcPts val="0"/>
                        </a:spcAft>
                        <a:buClrTx/>
                        <a:buSzTx/>
                        <a:buFontTx/>
                        <a:buNone/>
                        <a:tabLst/>
                        <a:defRPr/>
                      </a:pPr>
                      <a:r>
                        <a:rPr lang="zh-TW" altLang="en-US" sz="1400" b="0" i="0" u="none" strike="noStrike" dirty="0" smtClean="0">
                          <a:effectLst/>
                          <a:latin typeface="標楷體" panose="03000509000000000000" pitchFamily="65" charset="-120"/>
                          <a:ea typeface="標楷體" panose="03000509000000000000" pitchFamily="65" charset="-120"/>
                        </a:rPr>
                        <a:t>模擬狀況</a:t>
                      </a:r>
                      <a:r>
                        <a:rPr lang="en-US" altLang="zh-TW" sz="1400" b="0" i="0" u="none" strike="noStrike" dirty="0" smtClean="0">
                          <a:effectLst/>
                          <a:latin typeface="標楷體" panose="03000509000000000000" pitchFamily="65" charset="-120"/>
                          <a:ea typeface="標楷體" panose="03000509000000000000" pitchFamily="65" charset="-120"/>
                        </a:rPr>
                        <a:t>A(</a:t>
                      </a:r>
                      <a:r>
                        <a:rPr lang="zh-TW" altLang="en-US" sz="1400" b="0" i="0" u="none" strike="noStrike" dirty="0" smtClean="0">
                          <a:effectLst/>
                          <a:latin typeface="標楷體" panose="03000509000000000000" pitchFamily="65" charset="-120"/>
                          <a:ea typeface="標楷體" panose="03000509000000000000" pitchFamily="65" charset="-120"/>
                        </a:rPr>
                        <a:t>屬該班學生，未上傳第六學期修課紀錄</a:t>
                      </a:r>
                      <a:endParaRPr lang="en-US" sz="1400" b="0" i="0" u="none" strike="noStrike" dirty="0">
                        <a:effectLst/>
                        <a:latin typeface="標楷體" panose="03000509000000000000" pitchFamily="65" charset="-120"/>
                        <a:ea typeface="標楷體" panose="03000509000000000000" pitchFamily="65" charset="-120"/>
                      </a:endParaRPr>
                    </a:p>
                  </a:txBody>
                  <a:tcPr marL="7144" marR="7144" marT="7144"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xmlns="" val="10003"/>
                  </a:ext>
                </a:extLst>
              </a:tr>
            </a:tbl>
          </a:graphicData>
        </a:graphic>
      </p:graphicFrame>
      <p:sp>
        <p:nvSpPr>
          <p:cNvPr id="19" name="上彎箭號 18"/>
          <p:cNvSpPr/>
          <p:nvPr/>
        </p:nvSpPr>
        <p:spPr>
          <a:xfrm rot="5400000">
            <a:off x="1831165" y="2861546"/>
            <a:ext cx="835437" cy="1234759"/>
          </a:xfrm>
          <a:prstGeom prst="ben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Rectangle 2"/>
          <p:cNvSpPr txBox="1">
            <a:spLocks noChangeArrowheads="1"/>
          </p:cNvSpPr>
          <p:nvPr/>
        </p:nvSpPr>
        <p:spPr>
          <a:xfrm>
            <a:off x="839416" y="-171398"/>
            <a:ext cx="8940800" cy="1152128"/>
          </a:xfrm>
          <a:prstGeom prst="rect">
            <a:avLst/>
          </a:prstGeom>
          <a:ln/>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lnSpc>
                <a:spcPts val="3500"/>
              </a:lnSpc>
              <a:spcAft>
                <a:spcPts val="0"/>
              </a:spcAft>
            </a:pPr>
            <a:r>
              <a:rPr lang="en-US" altLang="zh-TW" sz="2600" b="1" dirty="0" smtClean="0">
                <a:latin typeface="標楷體" panose="03000509000000000000" pitchFamily="65" charset="-120"/>
                <a:ea typeface="標楷體" panose="03000509000000000000" pitchFamily="65" charset="-120"/>
              </a:rPr>
              <a:t>【</a:t>
            </a:r>
            <a:r>
              <a:rPr lang="zh-TW" altLang="en-US" sz="2600" b="1" dirty="0" smtClean="0">
                <a:latin typeface="標楷體" panose="03000509000000000000" pitchFamily="65" charset="-120"/>
                <a:ea typeface="標楷體" panose="03000509000000000000" pitchFamily="65" charset="-120"/>
              </a:rPr>
              <a:t>集體</a:t>
            </a:r>
            <a:r>
              <a:rPr lang="zh-TW" altLang="en-US" sz="2600" b="1" dirty="0">
                <a:latin typeface="標楷體" panose="03000509000000000000" pitchFamily="65" charset="-120"/>
                <a:ea typeface="標楷體" panose="03000509000000000000" pitchFamily="65" charset="-120"/>
              </a:rPr>
              <a:t>報名</a:t>
            </a:r>
            <a:r>
              <a:rPr lang="en-US" altLang="zh-TW" sz="2600" b="1" dirty="0" smtClean="0">
                <a:latin typeface="標楷體" panose="03000509000000000000" pitchFamily="65" charset="-120"/>
                <a:ea typeface="標楷體" panose="03000509000000000000" pitchFamily="65" charset="-120"/>
              </a:rPr>
              <a:t>】</a:t>
            </a:r>
            <a:r>
              <a:rPr lang="zh-TW" altLang="en-US" sz="2600" b="1" dirty="0" smtClean="0">
                <a:solidFill>
                  <a:srgbClr val="FF0000"/>
                </a:solidFill>
                <a:latin typeface="標楷體" panose="03000509000000000000" pitchFamily="65" charset="-120"/>
                <a:ea typeface="標楷體" panose="03000509000000000000" pitchFamily="65" charset="-120"/>
                <a:cs typeface="+mn-cs"/>
              </a:rPr>
              <a:t>第六學期修課紀錄</a:t>
            </a:r>
            <a:r>
              <a:rPr lang="zh-TW" altLang="en-US" sz="2600" b="1" dirty="0" smtClean="0">
                <a:solidFill>
                  <a:srgbClr val="3333FF"/>
                </a:solidFill>
                <a:latin typeface="標楷體" panose="03000509000000000000" pitchFamily="65" charset="-120"/>
                <a:ea typeface="標楷體" panose="03000509000000000000" pitchFamily="65" charset="-120"/>
                <a:cs typeface="+mn-cs"/>
              </a:rPr>
              <a:t>上</a:t>
            </a:r>
            <a:r>
              <a:rPr lang="zh-TW" altLang="en-US" sz="2600" b="1" dirty="0">
                <a:solidFill>
                  <a:srgbClr val="3333FF"/>
                </a:solidFill>
                <a:latin typeface="標楷體" panose="03000509000000000000" pitchFamily="65" charset="-120"/>
                <a:ea typeface="標楷體" panose="03000509000000000000" pitchFamily="65" charset="-120"/>
                <a:cs typeface="+mn-cs"/>
              </a:rPr>
              <a:t>傳作業</a:t>
            </a:r>
            <a:endParaRPr lang="en-US" altLang="zh-TW" sz="2600" b="1" dirty="0">
              <a:solidFill>
                <a:srgbClr val="3333FF"/>
              </a:solidFill>
              <a:latin typeface="標楷體" panose="03000509000000000000" pitchFamily="65" charset="-120"/>
              <a:ea typeface="標楷體" panose="03000509000000000000" pitchFamily="65" charset="-120"/>
              <a:cs typeface="+mn-cs"/>
            </a:endParaRPr>
          </a:p>
        </p:txBody>
      </p:sp>
      <p:pic>
        <p:nvPicPr>
          <p:cNvPr id="5" name="圖片 4"/>
          <p:cNvPicPr>
            <a:picLocks noChangeAspect="1"/>
          </p:cNvPicPr>
          <p:nvPr/>
        </p:nvPicPr>
        <p:blipFill rotWithShape="1">
          <a:blip r:embed="rId4"/>
          <a:srcRect b="42566"/>
          <a:stretch/>
        </p:blipFill>
        <p:spPr>
          <a:xfrm>
            <a:off x="1127448" y="1335926"/>
            <a:ext cx="3978279" cy="1755110"/>
          </a:xfrm>
          <a:prstGeom prst="rect">
            <a:avLst/>
          </a:prstGeom>
          <a:ln>
            <a:solidFill>
              <a:schemeClr val="tx1"/>
            </a:solidFill>
          </a:ln>
        </p:spPr>
      </p:pic>
      <p:pic>
        <p:nvPicPr>
          <p:cNvPr id="6" name="圖片 5"/>
          <p:cNvPicPr>
            <a:picLocks noChangeAspect="1"/>
          </p:cNvPicPr>
          <p:nvPr/>
        </p:nvPicPr>
        <p:blipFill>
          <a:blip r:embed="rId5"/>
          <a:stretch>
            <a:fillRect/>
          </a:stretch>
        </p:blipFill>
        <p:spPr>
          <a:xfrm>
            <a:off x="3260680" y="4606945"/>
            <a:ext cx="4958889" cy="1964588"/>
          </a:xfrm>
          <a:prstGeom prst="rect">
            <a:avLst/>
          </a:prstGeom>
        </p:spPr>
      </p:pic>
    </p:spTree>
    <p:extLst>
      <p:ext uri="{BB962C8B-B14F-4D97-AF65-F5344CB8AC3E}">
        <p14:creationId xmlns:p14="http://schemas.microsoft.com/office/powerpoint/2010/main" xmlns="" val="253139734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txBox="1">
            <a:spLocks/>
          </p:cNvSpPr>
          <p:nvPr/>
        </p:nvSpPr>
        <p:spPr bwMode="auto">
          <a:xfrm>
            <a:off x="872676" y="764704"/>
            <a:ext cx="10729192" cy="51125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354013" lvl="1" indent="-354013">
              <a:lnSpc>
                <a:spcPct val="114000"/>
              </a:lnSpc>
              <a:spcBef>
                <a:spcPts val="0"/>
              </a:spcBef>
              <a:buFont typeface="Wingdings" panose="05000000000000000000" pitchFamily="2" charset="2"/>
              <a:buChar char="u"/>
              <a:defRPr/>
            </a:pPr>
            <a:r>
              <a:rPr lang="zh-TW" altLang="en-US" sz="2400" kern="0" dirty="0" smtClean="0">
                <a:latin typeface="標楷體" panose="03000509000000000000" pitchFamily="65" charset="-120"/>
                <a:ea typeface="標楷體" panose="03000509000000000000" pitchFamily="65" charset="-120"/>
                <a:cs typeface="華康儷楷書" panose="03000509000000000000" pitchFamily="65" charset="-120"/>
              </a:rPr>
              <a:t>樣式請參閱國教署</a:t>
            </a:r>
            <a:r>
              <a:rPr lang="zh-TW" altLang="en-US" sz="2400" kern="0" dirty="0">
                <a:latin typeface="標楷體" panose="03000509000000000000" pitchFamily="65" charset="-120"/>
                <a:ea typeface="標楷體" panose="03000509000000000000" pitchFamily="65" charset="-120"/>
                <a:cs typeface="華康儷楷書" panose="03000509000000000000" pitchFamily="65" charset="-120"/>
              </a:rPr>
              <a:t>之</a:t>
            </a:r>
            <a:r>
              <a:rPr lang="zh-TW" altLang="en-US" sz="2400" kern="0" dirty="0" smtClean="0">
                <a:latin typeface="標楷體" panose="03000509000000000000" pitchFamily="65" charset="-120"/>
                <a:ea typeface="標楷體" panose="03000509000000000000" pitchFamily="65" charset="-120"/>
                <a:cs typeface="華康儷楷書" panose="03000509000000000000" pitchFamily="65" charset="-120"/>
              </a:rPr>
              <a:t>規定</a:t>
            </a:r>
            <a:r>
              <a:rPr lang="en-US" altLang="zh-TW" sz="2400" kern="0" dirty="0" smtClean="0">
                <a:latin typeface="標楷體" panose="03000509000000000000" pitchFamily="65" charset="-120"/>
                <a:ea typeface="標楷體" panose="03000509000000000000" pitchFamily="65" charset="-120"/>
                <a:cs typeface="華康儷楷書" panose="03000509000000000000" pitchFamily="65" charset="-120"/>
              </a:rPr>
              <a:t>(</a:t>
            </a:r>
            <a:r>
              <a:rPr lang="zh-TW" altLang="en-US" sz="2400" kern="0" dirty="0" smtClean="0">
                <a:latin typeface="標楷體" panose="03000509000000000000" pitchFamily="65" charset="-120"/>
                <a:ea typeface="標楷體" panose="03000509000000000000" pitchFamily="65" charset="-120"/>
                <a:cs typeface="華康儷楷書" panose="03000509000000000000" pitchFamily="65" charset="-120"/>
              </a:rPr>
              <a:t>如下圖</a:t>
            </a:r>
            <a:r>
              <a:rPr lang="en-US" altLang="zh-TW" sz="2400" kern="0" dirty="0" smtClean="0">
                <a:latin typeface="標楷體" panose="03000509000000000000" pitchFamily="65" charset="-120"/>
                <a:ea typeface="標楷體" panose="03000509000000000000" pitchFamily="65" charset="-120"/>
                <a:cs typeface="華康儷楷書" panose="03000509000000000000" pitchFamily="65" charset="-120"/>
              </a:rPr>
              <a:t>)</a:t>
            </a:r>
            <a:endParaRPr lang="zh-TW" altLang="en-US" sz="2400" kern="0" dirty="0">
              <a:latin typeface="標楷體" panose="03000509000000000000" pitchFamily="65" charset="-120"/>
              <a:ea typeface="標楷體" panose="03000509000000000000" pitchFamily="65" charset="-120"/>
              <a:cs typeface="華康儷楷書" panose="03000509000000000000" pitchFamily="65" charset="-120"/>
            </a:endParaRPr>
          </a:p>
        </p:txBody>
      </p:sp>
      <p:sp>
        <p:nvSpPr>
          <p:cNvPr id="4" name="Rectangle 2"/>
          <p:cNvSpPr txBox="1">
            <a:spLocks noChangeArrowheads="1"/>
          </p:cNvSpPr>
          <p:nvPr/>
        </p:nvSpPr>
        <p:spPr>
          <a:xfrm>
            <a:off x="839416" y="-171398"/>
            <a:ext cx="8940800" cy="1152128"/>
          </a:xfrm>
          <a:prstGeom prst="rect">
            <a:avLst/>
          </a:prstGeom>
          <a:ln/>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982663" indent="-982663" fontAlgn="auto">
              <a:lnSpc>
                <a:spcPts val="3500"/>
              </a:lnSpc>
              <a:spcAft>
                <a:spcPts val="0"/>
              </a:spcAft>
            </a:pPr>
            <a:r>
              <a:rPr lang="en-US" altLang="zh-TW" sz="2600" b="1" dirty="0" smtClean="0">
                <a:latin typeface="標楷體" panose="03000509000000000000" pitchFamily="65" charset="-120"/>
                <a:ea typeface="標楷體" panose="03000509000000000000" pitchFamily="65" charset="-120"/>
              </a:rPr>
              <a:t>【</a:t>
            </a:r>
            <a:r>
              <a:rPr lang="zh-TW" altLang="en-US" sz="2600" b="1" dirty="0" smtClean="0">
                <a:latin typeface="標楷體" panose="03000509000000000000" pitchFamily="65" charset="-120"/>
                <a:ea typeface="標楷體" panose="03000509000000000000" pitchFamily="65" charset="-120"/>
              </a:rPr>
              <a:t>集體</a:t>
            </a:r>
            <a:r>
              <a:rPr lang="zh-TW" altLang="en-US" sz="2600" b="1" dirty="0">
                <a:latin typeface="標楷體" panose="03000509000000000000" pitchFamily="65" charset="-120"/>
                <a:ea typeface="標楷體" panose="03000509000000000000" pitchFamily="65" charset="-120"/>
              </a:rPr>
              <a:t>報名</a:t>
            </a:r>
            <a:r>
              <a:rPr lang="en-US" altLang="zh-TW" sz="2600" b="1" dirty="0" smtClean="0">
                <a:latin typeface="標楷體" panose="03000509000000000000" pitchFamily="65" charset="-120"/>
                <a:ea typeface="標楷體" panose="03000509000000000000" pitchFamily="65" charset="-120"/>
              </a:rPr>
              <a:t>】</a:t>
            </a:r>
            <a:r>
              <a:rPr lang="zh-TW" altLang="en-US" sz="2600" b="1" dirty="0" smtClean="0">
                <a:solidFill>
                  <a:srgbClr val="FF0000"/>
                </a:solidFill>
                <a:latin typeface="標楷體" panose="03000509000000000000" pitchFamily="65" charset="-120"/>
                <a:ea typeface="標楷體" panose="03000509000000000000" pitchFamily="65" charset="-120"/>
                <a:cs typeface="+mn-cs"/>
              </a:rPr>
              <a:t>第六學期修課紀錄</a:t>
            </a:r>
            <a:r>
              <a:rPr lang="zh-TW" altLang="en-US" sz="2600" b="1" dirty="0" smtClean="0">
                <a:solidFill>
                  <a:srgbClr val="0000FF"/>
                </a:solidFill>
                <a:latin typeface="標楷體" panose="03000509000000000000" pitchFamily="65" charset="-120"/>
                <a:ea typeface="標楷體" panose="03000509000000000000" pitchFamily="65" charset="-120"/>
                <a:cs typeface="+mn-cs"/>
              </a:rPr>
              <a:t>注意事項</a:t>
            </a:r>
            <a:endParaRPr lang="en-US" altLang="zh-TW" sz="2600" b="1" dirty="0">
              <a:solidFill>
                <a:srgbClr val="0000FF"/>
              </a:solidFill>
              <a:latin typeface="標楷體" panose="03000509000000000000" pitchFamily="65" charset="-120"/>
              <a:ea typeface="標楷體" panose="03000509000000000000" pitchFamily="65" charset="-120"/>
            </a:endParaRPr>
          </a:p>
        </p:txBody>
      </p:sp>
      <p:pic>
        <p:nvPicPr>
          <p:cNvPr id="5" name="圖片 4"/>
          <p:cNvPicPr>
            <a:picLocks noChangeAspect="1"/>
          </p:cNvPicPr>
          <p:nvPr/>
        </p:nvPicPr>
        <p:blipFill>
          <a:blip r:embed="rId2"/>
          <a:stretch>
            <a:fillRect/>
          </a:stretch>
        </p:blipFill>
        <p:spPr>
          <a:xfrm>
            <a:off x="1343472" y="1412776"/>
            <a:ext cx="9454795" cy="4824536"/>
          </a:xfrm>
          <a:prstGeom prst="rect">
            <a:avLst/>
          </a:prstGeom>
          <a:ln>
            <a:solidFill>
              <a:schemeClr val="tx1"/>
            </a:solidFill>
          </a:ln>
        </p:spPr>
      </p:pic>
    </p:spTree>
    <p:extLst>
      <p:ext uri="{BB962C8B-B14F-4D97-AF65-F5344CB8AC3E}">
        <p14:creationId xmlns:p14="http://schemas.microsoft.com/office/powerpoint/2010/main" xmlns="" val="211742360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rotWithShape="1">
          <a:blip r:embed="rId2"/>
          <a:srcRect t="31659"/>
          <a:stretch/>
        </p:blipFill>
        <p:spPr>
          <a:xfrm>
            <a:off x="1362904" y="779324"/>
            <a:ext cx="9610317" cy="3937194"/>
          </a:xfrm>
          <a:prstGeom prst="rect">
            <a:avLst/>
          </a:prstGeom>
        </p:spPr>
      </p:pic>
      <p:sp>
        <p:nvSpPr>
          <p:cNvPr id="38" name="矩形 37"/>
          <p:cNvSpPr/>
          <p:nvPr/>
        </p:nvSpPr>
        <p:spPr>
          <a:xfrm>
            <a:off x="4706523" y="1237618"/>
            <a:ext cx="2824337" cy="27200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 name="矩形 38"/>
          <p:cNvSpPr/>
          <p:nvPr/>
        </p:nvSpPr>
        <p:spPr>
          <a:xfrm>
            <a:off x="1764759" y="2196238"/>
            <a:ext cx="2194766" cy="33992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1" name="矩形 40"/>
          <p:cNvSpPr/>
          <p:nvPr/>
        </p:nvSpPr>
        <p:spPr>
          <a:xfrm>
            <a:off x="8595666" y="2544792"/>
            <a:ext cx="2006197" cy="162176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文字方塊 12"/>
          <p:cNvSpPr txBox="1"/>
          <p:nvPr/>
        </p:nvSpPr>
        <p:spPr>
          <a:xfrm>
            <a:off x="1343472" y="4475046"/>
            <a:ext cx="9577065" cy="2281476"/>
          </a:xfrm>
          <a:prstGeom prst="roundRect">
            <a:avLst/>
          </a:prstGeom>
          <a:solidFill>
            <a:srgbClr val="FFD6C2"/>
          </a:solidFill>
          <a:ln>
            <a:solidFill>
              <a:srgbClr val="FFCCFF"/>
            </a:solidFill>
          </a:ln>
        </p:spPr>
        <p:txBody>
          <a:bodyPr wrap="square" rtlCol="0">
            <a:spAutoFit/>
          </a:bodyPr>
          <a:lstStyle/>
          <a:p>
            <a:pPr marL="285750" indent="-285750">
              <a:buFont typeface="Arial" panose="020B0604020202020204" pitchFamily="34" charset="0"/>
              <a:buChar char="•"/>
            </a:pPr>
            <a:r>
              <a:rPr lang="zh-TW" altLang="en-US" sz="1600" dirty="0">
                <a:latin typeface="標楷體" panose="03000509000000000000" pitchFamily="65" charset="-120"/>
                <a:ea typeface="標楷體" panose="03000509000000000000" pitchFamily="65" charset="-120"/>
              </a:rPr>
              <a:t>集體報名系統可檢視各班每位考生第六學期修課</a:t>
            </a:r>
            <a:r>
              <a:rPr lang="zh-TW" altLang="en-US" sz="1600" dirty="0" smtClean="0">
                <a:latin typeface="標楷體" panose="03000509000000000000" pitchFamily="65" charset="-120"/>
                <a:ea typeface="標楷體" panose="03000509000000000000" pitchFamily="65" charset="-120"/>
              </a:rPr>
              <a:t>紀錄檢視情形</a:t>
            </a:r>
            <a:endParaRPr lang="en-US" altLang="zh-TW" sz="1600" dirty="0">
              <a:latin typeface="標楷體" panose="03000509000000000000" pitchFamily="65" charset="-120"/>
              <a:ea typeface="標楷體" panose="03000509000000000000" pitchFamily="65" charset="-120"/>
            </a:endParaRPr>
          </a:p>
          <a:p>
            <a:pPr marL="285750" indent="-285750">
              <a:buFont typeface="Arial" panose="020B0604020202020204" pitchFamily="34" charset="0"/>
              <a:buChar char="•"/>
            </a:pPr>
            <a:r>
              <a:rPr lang="zh-TW" altLang="en-US" sz="1600" dirty="0">
                <a:latin typeface="標楷體" panose="03000509000000000000" pitchFamily="65" charset="-120"/>
                <a:ea typeface="標楷體" panose="03000509000000000000" pitchFamily="65" charset="-120"/>
              </a:rPr>
              <a:t>考生確認無誤時，系統則顯示</a:t>
            </a:r>
            <a:r>
              <a:rPr lang="zh-TW" altLang="en-US" sz="1600" dirty="0">
                <a:solidFill>
                  <a:srgbClr val="3333FF"/>
                </a:solidFill>
                <a:latin typeface="標楷體" panose="03000509000000000000" pitchFamily="65" charset="-120"/>
                <a:ea typeface="標楷體" panose="03000509000000000000" pitchFamily="65" charset="-120"/>
              </a:rPr>
              <a:t>「正確無誤，已確認」</a:t>
            </a:r>
            <a:endParaRPr lang="en-US" altLang="zh-TW" sz="1600" dirty="0">
              <a:latin typeface="標楷體" panose="03000509000000000000" pitchFamily="65" charset="-120"/>
              <a:ea typeface="標楷體" panose="03000509000000000000" pitchFamily="65" charset="-120"/>
            </a:endParaRPr>
          </a:p>
          <a:p>
            <a:pPr marL="285750" indent="-285750">
              <a:buFont typeface="Arial" panose="020B0604020202020204" pitchFamily="34" charset="0"/>
              <a:buChar char="•"/>
            </a:pPr>
            <a:r>
              <a:rPr lang="zh-TW" altLang="en-US" sz="1600" dirty="0">
                <a:latin typeface="標楷體" panose="03000509000000000000" pitchFamily="65" charset="-120"/>
                <a:ea typeface="標楷體" panose="03000509000000000000" pitchFamily="65" charset="-120"/>
              </a:rPr>
              <a:t>考生未進系統確認第六學期修課紀錄時，則顯示</a:t>
            </a:r>
            <a:r>
              <a:rPr lang="zh-TW" altLang="en-US" sz="1600" dirty="0">
                <a:solidFill>
                  <a:srgbClr val="FF0000"/>
                </a:solidFill>
                <a:latin typeface="標楷體" panose="03000509000000000000" pitchFamily="65" charset="-120"/>
                <a:ea typeface="標楷體" panose="03000509000000000000" pitchFamily="65" charset="-120"/>
              </a:rPr>
              <a:t>「未確認」</a:t>
            </a:r>
            <a:endParaRPr lang="en-US" altLang="zh-TW" sz="1600" dirty="0">
              <a:latin typeface="標楷體" panose="03000509000000000000" pitchFamily="65" charset="-120"/>
              <a:ea typeface="標楷體" panose="03000509000000000000" pitchFamily="65" charset="-120"/>
            </a:endParaRPr>
          </a:p>
          <a:p>
            <a:pPr marL="285750" indent="-285750">
              <a:buFont typeface="Arial" panose="020B0604020202020204" pitchFamily="34" charset="0"/>
              <a:buChar char="•"/>
            </a:pPr>
            <a:r>
              <a:rPr lang="zh-TW" altLang="en-US" sz="1600" dirty="0">
                <a:latin typeface="標楷體" panose="03000509000000000000" pitchFamily="65" charset="-120"/>
                <a:ea typeface="標楷體" panose="03000509000000000000" pitchFamily="65" charset="-120"/>
              </a:rPr>
              <a:t>考生勾選非為第六學期修課紀錄時，系統則顯示</a:t>
            </a:r>
            <a:r>
              <a:rPr lang="zh-TW" altLang="en-US" sz="1600" dirty="0">
                <a:solidFill>
                  <a:srgbClr val="00B050"/>
                </a:solidFill>
                <a:latin typeface="標楷體" panose="03000509000000000000" pitchFamily="65" charset="-120"/>
                <a:ea typeface="標楷體" panose="03000509000000000000" pitchFamily="65" charset="-120"/>
              </a:rPr>
              <a:t>「有疑義，待處理</a:t>
            </a:r>
            <a:r>
              <a:rPr lang="zh-TW" altLang="en-US" sz="1600" dirty="0" smtClean="0">
                <a:solidFill>
                  <a:srgbClr val="00B050"/>
                </a:solidFill>
                <a:latin typeface="標楷體" panose="03000509000000000000" pitchFamily="65" charset="-120"/>
                <a:ea typeface="標楷體" panose="03000509000000000000" pitchFamily="65" charset="-120"/>
              </a:rPr>
              <a:t>」</a:t>
            </a:r>
            <a:r>
              <a:rPr lang="en-US" altLang="zh-TW" sz="1600" dirty="0" smtClean="0">
                <a:solidFill>
                  <a:srgbClr val="00B050"/>
                </a:solidFill>
                <a:latin typeface="標楷體" panose="03000509000000000000" pitchFamily="65" charset="-120"/>
                <a:ea typeface="標楷體" panose="03000509000000000000" pitchFamily="65" charset="-120"/>
              </a:rPr>
              <a:t/>
            </a:r>
            <a:br>
              <a:rPr lang="en-US" altLang="zh-TW" sz="1600" dirty="0" smtClean="0">
                <a:solidFill>
                  <a:srgbClr val="00B050"/>
                </a:solidFill>
                <a:latin typeface="標楷體" panose="03000509000000000000" pitchFamily="65" charset="-120"/>
                <a:ea typeface="標楷體" panose="03000509000000000000" pitchFamily="65" charset="-120"/>
              </a:rPr>
            </a:br>
            <a:r>
              <a:rPr lang="zh-TW" altLang="en-US" sz="1600" dirty="0" smtClean="0">
                <a:latin typeface="標楷體" panose="03000509000000000000" pitchFamily="65" charset="-120"/>
                <a:ea typeface="標楷體" panose="03000509000000000000" pitchFamily="65" charset="-120"/>
              </a:rPr>
              <a:t>此時</a:t>
            </a:r>
            <a:r>
              <a:rPr lang="zh-TW" altLang="en-US" sz="1600" dirty="0">
                <a:latin typeface="標楷體" panose="03000509000000000000" pitchFamily="65" charset="-120"/>
                <a:ea typeface="標楷體" panose="03000509000000000000" pitchFamily="65" charset="-120"/>
              </a:rPr>
              <a:t>請學校端務必再次確認</a:t>
            </a:r>
            <a:r>
              <a:rPr lang="zh-TW" altLang="en-US" sz="1600" dirty="0" smtClean="0">
                <a:latin typeface="標楷體" panose="03000509000000000000" pitchFamily="65" charset="-120"/>
                <a:ea typeface="標楷體" panose="03000509000000000000" pitchFamily="65" charset="-120"/>
              </a:rPr>
              <a:t>考生第六學期修課紀錄是否</a:t>
            </a:r>
            <a:r>
              <a:rPr lang="zh-TW" altLang="en-US" sz="1600" dirty="0">
                <a:latin typeface="標楷體" panose="03000509000000000000" pitchFamily="65" charset="-120"/>
                <a:ea typeface="標楷體" panose="03000509000000000000" pitchFamily="65" charset="-120"/>
              </a:rPr>
              <a:t>正確，考生第六學期修課紀錄有誤時，請至「</a:t>
            </a:r>
            <a:r>
              <a:rPr lang="zh-TW" altLang="en-US" sz="1600" u="sng" dirty="0">
                <a:latin typeface="標楷體" panose="03000509000000000000" pitchFamily="65" charset="-120"/>
                <a:ea typeface="標楷體" panose="03000509000000000000" pitchFamily="65" charset="-120"/>
              </a:rPr>
              <a:t>單筆第六學期修課紀錄匯出</a:t>
            </a:r>
            <a:r>
              <a:rPr lang="en-US" altLang="zh-TW" sz="1600" u="sng" dirty="0">
                <a:latin typeface="標楷體" panose="03000509000000000000" pitchFamily="65" charset="-120"/>
                <a:ea typeface="標楷體" panose="03000509000000000000" pitchFamily="65" charset="-120"/>
              </a:rPr>
              <a:t>/</a:t>
            </a:r>
            <a:r>
              <a:rPr lang="zh-TW" altLang="en-US" sz="1600" u="sng" dirty="0">
                <a:latin typeface="標楷體" panose="03000509000000000000" pitchFamily="65" charset="-120"/>
                <a:ea typeface="標楷體" panose="03000509000000000000" pitchFamily="65" charset="-120"/>
              </a:rPr>
              <a:t>匯入</a:t>
            </a:r>
            <a:r>
              <a:rPr lang="zh-TW" altLang="en-US" sz="1600" dirty="0">
                <a:latin typeface="標楷體" panose="03000509000000000000" pitchFamily="65" charset="-120"/>
                <a:ea typeface="標楷體" panose="03000509000000000000" pitchFamily="65" charset="-120"/>
              </a:rPr>
              <a:t>」重新上傳正確第六學期修課紀錄後</a:t>
            </a:r>
            <a:r>
              <a:rPr lang="zh-TW" altLang="en-US" sz="1600" dirty="0" smtClean="0">
                <a:latin typeface="標楷體" panose="03000509000000000000" pitchFamily="65" charset="-120"/>
                <a:ea typeface="標楷體" panose="03000509000000000000" pitchFamily="65" charset="-120"/>
              </a:rPr>
              <a:t>，再請</a:t>
            </a:r>
            <a:r>
              <a:rPr lang="zh-TW" altLang="en-US" sz="1600" dirty="0">
                <a:latin typeface="標楷體" panose="03000509000000000000" pitchFamily="65" charset="-120"/>
                <a:ea typeface="標楷體" panose="03000509000000000000" pitchFamily="65" charset="-120"/>
              </a:rPr>
              <a:t>考生重新登入系統，</a:t>
            </a:r>
            <a:r>
              <a:rPr lang="zh-TW" altLang="en-US" sz="1600" dirty="0" smtClean="0">
                <a:latin typeface="標楷體" panose="03000509000000000000" pitchFamily="65" charset="-120"/>
                <a:ea typeface="標楷體" panose="03000509000000000000" pitchFamily="65" charset="-120"/>
              </a:rPr>
              <a:t>即可重新確認</a:t>
            </a:r>
            <a:r>
              <a:rPr lang="zh-TW" altLang="en-US" sz="1600" dirty="0">
                <a:latin typeface="標楷體" panose="03000509000000000000" pitchFamily="65" charset="-120"/>
                <a:ea typeface="標楷體" panose="03000509000000000000" pitchFamily="65" charset="-120"/>
              </a:rPr>
              <a:t>第六學期修課</a:t>
            </a:r>
            <a:r>
              <a:rPr lang="zh-TW" altLang="en-US" sz="1600" dirty="0" smtClean="0">
                <a:latin typeface="標楷體" panose="03000509000000000000" pitchFamily="65" charset="-120"/>
                <a:ea typeface="標楷體" panose="03000509000000000000" pitchFamily="65" charset="-120"/>
              </a:rPr>
              <a:t>紀錄</a:t>
            </a:r>
            <a:endParaRPr lang="en-US" altLang="zh-TW" sz="1600" dirty="0" smtClean="0">
              <a:latin typeface="標楷體" panose="03000509000000000000" pitchFamily="65" charset="-120"/>
              <a:ea typeface="標楷體" panose="03000509000000000000" pitchFamily="65" charset="-120"/>
            </a:endParaRPr>
          </a:p>
          <a:p>
            <a:pPr marL="285750" indent="-285750">
              <a:buFont typeface="Arial" panose="020B0604020202020204" pitchFamily="34" charset="0"/>
              <a:buChar char="•"/>
            </a:pPr>
            <a:r>
              <a:rPr lang="zh-TW" altLang="en-US" sz="1600" dirty="0" smtClean="0">
                <a:latin typeface="標楷體" panose="03000509000000000000" pitchFamily="65" charset="-120"/>
                <a:ea typeface="標楷體" panose="03000509000000000000" pitchFamily="65" charset="-120"/>
              </a:rPr>
              <a:t>請</a:t>
            </a:r>
            <a:r>
              <a:rPr lang="zh-TW" altLang="en-US" sz="1600" dirty="0">
                <a:latin typeface="標楷體" panose="03000509000000000000" pitchFamily="65" charset="-120"/>
                <a:ea typeface="標楷體" panose="03000509000000000000" pitchFamily="65" charset="-120"/>
              </a:rPr>
              <a:t>考生務必於</a:t>
            </a:r>
            <a:r>
              <a:rPr lang="en-US" altLang="zh-TW" sz="1600" dirty="0" smtClean="0">
                <a:latin typeface="Times New Roman" panose="02020603050405020304" pitchFamily="18" charset="0"/>
                <a:ea typeface="標楷體" panose="03000509000000000000" pitchFamily="65" charset="-120"/>
                <a:cs typeface="Times New Roman" panose="02020603050405020304" pitchFamily="18" charset="0"/>
              </a:rPr>
              <a:t>111.5.30(</a:t>
            </a:r>
            <a:r>
              <a:rPr lang="zh-TW" altLang="en-US" sz="1600" dirty="0" smtClean="0">
                <a:latin typeface="Times New Roman" panose="02020603050405020304" pitchFamily="18" charset="0"/>
                <a:ea typeface="標楷體" panose="03000509000000000000" pitchFamily="65" charset="-120"/>
                <a:cs typeface="Times New Roman" panose="02020603050405020304" pitchFamily="18" charset="0"/>
              </a:rPr>
              <a:t>一</a:t>
            </a:r>
            <a:r>
              <a:rPr lang="en-US" altLang="zh-TW" sz="16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17:00</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前</a:t>
            </a:r>
            <a:r>
              <a:rPr lang="zh-TW" altLang="en-US" sz="1600" dirty="0" smtClean="0">
                <a:latin typeface="Times New Roman" panose="02020603050405020304" pitchFamily="18" charset="0"/>
                <a:ea typeface="標楷體" panose="03000509000000000000" pitchFamily="65" charset="-120"/>
                <a:cs typeface="Times New Roman" panose="02020603050405020304" pitchFamily="18" charset="0"/>
              </a:rPr>
              <a:t>完成</a:t>
            </a:r>
            <a:r>
              <a:rPr lang="zh-TW" altLang="en-US" sz="1600" dirty="0" smtClean="0">
                <a:latin typeface="標楷體" panose="03000509000000000000" pitchFamily="65" charset="-120"/>
                <a:ea typeface="標楷體" panose="03000509000000000000" pitchFamily="65" charset="-120"/>
              </a:rPr>
              <a:t>第六學期修課紀錄確認</a:t>
            </a:r>
            <a:r>
              <a:rPr lang="zh-TW" altLang="en-US" sz="1600" dirty="0">
                <a:latin typeface="標楷體" panose="03000509000000000000" pitchFamily="65" charset="-120"/>
                <a:ea typeface="標楷體" panose="03000509000000000000" pitchFamily="65" charset="-120"/>
              </a:rPr>
              <a:t>作業</a:t>
            </a:r>
          </a:p>
        </p:txBody>
      </p:sp>
      <p:sp>
        <p:nvSpPr>
          <p:cNvPr id="8" name="Rectangle 2"/>
          <p:cNvSpPr txBox="1">
            <a:spLocks noChangeArrowheads="1"/>
          </p:cNvSpPr>
          <p:nvPr/>
        </p:nvSpPr>
        <p:spPr>
          <a:xfrm>
            <a:off x="580623" y="35636"/>
            <a:ext cx="9808959" cy="720078"/>
          </a:xfrm>
          <a:prstGeom prst="rect">
            <a:avLst/>
          </a:prstGeom>
          <a:ln/>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lnSpc>
                <a:spcPts val="3500"/>
              </a:lnSpc>
              <a:spcAft>
                <a:spcPts val="0"/>
              </a:spcAft>
            </a:pPr>
            <a:r>
              <a:rPr lang="en-US" altLang="zh-TW" sz="2600" b="1" dirty="0" smtClean="0">
                <a:latin typeface="標楷體" panose="03000509000000000000" pitchFamily="65" charset="-120"/>
                <a:ea typeface="標楷體" panose="03000509000000000000" pitchFamily="65" charset="-120"/>
              </a:rPr>
              <a:t>【</a:t>
            </a:r>
            <a:r>
              <a:rPr lang="zh-TW" altLang="en-US" sz="2600" b="1" dirty="0" smtClean="0">
                <a:latin typeface="標楷體" panose="03000509000000000000" pitchFamily="65" charset="-120"/>
                <a:ea typeface="標楷體" panose="03000509000000000000" pitchFamily="65" charset="-120"/>
              </a:rPr>
              <a:t>集體</a:t>
            </a:r>
            <a:r>
              <a:rPr lang="zh-TW" altLang="en-US" sz="2600" b="1" dirty="0">
                <a:latin typeface="標楷體" panose="03000509000000000000" pitchFamily="65" charset="-120"/>
                <a:ea typeface="標楷體" panose="03000509000000000000" pitchFamily="65" charset="-120"/>
              </a:rPr>
              <a:t>報名</a:t>
            </a:r>
            <a:r>
              <a:rPr lang="en-US" altLang="zh-TW" sz="2600" b="1" dirty="0" smtClean="0">
                <a:latin typeface="標楷體" panose="03000509000000000000" pitchFamily="65" charset="-120"/>
                <a:ea typeface="標楷體" panose="03000509000000000000" pitchFamily="65" charset="-120"/>
              </a:rPr>
              <a:t>】</a:t>
            </a:r>
            <a:r>
              <a:rPr lang="zh-TW" altLang="en-US" sz="2600" b="1" dirty="0">
                <a:latin typeface="標楷體" panose="03000509000000000000" pitchFamily="65" charset="-120"/>
                <a:ea typeface="標楷體" panose="03000509000000000000" pitchFamily="65" charset="-120"/>
              </a:rPr>
              <a:t>應屆畢業生第六學期修課紀錄檢視進度查詢</a:t>
            </a:r>
            <a:r>
              <a:rPr lang="en-US" altLang="zh-TW" sz="2600" b="1" dirty="0">
                <a:solidFill>
                  <a:srgbClr val="0000FF"/>
                </a:solidFill>
                <a:latin typeface="標楷體" panose="03000509000000000000" pitchFamily="65" charset="-120"/>
                <a:ea typeface="標楷體" panose="03000509000000000000" pitchFamily="65" charset="-120"/>
              </a:rPr>
              <a:t>【</a:t>
            </a:r>
            <a:r>
              <a:rPr lang="zh-TW" altLang="en-US" sz="2600" b="1" dirty="0">
                <a:solidFill>
                  <a:srgbClr val="0000FF"/>
                </a:solidFill>
                <a:latin typeface="標楷體" panose="03000509000000000000" pitchFamily="65" charset="-120"/>
                <a:ea typeface="標楷體" panose="03000509000000000000" pitchFamily="65" charset="-120"/>
              </a:rPr>
              <a:t>學校端</a:t>
            </a:r>
            <a:r>
              <a:rPr lang="en-US" altLang="zh-TW" sz="2600" b="1" dirty="0" smtClean="0">
                <a:solidFill>
                  <a:srgbClr val="0000FF"/>
                </a:solidFill>
                <a:latin typeface="標楷體" panose="03000509000000000000" pitchFamily="65" charset="-120"/>
                <a:ea typeface="標楷體" panose="03000509000000000000" pitchFamily="65" charset="-120"/>
              </a:rPr>
              <a:t>】</a:t>
            </a:r>
            <a:endParaRPr lang="en-US" altLang="zh-TW" sz="2600" b="1" dirty="0">
              <a:solidFill>
                <a:srgbClr val="0000FF"/>
              </a:solidFill>
              <a:latin typeface="標楷體" panose="03000509000000000000" pitchFamily="65" charset="-120"/>
              <a:ea typeface="標楷體" panose="03000509000000000000" pitchFamily="65" charset="-120"/>
            </a:endParaRPr>
          </a:p>
        </p:txBody>
      </p:sp>
      <p:sp>
        <p:nvSpPr>
          <p:cNvPr id="10" name="矩形 9"/>
          <p:cNvSpPr/>
          <p:nvPr/>
        </p:nvSpPr>
        <p:spPr>
          <a:xfrm>
            <a:off x="5790577" y="820674"/>
            <a:ext cx="1153688" cy="20586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xmlns="" val="172613356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612132" y="25879"/>
            <a:ext cx="9808959" cy="720078"/>
          </a:xfrm>
          <a:prstGeom prst="rect">
            <a:avLst/>
          </a:prstGeom>
          <a:ln/>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lnSpc>
                <a:spcPts val="3500"/>
              </a:lnSpc>
              <a:spcAft>
                <a:spcPts val="0"/>
              </a:spcAft>
            </a:pPr>
            <a:r>
              <a:rPr lang="en-US" altLang="zh-TW" sz="2600" b="1" dirty="0" smtClean="0">
                <a:latin typeface="標楷體" panose="03000509000000000000" pitchFamily="65" charset="-120"/>
                <a:ea typeface="標楷體" panose="03000509000000000000" pitchFamily="65" charset="-120"/>
              </a:rPr>
              <a:t>【</a:t>
            </a:r>
            <a:r>
              <a:rPr lang="zh-TW" altLang="en-US" sz="2600" b="1" dirty="0" smtClean="0">
                <a:latin typeface="標楷體" panose="03000509000000000000" pitchFamily="65" charset="-120"/>
                <a:ea typeface="標楷體" panose="03000509000000000000" pitchFamily="65" charset="-120"/>
              </a:rPr>
              <a:t>集體</a:t>
            </a:r>
            <a:r>
              <a:rPr lang="zh-TW" altLang="en-US" sz="2600" b="1" dirty="0">
                <a:latin typeface="標楷體" panose="03000509000000000000" pitchFamily="65" charset="-120"/>
                <a:ea typeface="標楷體" panose="03000509000000000000" pitchFamily="65" charset="-120"/>
              </a:rPr>
              <a:t>報名</a:t>
            </a:r>
            <a:r>
              <a:rPr lang="en-US" altLang="zh-TW" sz="2600" b="1" dirty="0" smtClean="0">
                <a:latin typeface="標楷體" panose="03000509000000000000" pitchFamily="65" charset="-120"/>
                <a:ea typeface="標楷體" panose="03000509000000000000" pitchFamily="65" charset="-120"/>
              </a:rPr>
              <a:t>】</a:t>
            </a:r>
            <a:r>
              <a:rPr lang="zh-TW" altLang="en-US" sz="2600" b="1" dirty="0">
                <a:latin typeface="標楷體" panose="03000509000000000000" pitchFamily="65" charset="-120"/>
                <a:ea typeface="標楷體" panose="03000509000000000000" pitchFamily="65" charset="-120"/>
              </a:rPr>
              <a:t>應屆畢業生</a:t>
            </a:r>
            <a:r>
              <a:rPr lang="zh-TW" altLang="en-US" sz="2600" b="1" dirty="0">
                <a:solidFill>
                  <a:srgbClr val="FF0000"/>
                </a:solidFill>
                <a:latin typeface="標楷體" panose="03000509000000000000" pitchFamily="65" charset="-120"/>
                <a:ea typeface="標楷體" panose="03000509000000000000" pitchFamily="65" charset="-120"/>
              </a:rPr>
              <a:t>第六學期修課</a:t>
            </a:r>
            <a:r>
              <a:rPr lang="zh-TW" altLang="en-US" sz="2600" b="1" dirty="0" smtClean="0">
                <a:solidFill>
                  <a:srgbClr val="FF0000"/>
                </a:solidFill>
                <a:latin typeface="標楷體" panose="03000509000000000000" pitchFamily="65" charset="-120"/>
                <a:ea typeface="標楷體" panose="03000509000000000000" pitchFamily="65" charset="-120"/>
              </a:rPr>
              <a:t>紀錄疑義</a:t>
            </a:r>
            <a:r>
              <a:rPr lang="zh-TW" altLang="en-US" sz="2600" b="1" dirty="0" smtClean="0">
                <a:latin typeface="標楷體" panose="03000509000000000000" pitchFamily="65" charset="-120"/>
                <a:ea typeface="標楷體" panose="03000509000000000000" pitchFamily="65" charset="-120"/>
              </a:rPr>
              <a:t>處理方法</a:t>
            </a:r>
            <a:r>
              <a:rPr lang="en-US" altLang="zh-TW" sz="2600" b="1" dirty="0" smtClean="0">
                <a:solidFill>
                  <a:srgbClr val="0000FF"/>
                </a:solidFill>
                <a:latin typeface="標楷體" panose="03000509000000000000" pitchFamily="65" charset="-120"/>
                <a:ea typeface="標楷體" panose="03000509000000000000" pitchFamily="65" charset="-120"/>
              </a:rPr>
              <a:t>【</a:t>
            </a:r>
            <a:r>
              <a:rPr lang="zh-TW" altLang="en-US" sz="2600" b="1" dirty="0">
                <a:solidFill>
                  <a:srgbClr val="0000FF"/>
                </a:solidFill>
                <a:latin typeface="標楷體" panose="03000509000000000000" pitchFamily="65" charset="-120"/>
                <a:ea typeface="標楷體" panose="03000509000000000000" pitchFamily="65" charset="-120"/>
              </a:rPr>
              <a:t>學校端</a:t>
            </a:r>
            <a:r>
              <a:rPr lang="en-US" altLang="zh-TW" sz="2600" b="1" dirty="0" smtClean="0">
                <a:solidFill>
                  <a:srgbClr val="0000FF"/>
                </a:solidFill>
                <a:latin typeface="標楷體" panose="03000509000000000000" pitchFamily="65" charset="-120"/>
                <a:ea typeface="標楷體" panose="03000509000000000000" pitchFamily="65" charset="-120"/>
              </a:rPr>
              <a:t>】</a:t>
            </a:r>
            <a:endParaRPr lang="en-US" altLang="zh-TW" sz="2600" b="1" dirty="0">
              <a:solidFill>
                <a:srgbClr val="0000FF"/>
              </a:solidFill>
              <a:latin typeface="標楷體" panose="03000509000000000000" pitchFamily="65" charset="-120"/>
              <a:ea typeface="標楷體" panose="03000509000000000000" pitchFamily="65" charset="-120"/>
            </a:endParaRPr>
          </a:p>
        </p:txBody>
      </p:sp>
      <p:sp>
        <p:nvSpPr>
          <p:cNvPr id="3" name="Rectangle 3"/>
          <p:cNvSpPr txBox="1">
            <a:spLocks noChangeArrowheads="1"/>
          </p:cNvSpPr>
          <p:nvPr/>
        </p:nvSpPr>
        <p:spPr>
          <a:xfrm>
            <a:off x="1847528" y="795577"/>
            <a:ext cx="8785506" cy="537744"/>
          </a:xfrm>
          <a:prstGeom prst="rect">
            <a:avLst/>
          </a:prstGeom>
          <a:ln/>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ts val="3500"/>
              </a:lnSpc>
              <a:spcAft>
                <a:spcPts val="0"/>
              </a:spcAft>
            </a:pPr>
            <a:r>
              <a:rPr kumimoji="0" lang="zh-TW" altLang="en-US" sz="2400" b="1" dirty="0" smtClean="0">
                <a:solidFill>
                  <a:srgbClr val="FF0000"/>
                </a:solidFill>
                <a:latin typeface="標楷體" panose="03000509000000000000" pitchFamily="65" charset="-120"/>
                <a:ea typeface="標楷體" panose="03000509000000000000" pitchFamily="65" charset="-120"/>
              </a:rPr>
              <a:t>單</a:t>
            </a:r>
            <a:r>
              <a:rPr kumimoji="0" lang="zh-TW" altLang="en-US" sz="2400" b="1" dirty="0">
                <a:solidFill>
                  <a:srgbClr val="FF0000"/>
                </a:solidFill>
                <a:latin typeface="標楷體" panose="03000509000000000000" pitchFamily="65" charset="-120"/>
                <a:ea typeface="標楷體" panose="03000509000000000000" pitchFamily="65" charset="-120"/>
              </a:rPr>
              <a:t>筆第六學期修課紀錄匯出</a:t>
            </a:r>
            <a:r>
              <a:rPr kumimoji="0" lang="en-US" altLang="zh-TW" sz="2400" b="1" dirty="0">
                <a:solidFill>
                  <a:srgbClr val="FF0000"/>
                </a:solidFill>
                <a:latin typeface="標楷體" panose="03000509000000000000" pitchFamily="65" charset="-120"/>
                <a:ea typeface="標楷體" panose="03000509000000000000" pitchFamily="65" charset="-120"/>
              </a:rPr>
              <a:t>/</a:t>
            </a:r>
            <a:r>
              <a:rPr kumimoji="0" lang="zh-TW" altLang="en-US" sz="2400" b="1" dirty="0">
                <a:solidFill>
                  <a:srgbClr val="FF0000"/>
                </a:solidFill>
                <a:latin typeface="標楷體" panose="03000509000000000000" pitchFamily="65" charset="-120"/>
                <a:ea typeface="標楷體" panose="03000509000000000000" pitchFamily="65" charset="-120"/>
              </a:rPr>
              <a:t>匯入</a:t>
            </a:r>
          </a:p>
        </p:txBody>
      </p:sp>
      <p:pic>
        <p:nvPicPr>
          <p:cNvPr id="5" name="圖片 4"/>
          <p:cNvPicPr>
            <a:picLocks noChangeAspect="1"/>
          </p:cNvPicPr>
          <p:nvPr/>
        </p:nvPicPr>
        <p:blipFill>
          <a:blip r:embed="rId2"/>
          <a:stretch>
            <a:fillRect/>
          </a:stretch>
        </p:blipFill>
        <p:spPr>
          <a:xfrm>
            <a:off x="1847528" y="1333320"/>
            <a:ext cx="8785506" cy="5496899"/>
          </a:xfrm>
          <a:prstGeom prst="rect">
            <a:avLst/>
          </a:prstGeom>
        </p:spPr>
      </p:pic>
      <p:sp>
        <p:nvSpPr>
          <p:cNvPr id="8" name="矩形 7"/>
          <p:cNvSpPr/>
          <p:nvPr/>
        </p:nvSpPr>
        <p:spPr>
          <a:xfrm>
            <a:off x="5897176" y="1408192"/>
            <a:ext cx="1064705" cy="22778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p:nvSpPr>
        <p:spPr>
          <a:xfrm>
            <a:off x="4807373" y="1810758"/>
            <a:ext cx="2818742" cy="22778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p:cNvSpPr/>
          <p:nvPr/>
        </p:nvSpPr>
        <p:spPr>
          <a:xfrm>
            <a:off x="4424934" y="4076630"/>
            <a:ext cx="5849489" cy="35430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xmlns="" val="15063347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94451" y="156119"/>
            <a:ext cx="8263801" cy="507831"/>
          </a:xfrm>
          <a:prstGeom prst="rect">
            <a:avLst/>
          </a:prstGeom>
        </p:spPr>
        <p:txBody>
          <a:bodyPr wrap="none">
            <a:spAutoFit/>
          </a:bodyPr>
          <a:lstStyle/>
          <a:p>
            <a:pPr fontAlgn="auto">
              <a:lnSpc>
                <a:spcPct val="90000"/>
              </a:lnSpc>
              <a:spcAft>
                <a:spcPts val="0"/>
              </a:spcAft>
            </a:pPr>
            <a:r>
              <a:rPr kumimoji="0" lang="zh-TW" altLang="en-US" sz="3000" b="1" dirty="0" smtClean="0">
                <a:latin typeface="標楷體" panose="03000509000000000000" pitchFamily="65" charset="-120"/>
                <a:ea typeface="標楷體" panose="03000509000000000000" pitchFamily="65" charset="-120"/>
              </a:rPr>
              <a:t>應屆畢業生</a:t>
            </a:r>
            <a:r>
              <a:rPr kumimoji="0" lang="zh-TW" altLang="en-US" sz="3000" b="1" dirty="0" smtClean="0">
                <a:solidFill>
                  <a:prstClr val="black"/>
                </a:solidFill>
                <a:latin typeface="標楷體" panose="03000509000000000000" pitchFamily="65" charset="-120"/>
                <a:ea typeface="標楷體" panose="03000509000000000000" pitchFamily="65" charset="-120"/>
              </a:rPr>
              <a:t>第六學期修課紀錄查詢</a:t>
            </a:r>
            <a:r>
              <a:rPr kumimoji="0" lang="zh-TW" altLang="en-US" sz="3000" b="1" dirty="0">
                <a:solidFill>
                  <a:prstClr val="black"/>
                </a:solidFill>
                <a:latin typeface="標楷體" panose="03000509000000000000" pitchFamily="65" charset="-120"/>
                <a:ea typeface="標楷體" panose="03000509000000000000" pitchFamily="65" charset="-120"/>
              </a:rPr>
              <a:t>系統</a:t>
            </a:r>
            <a:r>
              <a:rPr kumimoji="0" lang="en-US" altLang="zh-TW" sz="3000" b="1" dirty="0">
                <a:solidFill>
                  <a:prstClr val="black"/>
                </a:solidFill>
                <a:latin typeface="標楷體" panose="03000509000000000000" pitchFamily="65" charset="-120"/>
                <a:ea typeface="標楷體" panose="03000509000000000000" pitchFamily="65" charset="-120"/>
              </a:rPr>
              <a:t>(</a:t>
            </a:r>
            <a:r>
              <a:rPr kumimoji="0" lang="zh-TW" altLang="en-US" sz="3000" b="1" dirty="0">
                <a:solidFill>
                  <a:prstClr val="black"/>
                </a:solidFill>
                <a:latin typeface="標楷體" panose="03000509000000000000" pitchFamily="65" charset="-120"/>
                <a:ea typeface="標楷體" panose="03000509000000000000" pitchFamily="65" charset="-120"/>
              </a:rPr>
              <a:t>考生端</a:t>
            </a:r>
            <a:r>
              <a:rPr kumimoji="0" lang="en-US" altLang="zh-TW" sz="3000" b="1" dirty="0">
                <a:solidFill>
                  <a:prstClr val="black"/>
                </a:solidFill>
                <a:latin typeface="標楷體" panose="03000509000000000000" pitchFamily="65" charset="-120"/>
                <a:ea typeface="標楷體" panose="03000509000000000000" pitchFamily="65" charset="-120"/>
              </a:rPr>
              <a:t>)</a:t>
            </a:r>
          </a:p>
        </p:txBody>
      </p:sp>
      <p:sp>
        <p:nvSpPr>
          <p:cNvPr id="7" name="Rectangle 2"/>
          <p:cNvSpPr txBox="1">
            <a:spLocks noChangeArrowheads="1"/>
          </p:cNvSpPr>
          <p:nvPr/>
        </p:nvSpPr>
        <p:spPr bwMode="auto">
          <a:xfrm>
            <a:off x="2254830" y="725046"/>
            <a:ext cx="8002587" cy="1800200"/>
          </a:xfrm>
          <a:prstGeom prst="rect">
            <a:avLst/>
          </a:prstGeom>
          <a:noFill/>
          <a:ln w="9525">
            <a:noFill/>
            <a:miter lim="800000"/>
            <a:headEnd/>
            <a:tailEnd/>
          </a:ln>
        </p:spPr>
        <p:txBody>
          <a:bodyPr vert="horz" wrap="square" lIns="0" tIns="45720" rIns="18288" bIns="45720"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3200">
                <a:solidFill>
                  <a:schemeClr val="tx1"/>
                </a:solidFill>
                <a:latin typeface="標楷體" panose="03000509000000000000" pitchFamily="65" charset="-120"/>
                <a:ea typeface="標楷體" panose="03000509000000000000" pitchFamily="65" charset="-120"/>
                <a:cs typeface="+mn-cs"/>
              </a:defRPr>
            </a:lvl1pPr>
            <a:lvl2pPr marL="742950" indent="-285750" algn="l" rtl="0" eaLnBrk="0" fontAlgn="base" hangingPunct="0">
              <a:spcBef>
                <a:spcPct val="20000"/>
              </a:spcBef>
              <a:spcAft>
                <a:spcPct val="0"/>
              </a:spcAft>
              <a:buChar char="–"/>
              <a:defRPr kumimoji="1" sz="2800">
                <a:solidFill>
                  <a:schemeClr val="tx1"/>
                </a:solidFill>
                <a:latin typeface="標楷體" panose="03000509000000000000" pitchFamily="65" charset="-120"/>
                <a:ea typeface="標楷體" panose="03000509000000000000" pitchFamily="65" charset="-120"/>
              </a:defRPr>
            </a:lvl2pPr>
            <a:lvl3pPr marL="1143000" indent="-228600" algn="l" rtl="0" eaLnBrk="0" fontAlgn="base" hangingPunct="0">
              <a:spcBef>
                <a:spcPct val="20000"/>
              </a:spcBef>
              <a:spcAft>
                <a:spcPct val="0"/>
              </a:spcAft>
              <a:buChar char="•"/>
              <a:defRPr kumimoji="1" sz="2400">
                <a:solidFill>
                  <a:schemeClr val="tx1"/>
                </a:solidFill>
                <a:latin typeface="標楷體" panose="03000509000000000000" pitchFamily="65" charset="-120"/>
                <a:ea typeface="標楷體" panose="03000509000000000000" pitchFamily="65" charset="-120"/>
              </a:defRPr>
            </a:lvl3pPr>
            <a:lvl4pPr marL="1600200" indent="-228600" algn="l" rtl="0" eaLnBrk="0" fontAlgn="base" hangingPunct="0">
              <a:spcBef>
                <a:spcPct val="20000"/>
              </a:spcBef>
              <a:spcAft>
                <a:spcPct val="0"/>
              </a:spcAft>
              <a:buChar char="–"/>
              <a:defRPr kumimoji="1" sz="2000">
                <a:solidFill>
                  <a:schemeClr val="tx1"/>
                </a:solidFill>
                <a:latin typeface="標楷體" panose="03000509000000000000" pitchFamily="65" charset="-120"/>
                <a:ea typeface="標楷體" panose="03000509000000000000" pitchFamily="65" charset="-120"/>
              </a:defRPr>
            </a:lvl4pPr>
            <a:lvl5pPr marL="2057400" indent="-228600" algn="l" rtl="0" eaLnBrk="0" fontAlgn="base" hangingPunct="0">
              <a:spcBef>
                <a:spcPct val="20000"/>
              </a:spcBef>
              <a:spcAft>
                <a:spcPct val="0"/>
              </a:spcAft>
              <a:buChar char="»"/>
              <a:defRPr kumimoji="1" sz="2000">
                <a:solidFill>
                  <a:schemeClr val="tx1"/>
                </a:solidFill>
                <a:latin typeface="標楷體" panose="03000509000000000000" pitchFamily="65" charset="-120"/>
                <a:ea typeface="標楷體" panose="03000509000000000000" pitchFamily="65" charset="-120"/>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algn="ctr" eaLnBrk="1" hangingPunct="1">
              <a:lnSpc>
                <a:spcPts val="3500"/>
              </a:lnSpc>
              <a:buNone/>
            </a:pPr>
            <a:r>
              <a:rPr lang="en-US" altLang="zh-TW" sz="2800" kern="0" dirty="0" smtClean="0">
                <a:solidFill>
                  <a:srgbClr val="FF3300"/>
                </a:solidFill>
                <a:latin typeface="Times New Roman" panose="02020603050405020304" pitchFamily="18" charset="0"/>
                <a:cs typeface="Times New Roman" panose="02020603050405020304" pitchFamily="18" charset="0"/>
              </a:rPr>
              <a:t>111/5/27(</a:t>
            </a:r>
            <a:r>
              <a:rPr lang="zh-TW" altLang="en-US" sz="2800" kern="0" dirty="0" smtClean="0">
                <a:solidFill>
                  <a:srgbClr val="FF3300"/>
                </a:solidFill>
                <a:latin typeface="Times New Roman" panose="02020603050405020304" pitchFamily="18" charset="0"/>
                <a:cs typeface="Times New Roman" panose="02020603050405020304" pitchFamily="18" charset="0"/>
              </a:rPr>
              <a:t>五</a:t>
            </a:r>
            <a:r>
              <a:rPr lang="en-US" altLang="zh-TW" sz="2800" kern="0" dirty="0" smtClean="0">
                <a:solidFill>
                  <a:srgbClr val="FF3300"/>
                </a:solidFill>
                <a:latin typeface="Times New Roman" panose="02020603050405020304" pitchFamily="18" charset="0"/>
                <a:cs typeface="Times New Roman" panose="02020603050405020304" pitchFamily="18" charset="0"/>
              </a:rPr>
              <a:t>)10:00~111/5/30 (</a:t>
            </a:r>
            <a:r>
              <a:rPr lang="zh-TW" altLang="en-US" sz="2800" kern="0" dirty="0" smtClean="0">
                <a:solidFill>
                  <a:srgbClr val="FF3300"/>
                </a:solidFill>
                <a:latin typeface="Times New Roman" panose="02020603050405020304" pitchFamily="18" charset="0"/>
                <a:cs typeface="Times New Roman" panose="02020603050405020304" pitchFamily="18" charset="0"/>
              </a:rPr>
              <a:t>一</a:t>
            </a:r>
            <a:r>
              <a:rPr lang="en-US" altLang="zh-TW" sz="2800" kern="0" dirty="0" smtClean="0">
                <a:solidFill>
                  <a:srgbClr val="FF3300"/>
                </a:solidFill>
                <a:latin typeface="Times New Roman" panose="02020603050405020304" pitchFamily="18" charset="0"/>
                <a:cs typeface="Times New Roman" panose="02020603050405020304" pitchFamily="18" charset="0"/>
              </a:rPr>
              <a:t>)</a:t>
            </a:r>
            <a:r>
              <a:rPr lang="en-US" altLang="zh-TW" sz="2800" kern="0" dirty="0">
                <a:solidFill>
                  <a:srgbClr val="FF3300"/>
                </a:solidFill>
                <a:latin typeface="Times New Roman" panose="02020603050405020304" pitchFamily="18" charset="0"/>
                <a:cs typeface="Times New Roman" panose="02020603050405020304" pitchFamily="18" charset="0"/>
              </a:rPr>
              <a:t>17:00 </a:t>
            </a:r>
          </a:p>
          <a:p>
            <a:pPr marL="0" indent="0" algn="ctr" eaLnBrk="1" hangingPunct="1">
              <a:lnSpc>
                <a:spcPts val="3500"/>
              </a:lnSpc>
              <a:buNone/>
            </a:pPr>
            <a:r>
              <a:rPr lang="zh-TW" altLang="en-US" sz="2800" b="1" kern="0" dirty="0">
                <a:solidFill>
                  <a:srgbClr val="3333FF"/>
                </a:solidFill>
              </a:rPr>
              <a:t>考生務必詳細核對第六學期修課</a:t>
            </a:r>
            <a:r>
              <a:rPr lang="zh-TW" altLang="en-US" sz="2800" b="1" kern="0" dirty="0" smtClean="0">
                <a:solidFill>
                  <a:srgbClr val="3333FF"/>
                </a:solidFill>
              </a:rPr>
              <a:t>紀錄之</a:t>
            </a:r>
            <a:r>
              <a:rPr lang="zh-TW" altLang="en-US" sz="2800" b="1" kern="0" dirty="0">
                <a:solidFill>
                  <a:srgbClr val="3333FF"/>
                </a:solidFill>
              </a:rPr>
              <a:t>內容，</a:t>
            </a:r>
            <a:endParaRPr lang="en-US" altLang="zh-TW" sz="2800" b="1" kern="0" dirty="0">
              <a:solidFill>
                <a:srgbClr val="3333FF"/>
              </a:solidFill>
            </a:endParaRPr>
          </a:p>
          <a:p>
            <a:pPr marL="0" indent="0" algn="ctr" eaLnBrk="1" hangingPunct="1">
              <a:lnSpc>
                <a:spcPts val="3500"/>
              </a:lnSpc>
              <a:buNone/>
            </a:pPr>
            <a:r>
              <a:rPr lang="zh-TW" altLang="en-US" sz="2800" b="1" kern="0" dirty="0">
                <a:solidFill>
                  <a:srgbClr val="3333FF"/>
                </a:solidFill>
              </a:rPr>
              <a:t>如有問題應儘速向</a:t>
            </a:r>
            <a:r>
              <a:rPr lang="zh-TW" altLang="en-US" sz="2800" b="1" kern="0" dirty="0" smtClean="0">
                <a:solidFill>
                  <a:srgbClr val="3333FF"/>
                </a:solidFill>
              </a:rPr>
              <a:t>所屬就讀學校反映</a:t>
            </a:r>
            <a:r>
              <a:rPr lang="zh-TW" altLang="en-US" sz="2800" b="1" kern="0" dirty="0">
                <a:solidFill>
                  <a:srgbClr val="3333FF"/>
                </a:solidFill>
              </a:rPr>
              <a:t>。</a:t>
            </a:r>
            <a:endParaRPr lang="en-US" altLang="zh-TW" sz="2800" b="1" kern="0" dirty="0">
              <a:solidFill>
                <a:srgbClr val="3333FF"/>
              </a:solidFill>
            </a:endParaRPr>
          </a:p>
        </p:txBody>
      </p:sp>
      <p:pic>
        <p:nvPicPr>
          <p:cNvPr id="6" name="圖片 5"/>
          <p:cNvPicPr/>
          <p:nvPr/>
        </p:nvPicPr>
        <p:blipFill>
          <a:blip r:embed="rId2">
            <a:extLst>
              <a:ext uri="{28A0092B-C50C-407E-A947-70E740481C1C}">
                <a14:useLocalDpi xmlns:a14="http://schemas.microsoft.com/office/drawing/2010/main" xmlns="" val="0"/>
              </a:ext>
            </a:extLst>
          </a:blip>
          <a:stretch>
            <a:fillRect/>
          </a:stretch>
        </p:blipFill>
        <p:spPr>
          <a:xfrm>
            <a:off x="2259679" y="2305447"/>
            <a:ext cx="7992888" cy="4407679"/>
          </a:xfrm>
          <a:prstGeom prst="rect">
            <a:avLst/>
          </a:prstGeom>
        </p:spPr>
      </p:pic>
      <p:sp>
        <p:nvSpPr>
          <p:cNvPr id="3" name="投影片編號版面配置區 2"/>
          <p:cNvSpPr>
            <a:spLocks noGrp="1"/>
          </p:cNvSpPr>
          <p:nvPr>
            <p:ph type="sldNum" sz="quarter" idx="12"/>
          </p:nvPr>
        </p:nvSpPr>
        <p:spPr/>
        <p:txBody>
          <a:bodyPr/>
          <a:lstStyle/>
          <a:p>
            <a:fld id="{BFD9D296-0923-4B30-8558-81C121D8C7E7}" type="slidenum">
              <a:rPr lang="zh-TW" altLang="en-US" smtClean="0"/>
              <a:pPr/>
              <a:t>66</a:t>
            </a:fld>
            <a:endParaRPr lang="zh-TW" altLang="en-US" dirty="0"/>
          </a:p>
        </p:txBody>
      </p:sp>
    </p:spTree>
    <p:extLst>
      <p:ext uri="{BB962C8B-B14F-4D97-AF65-F5344CB8AC3E}">
        <p14:creationId xmlns:p14="http://schemas.microsoft.com/office/powerpoint/2010/main" xmlns="" val="22458396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stretch>
            <a:fillRect/>
          </a:stretch>
        </p:blipFill>
        <p:spPr>
          <a:xfrm>
            <a:off x="2532886" y="1288876"/>
            <a:ext cx="7809169" cy="5474289"/>
          </a:xfrm>
          <a:prstGeom prst="rect">
            <a:avLst/>
          </a:prstGeom>
        </p:spPr>
      </p:pic>
      <p:sp>
        <p:nvSpPr>
          <p:cNvPr id="3" name="矩形 2"/>
          <p:cNvSpPr/>
          <p:nvPr/>
        </p:nvSpPr>
        <p:spPr>
          <a:xfrm>
            <a:off x="7633211" y="4653230"/>
            <a:ext cx="736936" cy="35144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
        <p:nvSpPr>
          <p:cNvPr id="8" name="文字方塊 7"/>
          <p:cNvSpPr txBox="1"/>
          <p:nvPr/>
        </p:nvSpPr>
        <p:spPr>
          <a:xfrm>
            <a:off x="6994492" y="4277567"/>
            <a:ext cx="2608406" cy="369332"/>
          </a:xfrm>
          <a:prstGeom prst="rect">
            <a:avLst/>
          </a:prstGeom>
          <a:solidFill>
            <a:srgbClr val="FF0000"/>
          </a:solidFill>
        </p:spPr>
        <p:txBody>
          <a:bodyPr wrap="none" rtlCol="0">
            <a:spAutoFit/>
          </a:bodyPr>
          <a:lstStyle/>
          <a:p>
            <a:r>
              <a:rPr lang="zh-TW" altLang="en-US" dirty="0" smtClean="0">
                <a:solidFill>
                  <a:schemeClr val="bg1"/>
                </a:solidFill>
                <a:latin typeface="標楷體" panose="03000509000000000000" pitchFamily="65" charset="-120"/>
                <a:ea typeface="標楷體" panose="03000509000000000000" pitchFamily="65" charset="-120"/>
              </a:rPr>
              <a:t>↓下載</a:t>
            </a:r>
            <a:r>
              <a:rPr lang="zh-TW" altLang="en-US" dirty="0">
                <a:solidFill>
                  <a:schemeClr val="bg1"/>
                </a:solidFill>
                <a:latin typeface="標楷體" panose="03000509000000000000" pitchFamily="65" charset="-120"/>
                <a:ea typeface="標楷體" panose="03000509000000000000" pitchFamily="65" charset="-120"/>
              </a:rPr>
              <a:t>（存檔） ↓列印</a:t>
            </a:r>
          </a:p>
        </p:txBody>
      </p:sp>
      <p:sp>
        <p:nvSpPr>
          <p:cNvPr id="9" name="Rectangle 2"/>
          <p:cNvSpPr>
            <a:spLocks noGrp="1" noChangeArrowheads="1"/>
          </p:cNvSpPr>
          <p:nvPr>
            <p:ph type="title"/>
          </p:nvPr>
        </p:nvSpPr>
        <p:spPr>
          <a:xfrm>
            <a:off x="1415480" y="663950"/>
            <a:ext cx="10043980" cy="636999"/>
          </a:xfrm>
        </p:spPr>
        <p:txBody>
          <a:bodyPr>
            <a:normAutofit/>
          </a:bodyPr>
          <a:lstStyle/>
          <a:p>
            <a:pPr algn="ctr"/>
            <a:r>
              <a:rPr lang="zh-TW" altLang="en-US" sz="2800" kern="1200" dirty="0" smtClean="0">
                <a:latin typeface="標楷體" panose="03000509000000000000" pitchFamily="65" charset="-120"/>
                <a:ea typeface="標楷體" panose="03000509000000000000" pitchFamily="65" charset="-120"/>
              </a:rPr>
              <a:t>應屆</a:t>
            </a:r>
            <a:r>
              <a:rPr lang="zh-TW" altLang="en-US" sz="2800" kern="1200" dirty="0">
                <a:latin typeface="標楷體" panose="03000509000000000000" pitchFamily="65" charset="-120"/>
                <a:ea typeface="標楷體" panose="03000509000000000000" pitchFamily="65" charset="-120"/>
              </a:rPr>
              <a:t>畢業生</a:t>
            </a:r>
            <a:r>
              <a:rPr lang="zh-TW" altLang="en-US" sz="2800" kern="1200" dirty="0">
                <a:solidFill>
                  <a:srgbClr val="FF0000"/>
                </a:solidFill>
                <a:latin typeface="標楷體" panose="03000509000000000000" pitchFamily="65" charset="-120"/>
                <a:ea typeface="標楷體" panose="03000509000000000000" pitchFamily="65" charset="-120"/>
              </a:rPr>
              <a:t>所屬學校</a:t>
            </a:r>
            <a:r>
              <a:rPr lang="zh-TW" altLang="en-US" sz="2800" kern="1200" dirty="0">
                <a:solidFill>
                  <a:srgbClr val="0000FF"/>
                </a:solidFill>
                <a:latin typeface="標楷體" panose="03000509000000000000" pitchFamily="65" charset="-120"/>
                <a:ea typeface="標楷體" panose="03000509000000000000" pitchFamily="65" charset="-120"/>
              </a:rPr>
              <a:t>已</a:t>
            </a:r>
            <a:r>
              <a:rPr lang="zh-TW" altLang="en-US" sz="2800" kern="1200" dirty="0">
                <a:solidFill>
                  <a:srgbClr val="FF0000"/>
                </a:solidFill>
                <a:latin typeface="標楷體" panose="03000509000000000000" pitchFamily="65" charset="-120"/>
                <a:ea typeface="標楷體" panose="03000509000000000000" pitchFamily="65" charset="-120"/>
                <a:cs typeface="+mn-cs"/>
              </a:rPr>
              <a:t>上</a:t>
            </a:r>
            <a:r>
              <a:rPr lang="zh-TW" altLang="en-US" sz="2800" dirty="0">
                <a:solidFill>
                  <a:srgbClr val="FF0000"/>
                </a:solidFill>
                <a:latin typeface="標楷體" panose="03000509000000000000" pitchFamily="65" charset="-120"/>
                <a:ea typeface="標楷體" panose="03000509000000000000" pitchFamily="65" charset="-120"/>
                <a:cs typeface="+mn-cs"/>
              </a:rPr>
              <a:t>傳第六學期修課</a:t>
            </a:r>
            <a:r>
              <a:rPr lang="zh-TW" altLang="en-US" sz="2800" dirty="0" smtClean="0">
                <a:solidFill>
                  <a:srgbClr val="FF0000"/>
                </a:solidFill>
                <a:latin typeface="標楷體" panose="03000509000000000000" pitchFamily="65" charset="-120"/>
                <a:ea typeface="標楷體" panose="03000509000000000000" pitchFamily="65" charset="-120"/>
                <a:cs typeface="+mn-cs"/>
              </a:rPr>
              <a:t>紀錄</a:t>
            </a:r>
            <a:r>
              <a:rPr lang="zh-TW" altLang="en-US" sz="2800" dirty="0">
                <a:latin typeface="標楷體" panose="03000509000000000000" pitchFamily="65" charset="-120"/>
                <a:ea typeface="標楷體" panose="03000509000000000000" pitchFamily="65" charset="-120"/>
              </a:rPr>
              <a:t>之考生登入系統</a:t>
            </a:r>
          </a:p>
        </p:txBody>
      </p:sp>
      <p:sp>
        <p:nvSpPr>
          <p:cNvPr id="4" name="投影片編號版面配置區 3"/>
          <p:cNvSpPr>
            <a:spLocks noGrp="1"/>
          </p:cNvSpPr>
          <p:nvPr>
            <p:ph type="sldNum" sz="quarter" idx="12"/>
          </p:nvPr>
        </p:nvSpPr>
        <p:spPr/>
        <p:txBody>
          <a:bodyPr/>
          <a:lstStyle/>
          <a:p>
            <a:fld id="{BFD9D296-0923-4B30-8558-81C121D8C7E7}" type="slidenum">
              <a:rPr lang="zh-TW" altLang="en-US" smtClean="0"/>
              <a:pPr/>
              <a:t>67</a:t>
            </a:fld>
            <a:endParaRPr lang="zh-TW" altLang="en-US" dirty="0"/>
          </a:p>
        </p:txBody>
      </p:sp>
      <p:sp>
        <p:nvSpPr>
          <p:cNvPr id="11" name="矩形 10"/>
          <p:cNvSpPr/>
          <p:nvPr/>
        </p:nvSpPr>
        <p:spPr>
          <a:xfrm>
            <a:off x="894451" y="156119"/>
            <a:ext cx="8263801" cy="507831"/>
          </a:xfrm>
          <a:prstGeom prst="rect">
            <a:avLst/>
          </a:prstGeom>
        </p:spPr>
        <p:txBody>
          <a:bodyPr wrap="none">
            <a:spAutoFit/>
          </a:bodyPr>
          <a:lstStyle/>
          <a:p>
            <a:pPr fontAlgn="auto">
              <a:lnSpc>
                <a:spcPct val="90000"/>
              </a:lnSpc>
              <a:spcAft>
                <a:spcPts val="0"/>
              </a:spcAft>
            </a:pPr>
            <a:r>
              <a:rPr kumimoji="0" lang="zh-TW" altLang="en-US" sz="3000" b="1" dirty="0" smtClean="0">
                <a:latin typeface="標楷體" panose="03000509000000000000" pitchFamily="65" charset="-120"/>
                <a:ea typeface="標楷體" panose="03000509000000000000" pitchFamily="65" charset="-120"/>
              </a:rPr>
              <a:t>應屆畢業生</a:t>
            </a:r>
            <a:r>
              <a:rPr kumimoji="0" lang="zh-TW" altLang="en-US" sz="3000" b="1" dirty="0" smtClean="0">
                <a:solidFill>
                  <a:prstClr val="black"/>
                </a:solidFill>
                <a:latin typeface="標楷體" panose="03000509000000000000" pitchFamily="65" charset="-120"/>
                <a:ea typeface="標楷體" panose="03000509000000000000" pitchFamily="65" charset="-120"/>
              </a:rPr>
              <a:t>第六學期修課紀錄查詢</a:t>
            </a:r>
            <a:r>
              <a:rPr kumimoji="0" lang="zh-TW" altLang="en-US" sz="3000" b="1" dirty="0">
                <a:solidFill>
                  <a:prstClr val="black"/>
                </a:solidFill>
                <a:latin typeface="標楷體" panose="03000509000000000000" pitchFamily="65" charset="-120"/>
                <a:ea typeface="標楷體" panose="03000509000000000000" pitchFamily="65" charset="-120"/>
              </a:rPr>
              <a:t>系統</a:t>
            </a:r>
            <a:r>
              <a:rPr kumimoji="0" lang="en-US" altLang="zh-TW" sz="3000" b="1" dirty="0">
                <a:solidFill>
                  <a:prstClr val="black"/>
                </a:solidFill>
                <a:latin typeface="標楷體" panose="03000509000000000000" pitchFamily="65" charset="-120"/>
                <a:ea typeface="標楷體" panose="03000509000000000000" pitchFamily="65" charset="-120"/>
              </a:rPr>
              <a:t>(</a:t>
            </a:r>
            <a:r>
              <a:rPr kumimoji="0" lang="zh-TW" altLang="en-US" sz="3000" b="1" dirty="0">
                <a:solidFill>
                  <a:prstClr val="black"/>
                </a:solidFill>
                <a:latin typeface="標楷體" panose="03000509000000000000" pitchFamily="65" charset="-120"/>
                <a:ea typeface="標楷體" panose="03000509000000000000" pitchFamily="65" charset="-120"/>
              </a:rPr>
              <a:t>考生端</a:t>
            </a:r>
            <a:r>
              <a:rPr kumimoji="0" lang="en-US" altLang="zh-TW" sz="3000" b="1" dirty="0">
                <a:solidFill>
                  <a:prstClr val="black"/>
                </a:solidFill>
                <a:latin typeface="標楷體" panose="03000509000000000000" pitchFamily="65" charset="-120"/>
                <a:ea typeface="標楷體" panose="03000509000000000000" pitchFamily="65" charset="-120"/>
              </a:rPr>
              <a:t>)</a:t>
            </a:r>
          </a:p>
        </p:txBody>
      </p:sp>
    </p:spTree>
    <p:extLst>
      <p:ext uri="{BB962C8B-B14F-4D97-AF65-F5344CB8AC3E}">
        <p14:creationId xmlns:p14="http://schemas.microsoft.com/office/powerpoint/2010/main" xmlns="" val="345545372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991544" y="1635561"/>
            <a:ext cx="8804961" cy="5064949"/>
          </a:xfrm>
          <a:prstGeom prst="rect">
            <a:avLst/>
          </a:prstGeom>
        </p:spPr>
      </p:pic>
      <p:sp>
        <p:nvSpPr>
          <p:cNvPr id="91140" name="Rectangle 2"/>
          <p:cNvSpPr>
            <a:spLocks noGrp="1" noChangeArrowheads="1"/>
          </p:cNvSpPr>
          <p:nvPr>
            <p:ph type="title" idx="4294967295"/>
          </p:nvPr>
        </p:nvSpPr>
        <p:spPr>
          <a:xfrm>
            <a:off x="1280827" y="631208"/>
            <a:ext cx="10182235" cy="1229156"/>
          </a:xfrm>
        </p:spPr>
        <p:txBody>
          <a:bodyPr>
            <a:noAutofit/>
          </a:bodyPr>
          <a:lstStyle/>
          <a:p>
            <a:pPr algn="ctr"/>
            <a:r>
              <a:rPr lang="zh-TW" altLang="en-US" sz="2800" kern="1200" dirty="0" smtClean="0">
                <a:latin typeface="標楷體" panose="03000509000000000000" pitchFamily="65" charset="-120"/>
                <a:ea typeface="標楷體" panose="03000509000000000000" pitchFamily="65" charset="-120"/>
              </a:rPr>
              <a:t>應屆畢業生</a:t>
            </a:r>
            <a:r>
              <a:rPr lang="zh-TW" altLang="en-US" sz="2800" kern="1200" dirty="0" smtClean="0">
                <a:solidFill>
                  <a:srgbClr val="FF0000"/>
                </a:solidFill>
                <a:latin typeface="標楷體" panose="03000509000000000000" pitchFamily="65" charset="-120"/>
                <a:ea typeface="標楷體" panose="03000509000000000000" pitchFamily="65" charset="-120"/>
              </a:rPr>
              <a:t>所屬學校</a:t>
            </a:r>
            <a:r>
              <a:rPr lang="zh-TW" altLang="en-US" sz="2800" dirty="0" smtClean="0">
                <a:solidFill>
                  <a:srgbClr val="0000FF"/>
                </a:solidFill>
                <a:latin typeface="標楷體" panose="03000509000000000000" pitchFamily="65" charset="-120"/>
                <a:ea typeface="標楷體" panose="03000509000000000000" pitchFamily="65" charset="-120"/>
              </a:rPr>
              <a:t>未</a:t>
            </a:r>
            <a:r>
              <a:rPr lang="zh-TW" altLang="en-US" sz="2800" kern="1200" dirty="0" smtClean="0">
                <a:solidFill>
                  <a:srgbClr val="FF0000"/>
                </a:solidFill>
                <a:latin typeface="標楷體" panose="03000509000000000000" pitchFamily="65" charset="-120"/>
                <a:ea typeface="標楷體" panose="03000509000000000000" pitchFamily="65" charset="-120"/>
              </a:rPr>
              <a:t>上</a:t>
            </a:r>
            <a:r>
              <a:rPr lang="zh-TW" altLang="en-US" sz="2800" dirty="0" smtClean="0">
                <a:solidFill>
                  <a:srgbClr val="FF0000"/>
                </a:solidFill>
                <a:latin typeface="標楷體" panose="03000509000000000000" pitchFamily="65" charset="-120"/>
                <a:ea typeface="標楷體" panose="03000509000000000000" pitchFamily="65" charset="-120"/>
              </a:rPr>
              <a:t>傳第六學期修課紀錄</a:t>
            </a:r>
            <a:r>
              <a:rPr lang="zh-TW" altLang="en-US" sz="2800" dirty="0" smtClean="0">
                <a:latin typeface="標楷體" panose="03000509000000000000" pitchFamily="65" charset="-120"/>
                <a:ea typeface="標楷體" panose="03000509000000000000" pitchFamily="65" charset="-120"/>
              </a:rPr>
              <a:t>之考生登入系統</a:t>
            </a:r>
            <a:r>
              <a:rPr lang="en-US" altLang="zh-TW" sz="2800" dirty="0" smtClean="0">
                <a:latin typeface="標楷體" panose="03000509000000000000" pitchFamily="65" charset="-120"/>
                <a:ea typeface="標楷體" panose="03000509000000000000" pitchFamily="65" charset="-120"/>
              </a:rPr>
              <a:t/>
            </a:r>
            <a:br>
              <a:rPr lang="en-US" altLang="zh-TW" sz="2800" dirty="0" smtClean="0">
                <a:latin typeface="標楷體" panose="03000509000000000000" pitchFamily="65" charset="-120"/>
                <a:ea typeface="標楷體" panose="03000509000000000000" pitchFamily="65" charset="-120"/>
              </a:rPr>
            </a:br>
            <a:r>
              <a:rPr lang="zh-TW" altLang="en-US" sz="2800" dirty="0" smtClean="0">
                <a:latin typeface="標楷體" panose="03000509000000000000" pitchFamily="65" charset="-120"/>
                <a:ea typeface="標楷體" panose="03000509000000000000" pitchFamily="65" charset="-120"/>
              </a:rPr>
              <a:t>（含非</a:t>
            </a:r>
            <a:r>
              <a:rPr lang="zh-TW" altLang="en-US" sz="2800" dirty="0">
                <a:latin typeface="標楷體" panose="03000509000000000000" pitchFamily="65" charset="-120"/>
                <a:ea typeface="標楷體" panose="03000509000000000000" pitchFamily="65" charset="-120"/>
              </a:rPr>
              <a:t>應屆畢業生或青儲組個別報名考生登入</a:t>
            </a:r>
            <a:r>
              <a:rPr lang="zh-TW" altLang="en-US" sz="2800" dirty="0" smtClean="0">
                <a:latin typeface="標楷體" panose="03000509000000000000" pitchFamily="65" charset="-120"/>
                <a:ea typeface="標楷體" panose="03000509000000000000" pitchFamily="65" charset="-120"/>
              </a:rPr>
              <a:t>系統）</a:t>
            </a:r>
            <a:endParaRPr lang="zh-TW" altLang="en-US" sz="2800" dirty="0">
              <a:latin typeface="標楷體" panose="03000509000000000000" pitchFamily="65" charset="-120"/>
              <a:ea typeface="標楷體" panose="03000509000000000000" pitchFamily="65" charset="-120"/>
            </a:endParaRPr>
          </a:p>
        </p:txBody>
      </p:sp>
      <p:sp>
        <p:nvSpPr>
          <p:cNvPr id="9" name="Rectangle 5"/>
          <p:cNvSpPr>
            <a:spLocks noChangeArrowheads="1"/>
          </p:cNvSpPr>
          <p:nvPr/>
        </p:nvSpPr>
        <p:spPr bwMode="auto">
          <a:xfrm>
            <a:off x="4972175" y="2364420"/>
            <a:ext cx="2820837" cy="2232248"/>
          </a:xfrm>
          <a:prstGeom prst="rect">
            <a:avLst/>
          </a:prstGeom>
          <a:noFill/>
          <a:ln w="38100">
            <a:solidFill>
              <a:srgbClr val="FF0000"/>
            </a:solidFill>
            <a:prstDash val="sysDot"/>
            <a:miter lim="800000"/>
            <a:headEnd/>
            <a:tailEnd/>
          </a:ln>
        </p:spPr>
        <p:txBody>
          <a:bodyPr wrap="none" anchor="ctr"/>
          <a:lstStyle/>
          <a:p>
            <a:pPr algn="just">
              <a:buFontTx/>
              <a:buChar char="•"/>
            </a:pPr>
            <a:endParaRPr lang="zh-TW" altLang="en-US">
              <a:latin typeface="標楷體" panose="03000509000000000000" pitchFamily="65" charset="-120"/>
              <a:ea typeface="標楷體" panose="03000509000000000000" pitchFamily="65" charset="-120"/>
            </a:endParaRPr>
          </a:p>
        </p:txBody>
      </p:sp>
      <p:sp>
        <p:nvSpPr>
          <p:cNvPr id="7" name="矩形 6"/>
          <p:cNvSpPr/>
          <p:nvPr/>
        </p:nvSpPr>
        <p:spPr>
          <a:xfrm>
            <a:off x="894451" y="156119"/>
            <a:ext cx="8263801" cy="507831"/>
          </a:xfrm>
          <a:prstGeom prst="rect">
            <a:avLst/>
          </a:prstGeom>
        </p:spPr>
        <p:txBody>
          <a:bodyPr wrap="none">
            <a:spAutoFit/>
          </a:bodyPr>
          <a:lstStyle/>
          <a:p>
            <a:pPr fontAlgn="auto">
              <a:lnSpc>
                <a:spcPct val="90000"/>
              </a:lnSpc>
              <a:spcAft>
                <a:spcPts val="0"/>
              </a:spcAft>
            </a:pPr>
            <a:r>
              <a:rPr kumimoji="0" lang="zh-TW" altLang="en-US" sz="3000" b="1" dirty="0" smtClean="0">
                <a:latin typeface="標楷體" panose="03000509000000000000" pitchFamily="65" charset="-120"/>
                <a:ea typeface="標楷體" panose="03000509000000000000" pitchFamily="65" charset="-120"/>
              </a:rPr>
              <a:t>應屆畢業生</a:t>
            </a:r>
            <a:r>
              <a:rPr kumimoji="0" lang="zh-TW" altLang="en-US" sz="3000" b="1" dirty="0" smtClean="0">
                <a:solidFill>
                  <a:prstClr val="black"/>
                </a:solidFill>
                <a:latin typeface="標楷體" panose="03000509000000000000" pitchFamily="65" charset="-120"/>
                <a:ea typeface="標楷體" panose="03000509000000000000" pitchFamily="65" charset="-120"/>
              </a:rPr>
              <a:t>第六學期修課紀錄查詢</a:t>
            </a:r>
            <a:r>
              <a:rPr kumimoji="0" lang="zh-TW" altLang="en-US" sz="3000" b="1" dirty="0">
                <a:solidFill>
                  <a:prstClr val="black"/>
                </a:solidFill>
                <a:latin typeface="標楷體" panose="03000509000000000000" pitchFamily="65" charset="-120"/>
                <a:ea typeface="標楷體" panose="03000509000000000000" pitchFamily="65" charset="-120"/>
              </a:rPr>
              <a:t>系統</a:t>
            </a:r>
            <a:r>
              <a:rPr kumimoji="0" lang="en-US" altLang="zh-TW" sz="3000" b="1" dirty="0">
                <a:solidFill>
                  <a:prstClr val="black"/>
                </a:solidFill>
                <a:latin typeface="標楷體" panose="03000509000000000000" pitchFamily="65" charset="-120"/>
                <a:ea typeface="標楷體" panose="03000509000000000000" pitchFamily="65" charset="-120"/>
              </a:rPr>
              <a:t>(</a:t>
            </a:r>
            <a:r>
              <a:rPr kumimoji="0" lang="zh-TW" altLang="en-US" sz="3000" b="1" dirty="0">
                <a:solidFill>
                  <a:prstClr val="black"/>
                </a:solidFill>
                <a:latin typeface="標楷體" panose="03000509000000000000" pitchFamily="65" charset="-120"/>
                <a:ea typeface="標楷體" panose="03000509000000000000" pitchFamily="65" charset="-120"/>
              </a:rPr>
              <a:t>考生端</a:t>
            </a:r>
            <a:r>
              <a:rPr kumimoji="0" lang="en-US" altLang="zh-TW" sz="3000" b="1" dirty="0">
                <a:solidFill>
                  <a:prstClr val="black"/>
                </a:solidFill>
                <a:latin typeface="標楷體" panose="03000509000000000000" pitchFamily="65" charset="-120"/>
                <a:ea typeface="標楷體" panose="03000509000000000000" pitchFamily="65" charset="-120"/>
              </a:rPr>
              <a:t>)</a:t>
            </a:r>
          </a:p>
        </p:txBody>
      </p:sp>
    </p:spTree>
    <p:extLst>
      <p:ext uri="{BB962C8B-B14F-4D97-AF65-F5344CB8AC3E}">
        <p14:creationId xmlns:p14="http://schemas.microsoft.com/office/powerpoint/2010/main" xmlns="" val="15746047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群組 17"/>
          <p:cNvGrpSpPr/>
          <p:nvPr/>
        </p:nvGrpSpPr>
        <p:grpSpPr>
          <a:xfrm>
            <a:off x="2523295" y="1143790"/>
            <a:ext cx="7412124" cy="5256411"/>
            <a:chOff x="809297" y="1268760"/>
            <a:chExt cx="7412124" cy="5256411"/>
          </a:xfrm>
        </p:grpSpPr>
        <p:pic>
          <p:nvPicPr>
            <p:cNvPr id="2" name="图片 14"/>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809297" y="3897825"/>
              <a:ext cx="7369455" cy="1304436"/>
            </a:xfrm>
            <a:prstGeom prst="rect">
              <a:avLst/>
            </a:prstGeom>
          </p:spPr>
        </p:pic>
        <p:pic>
          <p:nvPicPr>
            <p:cNvPr id="3" name="图片 15"/>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09297" y="5220735"/>
              <a:ext cx="7412124" cy="1304436"/>
            </a:xfrm>
            <a:prstGeom prst="rect">
              <a:avLst/>
            </a:prstGeom>
          </p:spPr>
        </p:pic>
        <p:pic>
          <p:nvPicPr>
            <p:cNvPr id="4" name="图片 16"/>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827584" y="1268760"/>
              <a:ext cx="7369455" cy="1304436"/>
            </a:xfrm>
            <a:prstGeom prst="rect">
              <a:avLst/>
            </a:prstGeom>
          </p:spPr>
        </p:pic>
        <p:pic>
          <p:nvPicPr>
            <p:cNvPr id="5" name="图片 17"/>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809297" y="2574914"/>
              <a:ext cx="7387742" cy="1304436"/>
            </a:xfrm>
            <a:prstGeom prst="rect">
              <a:avLst/>
            </a:prstGeom>
          </p:spPr>
        </p:pic>
        <p:sp>
          <p:nvSpPr>
            <p:cNvPr id="6" name="TextBox 19"/>
            <p:cNvSpPr txBox="1"/>
            <p:nvPr/>
          </p:nvSpPr>
          <p:spPr>
            <a:xfrm flipH="1">
              <a:off x="2486133" y="1721529"/>
              <a:ext cx="5274183" cy="338554"/>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fontAlgn="auto">
                <a:spcBef>
                  <a:spcPts val="0"/>
                </a:spcBef>
                <a:spcAft>
                  <a:spcPts val="0"/>
                </a:spcAft>
                <a:defRPr/>
              </a:pPr>
              <a:r>
                <a:rPr kumimoji="0" lang="zh-TW" altLang="en-US" sz="2000" dirty="0">
                  <a:solidFill>
                    <a:srgbClr val="ED1E79"/>
                  </a:solidFill>
                  <a:latin typeface="Times New Roman" panose="02020603050405020304" pitchFamily="18" charset="0"/>
                  <a:ea typeface="標楷體" panose="03000509000000000000" pitchFamily="65" charset="-120"/>
                  <a:cs typeface="Times New Roman" panose="02020603050405020304" pitchFamily="18" charset="0"/>
                </a:rPr>
                <a:t>資格審查登錄</a:t>
              </a:r>
              <a:r>
                <a:rPr kumimoji="0" lang="en-US" altLang="zh-TW" sz="2000" dirty="0">
                  <a:solidFill>
                    <a:srgbClr val="ED1E79"/>
                  </a:solidFill>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2000" dirty="0">
                  <a:solidFill>
                    <a:srgbClr val="ED1E79"/>
                  </a:solidFill>
                  <a:latin typeface="Times New Roman" panose="02020603050405020304" pitchFamily="18" charset="0"/>
                  <a:ea typeface="標楷體" panose="03000509000000000000" pitchFamily="65" charset="-120"/>
                  <a:cs typeface="Times New Roman" panose="02020603050405020304" pitchFamily="18" charset="0"/>
                </a:rPr>
                <a:t>考生基本資料建置</a:t>
              </a:r>
              <a:r>
                <a:rPr kumimoji="0" lang="en-US" altLang="zh-TW" sz="2000" dirty="0">
                  <a:solidFill>
                    <a:srgbClr val="ED1E79"/>
                  </a:solidFill>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2000" dirty="0">
                  <a:solidFill>
                    <a:srgbClr val="ED1E79"/>
                  </a:solidFill>
                  <a:latin typeface="Times New Roman" panose="02020603050405020304" pitchFamily="18" charset="0"/>
                  <a:ea typeface="標楷體" panose="03000509000000000000" pitchFamily="65" charset="-120"/>
                  <a:cs typeface="Times New Roman" panose="02020603050405020304" pitchFamily="18" charset="0"/>
                </a:rPr>
                <a:t>學校端</a:t>
              </a:r>
              <a:r>
                <a:rPr kumimoji="0" lang="en-US" altLang="zh-TW" sz="2000" dirty="0">
                  <a:solidFill>
                    <a:srgbClr val="ED1E79"/>
                  </a:solidFill>
                  <a:latin typeface="Times New Roman" panose="02020603050405020304" pitchFamily="18" charset="0"/>
                  <a:ea typeface="標楷體" panose="03000509000000000000" pitchFamily="65" charset="-120"/>
                  <a:cs typeface="Times New Roman" panose="02020603050405020304" pitchFamily="18" charset="0"/>
                </a:rPr>
                <a:t>)</a:t>
              </a:r>
              <a:endParaRPr kumimoji="0" lang="zh-CN" altLang="en-US" sz="2000" dirty="0">
                <a:solidFill>
                  <a:srgbClr val="ED1E79"/>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8" name="TextBox 21"/>
            <p:cNvSpPr txBox="1"/>
            <p:nvPr/>
          </p:nvSpPr>
          <p:spPr>
            <a:xfrm flipH="1">
              <a:off x="2359716" y="4362292"/>
              <a:ext cx="5400600" cy="338554"/>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fontAlgn="auto">
                <a:spcBef>
                  <a:spcPts val="0"/>
                </a:spcBef>
                <a:spcAft>
                  <a:spcPts val="0"/>
                </a:spcAft>
                <a:defRPr/>
              </a:pPr>
              <a:r>
                <a:rPr kumimoji="0" lang="zh-TW" altLang="en-US" sz="2000" dirty="0" smtClean="0">
                  <a:solidFill>
                    <a:srgbClr val="829B4D"/>
                  </a:solidFill>
                  <a:latin typeface="Times New Roman" panose="02020603050405020304" pitchFamily="18" charset="0"/>
                  <a:ea typeface="標楷體" panose="03000509000000000000" pitchFamily="65" charset="-120"/>
                  <a:cs typeface="Times New Roman" panose="02020603050405020304" pitchFamily="18" charset="0"/>
                </a:rPr>
                <a:t>應屆畢業生第六學期修課紀錄查詢</a:t>
              </a:r>
              <a:r>
                <a:rPr kumimoji="0" lang="zh-TW" altLang="en-US" sz="2000" dirty="0">
                  <a:solidFill>
                    <a:srgbClr val="829B4D"/>
                  </a:solidFill>
                  <a:latin typeface="Times New Roman" panose="02020603050405020304" pitchFamily="18" charset="0"/>
                  <a:ea typeface="標楷體" panose="03000509000000000000" pitchFamily="65" charset="-120"/>
                  <a:cs typeface="Times New Roman" panose="02020603050405020304" pitchFamily="18" charset="0"/>
                </a:rPr>
                <a:t>系統</a:t>
              </a:r>
              <a:r>
                <a:rPr kumimoji="0" lang="en-US" altLang="zh-TW" sz="2000" dirty="0">
                  <a:solidFill>
                    <a:srgbClr val="829B4D"/>
                  </a:solidFill>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2000" dirty="0">
                  <a:solidFill>
                    <a:srgbClr val="829B4D"/>
                  </a:solidFill>
                  <a:latin typeface="Times New Roman" panose="02020603050405020304" pitchFamily="18" charset="0"/>
                  <a:ea typeface="標楷體" panose="03000509000000000000" pitchFamily="65" charset="-120"/>
                  <a:cs typeface="Times New Roman" panose="02020603050405020304" pitchFamily="18" charset="0"/>
                </a:rPr>
                <a:t>考生端</a:t>
              </a:r>
              <a:r>
                <a:rPr kumimoji="0" lang="en-US" altLang="zh-TW" sz="2000" dirty="0">
                  <a:solidFill>
                    <a:srgbClr val="829B4D"/>
                  </a:solidFill>
                  <a:latin typeface="Times New Roman" panose="02020603050405020304" pitchFamily="18" charset="0"/>
                  <a:ea typeface="標楷體" panose="03000509000000000000" pitchFamily="65" charset="-120"/>
                  <a:cs typeface="Times New Roman" panose="02020603050405020304" pitchFamily="18" charset="0"/>
                </a:rPr>
                <a:t>)</a:t>
              </a:r>
              <a:endParaRPr kumimoji="0" lang="zh-CN" altLang="en-US" sz="2000" dirty="0">
                <a:solidFill>
                  <a:srgbClr val="829B4D"/>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0" name="TextBox 23"/>
            <p:cNvSpPr txBox="1"/>
            <p:nvPr/>
          </p:nvSpPr>
          <p:spPr>
            <a:xfrm flipH="1">
              <a:off x="2429971" y="3057856"/>
              <a:ext cx="5490207" cy="338554"/>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fontAlgn="auto">
                <a:spcBef>
                  <a:spcPts val="0"/>
                </a:spcBef>
                <a:spcAft>
                  <a:spcPts val="0"/>
                </a:spcAft>
                <a:defRPr/>
              </a:pPr>
              <a:r>
                <a:rPr kumimoji="0" lang="zh-TW" altLang="en-US" sz="2000" dirty="0" smtClean="0">
                  <a:solidFill>
                    <a:srgbClr val="DAA600"/>
                  </a:solidFill>
                  <a:latin typeface="Times New Roman" panose="02020603050405020304" pitchFamily="18" charset="0"/>
                  <a:ea typeface="標楷體" panose="03000509000000000000" pitchFamily="65" charset="-120"/>
                  <a:cs typeface="Times New Roman" panose="02020603050405020304" pitchFamily="18" charset="0"/>
                </a:rPr>
                <a:t>第一</a:t>
              </a:r>
              <a:r>
                <a:rPr kumimoji="0" lang="zh-TW" altLang="en-US" sz="2000" dirty="0">
                  <a:solidFill>
                    <a:srgbClr val="DAA600"/>
                  </a:solidFill>
                  <a:latin typeface="Times New Roman" panose="02020603050405020304" pitchFamily="18" charset="0"/>
                  <a:ea typeface="標楷體" panose="03000509000000000000" pitchFamily="65" charset="-120"/>
                  <a:cs typeface="Times New Roman" panose="02020603050405020304" pitchFamily="18" charset="0"/>
                </a:rPr>
                <a:t>階段集體報名及繳費系統</a:t>
              </a:r>
              <a:r>
                <a:rPr kumimoji="0" lang="en-US" altLang="zh-TW" sz="2000" dirty="0">
                  <a:solidFill>
                    <a:srgbClr val="DAA600"/>
                  </a:solidFill>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2000" dirty="0">
                  <a:solidFill>
                    <a:srgbClr val="DAA600"/>
                  </a:solidFill>
                  <a:latin typeface="Times New Roman" panose="02020603050405020304" pitchFamily="18" charset="0"/>
                  <a:ea typeface="標楷體" panose="03000509000000000000" pitchFamily="65" charset="-120"/>
                  <a:cs typeface="Times New Roman" panose="02020603050405020304" pitchFamily="18" charset="0"/>
                </a:rPr>
                <a:t>學校端</a:t>
              </a:r>
              <a:r>
                <a:rPr kumimoji="0" lang="en-US" altLang="zh-TW" sz="2000" dirty="0">
                  <a:solidFill>
                    <a:srgbClr val="DAA600"/>
                  </a:solidFill>
                  <a:latin typeface="Times New Roman" panose="02020603050405020304" pitchFamily="18" charset="0"/>
                  <a:ea typeface="標楷體" panose="03000509000000000000" pitchFamily="65" charset="-120"/>
                  <a:cs typeface="Times New Roman" panose="02020603050405020304" pitchFamily="18" charset="0"/>
                </a:rPr>
                <a:t>)</a:t>
              </a:r>
              <a:endParaRPr kumimoji="0" lang="zh-CN" altLang="en-US" sz="2000" dirty="0">
                <a:solidFill>
                  <a:srgbClr val="DAA6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2" name="TextBox 25"/>
            <p:cNvSpPr txBox="1"/>
            <p:nvPr/>
          </p:nvSpPr>
          <p:spPr>
            <a:xfrm flipH="1">
              <a:off x="2357963" y="5447817"/>
              <a:ext cx="5562215" cy="861774"/>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fontAlgn="auto">
                <a:lnSpc>
                  <a:spcPts val="3000"/>
                </a:lnSpc>
                <a:spcBef>
                  <a:spcPts val="0"/>
                </a:spcBef>
                <a:spcAft>
                  <a:spcPts val="0"/>
                </a:spcAft>
                <a:defRPr/>
              </a:pPr>
              <a:r>
                <a:rPr kumimoji="0" lang="zh-TW" altLang="en-US" sz="2000" dirty="0">
                  <a:solidFill>
                    <a:srgbClr val="4BACC6">
                      <a:lumMod val="75000"/>
                    </a:srgbClr>
                  </a:solidFill>
                  <a:latin typeface="Times New Roman" panose="02020603050405020304" pitchFamily="18" charset="0"/>
                  <a:ea typeface="標楷體" panose="03000509000000000000" pitchFamily="65" charset="-120"/>
                  <a:cs typeface="Times New Roman" panose="02020603050405020304" pitchFamily="18" charset="0"/>
                </a:rPr>
                <a:t>第二階段考生報名</a:t>
              </a:r>
              <a:r>
                <a:rPr kumimoji="0" lang="zh-TW" altLang="en-US" sz="2000" dirty="0" smtClean="0">
                  <a:solidFill>
                    <a:srgbClr val="4BACC6">
                      <a:lumMod val="75000"/>
                    </a:srgbClr>
                  </a:solidFill>
                  <a:latin typeface="Times New Roman" panose="02020603050405020304" pitchFamily="18" charset="0"/>
                  <a:ea typeface="標楷體" panose="03000509000000000000" pitchFamily="65" charset="-120"/>
                  <a:cs typeface="Times New Roman" panose="02020603050405020304" pitchFamily="18" charset="0"/>
                </a:rPr>
                <a:t>及學習歷程備</a:t>
              </a:r>
              <a:r>
                <a:rPr kumimoji="0" lang="zh-TW" altLang="en-US" sz="2000" dirty="0">
                  <a:solidFill>
                    <a:srgbClr val="4BACC6">
                      <a:lumMod val="75000"/>
                    </a:srgbClr>
                  </a:solidFill>
                  <a:latin typeface="Times New Roman" panose="02020603050405020304" pitchFamily="18" charset="0"/>
                  <a:ea typeface="標楷體" panose="03000509000000000000" pitchFamily="65" charset="-120"/>
                  <a:cs typeface="Times New Roman" panose="02020603050405020304" pitchFamily="18" charset="0"/>
                </a:rPr>
                <a:t>審資料上傳狀態查詢系統</a:t>
              </a:r>
              <a:r>
                <a:rPr kumimoji="0" lang="en-US" altLang="zh-TW" sz="2000" dirty="0">
                  <a:solidFill>
                    <a:srgbClr val="4BACC6">
                      <a:lumMod val="75000"/>
                    </a:srgbClr>
                  </a:solidFill>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2000" dirty="0">
                  <a:solidFill>
                    <a:srgbClr val="4BACC6">
                      <a:lumMod val="75000"/>
                    </a:srgbClr>
                  </a:solidFill>
                  <a:latin typeface="Times New Roman" panose="02020603050405020304" pitchFamily="18" charset="0"/>
                  <a:ea typeface="標楷體" panose="03000509000000000000" pitchFamily="65" charset="-120"/>
                  <a:cs typeface="Times New Roman" panose="02020603050405020304" pitchFamily="18" charset="0"/>
                </a:rPr>
                <a:t>學校端</a:t>
              </a:r>
              <a:r>
                <a:rPr kumimoji="0" lang="en-US" altLang="zh-TW" sz="2000" dirty="0">
                  <a:solidFill>
                    <a:srgbClr val="4BACC6">
                      <a:lumMod val="75000"/>
                    </a:srgbClr>
                  </a:solidFill>
                  <a:latin typeface="Times New Roman" panose="02020603050405020304" pitchFamily="18" charset="0"/>
                  <a:ea typeface="標楷體" panose="03000509000000000000" pitchFamily="65" charset="-120"/>
                  <a:cs typeface="Times New Roman" panose="02020603050405020304" pitchFamily="18" charset="0"/>
                </a:rPr>
                <a:t>)</a:t>
              </a:r>
              <a:endParaRPr kumimoji="0" lang="zh-CN" altLang="en-US" sz="2000" dirty="0">
                <a:solidFill>
                  <a:srgbClr val="4BACC6">
                    <a:lumMod val="75000"/>
                  </a:srgbClr>
                </a:solidFill>
                <a:latin typeface="Times New Roman" panose="02020603050405020304" pitchFamily="18" charset="0"/>
                <a:ea typeface="標楷體" panose="03000509000000000000" pitchFamily="65" charset="-120"/>
                <a:cs typeface="Times New Roman" panose="02020603050405020304" pitchFamily="18" charset="0"/>
              </a:endParaRPr>
            </a:p>
          </p:txBody>
        </p:sp>
      </p:grpSp>
      <p:sp>
        <p:nvSpPr>
          <p:cNvPr id="17" name="Rectangle 2"/>
          <p:cNvSpPr txBox="1">
            <a:spLocks noChangeArrowheads="1"/>
          </p:cNvSpPr>
          <p:nvPr/>
        </p:nvSpPr>
        <p:spPr bwMode="auto">
          <a:xfrm>
            <a:off x="634862" y="-40004"/>
            <a:ext cx="8928992" cy="84030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r>
              <a:rPr lang="zh-TW" altLang="en-US" sz="2800" b="1" kern="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kern="0" dirty="0">
                <a:latin typeface="Times New Roman" panose="02020603050405020304" pitchFamily="18" charset="0"/>
                <a:ea typeface="標楷體" panose="03000509000000000000" pitchFamily="65" charset="-120"/>
                <a:cs typeface="Times New Roman" panose="02020603050405020304" pitchFamily="18" charset="0"/>
              </a:rPr>
              <a:t>集體報名」系統操作說明</a:t>
            </a:r>
          </a:p>
        </p:txBody>
      </p:sp>
      <p:sp>
        <p:nvSpPr>
          <p:cNvPr id="13" name="矩形 12"/>
          <p:cNvSpPr/>
          <p:nvPr/>
        </p:nvSpPr>
        <p:spPr>
          <a:xfrm>
            <a:off x="3936836" y="5149527"/>
            <a:ext cx="5866968" cy="1113904"/>
          </a:xfrm>
          <a:prstGeom prst="rect">
            <a:avLst/>
          </a:prstGeom>
          <a:solidFill>
            <a:srgbClr val="FF00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xmlns="" val="224761861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圖片 30"/>
          <p:cNvPicPr>
            <a:picLocks noChangeAspect="1"/>
          </p:cNvPicPr>
          <p:nvPr/>
        </p:nvPicPr>
        <p:blipFill>
          <a:blip r:embed="rId3"/>
          <a:stretch>
            <a:fillRect/>
          </a:stretch>
        </p:blipFill>
        <p:spPr>
          <a:xfrm>
            <a:off x="7521358" y="830876"/>
            <a:ext cx="4302470" cy="3747572"/>
          </a:xfrm>
          <a:prstGeom prst="rect">
            <a:avLst/>
          </a:prstGeom>
          <a:ln>
            <a:solidFill>
              <a:schemeClr val="tx1"/>
            </a:solidFill>
          </a:ln>
        </p:spPr>
      </p:pic>
      <p:pic>
        <p:nvPicPr>
          <p:cNvPr id="9" name="圖片 8"/>
          <p:cNvPicPr>
            <a:picLocks noChangeAspect="1"/>
          </p:cNvPicPr>
          <p:nvPr/>
        </p:nvPicPr>
        <p:blipFill rotWithShape="1">
          <a:blip r:embed="rId4"/>
          <a:srcRect t="843" b="9985"/>
          <a:stretch/>
        </p:blipFill>
        <p:spPr>
          <a:xfrm>
            <a:off x="694733" y="769662"/>
            <a:ext cx="6792867" cy="5951231"/>
          </a:xfrm>
          <a:prstGeom prst="rect">
            <a:avLst/>
          </a:prstGeom>
        </p:spPr>
      </p:pic>
      <p:sp>
        <p:nvSpPr>
          <p:cNvPr id="8" name="矩形 7"/>
          <p:cNvSpPr/>
          <p:nvPr/>
        </p:nvSpPr>
        <p:spPr>
          <a:xfrm>
            <a:off x="4295677" y="3969008"/>
            <a:ext cx="1553404" cy="412492"/>
          </a:xfrm>
          <a:prstGeom prst="rect">
            <a:avLst/>
          </a:prstGeom>
          <a:no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p:nvSpPr>
        <p:spPr>
          <a:xfrm>
            <a:off x="694732" y="4560653"/>
            <a:ext cx="1568224" cy="27922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12"/>
          <p:cNvSpPr/>
          <p:nvPr/>
        </p:nvSpPr>
        <p:spPr>
          <a:xfrm>
            <a:off x="2519048" y="2544430"/>
            <a:ext cx="2664296" cy="72008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6" name="群組 5"/>
          <p:cNvGrpSpPr/>
          <p:nvPr/>
        </p:nvGrpSpPr>
        <p:grpSpPr>
          <a:xfrm>
            <a:off x="623392" y="4192190"/>
            <a:ext cx="432048" cy="403183"/>
            <a:chOff x="2843808" y="1628800"/>
            <a:chExt cx="432048" cy="403183"/>
          </a:xfrm>
          <a:solidFill>
            <a:srgbClr val="F79646"/>
          </a:solidFill>
        </p:grpSpPr>
        <p:sp>
          <p:nvSpPr>
            <p:cNvPr id="2" name="橢圓 1"/>
            <p:cNvSpPr/>
            <p:nvPr/>
          </p:nvSpPr>
          <p:spPr>
            <a:xfrm>
              <a:off x="2843808" y="1628800"/>
              <a:ext cx="432048" cy="403183"/>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文字方塊 3"/>
            <p:cNvSpPr txBox="1"/>
            <p:nvPr/>
          </p:nvSpPr>
          <p:spPr>
            <a:xfrm>
              <a:off x="2907587" y="1645726"/>
              <a:ext cx="288032" cy="369332"/>
            </a:xfrm>
            <a:prstGeom prst="rect">
              <a:avLst/>
            </a:prstGeom>
            <a:noFill/>
          </p:spPr>
          <p:txBody>
            <a:bodyPr wrap="square" rtlCol="0">
              <a:spAutoFit/>
            </a:bodyPr>
            <a:lstStyle/>
            <a:p>
              <a:r>
                <a:rPr lang="en-US" altLang="zh-TW"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1</a:t>
              </a:r>
              <a:endParaRPr lang="zh-TW" altLang="en-US"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grpSp>
      <p:sp>
        <p:nvSpPr>
          <p:cNvPr id="22" name="標題 1"/>
          <p:cNvSpPr txBox="1">
            <a:spLocks/>
          </p:cNvSpPr>
          <p:nvPr/>
        </p:nvSpPr>
        <p:spPr>
          <a:xfrm>
            <a:off x="839416" y="136249"/>
            <a:ext cx="8229600" cy="633413"/>
          </a:xfrm>
          <a:prstGeom prst="rect">
            <a:avLst/>
          </a:prstGeom>
          <a:noFill/>
        </p:spPr>
        <p:txBody>
          <a:bodyPr/>
          <a:lstStyle>
            <a:lvl1pPr algn="l" rtl="0" eaLnBrk="0" fontAlgn="base" hangingPunct="0">
              <a:spcBef>
                <a:spcPct val="0"/>
              </a:spcBef>
              <a:spcAft>
                <a:spcPct val="0"/>
              </a:spcAft>
              <a:defRPr kumimoji="1" sz="2800">
                <a:solidFill>
                  <a:schemeClr val="tx2"/>
                </a:solidFill>
                <a:latin typeface="標楷體" panose="03000509000000000000" pitchFamily="65" charset="-120"/>
                <a:ea typeface="標楷體" panose="03000509000000000000" pitchFamily="65" charset="-120"/>
                <a:cs typeface="+mj-cs"/>
              </a:defRPr>
            </a:lvl1pPr>
            <a:lvl2pPr algn="l" rtl="0" eaLnBrk="0" fontAlgn="base" hangingPunct="0">
              <a:spcBef>
                <a:spcPct val="0"/>
              </a:spcBef>
              <a:spcAft>
                <a:spcPct val="0"/>
              </a:spcAft>
              <a:defRPr kumimoji="1" sz="2800">
                <a:solidFill>
                  <a:schemeClr val="tx2"/>
                </a:solidFill>
                <a:latin typeface="Arial" charset="0"/>
                <a:ea typeface="華康新特明體" pitchFamily="49" charset="-120"/>
              </a:defRPr>
            </a:lvl2pPr>
            <a:lvl3pPr algn="l" rtl="0" eaLnBrk="0" fontAlgn="base" hangingPunct="0">
              <a:spcBef>
                <a:spcPct val="0"/>
              </a:spcBef>
              <a:spcAft>
                <a:spcPct val="0"/>
              </a:spcAft>
              <a:defRPr kumimoji="1" sz="2800">
                <a:solidFill>
                  <a:schemeClr val="tx2"/>
                </a:solidFill>
                <a:latin typeface="Arial" charset="0"/>
                <a:ea typeface="華康新特明體" pitchFamily="49" charset="-120"/>
              </a:defRPr>
            </a:lvl3pPr>
            <a:lvl4pPr algn="l" rtl="0" eaLnBrk="0" fontAlgn="base" hangingPunct="0">
              <a:spcBef>
                <a:spcPct val="0"/>
              </a:spcBef>
              <a:spcAft>
                <a:spcPct val="0"/>
              </a:spcAft>
              <a:defRPr kumimoji="1" sz="2800">
                <a:solidFill>
                  <a:schemeClr val="tx2"/>
                </a:solidFill>
                <a:latin typeface="Arial" charset="0"/>
                <a:ea typeface="華康新特明體" pitchFamily="49" charset="-120"/>
              </a:defRPr>
            </a:lvl4pPr>
            <a:lvl5pPr algn="l" rtl="0" eaLnBrk="0" fontAlgn="base" hangingPunct="0">
              <a:spcBef>
                <a:spcPct val="0"/>
              </a:spcBef>
              <a:spcAft>
                <a:spcPct val="0"/>
              </a:spcAft>
              <a:defRPr kumimoji="1" sz="2800">
                <a:solidFill>
                  <a:schemeClr val="tx2"/>
                </a:solidFill>
                <a:latin typeface="Arial" charset="0"/>
                <a:ea typeface="華康新特明體" pitchFamily="49" charset="-120"/>
              </a:defRPr>
            </a:lvl5pPr>
            <a:lvl6pPr marL="457200" algn="l" rtl="0" fontAlgn="base">
              <a:spcBef>
                <a:spcPct val="0"/>
              </a:spcBef>
              <a:spcAft>
                <a:spcPct val="0"/>
              </a:spcAft>
              <a:defRPr kumimoji="1" sz="2800">
                <a:solidFill>
                  <a:schemeClr val="tx2"/>
                </a:solidFill>
                <a:latin typeface="Arial" charset="0"/>
                <a:ea typeface="新細明體" charset="-120"/>
              </a:defRPr>
            </a:lvl6pPr>
            <a:lvl7pPr marL="914400" algn="l" rtl="0" fontAlgn="base">
              <a:spcBef>
                <a:spcPct val="0"/>
              </a:spcBef>
              <a:spcAft>
                <a:spcPct val="0"/>
              </a:spcAft>
              <a:defRPr kumimoji="1" sz="2800">
                <a:solidFill>
                  <a:schemeClr val="tx2"/>
                </a:solidFill>
                <a:latin typeface="Arial" charset="0"/>
                <a:ea typeface="新細明體" charset="-120"/>
              </a:defRPr>
            </a:lvl7pPr>
            <a:lvl8pPr marL="1371600" algn="l" rtl="0" fontAlgn="base">
              <a:spcBef>
                <a:spcPct val="0"/>
              </a:spcBef>
              <a:spcAft>
                <a:spcPct val="0"/>
              </a:spcAft>
              <a:defRPr kumimoji="1" sz="2800">
                <a:solidFill>
                  <a:schemeClr val="tx2"/>
                </a:solidFill>
                <a:latin typeface="Arial" charset="0"/>
                <a:ea typeface="新細明體" charset="-120"/>
              </a:defRPr>
            </a:lvl8pPr>
            <a:lvl9pPr marL="1828800" algn="l" rtl="0" fontAlgn="base">
              <a:spcBef>
                <a:spcPct val="0"/>
              </a:spcBef>
              <a:spcAft>
                <a:spcPct val="0"/>
              </a:spcAft>
              <a:defRPr kumimoji="1" sz="2800">
                <a:solidFill>
                  <a:schemeClr val="tx2"/>
                </a:solidFill>
                <a:latin typeface="Arial" charset="0"/>
                <a:ea typeface="新細明體" charset="-120"/>
              </a:defRPr>
            </a:lvl9pPr>
          </a:lstStyle>
          <a:p>
            <a:r>
              <a:rPr lang="zh-TW" altLang="en-US" b="1" kern="0" dirty="0" smtClean="0">
                <a:solidFill>
                  <a:schemeClr val="tx1"/>
                </a:solidFill>
                <a:latin typeface="Times New Roman" panose="02020603050405020304" pitchFamily="18" charset="0"/>
                <a:cs typeface="Times New Roman" panose="02020603050405020304" pitchFamily="18" charset="0"/>
              </a:rPr>
              <a:t>簡章</a:t>
            </a:r>
            <a:r>
              <a:rPr lang="zh-TW" altLang="en-US" b="1" kern="0" dirty="0">
                <a:solidFill>
                  <a:schemeClr val="tx1"/>
                </a:solidFill>
                <a:latin typeface="Times New Roman" panose="02020603050405020304" pitchFamily="18" charset="0"/>
                <a:cs typeface="Times New Roman" panose="02020603050405020304" pitchFamily="18" charset="0"/>
              </a:rPr>
              <a:t>查詢系統</a:t>
            </a:r>
          </a:p>
        </p:txBody>
      </p:sp>
      <p:cxnSp>
        <p:nvCxnSpPr>
          <p:cNvPr id="29" name="直線單箭頭接點 28"/>
          <p:cNvCxnSpPr>
            <a:stCxn id="12" idx="0"/>
          </p:cNvCxnSpPr>
          <p:nvPr/>
        </p:nvCxnSpPr>
        <p:spPr>
          <a:xfrm flipV="1">
            <a:off x="1478844" y="3264509"/>
            <a:ext cx="1103983" cy="129614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2" name="圖片 31"/>
          <p:cNvPicPr>
            <a:picLocks noChangeAspect="1"/>
          </p:cNvPicPr>
          <p:nvPr/>
        </p:nvPicPr>
        <p:blipFill>
          <a:blip r:embed="rId5"/>
          <a:stretch>
            <a:fillRect/>
          </a:stretch>
        </p:blipFill>
        <p:spPr>
          <a:xfrm>
            <a:off x="3557755" y="3506646"/>
            <a:ext cx="6606720" cy="3231173"/>
          </a:xfrm>
          <a:prstGeom prst="rect">
            <a:avLst/>
          </a:prstGeom>
          <a:ln w="12700">
            <a:solidFill>
              <a:schemeClr val="tx1"/>
            </a:solidFill>
          </a:ln>
        </p:spPr>
      </p:pic>
      <p:grpSp>
        <p:nvGrpSpPr>
          <p:cNvPr id="33" name="群組 32"/>
          <p:cNvGrpSpPr/>
          <p:nvPr/>
        </p:nvGrpSpPr>
        <p:grpSpPr>
          <a:xfrm>
            <a:off x="2250935" y="2253827"/>
            <a:ext cx="432048" cy="403183"/>
            <a:chOff x="2843808" y="1628800"/>
            <a:chExt cx="432048" cy="403183"/>
          </a:xfrm>
          <a:solidFill>
            <a:srgbClr val="F79646"/>
          </a:solidFill>
        </p:grpSpPr>
        <p:sp>
          <p:nvSpPr>
            <p:cNvPr id="34" name="橢圓 33"/>
            <p:cNvSpPr/>
            <p:nvPr/>
          </p:nvSpPr>
          <p:spPr>
            <a:xfrm>
              <a:off x="2843808" y="1628800"/>
              <a:ext cx="432048" cy="403183"/>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5" name="文字方塊 34"/>
            <p:cNvSpPr txBox="1"/>
            <p:nvPr/>
          </p:nvSpPr>
          <p:spPr>
            <a:xfrm>
              <a:off x="2907587" y="1645726"/>
              <a:ext cx="288032" cy="369332"/>
            </a:xfrm>
            <a:prstGeom prst="rect">
              <a:avLst/>
            </a:prstGeom>
            <a:noFill/>
          </p:spPr>
          <p:txBody>
            <a:bodyPr wrap="square" rtlCol="0">
              <a:spAutoFit/>
            </a:bodyPr>
            <a:lstStyle/>
            <a:p>
              <a:r>
                <a:rPr lang="en-US" altLang="zh-TW" b="1" dirty="0" smtClean="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2</a:t>
              </a:r>
              <a:endParaRPr lang="zh-TW" altLang="en-US"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grpSp>
      <p:grpSp>
        <p:nvGrpSpPr>
          <p:cNvPr id="36" name="群組 35"/>
          <p:cNvGrpSpPr/>
          <p:nvPr/>
        </p:nvGrpSpPr>
        <p:grpSpPr>
          <a:xfrm>
            <a:off x="3432833" y="3334824"/>
            <a:ext cx="432048" cy="403183"/>
            <a:chOff x="2843808" y="1628800"/>
            <a:chExt cx="432048" cy="403183"/>
          </a:xfrm>
          <a:solidFill>
            <a:srgbClr val="F79646"/>
          </a:solidFill>
        </p:grpSpPr>
        <p:sp>
          <p:nvSpPr>
            <p:cNvPr id="37" name="橢圓 36"/>
            <p:cNvSpPr/>
            <p:nvPr/>
          </p:nvSpPr>
          <p:spPr>
            <a:xfrm>
              <a:off x="2843808" y="1628800"/>
              <a:ext cx="432048" cy="403183"/>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8" name="文字方塊 37"/>
            <p:cNvSpPr txBox="1"/>
            <p:nvPr/>
          </p:nvSpPr>
          <p:spPr>
            <a:xfrm>
              <a:off x="2907587" y="1645726"/>
              <a:ext cx="288032" cy="369332"/>
            </a:xfrm>
            <a:prstGeom prst="rect">
              <a:avLst/>
            </a:prstGeom>
            <a:noFill/>
          </p:spPr>
          <p:txBody>
            <a:bodyPr wrap="square" rtlCol="0">
              <a:spAutoFit/>
            </a:bodyPr>
            <a:lstStyle/>
            <a:p>
              <a:r>
                <a:rPr lang="en-US" altLang="zh-TW" b="1" dirty="0" smtClean="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3</a:t>
              </a:r>
              <a:endParaRPr lang="zh-TW" altLang="en-US"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grpSp>
      <p:grpSp>
        <p:nvGrpSpPr>
          <p:cNvPr id="40" name="群組 39"/>
          <p:cNvGrpSpPr/>
          <p:nvPr/>
        </p:nvGrpSpPr>
        <p:grpSpPr>
          <a:xfrm>
            <a:off x="7342917" y="629284"/>
            <a:ext cx="432048" cy="403183"/>
            <a:chOff x="2843808" y="1628800"/>
            <a:chExt cx="432048" cy="403183"/>
          </a:xfrm>
          <a:solidFill>
            <a:srgbClr val="F79646"/>
          </a:solidFill>
        </p:grpSpPr>
        <p:sp>
          <p:nvSpPr>
            <p:cNvPr id="41" name="橢圓 40"/>
            <p:cNvSpPr/>
            <p:nvPr/>
          </p:nvSpPr>
          <p:spPr>
            <a:xfrm>
              <a:off x="2843808" y="1628800"/>
              <a:ext cx="432048" cy="403183"/>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2" name="文字方塊 41"/>
            <p:cNvSpPr txBox="1"/>
            <p:nvPr/>
          </p:nvSpPr>
          <p:spPr>
            <a:xfrm>
              <a:off x="2907587" y="1645726"/>
              <a:ext cx="288032" cy="369332"/>
            </a:xfrm>
            <a:prstGeom prst="rect">
              <a:avLst/>
            </a:prstGeom>
            <a:noFill/>
          </p:spPr>
          <p:txBody>
            <a:bodyPr wrap="square" rtlCol="0">
              <a:spAutoFit/>
            </a:bodyPr>
            <a:lstStyle/>
            <a:p>
              <a:r>
                <a:rPr lang="en-US" altLang="zh-TW" b="1" dirty="0" smtClean="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3</a:t>
              </a:r>
              <a:endParaRPr lang="zh-TW" altLang="en-US"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grpSp>
      <p:sp>
        <p:nvSpPr>
          <p:cNvPr id="3" name="投影片編號版面配置區 2"/>
          <p:cNvSpPr>
            <a:spLocks noGrp="1"/>
          </p:cNvSpPr>
          <p:nvPr>
            <p:ph type="sldNum" sz="quarter" idx="12"/>
          </p:nvPr>
        </p:nvSpPr>
        <p:spPr/>
        <p:txBody>
          <a:bodyPr/>
          <a:lstStyle/>
          <a:p>
            <a:fld id="{BFD9D296-0923-4B30-8558-81C121D8C7E7}" type="slidenum">
              <a:rPr lang="zh-TW" altLang="en-US" smtClean="0"/>
              <a:pPr/>
              <a:t>7</a:t>
            </a:fld>
            <a:endParaRPr lang="zh-TW" altLang="en-US"/>
          </a:p>
        </p:txBody>
      </p:sp>
    </p:spTree>
    <p:extLst>
      <p:ext uri="{BB962C8B-B14F-4D97-AF65-F5344CB8AC3E}">
        <p14:creationId xmlns:p14="http://schemas.microsoft.com/office/powerpoint/2010/main" xmlns="" val="63045747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rotWithShape="1">
          <a:blip r:embed="rId2"/>
          <a:srcRect t="20272"/>
          <a:stretch/>
        </p:blipFill>
        <p:spPr>
          <a:xfrm>
            <a:off x="1343472" y="836712"/>
            <a:ext cx="9352381" cy="5793573"/>
          </a:xfrm>
          <a:prstGeom prst="rect">
            <a:avLst/>
          </a:prstGeom>
        </p:spPr>
      </p:pic>
      <p:sp>
        <p:nvSpPr>
          <p:cNvPr id="3" name="Rectangle 3"/>
          <p:cNvSpPr txBox="1">
            <a:spLocks noChangeArrowheads="1"/>
          </p:cNvSpPr>
          <p:nvPr/>
        </p:nvSpPr>
        <p:spPr>
          <a:xfrm>
            <a:off x="670946" y="115724"/>
            <a:ext cx="8784976" cy="642713"/>
          </a:xfrm>
          <a:prstGeom prst="rect">
            <a:avLst/>
          </a:prstGeom>
          <a:ln/>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22313" indent="-722313"/>
            <a:r>
              <a:rPr lang="en-US" altLang="zh-TW" sz="3200" b="1" kern="0" dirty="0" smtClean="0">
                <a:latin typeface="標楷體" panose="03000509000000000000" pitchFamily="65" charset="-120"/>
                <a:ea typeface="標楷體" panose="03000509000000000000" pitchFamily="65" charset="-120"/>
              </a:rPr>
              <a:t>【</a:t>
            </a:r>
            <a:r>
              <a:rPr lang="zh-TW" altLang="en-US" sz="3200" b="1" kern="0" dirty="0">
                <a:latin typeface="標楷體" panose="03000509000000000000" pitchFamily="65" charset="-120"/>
                <a:ea typeface="標楷體" panose="03000509000000000000" pitchFamily="65" charset="-120"/>
              </a:rPr>
              <a:t>集體報名</a:t>
            </a:r>
            <a:r>
              <a:rPr lang="en-US" altLang="zh-TW" sz="3200" b="1" kern="0" dirty="0" smtClean="0">
                <a:latin typeface="標楷體" panose="03000509000000000000" pitchFamily="65" charset="-120"/>
                <a:ea typeface="標楷體" panose="03000509000000000000" pitchFamily="65" charset="-120"/>
              </a:rPr>
              <a:t>】</a:t>
            </a:r>
            <a:r>
              <a:rPr lang="zh-TW" altLang="en-US" sz="3200" b="1" kern="0" dirty="0" smtClean="0">
                <a:latin typeface="標楷體" panose="03000509000000000000" pitchFamily="65" charset="-120"/>
                <a:ea typeface="標楷體" panose="03000509000000000000" pitchFamily="65" charset="-120"/>
              </a:rPr>
              <a:t>下載一階篩選通過名單</a:t>
            </a:r>
            <a:endParaRPr lang="en-US" altLang="zh-TW" sz="3200" b="1" kern="0" dirty="0">
              <a:latin typeface="標楷體" panose="03000509000000000000" pitchFamily="65" charset="-120"/>
              <a:ea typeface="標楷體" panose="03000509000000000000" pitchFamily="65" charset="-120"/>
            </a:endParaRPr>
          </a:p>
        </p:txBody>
      </p:sp>
      <p:graphicFrame>
        <p:nvGraphicFramePr>
          <p:cNvPr id="9" name="表格 8">
            <a:extLst>
              <a:ext uri="{FF2B5EF4-FFF2-40B4-BE49-F238E27FC236}">
                <a16:creationId xmlns:a16="http://schemas.microsoft.com/office/drawing/2014/main" xmlns="" id="{2A3292E2-D6AE-4B1B-BF48-53D93445BC93}"/>
              </a:ext>
            </a:extLst>
          </p:cNvPr>
          <p:cNvGraphicFramePr>
            <a:graphicFrameLocks noGrp="1"/>
          </p:cNvGraphicFramePr>
          <p:nvPr>
            <p:extLst>
              <p:ext uri="{D42A27DB-BD31-4B8C-83A1-F6EECF244321}">
                <p14:modId xmlns:p14="http://schemas.microsoft.com/office/powerpoint/2010/main" xmlns="" val="323964717"/>
              </p:ext>
            </p:extLst>
          </p:nvPr>
        </p:nvGraphicFramePr>
        <p:xfrm>
          <a:off x="4727848" y="2758766"/>
          <a:ext cx="5836307" cy="3949794"/>
        </p:xfrm>
        <a:graphic>
          <a:graphicData uri="http://schemas.openxmlformats.org/drawingml/2006/table">
            <a:tbl>
              <a:tblPr firstRow="1">
                <a:tableStyleId>{5C22544A-7EE6-4342-B048-85BDC9FD1C3A}</a:tableStyleId>
              </a:tblPr>
              <a:tblGrid>
                <a:gridCol w="456646">
                  <a:extLst>
                    <a:ext uri="{9D8B030D-6E8A-4147-A177-3AD203B41FA5}">
                      <a16:colId xmlns:a16="http://schemas.microsoft.com/office/drawing/2014/main" xmlns="" val="20000"/>
                    </a:ext>
                  </a:extLst>
                </a:gridCol>
                <a:gridCol w="5379661">
                  <a:extLst>
                    <a:ext uri="{9D8B030D-6E8A-4147-A177-3AD203B41FA5}">
                      <a16:colId xmlns:a16="http://schemas.microsoft.com/office/drawing/2014/main" xmlns="" val="20001"/>
                    </a:ext>
                  </a:extLst>
                </a:gridCol>
              </a:tblGrid>
              <a:tr h="176020">
                <a:tc>
                  <a:txBody>
                    <a:bodyPr/>
                    <a:lstStyle/>
                    <a:p>
                      <a:pPr algn="ctr" rtl="0" fontAlgn="ctr"/>
                      <a:r>
                        <a:rPr lang="zh-TW" altLang="en-US" sz="1400" b="0" i="0" u="none" strike="noStrike" dirty="0" smtClean="0">
                          <a:solidFill>
                            <a:schemeClr val="tx1"/>
                          </a:solidFill>
                          <a:effectLst/>
                          <a:latin typeface="標楷體" panose="03000509000000000000" pitchFamily="65" charset="-120"/>
                          <a:ea typeface="標楷體" panose="03000509000000000000" pitchFamily="65" charset="-120"/>
                        </a:rPr>
                        <a:t>項次</a:t>
                      </a:r>
                      <a:endParaRPr lang="zh-TW" altLang="en-US" sz="1400" b="0" i="0" u="none" strike="noStrike" dirty="0">
                        <a:solidFill>
                          <a:schemeClr val="tx1"/>
                        </a:solidFill>
                        <a:effectLst/>
                        <a:latin typeface="標楷體" panose="03000509000000000000" pitchFamily="65" charset="-120"/>
                        <a:ea typeface="標楷體" panose="03000509000000000000" pitchFamily="65" charset="-120"/>
                      </a:endParaRPr>
                    </a:p>
                  </a:txBody>
                  <a:tcPr marL="6073" marR="6073" marT="6073"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rtl="0" fontAlgn="ctr"/>
                      <a:r>
                        <a:rPr lang="zh-TW" altLang="en-US" sz="1400" b="0" i="0" u="none" strike="noStrike" dirty="0">
                          <a:solidFill>
                            <a:schemeClr val="tx1"/>
                          </a:solidFill>
                          <a:effectLst/>
                          <a:latin typeface="標楷體" panose="03000509000000000000" pitchFamily="65" charset="-120"/>
                          <a:ea typeface="標楷體" panose="03000509000000000000" pitchFamily="65" charset="-120"/>
                        </a:rPr>
                        <a:t>欄位名稱</a:t>
                      </a:r>
                    </a:p>
                  </a:txBody>
                  <a:tcPr marL="6073" marR="6073" marT="6073"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xmlns="" val="10000"/>
                  </a:ext>
                </a:extLst>
              </a:tr>
              <a:tr h="176020">
                <a:tc>
                  <a:txBody>
                    <a:bodyPr/>
                    <a:lstStyle/>
                    <a:p>
                      <a:pPr algn="ctr" rtl="0" fontAlgn="ctr"/>
                      <a:r>
                        <a:rPr lang="en-US" altLang="zh-TW" sz="14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1</a:t>
                      </a:r>
                      <a:endParaRPr lang="zh-TW" altLang="en-US" sz="14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073" marR="6073" marT="6073"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zh-TW" altLang="en-US" sz="1400" b="0" u="none" strike="noStrike" dirty="0">
                          <a:solidFill>
                            <a:schemeClr val="tx1"/>
                          </a:solidFill>
                          <a:effectLst/>
                          <a:latin typeface="標楷體" panose="03000509000000000000" pitchFamily="65" charset="-120"/>
                          <a:ea typeface="標楷體" panose="03000509000000000000" pitchFamily="65" charset="-120"/>
                        </a:rPr>
                        <a:t>統測報名序號</a:t>
                      </a:r>
                      <a:endParaRPr lang="zh-TW" altLang="en-US" sz="1400" b="0" i="0" u="none" strike="noStrike" dirty="0">
                        <a:solidFill>
                          <a:schemeClr val="tx1"/>
                        </a:solidFill>
                        <a:effectLst/>
                        <a:latin typeface="標楷體" panose="03000509000000000000" pitchFamily="65" charset="-120"/>
                        <a:ea typeface="標楷體" panose="03000509000000000000" pitchFamily="65" charset="-120"/>
                      </a:endParaRPr>
                    </a:p>
                  </a:txBody>
                  <a:tcPr marL="6073" marR="6073" marT="6073"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1"/>
                  </a:ext>
                </a:extLst>
              </a:tr>
              <a:tr h="176020">
                <a:tc>
                  <a:txBody>
                    <a:bodyPr/>
                    <a:lstStyle/>
                    <a:p>
                      <a:pPr algn="ctr" rtl="0" fontAlgn="ctr"/>
                      <a:r>
                        <a:rPr lang="en-US" altLang="zh-TW" sz="14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2</a:t>
                      </a:r>
                      <a:endParaRPr lang="zh-TW" altLang="en-US" sz="14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073" marR="6073" marT="6073"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zh-TW" altLang="en-US" sz="1400" b="0" u="none" strike="noStrike" dirty="0">
                          <a:solidFill>
                            <a:schemeClr val="tx1"/>
                          </a:solidFill>
                          <a:effectLst/>
                          <a:latin typeface="標楷體" panose="03000509000000000000" pitchFamily="65" charset="-120"/>
                          <a:ea typeface="標楷體" panose="03000509000000000000" pitchFamily="65" charset="-120"/>
                        </a:rPr>
                        <a:t>班級</a:t>
                      </a:r>
                      <a:endParaRPr lang="zh-TW" altLang="en-US" sz="1400" b="0" i="0" u="none" strike="noStrike" dirty="0">
                        <a:solidFill>
                          <a:schemeClr val="tx1"/>
                        </a:solidFill>
                        <a:effectLst/>
                        <a:latin typeface="標楷體" panose="03000509000000000000" pitchFamily="65" charset="-120"/>
                        <a:ea typeface="標楷體" panose="03000509000000000000" pitchFamily="65" charset="-120"/>
                      </a:endParaRPr>
                    </a:p>
                  </a:txBody>
                  <a:tcPr marL="6073" marR="6073" marT="6073"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2"/>
                  </a:ext>
                </a:extLst>
              </a:tr>
              <a:tr h="176020">
                <a:tc>
                  <a:txBody>
                    <a:bodyPr/>
                    <a:lstStyle/>
                    <a:p>
                      <a:pPr algn="ctr" rtl="0" fontAlgn="ctr"/>
                      <a:r>
                        <a:rPr lang="en-US" altLang="zh-TW" sz="14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3</a:t>
                      </a:r>
                      <a:endParaRPr lang="zh-TW" altLang="en-US" sz="14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073" marR="6073" marT="6073"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zh-TW" altLang="en-US" sz="1400" b="0" u="none" strike="noStrike" dirty="0">
                          <a:solidFill>
                            <a:schemeClr val="tx1"/>
                          </a:solidFill>
                          <a:effectLst/>
                          <a:latin typeface="標楷體" panose="03000509000000000000" pitchFamily="65" charset="-120"/>
                          <a:ea typeface="標楷體" panose="03000509000000000000" pitchFamily="65" charset="-120"/>
                        </a:rPr>
                        <a:t>身分證號</a:t>
                      </a:r>
                      <a:endParaRPr lang="zh-TW" altLang="en-US" sz="1400" b="0" i="0" u="none" strike="noStrike" dirty="0">
                        <a:solidFill>
                          <a:schemeClr val="tx1"/>
                        </a:solidFill>
                        <a:effectLst/>
                        <a:latin typeface="標楷體" panose="03000509000000000000" pitchFamily="65" charset="-120"/>
                        <a:ea typeface="標楷體" panose="03000509000000000000" pitchFamily="65" charset="-120"/>
                      </a:endParaRPr>
                    </a:p>
                  </a:txBody>
                  <a:tcPr marL="6073" marR="6073" marT="6073"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3"/>
                  </a:ext>
                </a:extLst>
              </a:tr>
              <a:tr h="176020">
                <a:tc>
                  <a:txBody>
                    <a:bodyPr/>
                    <a:lstStyle/>
                    <a:p>
                      <a:pPr algn="ctr" rtl="0" fontAlgn="ctr"/>
                      <a:r>
                        <a:rPr lang="en-US" altLang="zh-TW" sz="14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4</a:t>
                      </a:r>
                      <a:endParaRPr lang="zh-TW" altLang="en-US" sz="14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073" marR="6073" marT="6073"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zh-TW" altLang="en-US" sz="1400" b="0" u="none" strike="noStrike" dirty="0">
                          <a:solidFill>
                            <a:schemeClr val="tx1"/>
                          </a:solidFill>
                          <a:effectLst/>
                          <a:latin typeface="標楷體" panose="03000509000000000000" pitchFamily="65" charset="-120"/>
                          <a:ea typeface="標楷體" panose="03000509000000000000" pitchFamily="65" charset="-120"/>
                        </a:rPr>
                        <a:t>姓名</a:t>
                      </a:r>
                      <a:endParaRPr lang="zh-TW" altLang="en-US" sz="1400" b="0" i="0" u="none" strike="noStrike" dirty="0">
                        <a:solidFill>
                          <a:schemeClr val="tx1"/>
                        </a:solidFill>
                        <a:effectLst/>
                        <a:latin typeface="標楷體" panose="03000509000000000000" pitchFamily="65" charset="-120"/>
                        <a:ea typeface="標楷體" panose="03000509000000000000" pitchFamily="65" charset="-120"/>
                      </a:endParaRPr>
                    </a:p>
                  </a:txBody>
                  <a:tcPr marL="6073" marR="6073" marT="6073"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4"/>
                  </a:ext>
                </a:extLst>
              </a:tr>
              <a:tr h="176020">
                <a:tc>
                  <a:txBody>
                    <a:bodyPr/>
                    <a:lstStyle/>
                    <a:p>
                      <a:pPr algn="ctr" rtl="0" fontAlgn="ctr"/>
                      <a:r>
                        <a:rPr lang="en-US" altLang="zh-TW" sz="1400" b="0" i="0" u="none" strike="noStrike"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5</a:t>
                      </a:r>
                      <a:endParaRPr lang="zh-TW" altLang="en-US" sz="14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073" marR="6073" marT="6073" marB="0" anchor="ctr">
                    <a:lnL w="12700" cap="flat" cmpd="sng" algn="ctr">
                      <a:solidFill>
                        <a:srgbClr val="FF0000"/>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zh-TW" altLang="en-US" sz="1400" b="0" i="0" u="none" strike="noStrike" dirty="0" smtClean="0">
                          <a:solidFill>
                            <a:schemeClr val="tx1"/>
                          </a:solidFill>
                          <a:effectLst/>
                          <a:latin typeface="標楷體" panose="03000509000000000000" pitchFamily="65" charset="-120"/>
                          <a:ea typeface="標楷體" panose="03000509000000000000" pitchFamily="65" charset="-120"/>
                        </a:rPr>
                        <a:t>是否具備中央資料庫學習歷程檔案</a:t>
                      </a:r>
                      <a:endParaRPr lang="zh-TW" altLang="en-US" sz="1400" b="0" i="0" u="none" strike="noStrike" dirty="0">
                        <a:solidFill>
                          <a:schemeClr val="tx1"/>
                        </a:solidFill>
                        <a:effectLst/>
                        <a:latin typeface="標楷體" panose="03000509000000000000" pitchFamily="65" charset="-120"/>
                        <a:ea typeface="標楷體" panose="03000509000000000000" pitchFamily="65" charset="-120"/>
                      </a:endParaRPr>
                    </a:p>
                  </a:txBody>
                  <a:tcPr marL="6073" marR="6073" marT="6073" marB="0" anchor="ctr">
                    <a:lnL w="12700" cap="flat" cmpd="sng" algn="ctr">
                      <a:solidFill>
                        <a:schemeClr val="bg1">
                          <a:lumMod val="75000"/>
                        </a:schemeClr>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633282659"/>
                  </a:ext>
                </a:extLst>
              </a:tr>
              <a:tr h="176020">
                <a:tc>
                  <a:txBody>
                    <a:bodyPr/>
                    <a:lstStyle/>
                    <a:p>
                      <a:pPr algn="ctr" rtl="0" fontAlgn="ctr"/>
                      <a:r>
                        <a:rPr lang="en-US" altLang="zh-TW" sz="1400" b="0" i="0" u="none" strike="noStrike"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6</a:t>
                      </a:r>
                      <a:endParaRPr lang="zh-TW" altLang="en-US" sz="14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073" marR="6073" marT="6073" marB="0" anchor="ctr">
                    <a:lnL w="12700" cap="flat" cmpd="sng" algn="ctr">
                      <a:solidFill>
                        <a:srgbClr val="FF0000"/>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zh-TW" altLang="en-US" sz="1400" b="0" i="0" u="none" strike="noStrike" dirty="0" smtClean="0">
                          <a:solidFill>
                            <a:schemeClr val="tx1"/>
                          </a:solidFill>
                          <a:effectLst/>
                          <a:latin typeface="標楷體" panose="03000509000000000000" pitchFamily="65" charset="-120"/>
                          <a:ea typeface="標楷體" panose="03000509000000000000" pitchFamily="65" charset="-120"/>
                        </a:rPr>
                        <a:t>是否同意本委員會取得中央資料庫學習歷程檔案作為備審資料審查</a:t>
                      </a:r>
                      <a:endParaRPr lang="zh-TW" altLang="en-US" sz="1400" b="0" i="0" u="none" strike="noStrike" dirty="0">
                        <a:solidFill>
                          <a:schemeClr val="tx1"/>
                        </a:solidFill>
                        <a:effectLst/>
                        <a:latin typeface="標楷體" panose="03000509000000000000" pitchFamily="65" charset="-120"/>
                        <a:ea typeface="標楷體" panose="03000509000000000000" pitchFamily="65" charset="-120"/>
                      </a:endParaRPr>
                    </a:p>
                  </a:txBody>
                  <a:tcPr marL="6073" marR="6073" marT="6073" marB="0" anchor="ctr">
                    <a:lnL w="12700" cap="flat" cmpd="sng" algn="ctr">
                      <a:solidFill>
                        <a:schemeClr val="bg1">
                          <a:lumMod val="75000"/>
                        </a:schemeClr>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605269174"/>
                  </a:ext>
                </a:extLst>
              </a:tr>
              <a:tr h="176020">
                <a:tc>
                  <a:txBody>
                    <a:bodyPr/>
                    <a:lstStyle/>
                    <a:p>
                      <a:pPr algn="ctr" rtl="0" fontAlgn="ctr"/>
                      <a:r>
                        <a:rPr lang="en-US" altLang="zh-TW" sz="14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7</a:t>
                      </a:r>
                      <a:endParaRPr lang="zh-TW" altLang="en-US" sz="14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073" marR="6073" marT="6073"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zh-TW" altLang="en-US" sz="1400" b="0" u="none" strike="noStrike" dirty="0">
                          <a:solidFill>
                            <a:schemeClr val="tx1"/>
                          </a:solidFill>
                          <a:effectLst/>
                          <a:latin typeface="標楷體" panose="03000509000000000000" pitchFamily="65" charset="-120"/>
                          <a:ea typeface="標楷體" panose="03000509000000000000" pitchFamily="65" charset="-120"/>
                        </a:rPr>
                        <a:t>系科組學程代碼</a:t>
                      </a:r>
                      <a:endParaRPr lang="zh-TW" altLang="en-US" sz="1400" b="0" i="0" u="none" strike="noStrike" dirty="0">
                        <a:solidFill>
                          <a:schemeClr val="tx1"/>
                        </a:solidFill>
                        <a:effectLst/>
                        <a:latin typeface="標楷體" panose="03000509000000000000" pitchFamily="65" charset="-120"/>
                        <a:ea typeface="標楷體" panose="03000509000000000000" pitchFamily="65" charset="-120"/>
                      </a:endParaRPr>
                    </a:p>
                  </a:txBody>
                  <a:tcPr marL="6073" marR="6073" marT="6073"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5"/>
                  </a:ext>
                </a:extLst>
              </a:tr>
              <a:tr h="176020">
                <a:tc>
                  <a:txBody>
                    <a:bodyPr/>
                    <a:lstStyle/>
                    <a:p>
                      <a:pPr algn="ctr" rtl="0" fontAlgn="ctr"/>
                      <a:r>
                        <a:rPr lang="en-US" altLang="zh-TW" sz="14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8</a:t>
                      </a:r>
                      <a:endParaRPr lang="zh-TW" altLang="en-US" sz="14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073" marR="6073" marT="6073"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zh-TW" altLang="en-US" sz="1400" b="0" u="none" strike="noStrike" dirty="0">
                          <a:solidFill>
                            <a:schemeClr val="tx1"/>
                          </a:solidFill>
                          <a:effectLst/>
                          <a:latin typeface="標楷體" panose="03000509000000000000" pitchFamily="65" charset="-120"/>
                          <a:ea typeface="標楷體" panose="03000509000000000000" pitchFamily="65" charset="-120"/>
                        </a:rPr>
                        <a:t>校名</a:t>
                      </a:r>
                      <a:endParaRPr lang="zh-TW" altLang="en-US" sz="1400" b="0" i="0" u="none" strike="noStrike" dirty="0">
                        <a:solidFill>
                          <a:schemeClr val="tx1"/>
                        </a:solidFill>
                        <a:effectLst/>
                        <a:latin typeface="標楷體" panose="03000509000000000000" pitchFamily="65" charset="-120"/>
                        <a:ea typeface="標楷體" panose="03000509000000000000" pitchFamily="65" charset="-120"/>
                      </a:endParaRPr>
                    </a:p>
                  </a:txBody>
                  <a:tcPr marL="6073" marR="6073" marT="6073"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6"/>
                  </a:ext>
                </a:extLst>
              </a:tr>
              <a:tr h="176020">
                <a:tc>
                  <a:txBody>
                    <a:bodyPr/>
                    <a:lstStyle/>
                    <a:p>
                      <a:pPr algn="ctr" rtl="0" fontAlgn="ctr"/>
                      <a:r>
                        <a:rPr lang="en-US" altLang="zh-TW" sz="14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9</a:t>
                      </a:r>
                      <a:endParaRPr lang="zh-TW" altLang="en-US" sz="14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073" marR="6073" marT="6073"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zh-TW" altLang="en-US" sz="1400" b="0" u="none" strike="noStrike" dirty="0">
                          <a:solidFill>
                            <a:schemeClr val="tx1"/>
                          </a:solidFill>
                          <a:effectLst/>
                          <a:latin typeface="標楷體" panose="03000509000000000000" pitchFamily="65" charset="-120"/>
                          <a:ea typeface="標楷體" panose="03000509000000000000" pitchFamily="65" charset="-120"/>
                        </a:rPr>
                        <a:t>系科組名稱</a:t>
                      </a:r>
                      <a:endParaRPr lang="zh-TW" altLang="en-US" sz="1400" b="0" i="0" u="none" strike="noStrike" dirty="0">
                        <a:solidFill>
                          <a:schemeClr val="tx1"/>
                        </a:solidFill>
                        <a:effectLst/>
                        <a:latin typeface="標楷體" panose="03000509000000000000" pitchFamily="65" charset="-120"/>
                        <a:ea typeface="標楷體" panose="03000509000000000000" pitchFamily="65" charset="-120"/>
                      </a:endParaRPr>
                    </a:p>
                  </a:txBody>
                  <a:tcPr marL="6073" marR="6073" marT="6073"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7"/>
                  </a:ext>
                </a:extLst>
              </a:tr>
              <a:tr h="176020">
                <a:tc>
                  <a:txBody>
                    <a:bodyPr/>
                    <a:lstStyle/>
                    <a:p>
                      <a:pPr algn="ctr" rtl="0" fontAlgn="ctr"/>
                      <a:r>
                        <a:rPr lang="en-US" altLang="zh-TW" sz="1400" b="0" i="0" u="none" strike="noStrike"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10</a:t>
                      </a:r>
                      <a:endParaRPr lang="zh-TW" altLang="en-US" sz="14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073" marR="6073" marT="6073"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zh-TW" altLang="en-US" sz="1400" b="0" u="none" strike="noStrike" dirty="0">
                          <a:solidFill>
                            <a:schemeClr val="tx1"/>
                          </a:solidFill>
                          <a:effectLst/>
                          <a:latin typeface="標楷體" panose="03000509000000000000" pitchFamily="65" charset="-120"/>
                          <a:ea typeface="標楷體" panose="03000509000000000000" pitchFamily="65" charset="-120"/>
                        </a:rPr>
                        <a:t>招生群類</a:t>
                      </a:r>
                      <a:endParaRPr lang="zh-TW" altLang="en-US" sz="1400" b="0" i="0" u="none" strike="noStrike" dirty="0">
                        <a:solidFill>
                          <a:schemeClr val="tx1"/>
                        </a:solidFill>
                        <a:effectLst/>
                        <a:latin typeface="標楷體" panose="03000509000000000000" pitchFamily="65" charset="-120"/>
                        <a:ea typeface="標楷體" panose="03000509000000000000" pitchFamily="65" charset="-120"/>
                      </a:endParaRPr>
                    </a:p>
                  </a:txBody>
                  <a:tcPr marL="6073" marR="6073" marT="6073"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8"/>
                  </a:ext>
                </a:extLst>
              </a:tr>
              <a:tr h="176020">
                <a:tc>
                  <a:txBody>
                    <a:bodyPr/>
                    <a:lstStyle/>
                    <a:p>
                      <a:pPr algn="ctr" rtl="0" fontAlgn="ctr"/>
                      <a:r>
                        <a:rPr lang="en-US" altLang="zh-TW" sz="1400" b="0" i="0" u="none" strike="noStrike"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11</a:t>
                      </a:r>
                      <a:endParaRPr lang="zh-TW" altLang="en-US" sz="14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073" marR="6073" marT="6073"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zh-TW" altLang="en-US" sz="1400" b="0" u="none" strike="noStrike" dirty="0">
                          <a:solidFill>
                            <a:schemeClr val="tx1"/>
                          </a:solidFill>
                          <a:effectLst/>
                          <a:latin typeface="標楷體" panose="03000509000000000000" pitchFamily="65" charset="-120"/>
                          <a:ea typeface="標楷體" panose="03000509000000000000" pitchFamily="65" charset="-120"/>
                        </a:rPr>
                        <a:t>報名身分</a:t>
                      </a:r>
                      <a:endParaRPr lang="zh-TW" altLang="en-US" sz="1400" b="0" i="0" u="none" strike="noStrike" dirty="0">
                        <a:solidFill>
                          <a:schemeClr val="tx1"/>
                        </a:solidFill>
                        <a:effectLst/>
                        <a:latin typeface="標楷體" panose="03000509000000000000" pitchFamily="65" charset="-120"/>
                        <a:ea typeface="標楷體" panose="03000509000000000000" pitchFamily="65" charset="-120"/>
                      </a:endParaRPr>
                    </a:p>
                  </a:txBody>
                  <a:tcPr marL="6073" marR="6073" marT="6073"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9"/>
                  </a:ext>
                </a:extLst>
              </a:tr>
              <a:tr h="176020">
                <a:tc>
                  <a:txBody>
                    <a:bodyPr/>
                    <a:lstStyle/>
                    <a:p>
                      <a:pPr algn="ctr" rtl="0" fontAlgn="ctr"/>
                      <a:r>
                        <a:rPr lang="en-US" altLang="zh-TW" sz="1400" b="0" i="0" u="none" strike="noStrike"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12</a:t>
                      </a:r>
                      <a:endParaRPr lang="zh-TW" altLang="en-US" sz="14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073" marR="6073" marT="6073"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zh-TW" altLang="en-US" sz="1400" b="0" u="none" strike="noStrike" dirty="0">
                          <a:solidFill>
                            <a:schemeClr val="tx1"/>
                          </a:solidFill>
                          <a:effectLst/>
                          <a:latin typeface="標楷體" panose="03000509000000000000" pitchFamily="65" charset="-120"/>
                          <a:ea typeface="標楷體" panose="03000509000000000000" pitchFamily="65" charset="-120"/>
                        </a:rPr>
                        <a:t>通過一階篩選</a:t>
                      </a:r>
                      <a:endParaRPr lang="zh-TW" altLang="en-US" sz="1400" b="0" i="0" u="none" strike="noStrike" dirty="0">
                        <a:solidFill>
                          <a:schemeClr val="tx1"/>
                        </a:solidFill>
                        <a:effectLst/>
                        <a:latin typeface="標楷體" panose="03000509000000000000" pitchFamily="65" charset="-120"/>
                        <a:ea typeface="標楷體" panose="03000509000000000000" pitchFamily="65" charset="-120"/>
                      </a:endParaRPr>
                    </a:p>
                  </a:txBody>
                  <a:tcPr marL="6073" marR="6073" marT="6073"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10"/>
                  </a:ext>
                </a:extLst>
              </a:tr>
              <a:tr h="176020">
                <a:tc>
                  <a:txBody>
                    <a:bodyPr/>
                    <a:lstStyle/>
                    <a:p>
                      <a:pPr algn="ctr" rtl="0" fontAlgn="ctr"/>
                      <a:r>
                        <a:rPr lang="en-US" altLang="zh-TW" sz="1400" b="0" i="0" u="none" strike="noStrike"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13</a:t>
                      </a:r>
                      <a:endParaRPr lang="zh-TW" altLang="en-US" sz="14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073" marR="6073" marT="6073"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zh-TW" altLang="en-US" sz="1400" b="0" u="none" strike="noStrike" dirty="0">
                          <a:solidFill>
                            <a:schemeClr val="tx1"/>
                          </a:solidFill>
                          <a:effectLst/>
                          <a:latin typeface="標楷體" panose="03000509000000000000" pitchFamily="65" charset="-120"/>
                          <a:ea typeface="標楷體" panose="03000509000000000000" pitchFamily="65" charset="-120"/>
                        </a:rPr>
                        <a:t>通過身分</a:t>
                      </a:r>
                      <a:endParaRPr lang="zh-TW" altLang="en-US" sz="1400" b="0" i="0" u="none" strike="noStrike" dirty="0">
                        <a:solidFill>
                          <a:schemeClr val="tx1"/>
                        </a:solidFill>
                        <a:effectLst/>
                        <a:latin typeface="標楷體" panose="03000509000000000000" pitchFamily="65" charset="-120"/>
                        <a:ea typeface="標楷體" panose="03000509000000000000" pitchFamily="65" charset="-120"/>
                      </a:endParaRPr>
                    </a:p>
                  </a:txBody>
                  <a:tcPr marL="6073" marR="6073" marT="6073"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11"/>
                  </a:ext>
                </a:extLst>
              </a:tr>
              <a:tr h="176020">
                <a:tc>
                  <a:txBody>
                    <a:bodyPr/>
                    <a:lstStyle/>
                    <a:p>
                      <a:pPr algn="ctr" rtl="0" fontAlgn="ctr"/>
                      <a:r>
                        <a:rPr lang="en-US" altLang="zh-TW" sz="1400" b="0" i="0" u="none" strike="noStrike"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14</a:t>
                      </a:r>
                      <a:endParaRPr lang="zh-TW" altLang="en-US" sz="14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073" marR="6073" marT="6073"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zh-TW" altLang="en-US" sz="1400" b="0" u="none" strike="noStrike" dirty="0">
                          <a:solidFill>
                            <a:schemeClr val="tx1"/>
                          </a:solidFill>
                          <a:effectLst/>
                          <a:latin typeface="標楷體" panose="03000509000000000000" pitchFamily="65" charset="-120"/>
                          <a:ea typeface="標楷體" panose="03000509000000000000" pitchFamily="65" charset="-120"/>
                        </a:rPr>
                        <a:t>繳費身分註記</a:t>
                      </a:r>
                      <a:endParaRPr lang="zh-TW" altLang="en-US" sz="1400" b="0" i="0" u="none" strike="noStrike" dirty="0">
                        <a:solidFill>
                          <a:schemeClr val="tx1"/>
                        </a:solidFill>
                        <a:effectLst/>
                        <a:latin typeface="標楷體" panose="03000509000000000000" pitchFamily="65" charset="-120"/>
                        <a:ea typeface="標楷體" panose="03000509000000000000" pitchFamily="65" charset="-120"/>
                      </a:endParaRPr>
                    </a:p>
                  </a:txBody>
                  <a:tcPr marL="6073" marR="6073" marT="6073"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12"/>
                  </a:ext>
                </a:extLst>
              </a:tr>
              <a:tr h="176020">
                <a:tc>
                  <a:txBody>
                    <a:bodyPr/>
                    <a:lstStyle/>
                    <a:p>
                      <a:pPr algn="ctr" rtl="0" fontAlgn="ctr"/>
                      <a:r>
                        <a:rPr lang="en-US" altLang="zh-TW" sz="1400" b="0" i="0" u="none" strike="noStrike"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15</a:t>
                      </a:r>
                      <a:endParaRPr lang="zh-TW" altLang="en-US" sz="14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073" marR="6073" marT="6073"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zh-TW" altLang="en-US" sz="1400" b="0" u="none" strike="noStrike" dirty="0">
                          <a:solidFill>
                            <a:schemeClr val="tx1"/>
                          </a:solidFill>
                          <a:effectLst/>
                          <a:latin typeface="標楷體" panose="03000509000000000000" pitchFamily="65" charset="-120"/>
                          <a:ea typeface="標楷體" panose="03000509000000000000" pitchFamily="65" charset="-120"/>
                        </a:rPr>
                        <a:t>不通過原因</a:t>
                      </a:r>
                      <a:endParaRPr lang="zh-TW" altLang="en-US" sz="1400" b="0" i="0" u="none" strike="noStrike" dirty="0">
                        <a:solidFill>
                          <a:schemeClr val="tx1"/>
                        </a:solidFill>
                        <a:effectLst/>
                        <a:latin typeface="標楷體" panose="03000509000000000000" pitchFamily="65" charset="-120"/>
                        <a:ea typeface="標楷體" panose="03000509000000000000" pitchFamily="65" charset="-120"/>
                      </a:endParaRPr>
                    </a:p>
                  </a:txBody>
                  <a:tcPr marL="6073" marR="6073" marT="6073"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13"/>
                  </a:ext>
                </a:extLst>
              </a:tr>
              <a:tr h="92595">
                <a:tc>
                  <a:txBody>
                    <a:bodyPr/>
                    <a:lstStyle/>
                    <a:p>
                      <a:pPr algn="ctr" rtl="0" fontAlgn="ctr"/>
                      <a:r>
                        <a:rPr lang="en-US" altLang="zh-TW" sz="1400" b="0" i="0" u="none" strike="noStrike"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16</a:t>
                      </a:r>
                      <a:endParaRPr lang="zh-TW" altLang="en-US" sz="14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073" marR="6073" marT="6073"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zh-TW" altLang="en-US" sz="1400" b="0" u="none" strike="noStrike" dirty="0">
                          <a:solidFill>
                            <a:schemeClr val="tx1"/>
                          </a:solidFill>
                          <a:effectLst/>
                          <a:latin typeface="標楷體" panose="03000509000000000000" pitchFamily="65" charset="-120"/>
                          <a:ea typeface="標楷體" panose="03000509000000000000" pitchFamily="65" charset="-120"/>
                        </a:rPr>
                        <a:t>指定項目應繳金額</a:t>
                      </a:r>
                      <a:endParaRPr lang="zh-TW" altLang="en-US" sz="1400" b="0" i="0" u="none" strike="noStrike" dirty="0">
                        <a:solidFill>
                          <a:schemeClr val="tx1"/>
                        </a:solidFill>
                        <a:effectLst/>
                        <a:latin typeface="標楷體" panose="03000509000000000000" pitchFamily="65" charset="-120"/>
                        <a:ea typeface="標楷體" panose="03000509000000000000" pitchFamily="65" charset="-120"/>
                      </a:endParaRPr>
                    </a:p>
                  </a:txBody>
                  <a:tcPr marL="6073" marR="6073" marT="6073"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14"/>
                  </a:ext>
                </a:extLst>
              </a:tr>
              <a:tr h="176020">
                <a:tc>
                  <a:txBody>
                    <a:bodyPr/>
                    <a:lstStyle/>
                    <a:p>
                      <a:pPr algn="ctr" rtl="0" fontAlgn="ctr"/>
                      <a:r>
                        <a:rPr lang="en-US" altLang="zh-TW" sz="1400" b="0" i="0" u="none" strike="noStrike"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17</a:t>
                      </a:r>
                      <a:endParaRPr lang="zh-TW" altLang="en-US" sz="1400" b="0"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6073" marR="6073" marT="6073"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r>
                        <a:rPr lang="zh-TW" altLang="en-US" sz="1400" b="0" u="none" strike="noStrike" dirty="0">
                          <a:solidFill>
                            <a:schemeClr val="tx1"/>
                          </a:solidFill>
                          <a:effectLst/>
                          <a:latin typeface="標楷體" panose="03000509000000000000" pitchFamily="65" charset="-120"/>
                          <a:ea typeface="標楷體" panose="03000509000000000000" pitchFamily="65" charset="-120"/>
                        </a:rPr>
                        <a:t>備註</a:t>
                      </a:r>
                      <a:endParaRPr lang="zh-TW" altLang="en-US" sz="1400" b="0" i="0" u="none" strike="noStrike" dirty="0">
                        <a:solidFill>
                          <a:schemeClr val="tx1"/>
                        </a:solidFill>
                        <a:effectLst/>
                        <a:latin typeface="標楷體" panose="03000509000000000000" pitchFamily="65" charset="-120"/>
                        <a:ea typeface="標楷體" panose="03000509000000000000" pitchFamily="65" charset="-120"/>
                      </a:endParaRPr>
                    </a:p>
                  </a:txBody>
                  <a:tcPr marL="6073" marR="6073" marT="6073"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15"/>
                  </a:ext>
                </a:extLst>
              </a:tr>
            </a:tbl>
          </a:graphicData>
        </a:graphic>
      </p:graphicFrame>
      <p:sp>
        <p:nvSpPr>
          <p:cNvPr id="6" name="AutoShape 4">
            <a:extLst>
              <a:ext uri="{FF2B5EF4-FFF2-40B4-BE49-F238E27FC236}">
                <a16:creationId xmlns:a16="http://schemas.microsoft.com/office/drawing/2014/main" xmlns="" id="{E2CCE204-008C-4771-9FC1-B96FAE503198}"/>
              </a:ext>
            </a:extLst>
          </p:cNvPr>
          <p:cNvSpPr>
            <a:spLocks noChangeArrowheads="1"/>
          </p:cNvSpPr>
          <p:nvPr/>
        </p:nvSpPr>
        <p:spPr bwMode="auto">
          <a:xfrm>
            <a:off x="7320136" y="1458502"/>
            <a:ext cx="3816424" cy="406400"/>
          </a:xfrm>
          <a:prstGeom prst="wedgeRoundRectCallout">
            <a:avLst>
              <a:gd name="adj1" fmla="val -21059"/>
              <a:gd name="adj2" fmla="val 124057"/>
              <a:gd name="adj3" fmla="val 16667"/>
            </a:avLst>
          </a:prstGeom>
          <a:solidFill>
            <a:schemeClr val="accent4">
              <a:lumMod val="40000"/>
              <a:lumOff val="60000"/>
            </a:schemeClr>
          </a:solidFill>
          <a:ln w="9525" algn="ctr">
            <a:solidFill>
              <a:srgbClr val="FFFF00"/>
            </a:solidFill>
            <a:miter lim="800000"/>
            <a:headEnd/>
            <a:tailEnd/>
          </a:ln>
          <a:effectLst>
            <a:outerShdw dist="20000" dir="5400000" rotWithShape="0">
              <a:srgbClr val="000000">
                <a:alpha val="37999"/>
              </a:srgbClr>
            </a:outerShdw>
          </a:effectLst>
        </p:spPr>
        <p:txBody>
          <a:bodyPr anchor="ctr"/>
          <a:lstStyle/>
          <a:p>
            <a:pPr algn="ctr"/>
            <a:r>
              <a:rPr kumimoji="0" lang="zh-TW" altLang="en-US" b="1" dirty="0">
                <a:solidFill>
                  <a:srgbClr val="000000"/>
                </a:solidFill>
                <a:latin typeface="標楷體" panose="03000509000000000000" pitchFamily="65" charset="-120"/>
                <a:ea typeface="標楷體" panose="03000509000000000000" pitchFamily="65" charset="-120"/>
              </a:rPr>
              <a:t>可下載通過第一階段篩選考生名單</a:t>
            </a:r>
          </a:p>
        </p:txBody>
      </p:sp>
      <p:sp>
        <p:nvSpPr>
          <p:cNvPr id="7" name="矩形 6">
            <a:extLst>
              <a:ext uri="{FF2B5EF4-FFF2-40B4-BE49-F238E27FC236}">
                <a16:creationId xmlns:a16="http://schemas.microsoft.com/office/drawing/2014/main" xmlns="" id="{7932AA29-947C-447C-9AEE-B0B3942FFF8A}"/>
              </a:ext>
            </a:extLst>
          </p:cNvPr>
          <p:cNvSpPr/>
          <p:nvPr/>
        </p:nvSpPr>
        <p:spPr>
          <a:xfrm>
            <a:off x="8350820" y="2246818"/>
            <a:ext cx="985539" cy="39286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
        <p:nvSpPr>
          <p:cNvPr id="11" name="矩形 10">
            <a:extLst>
              <a:ext uri="{FF2B5EF4-FFF2-40B4-BE49-F238E27FC236}">
                <a16:creationId xmlns:a16="http://schemas.microsoft.com/office/drawing/2014/main" xmlns="" id="{7932AA29-947C-447C-9AEE-B0B3942FFF8A}"/>
              </a:ext>
            </a:extLst>
          </p:cNvPr>
          <p:cNvSpPr/>
          <p:nvPr/>
        </p:nvSpPr>
        <p:spPr>
          <a:xfrm>
            <a:off x="7537063" y="1139761"/>
            <a:ext cx="683912" cy="27497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
        <p:nvSpPr>
          <p:cNvPr id="12" name="矩形 11">
            <a:extLst>
              <a:ext uri="{FF2B5EF4-FFF2-40B4-BE49-F238E27FC236}">
                <a16:creationId xmlns:a16="http://schemas.microsoft.com/office/drawing/2014/main" xmlns="" id="{7932AA29-947C-447C-9AEE-B0B3942FFF8A}"/>
              </a:ext>
            </a:extLst>
          </p:cNvPr>
          <p:cNvSpPr/>
          <p:nvPr/>
        </p:nvSpPr>
        <p:spPr>
          <a:xfrm>
            <a:off x="4799614" y="1602713"/>
            <a:ext cx="2308552" cy="22608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
        <p:nvSpPr>
          <p:cNvPr id="2" name="投影片編號版面配置區 1"/>
          <p:cNvSpPr>
            <a:spLocks noGrp="1"/>
          </p:cNvSpPr>
          <p:nvPr>
            <p:ph type="sldNum" sz="quarter" idx="12"/>
          </p:nvPr>
        </p:nvSpPr>
        <p:spPr/>
        <p:txBody>
          <a:bodyPr/>
          <a:lstStyle/>
          <a:p>
            <a:fld id="{BFD9D296-0923-4B30-8558-81C121D8C7E7}" type="slidenum">
              <a:rPr lang="zh-TW" altLang="en-US" smtClean="0"/>
              <a:pPr/>
              <a:t>70</a:t>
            </a:fld>
            <a:endParaRPr lang="zh-TW" altLang="en-US" dirty="0"/>
          </a:p>
        </p:txBody>
      </p:sp>
    </p:spTree>
    <p:extLst>
      <p:ext uri="{BB962C8B-B14F-4D97-AF65-F5344CB8AC3E}">
        <p14:creationId xmlns:p14="http://schemas.microsoft.com/office/powerpoint/2010/main" xmlns="" val="278954990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stretch>
            <a:fillRect/>
          </a:stretch>
        </p:blipFill>
        <p:spPr>
          <a:xfrm>
            <a:off x="2279576" y="764704"/>
            <a:ext cx="7677149" cy="5922373"/>
          </a:xfrm>
          <a:prstGeom prst="rect">
            <a:avLst/>
          </a:prstGeom>
        </p:spPr>
      </p:pic>
      <p:sp>
        <p:nvSpPr>
          <p:cNvPr id="7" name="Rectangle 3"/>
          <p:cNvSpPr txBox="1">
            <a:spLocks noChangeArrowheads="1"/>
          </p:cNvSpPr>
          <p:nvPr/>
        </p:nvSpPr>
        <p:spPr>
          <a:xfrm>
            <a:off x="623392" y="-46873"/>
            <a:ext cx="8784976" cy="932067"/>
          </a:xfrm>
          <a:prstGeom prst="rect">
            <a:avLst/>
          </a:prstGeom>
          <a:ln/>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22313" indent="-722313"/>
            <a:r>
              <a:rPr lang="en-US" altLang="zh-TW" sz="2800" b="1" kern="0" dirty="0" smtClean="0">
                <a:latin typeface="標楷體" panose="03000509000000000000" pitchFamily="65" charset="-120"/>
                <a:ea typeface="標楷體" panose="03000509000000000000" pitchFamily="65" charset="-120"/>
              </a:rPr>
              <a:t>【</a:t>
            </a:r>
            <a:r>
              <a:rPr lang="zh-TW" altLang="en-US" sz="2800" b="1" kern="0" dirty="0">
                <a:latin typeface="標楷體" panose="03000509000000000000" pitchFamily="65" charset="-120"/>
                <a:ea typeface="標楷體" panose="03000509000000000000" pitchFamily="65" charset="-120"/>
              </a:rPr>
              <a:t>集體報名</a:t>
            </a:r>
            <a:r>
              <a:rPr lang="en-US" altLang="zh-TW" sz="2800" b="1" kern="0" dirty="0" smtClean="0">
                <a:latin typeface="標楷體" panose="03000509000000000000" pitchFamily="65" charset="-120"/>
                <a:ea typeface="標楷體" panose="03000509000000000000" pitchFamily="65" charset="-120"/>
              </a:rPr>
              <a:t>】</a:t>
            </a:r>
            <a:r>
              <a:rPr lang="zh-TW" altLang="en-US" sz="2800" b="1" kern="0" dirty="0" smtClean="0">
                <a:latin typeface="標楷體" panose="03000509000000000000" pitchFamily="65" charset="-120"/>
                <a:ea typeface="標楷體" panose="03000509000000000000" pitchFamily="65" charset="-120"/>
              </a:rPr>
              <a:t>考生</a:t>
            </a:r>
            <a:r>
              <a:rPr lang="zh-TW" altLang="en-US" sz="2800" b="1" kern="0" dirty="0">
                <a:latin typeface="標楷體" panose="03000509000000000000" pitchFamily="65" charset="-120"/>
                <a:ea typeface="標楷體" panose="03000509000000000000" pitchFamily="65" charset="-120"/>
              </a:rPr>
              <a:t>二階報名資料查詢系統</a:t>
            </a:r>
            <a:r>
              <a:rPr lang="en-US" altLang="zh-TW" sz="2800" b="1" kern="0" dirty="0">
                <a:solidFill>
                  <a:srgbClr val="FF0000"/>
                </a:solidFill>
                <a:latin typeface="標楷體" panose="03000509000000000000" pitchFamily="65" charset="-120"/>
                <a:ea typeface="標楷體" panose="03000509000000000000" pitchFamily="65" charset="-120"/>
              </a:rPr>
              <a:t>-</a:t>
            </a:r>
            <a:r>
              <a:rPr lang="zh-TW" altLang="en-US" sz="2800" b="1" kern="0" dirty="0">
                <a:solidFill>
                  <a:srgbClr val="FF0000"/>
                </a:solidFill>
                <a:latin typeface="標楷體" panose="03000509000000000000" pitchFamily="65" charset="-120"/>
                <a:ea typeface="標楷體" panose="03000509000000000000" pitchFamily="65" charset="-120"/>
              </a:rPr>
              <a:t>依班級排序</a:t>
            </a:r>
            <a:endParaRPr lang="en-US" altLang="zh-TW" sz="2800" b="1" kern="0" dirty="0">
              <a:solidFill>
                <a:srgbClr val="FF0000"/>
              </a:solidFill>
              <a:latin typeface="標楷體" panose="03000509000000000000" pitchFamily="65" charset="-120"/>
              <a:ea typeface="標楷體" panose="03000509000000000000" pitchFamily="65" charset="-120"/>
            </a:endParaRPr>
          </a:p>
        </p:txBody>
      </p:sp>
      <p:sp>
        <p:nvSpPr>
          <p:cNvPr id="25" name="矩形 24">
            <a:extLst>
              <a:ext uri="{FF2B5EF4-FFF2-40B4-BE49-F238E27FC236}">
                <a16:creationId xmlns:a16="http://schemas.microsoft.com/office/drawing/2014/main" xmlns="" id="{89686DC8-63B4-48F2-843A-06D4DF57177F}"/>
              </a:ext>
            </a:extLst>
          </p:cNvPr>
          <p:cNvSpPr/>
          <p:nvPr/>
        </p:nvSpPr>
        <p:spPr>
          <a:xfrm>
            <a:off x="7426982" y="2286226"/>
            <a:ext cx="526573" cy="18092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
        <p:nvSpPr>
          <p:cNvPr id="26" name="矩形 25">
            <a:extLst>
              <a:ext uri="{FF2B5EF4-FFF2-40B4-BE49-F238E27FC236}">
                <a16:creationId xmlns:a16="http://schemas.microsoft.com/office/drawing/2014/main" xmlns="" id="{98C59E84-6C44-462F-9523-94F15DD11699}"/>
              </a:ext>
            </a:extLst>
          </p:cNvPr>
          <p:cNvSpPr/>
          <p:nvPr/>
        </p:nvSpPr>
        <p:spPr>
          <a:xfrm>
            <a:off x="5077804" y="2646146"/>
            <a:ext cx="2073493" cy="18331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
        <p:nvSpPr>
          <p:cNvPr id="27" name="矩形 26">
            <a:extLst>
              <a:ext uri="{FF2B5EF4-FFF2-40B4-BE49-F238E27FC236}">
                <a16:creationId xmlns:a16="http://schemas.microsoft.com/office/drawing/2014/main" xmlns="" id="{65021F74-BBBF-441D-B6AF-361DF0BCEADE}"/>
              </a:ext>
            </a:extLst>
          </p:cNvPr>
          <p:cNvSpPr/>
          <p:nvPr/>
        </p:nvSpPr>
        <p:spPr>
          <a:xfrm>
            <a:off x="2639684" y="3383517"/>
            <a:ext cx="1708030" cy="23957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
        <p:nvSpPr>
          <p:cNvPr id="28" name="矩形 27">
            <a:extLst>
              <a:ext uri="{FF2B5EF4-FFF2-40B4-BE49-F238E27FC236}">
                <a16:creationId xmlns:a16="http://schemas.microsoft.com/office/drawing/2014/main" xmlns="" id="{B8D119AA-26A7-4ACE-B45A-75E4B82981F5}"/>
              </a:ext>
            </a:extLst>
          </p:cNvPr>
          <p:cNvSpPr/>
          <p:nvPr/>
        </p:nvSpPr>
        <p:spPr>
          <a:xfrm>
            <a:off x="4702921" y="3663576"/>
            <a:ext cx="585072" cy="257332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a:extLst>
              <a:ext uri="{FF2B5EF4-FFF2-40B4-BE49-F238E27FC236}">
                <a16:creationId xmlns:a16="http://schemas.microsoft.com/office/drawing/2014/main" xmlns="" id="{89686DC8-63B4-48F2-843A-06D4DF57177F}"/>
              </a:ext>
            </a:extLst>
          </p:cNvPr>
          <p:cNvSpPr/>
          <p:nvPr/>
        </p:nvSpPr>
        <p:spPr>
          <a:xfrm>
            <a:off x="7760536" y="3663576"/>
            <a:ext cx="1823411" cy="255606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
        <p:nvSpPr>
          <p:cNvPr id="12" name="圓角矩形 11"/>
          <p:cNvSpPr/>
          <p:nvPr/>
        </p:nvSpPr>
        <p:spPr>
          <a:xfrm>
            <a:off x="7670855" y="3195297"/>
            <a:ext cx="1028691" cy="432916"/>
          </a:xfrm>
          <a:prstGeom prst="roundRect">
            <a:avLst>
              <a:gd name="adj" fmla="val 43898"/>
            </a:avLst>
          </a:prstGeom>
          <a:solidFill>
            <a:srgbClr val="FFE066"/>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dirty="0" smtClean="0">
                <a:solidFill>
                  <a:srgbClr val="F25F5C"/>
                </a:solidFill>
                <a:latin typeface="Arial Rounded MT Bold" panose="020F0704030504030204" pitchFamily="34" charset="0"/>
              </a:rPr>
              <a:t>NEW</a:t>
            </a:r>
            <a:endParaRPr lang="zh-TW" altLang="en-US" b="1" dirty="0">
              <a:solidFill>
                <a:srgbClr val="F25F5C"/>
              </a:solidFill>
              <a:latin typeface="Arial Rounded MT Bold" panose="020F0704030504030204" pitchFamily="34" charset="0"/>
            </a:endParaRPr>
          </a:p>
        </p:txBody>
      </p:sp>
      <p:sp>
        <p:nvSpPr>
          <p:cNvPr id="13" name="圓角矩形 12"/>
          <p:cNvSpPr/>
          <p:nvPr/>
        </p:nvSpPr>
        <p:spPr>
          <a:xfrm>
            <a:off x="4439816" y="3195297"/>
            <a:ext cx="1028691" cy="432916"/>
          </a:xfrm>
          <a:prstGeom prst="roundRect">
            <a:avLst>
              <a:gd name="adj" fmla="val 43898"/>
            </a:avLst>
          </a:prstGeom>
          <a:solidFill>
            <a:srgbClr val="FFE066"/>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dirty="0" smtClean="0">
                <a:solidFill>
                  <a:srgbClr val="F25F5C"/>
                </a:solidFill>
                <a:latin typeface="Arial Rounded MT Bold" panose="020F0704030504030204" pitchFamily="34" charset="0"/>
              </a:rPr>
              <a:t>NEW</a:t>
            </a:r>
            <a:endParaRPr lang="zh-TW" altLang="en-US" b="1" dirty="0">
              <a:solidFill>
                <a:srgbClr val="F25F5C"/>
              </a:solidFill>
              <a:latin typeface="Arial Rounded MT Bold" panose="020F0704030504030204" pitchFamily="34" charset="0"/>
            </a:endParaRPr>
          </a:p>
        </p:txBody>
      </p:sp>
      <p:sp>
        <p:nvSpPr>
          <p:cNvPr id="3" name="投影片編號版面配置區 2"/>
          <p:cNvSpPr>
            <a:spLocks noGrp="1"/>
          </p:cNvSpPr>
          <p:nvPr>
            <p:ph type="sldNum" sz="quarter" idx="12"/>
          </p:nvPr>
        </p:nvSpPr>
        <p:spPr/>
        <p:txBody>
          <a:bodyPr/>
          <a:lstStyle/>
          <a:p>
            <a:fld id="{BFD9D296-0923-4B30-8558-81C121D8C7E7}" type="slidenum">
              <a:rPr lang="zh-TW" altLang="en-US" smtClean="0"/>
              <a:pPr/>
              <a:t>71</a:t>
            </a:fld>
            <a:endParaRPr lang="zh-TW" altLang="en-US" dirty="0"/>
          </a:p>
        </p:txBody>
      </p:sp>
    </p:spTree>
    <p:extLst>
      <p:ext uri="{BB962C8B-B14F-4D97-AF65-F5344CB8AC3E}">
        <p14:creationId xmlns:p14="http://schemas.microsoft.com/office/powerpoint/2010/main" xmlns="" val="181300350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stretch>
            <a:fillRect/>
          </a:stretch>
        </p:blipFill>
        <p:spPr>
          <a:xfrm>
            <a:off x="1775520" y="800220"/>
            <a:ext cx="8801665" cy="5941697"/>
          </a:xfrm>
          <a:prstGeom prst="rect">
            <a:avLst/>
          </a:prstGeom>
        </p:spPr>
      </p:pic>
      <p:sp>
        <p:nvSpPr>
          <p:cNvPr id="4" name="Rectangle 3"/>
          <p:cNvSpPr txBox="1">
            <a:spLocks noChangeArrowheads="1"/>
          </p:cNvSpPr>
          <p:nvPr/>
        </p:nvSpPr>
        <p:spPr>
          <a:xfrm>
            <a:off x="621734" y="0"/>
            <a:ext cx="9506714" cy="787878"/>
          </a:xfrm>
          <a:prstGeom prst="rect">
            <a:avLst/>
          </a:prstGeom>
          <a:ln/>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22313" indent="-722313"/>
            <a:r>
              <a:rPr lang="en-US" altLang="zh-TW" sz="2800" b="1" kern="0" dirty="0" smtClean="0">
                <a:latin typeface="標楷體" panose="03000509000000000000" pitchFamily="65" charset="-120"/>
                <a:ea typeface="標楷體" panose="03000509000000000000" pitchFamily="65" charset="-120"/>
              </a:rPr>
              <a:t>【</a:t>
            </a:r>
            <a:r>
              <a:rPr lang="zh-TW" altLang="en-US" sz="2800" b="1" kern="0" dirty="0">
                <a:latin typeface="標楷體" panose="03000509000000000000" pitchFamily="65" charset="-120"/>
                <a:ea typeface="標楷體" panose="03000509000000000000" pitchFamily="65" charset="-120"/>
              </a:rPr>
              <a:t>集體報名</a:t>
            </a:r>
            <a:r>
              <a:rPr lang="en-US" altLang="zh-TW" sz="2800" b="1" kern="0" dirty="0" smtClean="0">
                <a:latin typeface="標楷體" panose="03000509000000000000" pitchFamily="65" charset="-120"/>
                <a:ea typeface="標楷體" panose="03000509000000000000" pitchFamily="65" charset="-120"/>
              </a:rPr>
              <a:t>】</a:t>
            </a:r>
            <a:r>
              <a:rPr lang="zh-TW" altLang="en-US" sz="2800" b="1" kern="0" dirty="0" smtClean="0">
                <a:latin typeface="標楷體" panose="03000509000000000000" pitchFamily="65" charset="-120"/>
                <a:ea typeface="標楷體" panose="03000509000000000000" pitchFamily="65" charset="-120"/>
              </a:rPr>
              <a:t>考生</a:t>
            </a:r>
            <a:r>
              <a:rPr lang="zh-TW" altLang="en-US" sz="2800" b="1" kern="0" dirty="0">
                <a:latin typeface="標楷體" panose="03000509000000000000" pitchFamily="65" charset="-120"/>
                <a:ea typeface="標楷體" panose="03000509000000000000" pitchFamily="65" charset="-120"/>
              </a:rPr>
              <a:t>二階報名資料查詢系統</a:t>
            </a:r>
            <a:r>
              <a:rPr lang="en-US" altLang="zh-TW" sz="2800" b="1" kern="0" dirty="0">
                <a:solidFill>
                  <a:srgbClr val="FF0000"/>
                </a:solidFill>
                <a:latin typeface="標楷體" panose="03000509000000000000" pitchFamily="65" charset="-120"/>
                <a:ea typeface="標楷體" panose="03000509000000000000" pitchFamily="65" charset="-120"/>
              </a:rPr>
              <a:t>-</a:t>
            </a:r>
            <a:r>
              <a:rPr lang="zh-TW" altLang="en-US" sz="2800" b="1" kern="0" dirty="0">
                <a:solidFill>
                  <a:srgbClr val="FF0000"/>
                </a:solidFill>
                <a:latin typeface="標楷體" panose="03000509000000000000" pitchFamily="65" charset="-120"/>
                <a:ea typeface="標楷體" panose="03000509000000000000" pitchFamily="65" charset="-120"/>
              </a:rPr>
              <a:t>依科技校院排序</a:t>
            </a:r>
            <a:endParaRPr lang="en-US" altLang="zh-TW" sz="2800" b="1" kern="0" dirty="0">
              <a:solidFill>
                <a:srgbClr val="FF0000"/>
              </a:solidFill>
              <a:latin typeface="標楷體" panose="03000509000000000000" pitchFamily="65" charset="-120"/>
              <a:ea typeface="標楷體" panose="03000509000000000000" pitchFamily="65" charset="-120"/>
            </a:endParaRPr>
          </a:p>
        </p:txBody>
      </p:sp>
      <p:sp>
        <p:nvSpPr>
          <p:cNvPr id="24" name="矩形 23">
            <a:extLst>
              <a:ext uri="{FF2B5EF4-FFF2-40B4-BE49-F238E27FC236}">
                <a16:creationId xmlns:a16="http://schemas.microsoft.com/office/drawing/2014/main" xmlns="" id="{0AA6E4FC-EACC-4D36-A034-577E5F3B640B}"/>
              </a:ext>
            </a:extLst>
          </p:cNvPr>
          <p:cNvSpPr/>
          <p:nvPr/>
        </p:nvSpPr>
        <p:spPr>
          <a:xfrm>
            <a:off x="2199736" y="3787040"/>
            <a:ext cx="2804208" cy="25431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
        <p:nvSpPr>
          <p:cNvPr id="25" name="矩形 24">
            <a:extLst>
              <a:ext uri="{FF2B5EF4-FFF2-40B4-BE49-F238E27FC236}">
                <a16:creationId xmlns:a16="http://schemas.microsoft.com/office/drawing/2014/main" xmlns="" id="{6405EB51-863B-45F6-AA49-F8B13337FD9B}"/>
              </a:ext>
            </a:extLst>
          </p:cNvPr>
          <p:cNvSpPr/>
          <p:nvPr/>
        </p:nvSpPr>
        <p:spPr>
          <a:xfrm>
            <a:off x="4528869" y="4071669"/>
            <a:ext cx="690112" cy="211347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矩形 25">
            <a:extLst>
              <a:ext uri="{FF2B5EF4-FFF2-40B4-BE49-F238E27FC236}">
                <a16:creationId xmlns:a16="http://schemas.microsoft.com/office/drawing/2014/main" xmlns="" id="{A1B2B563-052A-42ED-ABAD-A7345ECCB85C}"/>
              </a:ext>
            </a:extLst>
          </p:cNvPr>
          <p:cNvSpPr/>
          <p:nvPr/>
        </p:nvSpPr>
        <p:spPr>
          <a:xfrm>
            <a:off x="4857883" y="2908637"/>
            <a:ext cx="2612591" cy="22275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
        <p:nvSpPr>
          <p:cNvPr id="27" name="矩形 26">
            <a:extLst>
              <a:ext uri="{FF2B5EF4-FFF2-40B4-BE49-F238E27FC236}">
                <a16:creationId xmlns:a16="http://schemas.microsoft.com/office/drawing/2014/main" xmlns="" id="{7AADB4FD-1D85-45CE-97D6-AF0435929987}"/>
              </a:ext>
            </a:extLst>
          </p:cNvPr>
          <p:cNvSpPr/>
          <p:nvPr/>
        </p:nvSpPr>
        <p:spPr>
          <a:xfrm>
            <a:off x="7616973" y="2502986"/>
            <a:ext cx="673012" cy="1884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
        <p:nvSpPr>
          <p:cNvPr id="28" name="矩形 27">
            <a:extLst>
              <a:ext uri="{FF2B5EF4-FFF2-40B4-BE49-F238E27FC236}">
                <a16:creationId xmlns:a16="http://schemas.microsoft.com/office/drawing/2014/main" xmlns="" id="{D5F9A09D-4359-4EA4-8581-3A67AC8D2C7C}"/>
              </a:ext>
            </a:extLst>
          </p:cNvPr>
          <p:cNvSpPr/>
          <p:nvPr/>
        </p:nvSpPr>
        <p:spPr>
          <a:xfrm>
            <a:off x="8057072" y="4088921"/>
            <a:ext cx="2122098" cy="213935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
        <p:nvSpPr>
          <p:cNvPr id="3" name="矩形 2"/>
          <p:cNvSpPr/>
          <p:nvPr/>
        </p:nvSpPr>
        <p:spPr>
          <a:xfrm>
            <a:off x="3292314" y="3860409"/>
            <a:ext cx="813860" cy="124995"/>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投影片編號版面配置區 4"/>
          <p:cNvSpPr>
            <a:spLocks noGrp="1"/>
          </p:cNvSpPr>
          <p:nvPr>
            <p:ph type="sldNum" sz="quarter" idx="12"/>
          </p:nvPr>
        </p:nvSpPr>
        <p:spPr/>
        <p:txBody>
          <a:bodyPr/>
          <a:lstStyle/>
          <a:p>
            <a:fld id="{BFD9D296-0923-4B30-8558-81C121D8C7E7}" type="slidenum">
              <a:rPr lang="zh-TW" altLang="en-US" smtClean="0"/>
              <a:pPr/>
              <a:t>72</a:t>
            </a:fld>
            <a:endParaRPr lang="zh-TW" altLang="en-US" dirty="0"/>
          </a:p>
        </p:txBody>
      </p:sp>
    </p:spTree>
    <p:extLst>
      <p:ext uri="{BB962C8B-B14F-4D97-AF65-F5344CB8AC3E}">
        <p14:creationId xmlns:p14="http://schemas.microsoft.com/office/powerpoint/2010/main" xmlns="" val="346878863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a:xfrm>
            <a:off x="623392" y="-179172"/>
            <a:ext cx="11017224" cy="1143734"/>
          </a:xfrm>
          <a:prstGeom prst="rect">
            <a:avLst/>
          </a:prstGeom>
          <a:ln/>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22313" indent="-722313"/>
            <a:r>
              <a:rPr lang="en-US" altLang="zh-TW" sz="2800" b="1" kern="0" dirty="0" smtClean="0">
                <a:latin typeface="標楷體" panose="03000509000000000000" pitchFamily="65" charset="-120"/>
                <a:ea typeface="標楷體" panose="03000509000000000000" pitchFamily="65" charset="-120"/>
              </a:rPr>
              <a:t>【</a:t>
            </a:r>
            <a:r>
              <a:rPr lang="zh-TW" altLang="en-US" sz="2800" b="1" kern="0" dirty="0">
                <a:latin typeface="標楷體" panose="03000509000000000000" pitchFamily="65" charset="-120"/>
                <a:ea typeface="標楷體" panose="03000509000000000000" pitchFamily="65" charset="-120"/>
              </a:rPr>
              <a:t>集體報名</a:t>
            </a:r>
            <a:r>
              <a:rPr lang="en-US" altLang="zh-TW" sz="2800" b="1" kern="0" dirty="0" smtClean="0">
                <a:latin typeface="標楷體" panose="03000509000000000000" pitchFamily="65" charset="-120"/>
                <a:ea typeface="標楷體" panose="03000509000000000000" pitchFamily="65" charset="-120"/>
              </a:rPr>
              <a:t>】</a:t>
            </a:r>
            <a:r>
              <a:rPr lang="zh-TW" altLang="en-US" sz="2800" b="1" kern="0" dirty="0" smtClean="0">
                <a:latin typeface="標楷體" panose="03000509000000000000" pitchFamily="65" charset="-120"/>
                <a:ea typeface="標楷體" panose="03000509000000000000" pitchFamily="65" charset="-120"/>
              </a:rPr>
              <a:t>考生</a:t>
            </a:r>
            <a:r>
              <a:rPr lang="zh-TW" altLang="en-US" sz="2800" b="1" kern="0" dirty="0">
                <a:latin typeface="標楷體" panose="03000509000000000000" pitchFamily="65" charset="-120"/>
                <a:ea typeface="標楷體" panose="03000509000000000000" pitchFamily="65" charset="-120"/>
              </a:rPr>
              <a:t>二階報名資料查詢</a:t>
            </a:r>
            <a:r>
              <a:rPr lang="zh-TW" altLang="en-US" sz="2800" b="1" kern="0" dirty="0" smtClean="0">
                <a:latin typeface="標楷體" panose="03000509000000000000" pitchFamily="65" charset="-120"/>
                <a:ea typeface="標楷體" panose="03000509000000000000" pitchFamily="65" charset="-120"/>
              </a:rPr>
              <a:t>系統</a:t>
            </a:r>
            <a:r>
              <a:rPr lang="en-US" altLang="zh-TW" sz="2800" b="1" kern="0" dirty="0" smtClean="0">
                <a:latin typeface="標楷體" panose="03000509000000000000" pitchFamily="65" charset="-120"/>
                <a:ea typeface="標楷體" panose="03000509000000000000" pitchFamily="65" charset="-120"/>
              </a:rPr>
              <a:t>-</a:t>
            </a:r>
            <a:r>
              <a:rPr lang="zh-TW" altLang="en-US" sz="2800" b="1" kern="0" dirty="0">
                <a:solidFill>
                  <a:srgbClr val="FF0000"/>
                </a:solidFill>
                <a:latin typeface="標楷體" panose="03000509000000000000" pitchFamily="65" charset="-120"/>
                <a:ea typeface="標楷體" panose="03000509000000000000" pitchFamily="65" charset="-120"/>
              </a:rPr>
              <a:t>未完成二階報名考生</a:t>
            </a:r>
            <a:r>
              <a:rPr lang="zh-TW" altLang="en-US" sz="2800" b="1" kern="0" dirty="0" smtClean="0">
                <a:solidFill>
                  <a:srgbClr val="FF0000"/>
                </a:solidFill>
                <a:latin typeface="標楷體" panose="03000509000000000000" pitchFamily="65" charset="-120"/>
                <a:ea typeface="標楷體" panose="03000509000000000000" pitchFamily="65" charset="-120"/>
              </a:rPr>
              <a:t>名單</a:t>
            </a:r>
            <a:endParaRPr lang="en-US" altLang="zh-TW" sz="2800" b="1" kern="0" dirty="0">
              <a:solidFill>
                <a:srgbClr val="FF0000"/>
              </a:solidFill>
              <a:latin typeface="標楷體" panose="03000509000000000000" pitchFamily="65" charset="-120"/>
              <a:ea typeface="標楷體" panose="03000509000000000000" pitchFamily="65" charset="-120"/>
            </a:endParaRPr>
          </a:p>
        </p:txBody>
      </p:sp>
      <p:grpSp>
        <p:nvGrpSpPr>
          <p:cNvPr id="3" name="群組 2"/>
          <p:cNvGrpSpPr/>
          <p:nvPr/>
        </p:nvGrpSpPr>
        <p:grpSpPr>
          <a:xfrm>
            <a:off x="1358330" y="770036"/>
            <a:ext cx="9649072" cy="6011295"/>
            <a:chOff x="1415480" y="836712"/>
            <a:chExt cx="8790745" cy="5476564"/>
          </a:xfrm>
        </p:grpSpPr>
        <p:pic>
          <p:nvPicPr>
            <p:cNvPr id="2" name="圖片 1"/>
            <p:cNvPicPr>
              <a:picLocks noChangeAspect="1"/>
            </p:cNvPicPr>
            <p:nvPr/>
          </p:nvPicPr>
          <p:blipFill rotWithShape="1">
            <a:blip r:embed="rId2"/>
            <a:srcRect t="20164"/>
            <a:stretch/>
          </p:blipFill>
          <p:spPr>
            <a:xfrm>
              <a:off x="1415480" y="836712"/>
              <a:ext cx="8790745" cy="5476564"/>
            </a:xfrm>
            <a:prstGeom prst="rect">
              <a:avLst/>
            </a:prstGeom>
          </p:spPr>
        </p:pic>
        <p:sp>
          <p:nvSpPr>
            <p:cNvPr id="18" name="矩形 17">
              <a:extLst>
                <a:ext uri="{FF2B5EF4-FFF2-40B4-BE49-F238E27FC236}">
                  <a16:creationId xmlns:a16="http://schemas.microsoft.com/office/drawing/2014/main" xmlns="" id="{515650A4-3301-4523-BBB4-47BFEF0E67FF}"/>
                </a:ext>
              </a:extLst>
            </p:cNvPr>
            <p:cNvSpPr/>
            <p:nvPr/>
          </p:nvSpPr>
          <p:spPr>
            <a:xfrm>
              <a:off x="7301420" y="1152032"/>
              <a:ext cx="603009" cy="19787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
          <p:nvSpPr>
            <p:cNvPr id="21" name="矩形 20">
              <a:extLst>
                <a:ext uri="{FF2B5EF4-FFF2-40B4-BE49-F238E27FC236}">
                  <a16:creationId xmlns:a16="http://schemas.microsoft.com/office/drawing/2014/main" xmlns="" id="{743B4CB1-3CDC-4263-9B9D-174599352486}"/>
                </a:ext>
              </a:extLst>
            </p:cNvPr>
            <p:cNvSpPr/>
            <p:nvPr/>
          </p:nvSpPr>
          <p:spPr>
            <a:xfrm>
              <a:off x="8166947" y="2450216"/>
              <a:ext cx="1600788" cy="334228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
          <p:nvSpPr>
            <p:cNvPr id="22" name="矩形 21">
              <a:extLst>
                <a:ext uri="{FF2B5EF4-FFF2-40B4-BE49-F238E27FC236}">
                  <a16:creationId xmlns:a16="http://schemas.microsoft.com/office/drawing/2014/main" xmlns="" id="{FAED0CF4-66E7-4BC0-90AE-C006A8C096B5}"/>
                </a:ext>
              </a:extLst>
            </p:cNvPr>
            <p:cNvSpPr/>
            <p:nvPr/>
          </p:nvSpPr>
          <p:spPr>
            <a:xfrm>
              <a:off x="4246226" y="1555620"/>
              <a:ext cx="3062981" cy="21697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矩形 22">
              <a:extLst>
                <a:ext uri="{FF2B5EF4-FFF2-40B4-BE49-F238E27FC236}">
                  <a16:creationId xmlns:a16="http://schemas.microsoft.com/office/drawing/2014/main" xmlns="" id="{B895C442-8F4F-4148-BDB5-B200DB657D9F}"/>
                </a:ext>
              </a:extLst>
            </p:cNvPr>
            <p:cNvSpPr/>
            <p:nvPr/>
          </p:nvSpPr>
          <p:spPr>
            <a:xfrm>
              <a:off x="4843179" y="2474859"/>
              <a:ext cx="1008163" cy="332627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8" name="Rectangle 3"/>
          <p:cNvSpPr txBox="1">
            <a:spLocks noChangeArrowheads="1"/>
          </p:cNvSpPr>
          <p:nvPr/>
        </p:nvSpPr>
        <p:spPr>
          <a:xfrm>
            <a:off x="803415" y="699410"/>
            <a:ext cx="9865096" cy="504056"/>
          </a:xfrm>
          <a:prstGeom prst="rect">
            <a:avLst/>
          </a:prstGeom>
          <a:ln/>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22313" indent="-722313"/>
            <a:endParaRPr lang="en-US" altLang="zh-TW" sz="2800" b="1" kern="0" dirty="0">
              <a:solidFill>
                <a:srgbClr val="FF0000"/>
              </a:solidFill>
              <a:latin typeface="標楷體" panose="03000509000000000000" pitchFamily="65" charset="-120"/>
              <a:ea typeface="標楷體" panose="03000509000000000000" pitchFamily="65" charset="-120"/>
            </a:endParaRPr>
          </a:p>
        </p:txBody>
      </p:sp>
      <p:sp>
        <p:nvSpPr>
          <p:cNvPr id="4" name="投影片編號版面配置區 3"/>
          <p:cNvSpPr>
            <a:spLocks noGrp="1"/>
          </p:cNvSpPr>
          <p:nvPr>
            <p:ph type="sldNum" sz="quarter" idx="12"/>
          </p:nvPr>
        </p:nvSpPr>
        <p:spPr/>
        <p:txBody>
          <a:bodyPr/>
          <a:lstStyle/>
          <a:p>
            <a:fld id="{BFD9D296-0923-4B30-8558-81C121D8C7E7}" type="slidenum">
              <a:rPr lang="zh-TW" altLang="en-US" smtClean="0"/>
              <a:pPr/>
              <a:t>73</a:t>
            </a:fld>
            <a:endParaRPr lang="zh-TW" altLang="en-US" dirty="0"/>
          </a:p>
        </p:txBody>
      </p:sp>
    </p:spTree>
    <p:extLst>
      <p:ext uri="{BB962C8B-B14F-4D97-AF65-F5344CB8AC3E}">
        <p14:creationId xmlns:p14="http://schemas.microsoft.com/office/powerpoint/2010/main" xmlns="" val="56574923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stretch>
            <a:fillRect/>
          </a:stretch>
        </p:blipFill>
        <p:spPr>
          <a:xfrm>
            <a:off x="1617679" y="836712"/>
            <a:ext cx="8798082" cy="3345105"/>
          </a:xfrm>
          <a:prstGeom prst="rect">
            <a:avLst/>
          </a:prstGeom>
        </p:spPr>
      </p:pic>
      <p:sp>
        <p:nvSpPr>
          <p:cNvPr id="5" name="Rectangle 3"/>
          <p:cNvSpPr txBox="1">
            <a:spLocks noChangeArrowheads="1"/>
          </p:cNvSpPr>
          <p:nvPr/>
        </p:nvSpPr>
        <p:spPr>
          <a:xfrm>
            <a:off x="611504" y="54916"/>
            <a:ext cx="9876984" cy="709788"/>
          </a:xfrm>
          <a:prstGeom prst="rect">
            <a:avLst/>
          </a:prstGeom>
          <a:ln/>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22313" indent="-722313">
              <a:lnSpc>
                <a:spcPts val="4000"/>
              </a:lnSpc>
            </a:pPr>
            <a:r>
              <a:rPr lang="en-US" altLang="zh-TW" sz="2800" b="1" kern="0" dirty="0" smtClean="0">
                <a:latin typeface="標楷體" panose="03000509000000000000" pitchFamily="65" charset="-120"/>
                <a:ea typeface="標楷體" panose="03000509000000000000" pitchFamily="65" charset="-120"/>
              </a:rPr>
              <a:t>【</a:t>
            </a:r>
            <a:r>
              <a:rPr lang="zh-TW" altLang="en-US" sz="2800" b="1" kern="0" dirty="0">
                <a:latin typeface="標楷體" panose="03000509000000000000" pitchFamily="65" charset="-120"/>
                <a:ea typeface="標楷體" panose="03000509000000000000" pitchFamily="65" charset="-120"/>
              </a:rPr>
              <a:t>集體報名</a:t>
            </a:r>
            <a:r>
              <a:rPr lang="en-US" altLang="zh-TW" sz="2800" b="1" kern="0" dirty="0" smtClean="0">
                <a:latin typeface="標楷體" panose="03000509000000000000" pitchFamily="65" charset="-120"/>
                <a:ea typeface="標楷體" panose="03000509000000000000" pitchFamily="65" charset="-120"/>
              </a:rPr>
              <a:t>】</a:t>
            </a:r>
            <a:r>
              <a:rPr lang="zh-TW" altLang="en-US" sz="2800" b="1" kern="0" dirty="0">
                <a:latin typeface="標楷體" panose="03000509000000000000" pitchFamily="65" charset="-120"/>
                <a:ea typeface="標楷體" panose="03000509000000000000" pitchFamily="65" charset="-120"/>
              </a:rPr>
              <a:t>考生二階報名資料查詢</a:t>
            </a:r>
            <a:r>
              <a:rPr lang="zh-TW" altLang="en-US" sz="2800" b="1" kern="0" dirty="0" smtClean="0">
                <a:latin typeface="標楷體" panose="03000509000000000000" pitchFamily="65" charset="-120"/>
                <a:ea typeface="標楷體" panose="03000509000000000000" pitchFamily="65" charset="-120"/>
              </a:rPr>
              <a:t>系統</a:t>
            </a:r>
            <a:r>
              <a:rPr lang="en-US" altLang="zh-TW" sz="2800" b="1" kern="0" dirty="0" smtClean="0">
                <a:solidFill>
                  <a:srgbClr val="FF0000"/>
                </a:solidFill>
                <a:latin typeface="標楷體" panose="03000509000000000000" pitchFamily="65" charset="-120"/>
                <a:ea typeface="標楷體" panose="03000509000000000000" pitchFamily="65" charset="-120"/>
              </a:rPr>
              <a:t>-</a:t>
            </a:r>
            <a:r>
              <a:rPr lang="zh-TW" altLang="en-US" sz="2800" b="1" kern="0" dirty="0" smtClean="0">
                <a:solidFill>
                  <a:srgbClr val="FF0000"/>
                </a:solidFill>
                <a:latin typeface="標楷體" panose="03000509000000000000" pitchFamily="65" charset="-120"/>
                <a:ea typeface="標楷體" panose="03000509000000000000" pitchFamily="65" charset="-120"/>
              </a:rPr>
              <a:t>報表列印</a:t>
            </a:r>
            <a:endParaRPr lang="en-US" altLang="zh-TW" sz="2800" b="1" kern="0" dirty="0">
              <a:solidFill>
                <a:srgbClr val="FF0000"/>
              </a:solidFill>
              <a:latin typeface="標楷體" panose="03000509000000000000" pitchFamily="65" charset="-120"/>
              <a:ea typeface="標楷體" panose="03000509000000000000" pitchFamily="65" charset="-120"/>
            </a:endParaRPr>
          </a:p>
        </p:txBody>
      </p:sp>
      <p:sp>
        <p:nvSpPr>
          <p:cNvPr id="7" name="矩形 6"/>
          <p:cNvSpPr/>
          <p:nvPr/>
        </p:nvSpPr>
        <p:spPr>
          <a:xfrm>
            <a:off x="1476652" y="3712524"/>
            <a:ext cx="4403945" cy="646331"/>
          </a:xfrm>
          <a:prstGeom prst="rect">
            <a:avLst/>
          </a:prstGeom>
          <a:solidFill>
            <a:srgbClr val="F25F5C"/>
          </a:solidFill>
        </p:spPr>
        <p:txBody>
          <a:bodyPr wrap="square">
            <a:spAutoFit/>
          </a:bodyPr>
          <a:lstStyle/>
          <a:p>
            <a:pPr algn="ctr"/>
            <a:r>
              <a:rPr lang="zh-TW" altLang="en-US"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報表</a:t>
            </a:r>
            <a:r>
              <a:rPr lang="en-US" altLang="zh-TW"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A16-1</a:t>
            </a:r>
            <a:r>
              <a:rPr lang="zh-TW" altLang="en-US"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「通過一階篩選」考生名條</a:t>
            </a:r>
            <a:endParaRPr lang="en-US" altLang="zh-TW"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endParaRPr>
          </a:p>
          <a:p>
            <a:pPr algn="ctr"/>
            <a:r>
              <a:rPr lang="en-US" altLang="zh-TW"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依甄選學校排序</a:t>
            </a:r>
            <a:r>
              <a:rPr lang="en-US" altLang="zh-TW"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9" name="矩形 8"/>
          <p:cNvSpPr/>
          <p:nvPr/>
        </p:nvSpPr>
        <p:spPr>
          <a:xfrm>
            <a:off x="6023273" y="3712524"/>
            <a:ext cx="4464496" cy="646331"/>
          </a:xfrm>
          <a:prstGeom prst="rect">
            <a:avLst/>
          </a:prstGeom>
          <a:solidFill>
            <a:srgbClr val="F25F5C"/>
          </a:solidFill>
        </p:spPr>
        <p:txBody>
          <a:bodyPr wrap="square">
            <a:spAutoFit/>
          </a:bodyPr>
          <a:lstStyle/>
          <a:p>
            <a:pPr algn="ctr"/>
            <a:r>
              <a:rPr lang="zh-TW" altLang="en-US"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報表</a:t>
            </a:r>
            <a:r>
              <a:rPr lang="en-US" altLang="zh-TW"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A16-2</a:t>
            </a:r>
            <a:r>
              <a:rPr lang="zh-TW" altLang="en-US"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「通過一階篩選」考生名</a:t>
            </a:r>
            <a:r>
              <a:rPr lang="zh-TW" altLang="en-US" b="1" dirty="0" smtClean="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條</a:t>
            </a:r>
            <a:endParaRPr lang="en-US" altLang="zh-TW" b="1" dirty="0" smtClean="0">
              <a:solidFill>
                <a:schemeClr val="bg1"/>
              </a:solidFill>
              <a:latin typeface="Times New Roman" panose="02020603050405020304" pitchFamily="18" charset="0"/>
              <a:ea typeface="標楷體" panose="03000509000000000000" pitchFamily="65" charset="-120"/>
              <a:cs typeface="Times New Roman" panose="02020603050405020304" pitchFamily="18" charset="0"/>
            </a:endParaRPr>
          </a:p>
          <a:p>
            <a:pPr algn="ctr"/>
            <a:r>
              <a:rPr lang="en-US" altLang="zh-TW" b="1" dirty="0" smtClean="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依班級及統測序號排序</a:t>
            </a:r>
            <a:r>
              <a:rPr lang="en-US" altLang="zh-TW"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4" name="圖片 3"/>
          <p:cNvPicPr>
            <a:picLocks noChangeAspect="1"/>
          </p:cNvPicPr>
          <p:nvPr/>
        </p:nvPicPr>
        <p:blipFill rotWithShape="1">
          <a:blip r:embed="rId3" cstate="print"/>
          <a:srcRect l="1690"/>
          <a:stretch/>
        </p:blipFill>
        <p:spPr>
          <a:xfrm>
            <a:off x="6095281" y="4453399"/>
            <a:ext cx="4330193" cy="2023752"/>
          </a:xfrm>
          <a:prstGeom prst="rect">
            <a:avLst/>
          </a:prstGeom>
          <a:ln>
            <a:solidFill>
              <a:schemeClr val="tx1"/>
            </a:solidFill>
          </a:ln>
        </p:spPr>
      </p:pic>
      <p:pic>
        <p:nvPicPr>
          <p:cNvPr id="12" name="圖片 11"/>
          <p:cNvPicPr>
            <a:picLocks noChangeAspect="1"/>
          </p:cNvPicPr>
          <p:nvPr/>
        </p:nvPicPr>
        <p:blipFill>
          <a:blip r:embed="rId4"/>
          <a:stretch>
            <a:fillRect/>
          </a:stretch>
        </p:blipFill>
        <p:spPr>
          <a:xfrm>
            <a:off x="1667555" y="4467605"/>
            <a:ext cx="4139694" cy="2013774"/>
          </a:xfrm>
          <a:prstGeom prst="rect">
            <a:avLst/>
          </a:prstGeom>
          <a:ln>
            <a:solidFill>
              <a:schemeClr val="tx1"/>
            </a:solidFill>
          </a:ln>
        </p:spPr>
      </p:pic>
      <p:sp>
        <p:nvSpPr>
          <p:cNvPr id="13" name="矩形 12">
            <a:extLst>
              <a:ext uri="{FF2B5EF4-FFF2-40B4-BE49-F238E27FC236}">
                <a16:creationId xmlns:a16="http://schemas.microsoft.com/office/drawing/2014/main" xmlns="" id="{6405EB51-863B-45F6-AA49-F8B13337FD9B}"/>
              </a:ext>
            </a:extLst>
          </p:cNvPr>
          <p:cNvSpPr/>
          <p:nvPr/>
        </p:nvSpPr>
        <p:spPr>
          <a:xfrm>
            <a:off x="5413674" y="1238844"/>
            <a:ext cx="1181818" cy="27604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a:extLst>
              <a:ext uri="{FF2B5EF4-FFF2-40B4-BE49-F238E27FC236}">
                <a16:creationId xmlns:a16="http://schemas.microsoft.com/office/drawing/2014/main" xmlns="" id="{6405EB51-863B-45F6-AA49-F8B13337FD9B}"/>
              </a:ext>
            </a:extLst>
          </p:cNvPr>
          <p:cNvSpPr/>
          <p:nvPr/>
        </p:nvSpPr>
        <p:spPr>
          <a:xfrm>
            <a:off x="7481138" y="847781"/>
            <a:ext cx="658482" cy="24441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投影片編號版面配置區 1"/>
          <p:cNvSpPr>
            <a:spLocks noGrp="1"/>
          </p:cNvSpPr>
          <p:nvPr>
            <p:ph type="sldNum" sz="quarter" idx="12"/>
          </p:nvPr>
        </p:nvSpPr>
        <p:spPr/>
        <p:txBody>
          <a:bodyPr/>
          <a:lstStyle/>
          <a:p>
            <a:fld id="{BFD9D296-0923-4B30-8558-81C121D8C7E7}" type="slidenum">
              <a:rPr lang="zh-TW" altLang="en-US" smtClean="0"/>
              <a:pPr/>
              <a:t>74</a:t>
            </a:fld>
            <a:endParaRPr lang="zh-TW" altLang="en-US" dirty="0"/>
          </a:p>
        </p:txBody>
      </p:sp>
    </p:spTree>
    <p:extLst>
      <p:ext uri="{BB962C8B-B14F-4D97-AF65-F5344CB8AC3E}">
        <p14:creationId xmlns:p14="http://schemas.microsoft.com/office/powerpoint/2010/main" xmlns="" val="166260180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a:extLst>
              <a:ext uri="{FF2B5EF4-FFF2-40B4-BE49-F238E27FC236}">
                <a16:creationId xmlns:a16="http://schemas.microsoft.com/office/drawing/2014/main" xmlns="" id="{59450822-DE7E-4779-86A2-A9D83AA2B734}"/>
              </a:ext>
            </a:extLst>
          </p:cNvPr>
          <p:cNvSpPr txBox="1">
            <a:spLocks noChangeArrowheads="1"/>
          </p:cNvSpPr>
          <p:nvPr/>
        </p:nvSpPr>
        <p:spPr bwMode="auto">
          <a:xfrm>
            <a:off x="1919536" y="941515"/>
            <a:ext cx="7848872" cy="3024336"/>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algn="just" eaLnBrk="1" hangingPunct="1">
              <a:lnSpc>
                <a:spcPct val="150000"/>
              </a:lnSpc>
              <a:spcBef>
                <a:spcPts val="600"/>
              </a:spcBef>
              <a:buClr>
                <a:schemeClr val="tx1"/>
              </a:buClr>
              <a:buNone/>
              <a:defRPr/>
            </a:pPr>
            <a:r>
              <a:rPr lang="zh-TW" altLang="en-US" sz="1800" kern="0" dirty="0">
                <a:latin typeface="Times New Roman" panose="02020603050405020304" pitchFamily="18" charset="0"/>
                <a:ea typeface="標楷體" panose="03000509000000000000" pitchFamily="65" charset="-120"/>
                <a:cs typeface="Times New Roman" panose="02020603050405020304" pitchFamily="18" charset="0"/>
              </a:rPr>
              <a:t>各校得於下列時間下載或查詢所屬學生參加甄選入學資料</a:t>
            </a:r>
            <a:r>
              <a:rPr lang="en-US" altLang="zh-TW" sz="1800" kern="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800" kern="0" dirty="0">
                <a:latin typeface="Times New Roman" panose="02020603050405020304" pitchFamily="18" charset="0"/>
                <a:ea typeface="標楷體" panose="03000509000000000000" pitchFamily="65" charset="-120"/>
                <a:cs typeface="Times New Roman" panose="02020603050405020304" pitchFamily="18" charset="0"/>
              </a:rPr>
              <a:t>可下載</a:t>
            </a:r>
            <a:r>
              <a:rPr lang="en-US" altLang="zh-TW" sz="1800" kern="0" dirty="0">
                <a:latin typeface="Times New Roman" panose="02020603050405020304" pitchFamily="18" charset="0"/>
                <a:ea typeface="標楷體" panose="03000509000000000000" pitchFamily="65" charset="-120"/>
                <a:cs typeface="Times New Roman" panose="02020603050405020304" pitchFamily="18" charset="0"/>
              </a:rPr>
              <a:t>excel</a:t>
            </a:r>
            <a:r>
              <a:rPr lang="zh-TW" altLang="en-US" sz="1800" kern="0" dirty="0">
                <a:latin typeface="Times New Roman" panose="02020603050405020304" pitchFamily="18" charset="0"/>
                <a:ea typeface="標楷體" panose="03000509000000000000" pitchFamily="65" charset="-120"/>
                <a:cs typeface="Times New Roman" panose="02020603050405020304" pitchFamily="18" charset="0"/>
              </a:rPr>
              <a:t>檔）：</a:t>
            </a:r>
          </a:p>
          <a:p>
            <a:pPr marL="355600" lvl="1" indent="-177800" algn="just" eaLnBrk="1" hangingPunct="1">
              <a:lnSpc>
                <a:spcPct val="150000"/>
              </a:lnSpc>
              <a:spcBef>
                <a:spcPts val="600"/>
              </a:spcBef>
              <a:buClr>
                <a:schemeClr val="tx1"/>
              </a:buClr>
              <a:buNone/>
              <a:defRPr/>
            </a:pPr>
            <a:r>
              <a:rPr lang="zh-TW" altLang="en-US" sz="1800" kern="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800" kern="0" dirty="0" smtClean="0">
                <a:solidFill>
                  <a:srgbClr val="CC0000"/>
                </a:solidFill>
                <a:latin typeface="Times New Roman" panose="02020603050405020304" pitchFamily="18" charset="0"/>
                <a:ea typeface="標楷體" panose="03000509000000000000" pitchFamily="65" charset="-120"/>
                <a:cs typeface="Times New Roman" panose="02020603050405020304" pitchFamily="18" charset="0"/>
              </a:rPr>
              <a:t>111/06/23(</a:t>
            </a:r>
            <a:r>
              <a:rPr lang="zh-TW" altLang="en-US" sz="1800" kern="0" dirty="0">
                <a:solidFill>
                  <a:srgbClr val="CC0000"/>
                </a:solidFill>
                <a:latin typeface="Times New Roman" panose="02020603050405020304" pitchFamily="18" charset="0"/>
                <a:ea typeface="標楷體" panose="03000509000000000000" pitchFamily="65" charset="-120"/>
                <a:cs typeface="Times New Roman" panose="02020603050405020304" pitchFamily="18" charset="0"/>
              </a:rPr>
              <a:t>四</a:t>
            </a:r>
            <a:r>
              <a:rPr lang="en-US" altLang="zh-TW" sz="1800" kern="0" dirty="0">
                <a:solidFill>
                  <a:srgbClr val="CC0000"/>
                </a:solidFill>
                <a:latin typeface="Times New Roman" panose="02020603050405020304" pitchFamily="18" charset="0"/>
                <a:ea typeface="標楷體" panose="03000509000000000000" pitchFamily="65" charset="-120"/>
                <a:cs typeface="Times New Roman" panose="02020603050405020304" pitchFamily="18" charset="0"/>
              </a:rPr>
              <a:t>)10:00</a:t>
            </a:r>
            <a:r>
              <a:rPr lang="zh-TW" altLang="en-US" sz="1800" kern="0" dirty="0">
                <a:solidFill>
                  <a:srgbClr val="CC0000"/>
                </a:solidFill>
                <a:latin typeface="Times New Roman" panose="02020603050405020304" pitchFamily="18" charset="0"/>
                <a:ea typeface="標楷體" panose="03000509000000000000" pitchFamily="65" charset="-120"/>
                <a:cs typeface="Times New Roman" panose="02020603050405020304" pitchFamily="18" charset="0"/>
              </a:rPr>
              <a:t>起</a:t>
            </a:r>
            <a:r>
              <a:rPr lang="zh-TW" altLang="en-US" sz="1800" kern="0" dirty="0">
                <a:latin typeface="Times New Roman" panose="02020603050405020304" pitchFamily="18" charset="0"/>
                <a:ea typeface="標楷體" panose="03000509000000000000" pitchFamily="65" charset="-120"/>
                <a:cs typeface="Times New Roman" panose="02020603050405020304" pitchFamily="18" charset="0"/>
              </a:rPr>
              <a:t>：甄選總成績查詢</a:t>
            </a:r>
          </a:p>
          <a:p>
            <a:pPr marL="355600" lvl="1" indent="-177800" algn="just" eaLnBrk="1" hangingPunct="1">
              <a:lnSpc>
                <a:spcPct val="150000"/>
              </a:lnSpc>
              <a:spcBef>
                <a:spcPts val="600"/>
              </a:spcBef>
              <a:buClr>
                <a:schemeClr val="tx1"/>
              </a:buClr>
              <a:buNone/>
              <a:defRPr/>
            </a:pPr>
            <a:r>
              <a:rPr lang="zh-TW" altLang="en-US" sz="1800" kern="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800" kern="0" dirty="0" smtClean="0">
                <a:solidFill>
                  <a:srgbClr val="CC0000"/>
                </a:solidFill>
                <a:latin typeface="Times New Roman" panose="02020603050405020304" pitchFamily="18" charset="0"/>
                <a:ea typeface="標楷體" panose="03000509000000000000" pitchFamily="65" charset="-120"/>
                <a:cs typeface="Times New Roman" panose="02020603050405020304" pitchFamily="18" charset="0"/>
              </a:rPr>
              <a:t>111/06/27(</a:t>
            </a:r>
            <a:r>
              <a:rPr lang="zh-TW" altLang="en-US" sz="1800" kern="0" dirty="0">
                <a:solidFill>
                  <a:srgbClr val="CC0000"/>
                </a:solidFill>
                <a:latin typeface="Times New Roman" panose="02020603050405020304" pitchFamily="18" charset="0"/>
                <a:ea typeface="標楷體" panose="03000509000000000000" pitchFamily="65" charset="-120"/>
                <a:cs typeface="Times New Roman" panose="02020603050405020304" pitchFamily="18" charset="0"/>
              </a:rPr>
              <a:t>一</a:t>
            </a:r>
            <a:r>
              <a:rPr lang="en-US" altLang="zh-TW" sz="1800" kern="0" dirty="0">
                <a:solidFill>
                  <a:srgbClr val="CC0000"/>
                </a:solidFill>
                <a:latin typeface="Times New Roman" panose="02020603050405020304" pitchFamily="18" charset="0"/>
                <a:ea typeface="標楷體" panose="03000509000000000000" pitchFamily="65" charset="-120"/>
                <a:cs typeface="Times New Roman" panose="02020603050405020304" pitchFamily="18" charset="0"/>
              </a:rPr>
              <a:t>)10:00</a:t>
            </a:r>
            <a:r>
              <a:rPr lang="zh-TW" altLang="en-US" sz="1800" kern="0" dirty="0">
                <a:solidFill>
                  <a:srgbClr val="CC0000"/>
                </a:solidFill>
                <a:latin typeface="Times New Roman" panose="02020603050405020304" pitchFamily="18" charset="0"/>
                <a:ea typeface="標楷體" panose="03000509000000000000" pitchFamily="65" charset="-120"/>
                <a:cs typeface="Times New Roman" panose="02020603050405020304" pitchFamily="18" charset="0"/>
              </a:rPr>
              <a:t>起</a:t>
            </a:r>
            <a:r>
              <a:rPr lang="zh-TW" altLang="en-US" sz="1800" kern="0" dirty="0">
                <a:latin typeface="Times New Roman" panose="02020603050405020304" pitchFamily="18" charset="0"/>
                <a:ea typeface="標楷體" panose="03000509000000000000" pitchFamily="65" charset="-120"/>
                <a:cs typeface="Times New Roman" panose="02020603050405020304" pitchFamily="18" charset="0"/>
              </a:rPr>
              <a:t>：正備取名單查詢</a:t>
            </a:r>
            <a:endParaRPr lang="en-US" altLang="zh-TW" sz="1800" kern="0" dirty="0">
              <a:latin typeface="Times New Roman" panose="02020603050405020304" pitchFamily="18" charset="0"/>
              <a:ea typeface="標楷體" panose="03000509000000000000" pitchFamily="65" charset="-120"/>
              <a:cs typeface="Times New Roman" panose="02020603050405020304" pitchFamily="18" charset="0"/>
            </a:endParaRPr>
          </a:p>
          <a:p>
            <a:pPr marL="355600" lvl="1" indent="-177800" algn="just" eaLnBrk="1" hangingPunct="1">
              <a:lnSpc>
                <a:spcPct val="150000"/>
              </a:lnSpc>
              <a:spcBef>
                <a:spcPts val="600"/>
              </a:spcBef>
              <a:buClr>
                <a:schemeClr val="tx1"/>
              </a:buClr>
              <a:buNone/>
              <a:defRPr/>
            </a:pPr>
            <a:r>
              <a:rPr lang="zh-TW" altLang="en-US" sz="1800" kern="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800" kern="0" dirty="0" smtClean="0">
                <a:solidFill>
                  <a:srgbClr val="CC0000"/>
                </a:solidFill>
                <a:latin typeface="Times New Roman" panose="02020603050405020304" pitchFamily="18" charset="0"/>
                <a:ea typeface="標楷體" panose="03000509000000000000" pitchFamily="65" charset="-120"/>
                <a:cs typeface="Times New Roman" panose="02020603050405020304" pitchFamily="18" charset="0"/>
              </a:rPr>
              <a:t>111/07/06(</a:t>
            </a:r>
            <a:r>
              <a:rPr lang="zh-TW" altLang="en-US" sz="1800" kern="0" dirty="0">
                <a:solidFill>
                  <a:srgbClr val="CC0000"/>
                </a:solidFill>
                <a:latin typeface="Times New Roman" panose="02020603050405020304" pitchFamily="18" charset="0"/>
                <a:ea typeface="標楷體" panose="03000509000000000000" pitchFamily="65" charset="-120"/>
                <a:cs typeface="Times New Roman" panose="02020603050405020304" pitchFamily="18" charset="0"/>
              </a:rPr>
              <a:t>三</a:t>
            </a:r>
            <a:r>
              <a:rPr lang="en-US" altLang="zh-TW" sz="1800" kern="0" dirty="0">
                <a:solidFill>
                  <a:srgbClr val="CC0000"/>
                </a:solidFill>
                <a:latin typeface="Times New Roman" panose="02020603050405020304" pitchFamily="18" charset="0"/>
                <a:ea typeface="標楷體" panose="03000509000000000000" pitchFamily="65" charset="-120"/>
                <a:cs typeface="Times New Roman" panose="02020603050405020304" pitchFamily="18" charset="0"/>
              </a:rPr>
              <a:t>)10:00</a:t>
            </a:r>
            <a:r>
              <a:rPr lang="zh-TW" altLang="en-US" sz="1800" kern="0" dirty="0">
                <a:solidFill>
                  <a:srgbClr val="CC0000"/>
                </a:solidFill>
                <a:latin typeface="Times New Roman" panose="02020603050405020304" pitchFamily="18" charset="0"/>
                <a:ea typeface="標楷體" panose="03000509000000000000" pitchFamily="65" charset="-120"/>
                <a:cs typeface="Times New Roman" panose="02020603050405020304" pitchFamily="18" charset="0"/>
              </a:rPr>
              <a:t>起</a:t>
            </a:r>
            <a:r>
              <a:rPr lang="zh-TW" altLang="en-US" sz="1800" kern="0" dirty="0">
                <a:latin typeface="Times New Roman" panose="02020603050405020304" pitchFamily="18" charset="0"/>
                <a:ea typeface="標楷體" panose="03000509000000000000" pitchFamily="65" charset="-120"/>
                <a:cs typeface="Times New Roman" panose="02020603050405020304" pitchFamily="18" charset="0"/>
              </a:rPr>
              <a:t>：就讀志願序選填</a:t>
            </a:r>
            <a:endParaRPr lang="en-US" altLang="zh-TW" sz="1800" kern="0" dirty="0">
              <a:latin typeface="Times New Roman" panose="02020603050405020304" pitchFamily="18" charset="0"/>
              <a:ea typeface="標楷體" panose="03000509000000000000" pitchFamily="65" charset="-120"/>
              <a:cs typeface="Times New Roman" panose="02020603050405020304" pitchFamily="18" charset="0"/>
            </a:endParaRPr>
          </a:p>
          <a:p>
            <a:pPr marL="355600" lvl="1" indent="-177800" algn="just" eaLnBrk="1" hangingPunct="1">
              <a:lnSpc>
                <a:spcPct val="150000"/>
              </a:lnSpc>
              <a:spcBef>
                <a:spcPts val="600"/>
              </a:spcBef>
              <a:buClr>
                <a:schemeClr val="tx1"/>
              </a:buClr>
              <a:buNone/>
              <a:defRPr/>
            </a:pPr>
            <a:r>
              <a:rPr lang="zh-TW" altLang="en-US" sz="1800" kern="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800" kern="0" dirty="0" smtClean="0">
                <a:solidFill>
                  <a:srgbClr val="CC0000"/>
                </a:solidFill>
                <a:latin typeface="Times New Roman" panose="02020603050405020304" pitchFamily="18" charset="0"/>
                <a:ea typeface="標楷體" panose="03000509000000000000" pitchFamily="65" charset="-120"/>
                <a:cs typeface="Times New Roman" panose="02020603050405020304" pitchFamily="18" charset="0"/>
              </a:rPr>
              <a:t>111/07/13(</a:t>
            </a:r>
            <a:r>
              <a:rPr lang="zh-TW" altLang="en-US" sz="1800" kern="0" dirty="0">
                <a:solidFill>
                  <a:srgbClr val="CC0000"/>
                </a:solidFill>
                <a:latin typeface="Times New Roman" panose="02020603050405020304" pitchFamily="18" charset="0"/>
                <a:ea typeface="標楷體" panose="03000509000000000000" pitchFamily="65" charset="-120"/>
                <a:cs typeface="Times New Roman" panose="02020603050405020304" pitchFamily="18" charset="0"/>
              </a:rPr>
              <a:t>三</a:t>
            </a:r>
            <a:r>
              <a:rPr lang="en-US" altLang="zh-TW" sz="1800" kern="0" dirty="0">
                <a:solidFill>
                  <a:srgbClr val="CC0000"/>
                </a:solidFill>
                <a:latin typeface="Times New Roman" panose="02020603050405020304" pitchFamily="18" charset="0"/>
                <a:ea typeface="標楷體" panose="03000509000000000000" pitchFamily="65" charset="-120"/>
                <a:cs typeface="Times New Roman" panose="02020603050405020304" pitchFamily="18" charset="0"/>
              </a:rPr>
              <a:t>)10:00</a:t>
            </a:r>
            <a:r>
              <a:rPr lang="zh-TW" altLang="en-US" sz="1800" kern="0" dirty="0">
                <a:solidFill>
                  <a:srgbClr val="CC0000"/>
                </a:solidFill>
                <a:latin typeface="Times New Roman" panose="02020603050405020304" pitchFamily="18" charset="0"/>
                <a:ea typeface="標楷體" panose="03000509000000000000" pitchFamily="65" charset="-120"/>
                <a:cs typeface="Times New Roman" panose="02020603050405020304" pitchFamily="18" charset="0"/>
              </a:rPr>
              <a:t>起</a:t>
            </a:r>
            <a:r>
              <a:rPr lang="zh-TW" altLang="en-US" sz="1800" kern="0" dirty="0">
                <a:latin typeface="Times New Roman" panose="02020603050405020304" pitchFamily="18" charset="0"/>
                <a:ea typeface="標楷體" panose="03000509000000000000" pitchFamily="65" charset="-120"/>
                <a:cs typeface="Times New Roman" panose="02020603050405020304" pitchFamily="18" charset="0"/>
              </a:rPr>
              <a:t>：就讀志願序放榜</a:t>
            </a:r>
            <a:endParaRPr lang="en-US" altLang="zh-TW" sz="1800" kern="0" dirty="0">
              <a:latin typeface="Times New Roman" panose="02020603050405020304" pitchFamily="18" charset="0"/>
              <a:ea typeface="標楷體" panose="03000509000000000000" pitchFamily="65" charset="-120"/>
              <a:cs typeface="Times New Roman" panose="02020603050405020304" pitchFamily="18" charset="0"/>
            </a:endParaRPr>
          </a:p>
          <a:p>
            <a:pPr marL="355600" lvl="1" indent="-177800" algn="just" eaLnBrk="1" hangingPunct="1">
              <a:lnSpc>
                <a:spcPct val="150000"/>
              </a:lnSpc>
              <a:spcBef>
                <a:spcPts val="600"/>
              </a:spcBef>
              <a:buClr>
                <a:schemeClr val="tx1"/>
              </a:buClr>
              <a:buNone/>
              <a:defRPr/>
            </a:pPr>
            <a:r>
              <a:rPr lang="zh-TW" altLang="en-US" sz="1800" kern="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800" kern="0" dirty="0" smtClean="0">
                <a:solidFill>
                  <a:srgbClr val="CC0000"/>
                </a:solidFill>
                <a:latin typeface="Times New Roman" panose="02020603050405020304" pitchFamily="18" charset="0"/>
                <a:ea typeface="標楷體" panose="03000509000000000000" pitchFamily="65" charset="-120"/>
                <a:cs typeface="Times New Roman" panose="02020603050405020304" pitchFamily="18" charset="0"/>
              </a:rPr>
              <a:t>111/07/21(</a:t>
            </a:r>
            <a:r>
              <a:rPr lang="zh-TW" altLang="en-US" sz="1800" kern="0" dirty="0">
                <a:solidFill>
                  <a:srgbClr val="CC0000"/>
                </a:solidFill>
                <a:latin typeface="Times New Roman" panose="02020603050405020304" pitchFamily="18" charset="0"/>
                <a:ea typeface="標楷體" panose="03000509000000000000" pitchFamily="65" charset="-120"/>
                <a:cs typeface="Times New Roman" panose="02020603050405020304" pitchFamily="18" charset="0"/>
              </a:rPr>
              <a:t>四</a:t>
            </a:r>
            <a:r>
              <a:rPr lang="en-US" altLang="zh-TW" sz="1800" kern="0" dirty="0">
                <a:solidFill>
                  <a:srgbClr val="CC0000"/>
                </a:solidFill>
                <a:latin typeface="Times New Roman" panose="02020603050405020304" pitchFamily="18" charset="0"/>
                <a:ea typeface="標楷體" panose="03000509000000000000" pitchFamily="65" charset="-120"/>
                <a:cs typeface="Times New Roman" panose="02020603050405020304" pitchFamily="18" charset="0"/>
              </a:rPr>
              <a:t>)12:00</a:t>
            </a:r>
            <a:r>
              <a:rPr lang="zh-TW" altLang="en-US" sz="1800" kern="0" dirty="0">
                <a:solidFill>
                  <a:srgbClr val="CC0000"/>
                </a:solidFill>
                <a:latin typeface="Times New Roman" panose="02020603050405020304" pitchFamily="18" charset="0"/>
                <a:ea typeface="標楷體" panose="03000509000000000000" pitchFamily="65" charset="-120"/>
                <a:cs typeface="Times New Roman" panose="02020603050405020304" pitchFamily="18" charset="0"/>
              </a:rPr>
              <a:t>起</a:t>
            </a:r>
            <a:r>
              <a:rPr lang="zh-TW" altLang="en-US" sz="1800" kern="0" dirty="0">
                <a:latin typeface="Times New Roman" panose="02020603050405020304" pitchFamily="18" charset="0"/>
                <a:ea typeface="標楷體" panose="03000509000000000000" pitchFamily="65" charset="-120"/>
                <a:cs typeface="Times New Roman" panose="02020603050405020304" pitchFamily="18" charset="0"/>
              </a:rPr>
              <a:t>：分發錄取生報到情形查詢</a:t>
            </a:r>
          </a:p>
        </p:txBody>
      </p:sp>
      <p:sp>
        <p:nvSpPr>
          <p:cNvPr id="6" name="Rectangle 3"/>
          <p:cNvSpPr txBox="1">
            <a:spLocks noChangeArrowheads="1"/>
          </p:cNvSpPr>
          <p:nvPr/>
        </p:nvSpPr>
        <p:spPr>
          <a:xfrm>
            <a:off x="722444" y="0"/>
            <a:ext cx="9876984" cy="709788"/>
          </a:xfrm>
          <a:prstGeom prst="rect">
            <a:avLst/>
          </a:prstGeom>
          <a:ln/>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22313" indent="-722313">
              <a:lnSpc>
                <a:spcPts val="4000"/>
              </a:lnSpc>
            </a:pPr>
            <a:r>
              <a:rPr lang="en-US" altLang="zh-TW" sz="2800" b="1" kern="0" dirty="0" smtClean="0">
                <a:latin typeface="標楷體" panose="03000509000000000000" pitchFamily="65" charset="-120"/>
                <a:ea typeface="標楷體" panose="03000509000000000000" pitchFamily="65" charset="-120"/>
              </a:rPr>
              <a:t>【</a:t>
            </a:r>
            <a:r>
              <a:rPr lang="zh-TW" altLang="en-US" sz="2800" b="1" kern="0" dirty="0">
                <a:latin typeface="標楷體" panose="03000509000000000000" pitchFamily="65" charset="-120"/>
                <a:ea typeface="標楷體" panose="03000509000000000000" pitchFamily="65" charset="-120"/>
              </a:rPr>
              <a:t>集體報名</a:t>
            </a:r>
            <a:r>
              <a:rPr lang="en-US" altLang="zh-TW" sz="2800" b="1" kern="0" dirty="0" smtClean="0">
                <a:latin typeface="標楷體" panose="03000509000000000000" pitchFamily="65" charset="-120"/>
                <a:ea typeface="標楷體" panose="03000509000000000000" pitchFamily="65" charset="-120"/>
              </a:rPr>
              <a:t>】</a:t>
            </a:r>
            <a:r>
              <a:rPr lang="zh-TW" altLang="en-US" sz="2800" b="1" kern="0" dirty="0" smtClean="0">
                <a:latin typeface="標楷體" panose="03000509000000000000" pitchFamily="65" charset="-120"/>
                <a:ea typeface="標楷體" panose="03000509000000000000" pitchFamily="65" charset="-120"/>
              </a:rPr>
              <a:t>其他查詢</a:t>
            </a:r>
            <a:endParaRPr lang="en-US" altLang="zh-TW" sz="2800" b="1" kern="0" dirty="0">
              <a:solidFill>
                <a:srgbClr val="FF0000"/>
              </a:solidFill>
              <a:latin typeface="標楷體" panose="03000509000000000000" pitchFamily="65" charset="-120"/>
              <a:ea typeface="標楷體" panose="03000509000000000000" pitchFamily="65" charset="-120"/>
            </a:endParaRPr>
          </a:p>
        </p:txBody>
      </p:sp>
      <p:pic>
        <p:nvPicPr>
          <p:cNvPr id="2" name="圖片 1"/>
          <p:cNvPicPr>
            <a:picLocks noChangeAspect="1"/>
          </p:cNvPicPr>
          <p:nvPr/>
        </p:nvPicPr>
        <p:blipFill rotWithShape="1">
          <a:blip r:embed="rId3"/>
          <a:srcRect t="28686" b="35417"/>
          <a:stretch/>
        </p:blipFill>
        <p:spPr>
          <a:xfrm>
            <a:off x="839416" y="3965851"/>
            <a:ext cx="10526042" cy="2189805"/>
          </a:xfrm>
          <a:prstGeom prst="rect">
            <a:avLst/>
          </a:prstGeom>
        </p:spPr>
      </p:pic>
      <p:sp>
        <p:nvSpPr>
          <p:cNvPr id="9" name="矩形 8">
            <a:extLst>
              <a:ext uri="{FF2B5EF4-FFF2-40B4-BE49-F238E27FC236}">
                <a16:creationId xmlns:a16="http://schemas.microsoft.com/office/drawing/2014/main" xmlns="" id="{6405EB51-863B-45F6-AA49-F8B13337FD9B}"/>
              </a:ext>
            </a:extLst>
          </p:cNvPr>
          <p:cNvSpPr/>
          <p:nvPr/>
        </p:nvSpPr>
        <p:spPr>
          <a:xfrm>
            <a:off x="8701177" y="4344839"/>
            <a:ext cx="796505" cy="23578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
          <p:cNvGrpSpPr/>
          <p:nvPr/>
        </p:nvGrpSpPr>
        <p:grpSpPr>
          <a:xfrm>
            <a:off x="2063552" y="1412776"/>
            <a:ext cx="8500792" cy="4746111"/>
            <a:chOff x="982985" y="1136975"/>
            <a:chExt cx="7412124" cy="5237936"/>
          </a:xfrm>
        </p:grpSpPr>
        <p:pic>
          <p:nvPicPr>
            <p:cNvPr id="16" name="图片 14"/>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982985" y="3747565"/>
              <a:ext cx="7369455" cy="1304436"/>
            </a:xfrm>
            <a:prstGeom prst="rect">
              <a:avLst/>
            </a:prstGeom>
          </p:spPr>
        </p:pic>
        <p:pic>
          <p:nvPicPr>
            <p:cNvPr id="17" name="图片 15"/>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982985" y="5070475"/>
              <a:ext cx="7412124" cy="1304436"/>
            </a:xfrm>
            <a:prstGeom prst="rect">
              <a:avLst/>
            </a:prstGeom>
          </p:spPr>
        </p:pic>
        <p:grpSp>
          <p:nvGrpSpPr>
            <p:cNvPr id="7" name="群組 6"/>
            <p:cNvGrpSpPr/>
            <p:nvPr/>
          </p:nvGrpSpPr>
          <p:grpSpPr>
            <a:xfrm>
              <a:off x="985633" y="1136975"/>
              <a:ext cx="7387742" cy="4796202"/>
              <a:chOff x="869385" y="1482191"/>
              <a:chExt cx="7387742" cy="4796202"/>
            </a:xfrm>
          </p:grpSpPr>
          <p:pic>
            <p:nvPicPr>
              <p:cNvPr id="4" name="图片 16"/>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887672" y="1482191"/>
                <a:ext cx="7369455" cy="1304436"/>
              </a:xfrm>
              <a:prstGeom prst="rect">
                <a:avLst/>
              </a:prstGeom>
            </p:spPr>
          </p:pic>
          <p:pic>
            <p:nvPicPr>
              <p:cNvPr id="5" name="图片 17"/>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869385" y="2788345"/>
                <a:ext cx="7387742" cy="1304436"/>
              </a:xfrm>
              <a:prstGeom prst="rect">
                <a:avLst/>
              </a:prstGeom>
            </p:spPr>
          </p:pic>
          <p:sp>
            <p:nvSpPr>
              <p:cNvPr id="6" name="TextBox 19"/>
              <p:cNvSpPr txBox="1"/>
              <p:nvPr/>
            </p:nvSpPr>
            <p:spPr>
              <a:xfrm flipH="1">
                <a:off x="2367520" y="1902688"/>
                <a:ext cx="5274183" cy="536679"/>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fontAlgn="auto">
                  <a:spcBef>
                    <a:spcPts val="0"/>
                  </a:spcBef>
                  <a:spcAft>
                    <a:spcPts val="0"/>
                  </a:spcAft>
                  <a:defRPr/>
                </a:pPr>
                <a:r>
                  <a:rPr kumimoji="0" lang="zh-TW" altLang="en-US" sz="3200" dirty="0">
                    <a:solidFill>
                      <a:srgbClr val="ED1E79"/>
                    </a:solidFill>
                    <a:latin typeface="標楷體" panose="03000509000000000000" pitchFamily="65" charset="-120"/>
                    <a:ea typeface="標楷體" panose="03000509000000000000" pitchFamily="65" charset="-120"/>
                    <a:cs typeface="Times New Roman" pitchFamily="18" charset="0"/>
                  </a:rPr>
                  <a:t>資格審查登錄</a:t>
                </a:r>
                <a:endParaRPr kumimoji="0" lang="zh-CN" altLang="en-US" sz="3200" dirty="0">
                  <a:solidFill>
                    <a:srgbClr val="ED1E79"/>
                  </a:solidFill>
                  <a:latin typeface="標楷體" panose="03000509000000000000" pitchFamily="65" charset="-120"/>
                  <a:ea typeface="標楷體" panose="03000509000000000000" pitchFamily="65" charset="-120"/>
                  <a:cs typeface="Times New Roman" pitchFamily="18" charset="0"/>
                </a:endParaRPr>
              </a:p>
            </p:txBody>
          </p:sp>
          <p:sp>
            <p:nvSpPr>
              <p:cNvPr id="8" name="TextBox 21"/>
              <p:cNvSpPr txBox="1"/>
              <p:nvPr/>
            </p:nvSpPr>
            <p:spPr>
              <a:xfrm flipH="1">
                <a:off x="2334485" y="3176694"/>
                <a:ext cx="5760640" cy="536679"/>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fontAlgn="auto">
                  <a:spcBef>
                    <a:spcPts val="0"/>
                  </a:spcBef>
                  <a:spcAft>
                    <a:spcPts val="0"/>
                  </a:spcAft>
                  <a:defRPr/>
                </a:pPr>
                <a:r>
                  <a:rPr lang="zh-TW" altLang="en-US" sz="3200" dirty="0">
                    <a:latin typeface="標楷體" panose="03000509000000000000" pitchFamily="65" charset="-120"/>
                    <a:ea typeface="標楷體" panose="03000509000000000000" pitchFamily="65" charset="-120"/>
                  </a:rPr>
                  <a:t>第一階段個別報名及繳費系統</a:t>
                </a:r>
                <a:endParaRPr kumimoji="0" lang="zh-CN" altLang="en-US" sz="3200" dirty="0">
                  <a:solidFill>
                    <a:srgbClr val="DAA600"/>
                  </a:solidFill>
                  <a:latin typeface="Arial Rounded MT Bold" pitchFamily="34" charset="0"/>
                  <a:cs typeface="Times New Roman" pitchFamily="18" charset="0"/>
                </a:endParaRPr>
              </a:p>
            </p:txBody>
          </p:sp>
          <p:sp>
            <p:nvSpPr>
              <p:cNvPr id="18" name="TextBox 21"/>
              <p:cNvSpPr txBox="1"/>
              <p:nvPr/>
            </p:nvSpPr>
            <p:spPr>
              <a:xfrm flipH="1">
                <a:off x="2367520" y="4259270"/>
                <a:ext cx="5400600" cy="971458"/>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fontAlgn="auto">
                  <a:spcBef>
                    <a:spcPts val="0"/>
                  </a:spcBef>
                  <a:spcAft>
                    <a:spcPts val="0"/>
                  </a:spcAft>
                  <a:defRPr/>
                </a:pPr>
                <a:r>
                  <a:rPr lang="zh-TW" altLang="en-US" sz="3200" dirty="0">
                    <a:solidFill>
                      <a:srgbClr val="88B734"/>
                    </a:solidFill>
                    <a:latin typeface="標楷體" panose="03000509000000000000" pitchFamily="65" charset="-120"/>
                    <a:ea typeface="標楷體" panose="03000509000000000000" pitchFamily="65" charset="-120"/>
                  </a:rPr>
                  <a:t>第二階段報名系統</a:t>
                </a:r>
                <a:r>
                  <a:rPr lang="en-US" altLang="zh-TW" sz="3200" dirty="0">
                    <a:solidFill>
                      <a:srgbClr val="88B734"/>
                    </a:solidFill>
                    <a:latin typeface="標楷體" panose="03000509000000000000" pitchFamily="65" charset="-120"/>
                    <a:ea typeface="標楷體" panose="03000509000000000000" pitchFamily="65" charset="-120"/>
                  </a:rPr>
                  <a:t>(</a:t>
                </a:r>
                <a:r>
                  <a:rPr lang="zh-TW" altLang="en-US" sz="3200" dirty="0" smtClean="0">
                    <a:solidFill>
                      <a:srgbClr val="88B734"/>
                    </a:solidFill>
                    <a:latin typeface="標楷體" panose="03000509000000000000" pitchFamily="65" charset="-120"/>
                    <a:ea typeface="標楷體" panose="03000509000000000000" pitchFamily="65" charset="-120"/>
                  </a:rPr>
                  <a:t>含學習歷程備</a:t>
                </a:r>
                <a:r>
                  <a:rPr lang="zh-TW" altLang="en-US" sz="3200" dirty="0">
                    <a:solidFill>
                      <a:srgbClr val="88B734"/>
                    </a:solidFill>
                    <a:latin typeface="標楷體" panose="03000509000000000000" pitchFamily="65" charset="-120"/>
                    <a:ea typeface="標楷體" panose="03000509000000000000" pitchFamily="65" charset="-120"/>
                  </a:rPr>
                  <a:t>審資料上</a:t>
                </a:r>
                <a:r>
                  <a:rPr lang="zh-TW" altLang="en-US" sz="3200" dirty="0" smtClean="0">
                    <a:solidFill>
                      <a:srgbClr val="88B734"/>
                    </a:solidFill>
                    <a:latin typeface="標楷體" panose="03000509000000000000" pitchFamily="65" charset="-120"/>
                    <a:ea typeface="標楷體" panose="03000509000000000000" pitchFamily="65" charset="-120"/>
                  </a:rPr>
                  <a:t>傳作業</a:t>
                </a:r>
                <a:r>
                  <a:rPr lang="en-US" altLang="zh-TW" sz="3200" dirty="0" smtClean="0">
                    <a:solidFill>
                      <a:srgbClr val="88B734"/>
                    </a:solidFill>
                    <a:latin typeface="標楷體" panose="03000509000000000000" pitchFamily="65" charset="-120"/>
                    <a:ea typeface="標楷體" panose="03000509000000000000" pitchFamily="65" charset="-120"/>
                  </a:rPr>
                  <a:t>)</a:t>
                </a:r>
                <a:endParaRPr kumimoji="0" lang="zh-CN" altLang="en-US" sz="3200" dirty="0">
                  <a:solidFill>
                    <a:srgbClr val="88B734"/>
                  </a:solidFill>
                  <a:latin typeface="Arial Rounded MT Bold" pitchFamily="34" charset="0"/>
                  <a:cs typeface="Times New Roman" pitchFamily="18" charset="0"/>
                </a:endParaRPr>
              </a:p>
            </p:txBody>
          </p:sp>
          <p:sp>
            <p:nvSpPr>
              <p:cNvPr id="19" name="TextBox 21"/>
              <p:cNvSpPr txBox="1"/>
              <p:nvPr/>
            </p:nvSpPr>
            <p:spPr>
              <a:xfrm flipH="1">
                <a:off x="2367520" y="5741714"/>
                <a:ext cx="5557296" cy="536679"/>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algn="ctr" fontAlgn="auto">
                  <a:spcBef>
                    <a:spcPts val="0"/>
                  </a:spcBef>
                  <a:spcAft>
                    <a:spcPts val="0"/>
                  </a:spcAft>
                  <a:defRPr/>
                </a:pPr>
                <a:r>
                  <a:rPr lang="zh-TW" altLang="en-US" sz="3200" dirty="0">
                    <a:solidFill>
                      <a:srgbClr val="0086A6"/>
                    </a:solidFill>
                    <a:latin typeface="標楷體" panose="03000509000000000000" pitchFamily="65" charset="-120"/>
                    <a:ea typeface="標楷體" panose="03000509000000000000" pitchFamily="65" charset="-120"/>
                  </a:rPr>
                  <a:t>正（備）取生就讀志願序登記系統</a:t>
                </a:r>
                <a:endParaRPr kumimoji="0" lang="zh-CN" altLang="en-US" sz="3200" dirty="0">
                  <a:solidFill>
                    <a:srgbClr val="0086A6"/>
                  </a:solidFill>
                  <a:latin typeface="Arial Rounded MT Bold" pitchFamily="34" charset="0"/>
                  <a:cs typeface="Times New Roman" pitchFamily="18" charset="0"/>
                </a:endParaRPr>
              </a:p>
            </p:txBody>
          </p:sp>
        </p:grpSp>
      </p:grpSp>
      <p:sp>
        <p:nvSpPr>
          <p:cNvPr id="15" name="Rectangle 2"/>
          <p:cNvSpPr txBox="1">
            <a:spLocks noChangeArrowheads="1"/>
          </p:cNvSpPr>
          <p:nvPr/>
        </p:nvSpPr>
        <p:spPr bwMode="auto">
          <a:xfrm>
            <a:off x="682196" y="-54325"/>
            <a:ext cx="8928992" cy="84030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719138" indent="-719138"/>
            <a:r>
              <a:rPr lang="zh-TW" altLang="en-US" sz="2800" b="1" kern="0" dirty="0" smtClean="0">
                <a:latin typeface="標楷體" panose="03000509000000000000" pitchFamily="65" charset="-120"/>
                <a:ea typeface="標楷體" panose="03000509000000000000" pitchFamily="65" charset="-120"/>
                <a:cs typeface="Times New Roman" panose="02020603050405020304" pitchFamily="18" charset="0"/>
              </a:rPr>
              <a:t>「考生」作業系統</a:t>
            </a:r>
            <a:endParaRPr lang="zh-TW" altLang="en-US" sz="2800" b="1" kern="0" dirty="0">
              <a:latin typeface="標楷體" panose="03000509000000000000" pitchFamily="65" charset="-12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xmlns="" val="197445011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Rectangle 2"/>
          <p:cNvSpPr>
            <a:spLocks noChangeArrowheads="1"/>
          </p:cNvSpPr>
          <p:nvPr/>
        </p:nvSpPr>
        <p:spPr bwMode="auto">
          <a:xfrm>
            <a:off x="2730503" y="3500441"/>
            <a:ext cx="7085013" cy="1285875"/>
          </a:xfrm>
          <a:prstGeom prst="rect">
            <a:avLst/>
          </a:prstGeom>
          <a:noFill/>
          <a:ln w="9525">
            <a:noFill/>
            <a:miter lim="800000"/>
            <a:headEnd/>
            <a:tailEnd/>
          </a:ln>
        </p:spPr>
        <p:txBody>
          <a:bodyPr/>
          <a:lstStyle/>
          <a:p>
            <a:pPr marL="271463" lvl="1" indent="-180975">
              <a:lnSpc>
                <a:spcPct val="90000"/>
              </a:lnSpc>
              <a:spcBef>
                <a:spcPct val="20000"/>
              </a:spcBef>
              <a:buClr>
                <a:srgbClr val="000000"/>
              </a:buClr>
              <a:buFont typeface="Wingdings" pitchFamily="2" charset="2"/>
              <a:buChar char="§"/>
            </a:pPr>
            <a:endParaRPr lang="zh-TW" altLang="en-US" sz="4000">
              <a:latin typeface="標楷體" panose="03000509000000000000" pitchFamily="65" charset="-120"/>
              <a:ea typeface="標楷體" panose="03000509000000000000" pitchFamily="65" charset="-120"/>
            </a:endParaRPr>
          </a:p>
        </p:txBody>
      </p:sp>
      <p:sp>
        <p:nvSpPr>
          <p:cNvPr id="4" name="Rectangle 3"/>
          <p:cNvSpPr txBox="1">
            <a:spLocks noChangeArrowheads="1"/>
          </p:cNvSpPr>
          <p:nvPr/>
        </p:nvSpPr>
        <p:spPr>
          <a:xfrm>
            <a:off x="735760" y="39492"/>
            <a:ext cx="8784976" cy="698470"/>
          </a:xfrm>
          <a:prstGeom prst="rect">
            <a:avLst/>
          </a:prstGeom>
          <a:ln/>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22313" indent="-722313">
              <a:lnSpc>
                <a:spcPts val="4000"/>
              </a:lnSpc>
            </a:pPr>
            <a:r>
              <a:rPr lang="zh-TW" altLang="en-US" sz="2800" b="1" kern="0" dirty="0" smtClean="0">
                <a:latin typeface="標楷體" panose="03000509000000000000" pitchFamily="65" charset="-120"/>
                <a:ea typeface="標楷體" panose="03000509000000000000" pitchFamily="65" charset="-120"/>
              </a:rPr>
              <a:t>資格</a:t>
            </a:r>
            <a:r>
              <a:rPr lang="zh-TW" altLang="en-US" sz="2800" b="1" kern="0" dirty="0">
                <a:latin typeface="標楷體" panose="03000509000000000000" pitchFamily="65" charset="-120"/>
                <a:ea typeface="標楷體" panose="03000509000000000000" pitchFamily="65" charset="-120"/>
              </a:rPr>
              <a:t>審查登錄</a:t>
            </a:r>
            <a:endParaRPr lang="en-US" altLang="zh-TW" sz="2800" b="1" kern="0" dirty="0">
              <a:solidFill>
                <a:srgbClr val="FF0000"/>
              </a:solidFill>
              <a:latin typeface="標楷體" panose="03000509000000000000" pitchFamily="65" charset="-120"/>
              <a:ea typeface="標楷體" panose="03000509000000000000" pitchFamily="65" charset="-120"/>
            </a:endParaRPr>
          </a:p>
        </p:txBody>
      </p:sp>
      <p:sp>
        <p:nvSpPr>
          <p:cNvPr id="2" name="矩形 1"/>
          <p:cNvSpPr/>
          <p:nvPr/>
        </p:nvSpPr>
        <p:spPr>
          <a:xfrm>
            <a:off x="2669268" y="692696"/>
            <a:ext cx="6642484" cy="1212640"/>
          </a:xfrm>
          <a:prstGeom prst="rect">
            <a:avLst/>
          </a:prstGeom>
        </p:spPr>
        <p:txBody>
          <a:bodyPr wrap="square">
            <a:spAutoFit/>
          </a:bodyPr>
          <a:lstStyle/>
          <a:p>
            <a:pPr marL="342900" indent="-342900" algn="ctr">
              <a:lnSpc>
                <a:spcPct val="130000"/>
              </a:lnSpc>
              <a:buClr>
                <a:srgbClr val="000000"/>
              </a:buClr>
            </a:pPr>
            <a:r>
              <a:rPr lang="zh-TW" altLang="en-US" sz="2800" b="1" dirty="0">
                <a:solidFill>
                  <a:srgbClr val="FF0000"/>
                </a:solidFill>
                <a:latin typeface="標楷體" panose="03000509000000000000" pitchFamily="65" charset="-120"/>
                <a:ea typeface="標楷體" panose="03000509000000000000" pitchFamily="65" charset="-120"/>
              </a:rPr>
              <a:t>資格審查資料登錄及繳件</a:t>
            </a:r>
            <a:endParaRPr lang="en-US" altLang="zh-TW" sz="2800" b="1" dirty="0">
              <a:solidFill>
                <a:srgbClr val="FF0000"/>
              </a:solidFill>
              <a:latin typeface="標楷體" panose="03000509000000000000" pitchFamily="65" charset="-120"/>
              <a:ea typeface="標楷體" panose="03000509000000000000" pitchFamily="65" charset="-120"/>
            </a:endParaRPr>
          </a:p>
          <a:p>
            <a:pPr marL="342900" indent="-342900" algn="ctr">
              <a:lnSpc>
                <a:spcPct val="130000"/>
              </a:lnSpc>
              <a:buClr>
                <a:srgbClr val="000000"/>
              </a:buClr>
            </a:pPr>
            <a:r>
              <a:rPr lang="en-US" altLang="zh-TW" sz="280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111/4/20(</a:t>
            </a:r>
            <a:r>
              <a:rPr lang="zh-TW" altLang="en-US" sz="28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三</a:t>
            </a:r>
            <a:r>
              <a:rPr lang="en-US" altLang="zh-TW" sz="28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sz="280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10:00~111/5/4(</a:t>
            </a:r>
            <a:r>
              <a:rPr lang="zh-TW" altLang="en-US" sz="28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三</a:t>
            </a:r>
            <a:r>
              <a:rPr lang="en-US" altLang="zh-TW" sz="28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)17:00</a:t>
            </a:r>
            <a:endParaRPr lang="zh-TW" altLang="en-US" sz="28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p:txBody>
      </p:sp>
      <p:grpSp>
        <p:nvGrpSpPr>
          <p:cNvPr id="6" name="组合 191"/>
          <p:cNvGrpSpPr/>
          <p:nvPr/>
        </p:nvGrpSpPr>
        <p:grpSpPr>
          <a:xfrm>
            <a:off x="2063555" y="1988843"/>
            <a:ext cx="7821801" cy="4632101"/>
            <a:chOff x="227418" y="1376687"/>
            <a:chExt cx="8572469" cy="5076648"/>
          </a:xfrm>
        </p:grpSpPr>
        <p:grpSp>
          <p:nvGrpSpPr>
            <p:cNvPr id="8" name="Group 179"/>
            <p:cNvGrpSpPr>
              <a:grpSpLocks noChangeAspect="1"/>
            </p:cNvGrpSpPr>
            <p:nvPr/>
          </p:nvGrpSpPr>
          <p:grpSpPr>
            <a:xfrm>
              <a:off x="6486792" y="1376687"/>
              <a:ext cx="1996936" cy="2377440"/>
              <a:chOff x="348236" y="284344"/>
              <a:chExt cx="3392513" cy="4038936"/>
            </a:xfrm>
          </p:grpSpPr>
          <p:grpSp>
            <p:nvGrpSpPr>
              <p:cNvPr id="138" name="Group 173"/>
              <p:cNvGrpSpPr/>
              <p:nvPr/>
            </p:nvGrpSpPr>
            <p:grpSpPr>
              <a:xfrm>
                <a:off x="366453" y="3433822"/>
                <a:ext cx="3345045" cy="889458"/>
                <a:chOff x="366453" y="3433822"/>
                <a:chExt cx="3345045" cy="889458"/>
              </a:xfrm>
            </p:grpSpPr>
            <p:sp>
              <p:nvSpPr>
                <p:cNvPr id="194" name="Oval 169"/>
                <p:cNvSpPr/>
                <p:nvPr/>
              </p:nvSpPr>
              <p:spPr>
                <a:xfrm>
                  <a:off x="366453" y="3662632"/>
                  <a:ext cx="953904" cy="501042"/>
                </a:xfrm>
                <a:prstGeom prst="ellipse">
                  <a:avLst/>
                </a:prstGeom>
                <a:gradFill flip="none" rotWithShape="1">
                  <a:gsLst>
                    <a:gs pos="0">
                      <a:sysClr val="windowText" lastClr="000000">
                        <a:lumMod val="50000"/>
                        <a:lumOff val="50000"/>
                      </a:sysClr>
                    </a:gs>
                    <a:gs pos="100000">
                      <a:sysClr val="window" lastClr="FFFFFF">
                        <a:alpha val="0"/>
                      </a:sysClr>
                    </a:gs>
                  </a:gsLst>
                  <a:path path="shape">
                    <a:fillToRect l="50000" t="50000" r="50000" b="50000"/>
                  </a:path>
                  <a:tileRect/>
                </a:gradFill>
                <a:ln w="25400" cap="flat" cmpd="sng" algn="ctr">
                  <a:noFill/>
                  <a:prstDash val="solid"/>
                </a:ln>
                <a:effectLst/>
              </p:spPr>
              <p:txBody>
                <a:bodyPr rtlCol="0" anchor="ctr"/>
                <a:lstStyle/>
                <a:p>
                  <a:pPr algn="ctr" fontAlgn="auto">
                    <a:spcBef>
                      <a:spcPts val="0"/>
                    </a:spcBef>
                    <a:spcAft>
                      <a:spcPts val="0"/>
                    </a:spcAft>
                    <a:defRPr/>
                  </a:pPr>
                  <a:endParaRPr kumimoji="0" lang="en-US" kern="0" dirty="0">
                    <a:solidFill>
                      <a:prstClr val="white"/>
                    </a:solidFill>
                    <a:latin typeface="標楷體" panose="03000509000000000000" pitchFamily="65" charset="-120"/>
                    <a:ea typeface="標楷體" panose="03000509000000000000" pitchFamily="65" charset="-120"/>
                  </a:endParaRPr>
                </a:p>
              </p:txBody>
            </p:sp>
            <p:sp>
              <p:nvSpPr>
                <p:cNvPr id="195" name="Oval 170"/>
                <p:cNvSpPr/>
                <p:nvPr/>
              </p:nvSpPr>
              <p:spPr>
                <a:xfrm>
                  <a:off x="919801" y="3433822"/>
                  <a:ext cx="2196800" cy="889458"/>
                </a:xfrm>
                <a:prstGeom prst="ellipse">
                  <a:avLst/>
                </a:prstGeom>
                <a:gradFill flip="none" rotWithShape="1">
                  <a:gsLst>
                    <a:gs pos="0">
                      <a:sysClr val="windowText" lastClr="000000">
                        <a:lumMod val="50000"/>
                        <a:lumOff val="50000"/>
                      </a:sysClr>
                    </a:gs>
                    <a:gs pos="100000">
                      <a:sysClr val="window" lastClr="FFFFFF">
                        <a:alpha val="0"/>
                      </a:sysClr>
                    </a:gs>
                  </a:gsLst>
                  <a:path path="shape">
                    <a:fillToRect l="50000" t="50000" r="50000" b="50000"/>
                  </a:path>
                  <a:tileRect/>
                </a:gradFill>
                <a:ln w="25400" cap="flat" cmpd="sng" algn="ctr">
                  <a:noFill/>
                  <a:prstDash val="solid"/>
                </a:ln>
                <a:effectLst/>
              </p:spPr>
              <p:txBody>
                <a:bodyPr rtlCol="0" anchor="ctr"/>
                <a:lstStyle/>
                <a:p>
                  <a:pPr algn="ctr" fontAlgn="auto">
                    <a:spcBef>
                      <a:spcPts val="0"/>
                    </a:spcBef>
                    <a:spcAft>
                      <a:spcPts val="0"/>
                    </a:spcAft>
                    <a:defRPr/>
                  </a:pPr>
                  <a:endParaRPr kumimoji="0" lang="en-US" kern="0" dirty="0">
                    <a:solidFill>
                      <a:prstClr val="white"/>
                    </a:solidFill>
                    <a:latin typeface="標楷體" panose="03000509000000000000" pitchFamily="65" charset="-120"/>
                    <a:ea typeface="標楷體" panose="03000509000000000000" pitchFamily="65" charset="-120"/>
                  </a:endParaRPr>
                </a:p>
              </p:txBody>
            </p:sp>
            <p:sp>
              <p:nvSpPr>
                <p:cNvPr id="196" name="Oval 172"/>
                <p:cNvSpPr/>
                <p:nvPr/>
              </p:nvSpPr>
              <p:spPr>
                <a:xfrm>
                  <a:off x="2760522" y="3657600"/>
                  <a:ext cx="950976" cy="502920"/>
                </a:xfrm>
                <a:prstGeom prst="ellipse">
                  <a:avLst/>
                </a:prstGeom>
                <a:gradFill flip="none" rotWithShape="1">
                  <a:gsLst>
                    <a:gs pos="0">
                      <a:sysClr val="windowText" lastClr="000000">
                        <a:lumMod val="50000"/>
                        <a:lumOff val="50000"/>
                      </a:sysClr>
                    </a:gs>
                    <a:gs pos="100000">
                      <a:sysClr val="window" lastClr="FFFFFF">
                        <a:alpha val="0"/>
                      </a:sysClr>
                    </a:gs>
                  </a:gsLst>
                  <a:path path="shape">
                    <a:fillToRect l="50000" t="50000" r="50000" b="50000"/>
                  </a:path>
                  <a:tileRect/>
                </a:gradFill>
                <a:ln w="25400" cap="flat" cmpd="sng" algn="ctr">
                  <a:noFill/>
                  <a:prstDash val="solid"/>
                </a:ln>
                <a:effectLst/>
              </p:spPr>
              <p:txBody>
                <a:bodyPr rtlCol="0" anchor="ctr"/>
                <a:lstStyle/>
                <a:p>
                  <a:pPr algn="ctr" fontAlgn="auto">
                    <a:spcBef>
                      <a:spcPts val="0"/>
                    </a:spcBef>
                    <a:spcAft>
                      <a:spcPts val="0"/>
                    </a:spcAft>
                    <a:defRPr/>
                  </a:pPr>
                  <a:endParaRPr kumimoji="0" lang="en-US" kern="0" dirty="0">
                    <a:solidFill>
                      <a:prstClr val="white"/>
                    </a:solidFill>
                    <a:latin typeface="標楷體" panose="03000509000000000000" pitchFamily="65" charset="-120"/>
                    <a:ea typeface="標楷體" panose="03000509000000000000" pitchFamily="65" charset="-120"/>
                  </a:endParaRPr>
                </a:p>
              </p:txBody>
            </p:sp>
          </p:grpSp>
          <p:sp>
            <p:nvSpPr>
              <p:cNvPr id="139" name="Rounded Rectangle 36"/>
              <p:cNvSpPr/>
              <p:nvPr/>
            </p:nvSpPr>
            <p:spPr>
              <a:xfrm rot="5400000">
                <a:off x="1794433" y="626189"/>
                <a:ext cx="500119" cy="274320"/>
              </a:xfrm>
              <a:custGeom>
                <a:avLst/>
                <a:gdLst/>
                <a:ahLst/>
                <a:cxnLst/>
                <a:rect l="l" t="t" r="r" b="b"/>
                <a:pathLst>
                  <a:path w="500119" h="274320">
                    <a:moveTo>
                      <a:pt x="0" y="237744"/>
                    </a:moveTo>
                    <a:lnTo>
                      <a:pt x="0" y="36576"/>
                    </a:lnTo>
                    <a:cubicBezTo>
                      <a:pt x="0" y="16376"/>
                      <a:pt x="16376" y="0"/>
                      <a:pt x="36576" y="0"/>
                    </a:cubicBezTo>
                    <a:cubicBezTo>
                      <a:pt x="56776" y="0"/>
                      <a:pt x="73152" y="16376"/>
                      <a:pt x="73152" y="36576"/>
                    </a:cubicBezTo>
                    <a:lnTo>
                      <a:pt x="73152" y="132588"/>
                    </a:lnTo>
                    <a:lnTo>
                      <a:pt x="495547" y="132588"/>
                    </a:lnTo>
                    <a:cubicBezTo>
                      <a:pt x="498062" y="132588"/>
                      <a:pt x="500119" y="134636"/>
                      <a:pt x="500119" y="137160"/>
                    </a:cubicBezTo>
                    <a:cubicBezTo>
                      <a:pt x="500119" y="139685"/>
                      <a:pt x="498062" y="141732"/>
                      <a:pt x="495547" y="141732"/>
                    </a:cubicBezTo>
                    <a:lnTo>
                      <a:pt x="73152" y="141732"/>
                    </a:lnTo>
                    <a:lnTo>
                      <a:pt x="73152" y="237744"/>
                    </a:lnTo>
                    <a:cubicBezTo>
                      <a:pt x="73152" y="257944"/>
                      <a:pt x="56776" y="274320"/>
                      <a:pt x="36576" y="274320"/>
                    </a:cubicBezTo>
                    <a:cubicBezTo>
                      <a:pt x="16376" y="274320"/>
                      <a:pt x="0" y="257944"/>
                      <a:pt x="0" y="237744"/>
                    </a:cubicBezTo>
                    <a:close/>
                  </a:path>
                </a:pathLst>
              </a:custGeom>
              <a:solidFill>
                <a:sysClr val="windowText" lastClr="000000">
                  <a:lumMod val="50000"/>
                  <a:lumOff val="50000"/>
                </a:sysClr>
              </a:solidFill>
              <a:ln w="19050" cap="flat" cmpd="sng" algn="ctr">
                <a:solidFill>
                  <a:sysClr val="window" lastClr="FFFFFF">
                    <a:lumMod val="50000"/>
                  </a:sysClr>
                </a:solidFill>
                <a:prstDash val="solid"/>
              </a:ln>
              <a:effectLst/>
            </p:spPr>
            <p:txBody>
              <a:bodyPr rtlCol="0" anchor="ctr"/>
              <a:lstStyle/>
              <a:p>
                <a:pPr algn="ctr" fontAlgn="auto">
                  <a:spcBef>
                    <a:spcPts val="0"/>
                  </a:spcBef>
                  <a:spcAft>
                    <a:spcPts val="0"/>
                  </a:spcAft>
                  <a:defRPr/>
                </a:pPr>
                <a:endParaRPr kumimoji="0" lang="en-US" kern="0" dirty="0">
                  <a:solidFill>
                    <a:prstClr val="white"/>
                  </a:solidFill>
                  <a:latin typeface="標楷體" panose="03000509000000000000" pitchFamily="65" charset="-120"/>
                  <a:ea typeface="標楷體" panose="03000509000000000000" pitchFamily="65" charset="-120"/>
                </a:endParaRPr>
              </a:p>
            </p:txBody>
          </p:sp>
          <p:sp>
            <p:nvSpPr>
              <p:cNvPr id="140" name="Rounded Rectangle 35"/>
              <p:cNvSpPr/>
              <p:nvPr/>
            </p:nvSpPr>
            <p:spPr>
              <a:xfrm rot="3780000">
                <a:off x="871360" y="842263"/>
                <a:ext cx="640080" cy="54864"/>
              </a:xfrm>
              <a:prstGeom prst="roundRect">
                <a:avLst>
                  <a:gd name="adj" fmla="val 50000"/>
                </a:avLst>
              </a:prstGeom>
              <a:solidFill>
                <a:sysClr val="windowText" lastClr="000000">
                  <a:lumMod val="50000"/>
                  <a:lumOff val="50000"/>
                </a:sysClr>
              </a:solidFill>
              <a:ln w="19050" cap="flat" cmpd="sng" algn="ctr">
                <a:solidFill>
                  <a:sysClr val="window" lastClr="FFFFFF">
                    <a:lumMod val="50000"/>
                  </a:sysClr>
                </a:solidFill>
                <a:prstDash val="solid"/>
              </a:ln>
              <a:effectLst/>
            </p:spPr>
            <p:txBody>
              <a:bodyPr rtlCol="0" anchor="ctr"/>
              <a:lstStyle/>
              <a:p>
                <a:pPr algn="ctr" fontAlgn="auto">
                  <a:spcBef>
                    <a:spcPts val="0"/>
                  </a:spcBef>
                  <a:spcAft>
                    <a:spcPts val="0"/>
                  </a:spcAft>
                  <a:defRPr/>
                </a:pPr>
                <a:endParaRPr kumimoji="0" lang="en-US" kern="0" dirty="0">
                  <a:solidFill>
                    <a:prstClr val="white"/>
                  </a:solidFill>
                  <a:latin typeface="標楷體" panose="03000509000000000000" pitchFamily="65" charset="-120"/>
                  <a:ea typeface="標楷體" panose="03000509000000000000" pitchFamily="65" charset="-120"/>
                </a:endParaRPr>
              </a:p>
            </p:txBody>
          </p:sp>
          <p:sp>
            <p:nvSpPr>
              <p:cNvPr id="141" name="Rounded Rectangle 33"/>
              <p:cNvSpPr/>
              <p:nvPr/>
            </p:nvSpPr>
            <p:spPr>
              <a:xfrm rot="17820000" flipH="1">
                <a:off x="2591743" y="886868"/>
                <a:ext cx="640080" cy="54864"/>
              </a:xfrm>
              <a:prstGeom prst="roundRect">
                <a:avLst>
                  <a:gd name="adj" fmla="val 50000"/>
                </a:avLst>
              </a:prstGeom>
              <a:solidFill>
                <a:sysClr val="windowText" lastClr="000000">
                  <a:lumMod val="50000"/>
                  <a:lumOff val="50000"/>
                </a:sysClr>
              </a:solidFill>
              <a:ln w="19050" cap="flat" cmpd="sng" algn="ctr">
                <a:solidFill>
                  <a:sysClr val="window" lastClr="FFFFFF">
                    <a:lumMod val="50000"/>
                  </a:sysClr>
                </a:solidFill>
                <a:prstDash val="solid"/>
              </a:ln>
              <a:effectLst/>
            </p:spPr>
            <p:txBody>
              <a:bodyPr rtlCol="0" anchor="ctr"/>
              <a:lstStyle/>
              <a:p>
                <a:pPr algn="ctr" fontAlgn="auto">
                  <a:spcBef>
                    <a:spcPts val="0"/>
                  </a:spcBef>
                  <a:spcAft>
                    <a:spcPts val="0"/>
                  </a:spcAft>
                  <a:defRPr/>
                </a:pPr>
                <a:endParaRPr kumimoji="0" lang="en-US" kern="0" dirty="0">
                  <a:solidFill>
                    <a:prstClr val="white"/>
                  </a:solidFill>
                  <a:latin typeface="標楷體" panose="03000509000000000000" pitchFamily="65" charset="-120"/>
                  <a:ea typeface="標楷體" panose="03000509000000000000" pitchFamily="65" charset="-120"/>
                </a:endParaRPr>
              </a:p>
            </p:txBody>
          </p:sp>
          <p:sp>
            <p:nvSpPr>
              <p:cNvPr id="142" name="Rounded Rectangle 2"/>
              <p:cNvSpPr/>
              <p:nvPr/>
            </p:nvSpPr>
            <p:spPr>
              <a:xfrm rot="3600000">
                <a:off x="2727904" y="3541453"/>
                <a:ext cx="731520" cy="137160"/>
              </a:xfrm>
              <a:prstGeom prst="roundRect">
                <a:avLst>
                  <a:gd name="adj" fmla="val 50000"/>
                </a:avLst>
              </a:prstGeom>
              <a:gradFill>
                <a:gsLst>
                  <a:gs pos="100000">
                    <a:sysClr val="windowText" lastClr="000000">
                      <a:lumMod val="75000"/>
                      <a:lumOff val="25000"/>
                    </a:sysClr>
                  </a:gs>
                  <a:gs pos="0">
                    <a:sysClr val="window" lastClr="FFFFFF"/>
                  </a:gs>
                </a:gsLst>
                <a:lin ang="5400000" scaled="0"/>
              </a:gradFill>
              <a:ln w="19050" cap="flat" cmpd="sng" algn="ctr">
                <a:solidFill>
                  <a:sysClr val="window" lastClr="FFFFFF">
                    <a:lumMod val="50000"/>
                  </a:sysClr>
                </a:solidFill>
                <a:prstDash val="solid"/>
              </a:ln>
              <a:effectLst/>
            </p:spPr>
            <p:txBody>
              <a:bodyPr rtlCol="0" anchor="ctr"/>
              <a:lstStyle/>
              <a:p>
                <a:pPr algn="ctr" fontAlgn="auto">
                  <a:spcBef>
                    <a:spcPts val="0"/>
                  </a:spcBef>
                  <a:spcAft>
                    <a:spcPts val="0"/>
                  </a:spcAft>
                  <a:defRPr/>
                </a:pPr>
                <a:endParaRPr kumimoji="0" lang="en-US" kern="0" dirty="0">
                  <a:solidFill>
                    <a:prstClr val="white"/>
                  </a:solidFill>
                  <a:latin typeface="標楷體" panose="03000509000000000000" pitchFamily="65" charset="-120"/>
                  <a:ea typeface="標楷體" panose="03000509000000000000" pitchFamily="65" charset="-120"/>
                </a:endParaRPr>
              </a:p>
            </p:txBody>
          </p:sp>
          <p:sp>
            <p:nvSpPr>
              <p:cNvPr id="143" name="Rounded Rectangle 5"/>
              <p:cNvSpPr/>
              <p:nvPr/>
            </p:nvSpPr>
            <p:spPr>
              <a:xfrm rot="18000000" flipH="1">
                <a:off x="629561" y="3541453"/>
                <a:ext cx="731520" cy="137160"/>
              </a:xfrm>
              <a:prstGeom prst="roundRect">
                <a:avLst>
                  <a:gd name="adj" fmla="val 50000"/>
                </a:avLst>
              </a:prstGeom>
              <a:gradFill>
                <a:gsLst>
                  <a:gs pos="100000">
                    <a:sysClr val="windowText" lastClr="000000">
                      <a:lumMod val="75000"/>
                      <a:lumOff val="25000"/>
                    </a:sysClr>
                  </a:gs>
                  <a:gs pos="0">
                    <a:sysClr val="window" lastClr="FFFFFF"/>
                  </a:gs>
                </a:gsLst>
                <a:lin ang="5400000" scaled="0"/>
              </a:gradFill>
              <a:ln w="19050" cap="flat" cmpd="sng" algn="ctr">
                <a:solidFill>
                  <a:sysClr val="window" lastClr="FFFFFF">
                    <a:lumMod val="50000"/>
                  </a:sysClr>
                </a:solidFill>
                <a:prstDash val="solid"/>
              </a:ln>
              <a:effectLst/>
            </p:spPr>
            <p:txBody>
              <a:bodyPr rtlCol="0" anchor="ctr"/>
              <a:lstStyle/>
              <a:p>
                <a:pPr algn="ctr" fontAlgn="auto">
                  <a:spcBef>
                    <a:spcPts val="0"/>
                  </a:spcBef>
                  <a:spcAft>
                    <a:spcPts val="0"/>
                  </a:spcAft>
                  <a:defRPr/>
                </a:pPr>
                <a:endParaRPr kumimoji="0" lang="en-US" kern="0" dirty="0">
                  <a:solidFill>
                    <a:prstClr val="white"/>
                  </a:solidFill>
                  <a:latin typeface="標楷體" panose="03000509000000000000" pitchFamily="65" charset="-120"/>
                  <a:ea typeface="標楷體" panose="03000509000000000000" pitchFamily="65" charset="-120"/>
                </a:endParaRPr>
              </a:p>
            </p:txBody>
          </p:sp>
          <p:sp>
            <p:nvSpPr>
              <p:cNvPr id="144" name="Oval 4"/>
              <p:cNvSpPr/>
              <p:nvPr/>
            </p:nvSpPr>
            <p:spPr>
              <a:xfrm>
                <a:off x="675167" y="980405"/>
                <a:ext cx="2738650" cy="2738650"/>
              </a:xfrm>
              <a:prstGeom prst="ellipse">
                <a:avLst/>
              </a:prstGeom>
              <a:gradFill>
                <a:gsLst>
                  <a:gs pos="100000">
                    <a:srgbClr val="640000"/>
                  </a:gs>
                  <a:gs pos="0">
                    <a:srgbClr val="E61A1A"/>
                  </a:gs>
                </a:gsLst>
                <a:lin ang="5400000" scaled="0"/>
              </a:gradFill>
              <a:ln w="25400" cap="flat" cmpd="sng" algn="ctr">
                <a:noFill/>
                <a:prstDash val="solid"/>
              </a:ln>
              <a:effectLst/>
            </p:spPr>
            <p:txBody>
              <a:bodyPr rtlCol="0" anchor="ctr"/>
              <a:lstStyle/>
              <a:p>
                <a:pPr algn="ctr" fontAlgn="auto">
                  <a:spcBef>
                    <a:spcPts val="0"/>
                  </a:spcBef>
                  <a:spcAft>
                    <a:spcPts val="0"/>
                  </a:spcAft>
                  <a:defRPr/>
                </a:pPr>
                <a:endParaRPr kumimoji="0" lang="en-US" kern="0" dirty="0">
                  <a:solidFill>
                    <a:prstClr val="white"/>
                  </a:solidFill>
                  <a:latin typeface="標楷體" panose="03000509000000000000" pitchFamily="65" charset="-120"/>
                  <a:ea typeface="標楷體" panose="03000509000000000000" pitchFamily="65" charset="-120"/>
                </a:endParaRPr>
              </a:p>
            </p:txBody>
          </p:sp>
          <p:grpSp>
            <p:nvGrpSpPr>
              <p:cNvPr id="145" name="Group 31"/>
              <p:cNvGrpSpPr/>
              <p:nvPr/>
            </p:nvGrpSpPr>
            <p:grpSpPr>
              <a:xfrm rot="21420000">
                <a:off x="2369149" y="284344"/>
                <a:ext cx="1371600" cy="793811"/>
                <a:chOff x="5100509" y="1253961"/>
                <a:chExt cx="1371600" cy="793811"/>
              </a:xfrm>
            </p:grpSpPr>
            <p:sp>
              <p:nvSpPr>
                <p:cNvPr id="192" name="Oval 10"/>
                <p:cNvSpPr/>
                <p:nvPr/>
              </p:nvSpPr>
              <p:spPr>
                <a:xfrm rot="1649537">
                  <a:off x="5100509" y="1253961"/>
                  <a:ext cx="1371600" cy="685800"/>
                </a:xfrm>
                <a:custGeom>
                  <a:avLst/>
                  <a:gdLst/>
                  <a:ahLst/>
                  <a:cxnLst/>
                  <a:rect l="l" t="t" r="r" b="b"/>
                  <a:pathLst>
                    <a:path w="1371600" h="685800">
                      <a:moveTo>
                        <a:pt x="685800" y="0"/>
                      </a:moveTo>
                      <a:cubicBezTo>
                        <a:pt x="1064557" y="0"/>
                        <a:pt x="1371600" y="307043"/>
                        <a:pt x="1371600" y="685800"/>
                      </a:cubicBezTo>
                      <a:lnTo>
                        <a:pt x="0" y="685800"/>
                      </a:lnTo>
                      <a:cubicBezTo>
                        <a:pt x="0" y="307043"/>
                        <a:pt x="307043" y="0"/>
                        <a:pt x="685800" y="0"/>
                      </a:cubicBezTo>
                      <a:close/>
                    </a:path>
                  </a:pathLst>
                </a:custGeom>
                <a:gradFill flip="none" rotWithShape="1">
                  <a:gsLst>
                    <a:gs pos="100000">
                      <a:sysClr val="window" lastClr="FFFFFF">
                        <a:lumMod val="50000"/>
                      </a:sysClr>
                    </a:gs>
                    <a:gs pos="0">
                      <a:sysClr val="window" lastClr="FFFFFF">
                        <a:lumMod val="95000"/>
                      </a:sysClr>
                    </a:gs>
                  </a:gsLst>
                  <a:lin ang="0" scaled="1"/>
                  <a:tileRect/>
                </a:gradFill>
                <a:ln w="19050" cap="flat" cmpd="sng" algn="ctr">
                  <a:solidFill>
                    <a:sysClr val="window" lastClr="FFFFFF">
                      <a:lumMod val="65000"/>
                    </a:sysClr>
                  </a:solidFill>
                  <a:prstDash val="solid"/>
                </a:ln>
                <a:effectLst/>
              </p:spPr>
              <p:txBody>
                <a:bodyPr rtlCol="0" anchor="ctr"/>
                <a:lstStyle/>
                <a:p>
                  <a:pPr algn="ctr" fontAlgn="auto">
                    <a:spcBef>
                      <a:spcPts val="0"/>
                    </a:spcBef>
                    <a:spcAft>
                      <a:spcPts val="0"/>
                    </a:spcAft>
                    <a:defRPr/>
                  </a:pPr>
                  <a:endParaRPr kumimoji="0" lang="en-US" kern="0" dirty="0">
                    <a:solidFill>
                      <a:prstClr val="white"/>
                    </a:solidFill>
                    <a:latin typeface="標楷體" panose="03000509000000000000" pitchFamily="65" charset="-120"/>
                    <a:ea typeface="標楷體" panose="03000509000000000000" pitchFamily="65" charset="-120"/>
                  </a:endParaRPr>
                </a:p>
              </p:txBody>
            </p:sp>
            <p:sp>
              <p:nvSpPr>
                <p:cNvPr id="193" name="Oval 17"/>
                <p:cNvSpPr/>
                <p:nvPr/>
              </p:nvSpPr>
              <p:spPr>
                <a:xfrm rot="1620000">
                  <a:off x="5608010" y="1385521"/>
                  <a:ext cx="802123" cy="662251"/>
                </a:xfrm>
                <a:custGeom>
                  <a:avLst/>
                  <a:gdLst/>
                  <a:ahLst/>
                  <a:cxnLst/>
                  <a:rect l="l" t="t" r="r" b="b"/>
                  <a:pathLst>
                    <a:path w="802123" h="662251">
                      <a:moveTo>
                        <a:pt x="0" y="16730"/>
                      </a:moveTo>
                      <a:cubicBezTo>
                        <a:pt x="45843" y="5456"/>
                        <a:pt x="93699" y="0"/>
                        <a:pt x="142807" y="0"/>
                      </a:cubicBezTo>
                      <a:cubicBezTo>
                        <a:pt x="504246" y="0"/>
                        <a:pt x="797854" y="295596"/>
                        <a:pt x="802123" y="662251"/>
                      </a:cubicBezTo>
                      <a:lnTo>
                        <a:pt x="707795" y="662251"/>
                      </a:lnTo>
                      <a:cubicBezTo>
                        <a:pt x="698565" y="300977"/>
                        <a:pt x="407362" y="11624"/>
                        <a:pt x="49760" y="11624"/>
                      </a:cubicBezTo>
                      <a:cubicBezTo>
                        <a:pt x="32937" y="11625"/>
                        <a:pt x="16262" y="12265"/>
                        <a:pt x="0" y="16730"/>
                      </a:cubicBezTo>
                      <a:close/>
                    </a:path>
                  </a:pathLst>
                </a:custGeom>
                <a:gradFill>
                  <a:gsLst>
                    <a:gs pos="66000">
                      <a:srgbClr val="FFFFFF">
                        <a:alpha val="73000"/>
                      </a:srgbClr>
                    </a:gs>
                    <a:gs pos="100000">
                      <a:sysClr val="window" lastClr="FFFFFF">
                        <a:alpha val="0"/>
                      </a:sysClr>
                    </a:gs>
                    <a:gs pos="0">
                      <a:sysClr val="window" lastClr="FFFFFF">
                        <a:alpha val="75000"/>
                      </a:sysClr>
                    </a:gs>
                  </a:gsLst>
                  <a:lin ang="0" scaled="1"/>
                </a:gradFill>
                <a:ln w="25400" cap="flat" cmpd="sng" algn="ctr">
                  <a:noFill/>
                  <a:prstDash val="solid"/>
                </a:ln>
                <a:effectLst/>
              </p:spPr>
              <p:txBody>
                <a:bodyPr rtlCol="0" anchor="ctr"/>
                <a:lstStyle/>
                <a:p>
                  <a:pPr algn="ctr" fontAlgn="auto">
                    <a:spcBef>
                      <a:spcPts val="0"/>
                    </a:spcBef>
                    <a:spcAft>
                      <a:spcPts val="0"/>
                    </a:spcAft>
                    <a:defRPr/>
                  </a:pPr>
                  <a:endParaRPr kumimoji="0" lang="en-US" kern="0" dirty="0">
                    <a:solidFill>
                      <a:prstClr val="white"/>
                    </a:solidFill>
                    <a:latin typeface="標楷體" panose="03000509000000000000" pitchFamily="65" charset="-120"/>
                    <a:ea typeface="標楷體" panose="03000509000000000000" pitchFamily="65" charset="-120"/>
                  </a:endParaRPr>
                </a:p>
              </p:txBody>
            </p:sp>
          </p:grpSp>
          <p:grpSp>
            <p:nvGrpSpPr>
              <p:cNvPr id="146" name="Group 30"/>
              <p:cNvGrpSpPr/>
              <p:nvPr/>
            </p:nvGrpSpPr>
            <p:grpSpPr>
              <a:xfrm rot="180000">
                <a:off x="348236" y="284344"/>
                <a:ext cx="1371600" cy="793811"/>
                <a:chOff x="3124200" y="1253961"/>
                <a:chExt cx="1371600" cy="793811"/>
              </a:xfrm>
            </p:grpSpPr>
            <p:sp>
              <p:nvSpPr>
                <p:cNvPr id="190" name="Oval 10"/>
                <p:cNvSpPr/>
                <p:nvPr/>
              </p:nvSpPr>
              <p:spPr>
                <a:xfrm rot="19950463" flipH="1">
                  <a:off x="3124200" y="1253961"/>
                  <a:ext cx="1371600" cy="685800"/>
                </a:xfrm>
                <a:custGeom>
                  <a:avLst/>
                  <a:gdLst/>
                  <a:ahLst/>
                  <a:cxnLst/>
                  <a:rect l="l" t="t" r="r" b="b"/>
                  <a:pathLst>
                    <a:path w="1371600" h="685800">
                      <a:moveTo>
                        <a:pt x="685800" y="0"/>
                      </a:moveTo>
                      <a:cubicBezTo>
                        <a:pt x="1064557" y="0"/>
                        <a:pt x="1371600" y="307043"/>
                        <a:pt x="1371600" y="685800"/>
                      </a:cubicBezTo>
                      <a:lnTo>
                        <a:pt x="0" y="685800"/>
                      </a:lnTo>
                      <a:cubicBezTo>
                        <a:pt x="0" y="307043"/>
                        <a:pt x="307043" y="0"/>
                        <a:pt x="685800" y="0"/>
                      </a:cubicBezTo>
                      <a:close/>
                    </a:path>
                  </a:pathLst>
                </a:custGeom>
                <a:gradFill flip="none" rotWithShape="1">
                  <a:gsLst>
                    <a:gs pos="100000">
                      <a:sysClr val="window" lastClr="FFFFFF">
                        <a:lumMod val="50000"/>
                      </a:sysClr>
                    </a:gs>
                    <a:gs pos="0">
                      <a:sysClr val="window" lastClr="FFFFFF">
                        <a:lumMod val="95000"/>
                      </a:sysClr>
                    </a:gs>
                  </a:gsLst>
                  <a:lin ang="0" scaled="1"/>
                  <a:tileRect/>
                </a:gradFill>
                <a:ln w="19050" cap="flat" cmpd="sng" algn="ctr">
                  <a:solidFill>
                    <a:sysClr val="window" lastClr="FFFFFF">
                      <a:lumMod val="65000"/>
                    </a:sysClr>
                  </a:solidFill>
                  <a:prstDash val="solid"/>
                </a:ln>
                <a:effectLst/>
              </p:spPr>
              <p:txBody>
                <a:bodyPr rtlCol="0" anchor="ctr"/>
                <a:lstStyle/>
                <a:p>
                  <a:pPr algn="ctr" fontAlgn="auto">
                    <a:spcBef>
                      <a:spcPts val="0"/>
                    </a:spcBef>
                    <a:spcAft>
                      <a:spcPts val="0"/>
                    </a:spcAft>
                    <a:defRPr/>
                  </a:pPr>
                  <a:endParaRPr kumimoji="0" lang="en-US" kern="0" dirty="0">
                    <a:solidFill>
                      <a:prstClr val="white"/>
                    </a:solidFill>
                    <a:latin typeface="標楷體" panose="03000509000000000000" pitchFamily="65" charset="-120"/>
                    <a:ea typeface="標楷體" panose="03000509000000000000" pitchFamily="65" charset="-120"/>
                  </a:endParaRPr>
                </a:p>
              </p:txBody>
            </p:sp>
            <p:sp>
              <p:nvSpPr>
                <p:cNvPr id="191" name="Oval 17"/>
                <p:cNvSpPr/>
                <p:nvPr/>
              </p:nvSpPr>
              <p:spPr>
                <a:xfrm rot="19980000" flipH="1">
                  <a:off x="3186176" y="1385521"/>
                  <a:ext cx="802123" cy="662251"/>
                </a:xfrm>
                <a:custGeom>
                  <a:avLst/>
                  <a:gdLst/>
                  <a:ahLst/>
                  <a:cxnLst/>
                  <a:rect l="l" t="t" r="r" b="b"/>
                  <a:pathLst>
                    <a:path w="802123" h="662251">
                      <a:moveTo>
                        <a:pt x="0" y="16730"/>
                      </a:moveTo>
                      <a:cubicBezTo>
                        <a:pt x="45843" y="5456"/>
                        <a:pt x="93699" y="0"/>
                        <a:pt x="142807" y="0"/>
                      </a:cubicBezTo>
                      <a:cubicBezTo>
                        <a:pt x="504246" y="0"/>
                        <a:pt x="797854" y="295596"/>
                        <a:pt x="802123" y="662251"/>
                      </a:cubicBezTo>
                      <a:lnTo>
                        <a:pt x="707795" y="662251"/>
                      </a:lnTo>
                      <a:cubicBezTo>
                        <a:pt x="698565" y="300977"/>
                        <a:pt x="407362" y="11624"/>
                        <a:pt x="49760" y="11624"/>
                      </a:cubicBezTo>
                      <a:cubicBezTo>
                        <a:pt x="32937" y="11625"/>
                        <a:pt x="16262" y="12265"/>
                        <a:pt x="0" y="16730"/>
                      </a:cubicBezTo>
                      <a:close/>
                    </a:path>
                  </a:pathLst>
                </a:custGeom>
                <a:gradFill>
                  <a:gsLst>
                    <a:gs pos="66000">
                      <a:srgbClr val="FFFFFF">
                        <a:alpha val="73000"/>
                      </a:srgbClr>
                    </a:gs>
                    <a:gs pos="100000">
                      <a:sysClr val="window" lastClr="FFFFFF">
                        <a:alpha val="0"/>
                      </a:sysClr>
                    </a:gs>
                    <a:gs pos="0">
                      <a:sysClr val="window" lastClr="FFFFFF">
                        <a:alpha val="75000"/>
                      </a:sysClr>
                    </a:gs>
                  </a:gsLst>
                  <a:lin ang="0" scaled="1"/>
                </a:gradFill>
                <a:ln w="25400" cap="flat" cmpd="sng" algn="ctr">
                  <a:noFill/>
                  <a:prstDash val="solid"/>
                </a:ln>
                <a:effectLst/>
              </p:spPr>
              <p:txBody>
                <a:bodyPr rtlCol="0" anchor="ctr"/>
                <a:lstStyle/>
                <a:p>
                  <a:pPr algn="ctr" fontAlgn="auto">
                    <a:spcBef>
                      <a:spcPts val="0"/>
                    </a:spcBef>
                    <a:spcAft>
                      <a:spcPts val="0"/>
                    </a:spcAft>
                    <a:defRPr/>
                  </a:pPr>
                  <a:endParaRPr kumimoji="0" lang="en-US" kern="0" dirty="0">
                    <a:solidFill>
                      <a:prstClr val="white"/>
                    </a:solidFill>
                    <a:latin typeface="標楷體" panose="03000509000000000000" pitchFamily="65" charset="-120"/>
                    <a:ea typeface="標楷體" panose="03000509000000000000" pitchFamily="65" charset="-120"/>
                  </a:endParaRPr>
                </a:p>
              </p:txBody>
            </p:sp>
          </p:grpSp>
          <p:grpSp>
            <p:nvGrpSpPr>
              <p:cNvPr id="147" name="Group 102"/>
              <p:cNvGrpSpPr/>
              <p:nvPr/>
            </p:nvGrpSpPr>
            <p:grpSpPr>
              <a:xfrm>
                <a:off x="677613" y="977908"/>
                <a:ext cx="2738650" cy="2738872"/>
                <a:chOff x="3431275" y="1969827"/>
                <a:chExt cx="2738650" cy="2738872"/>
              </a:xfrm>
            </p:grpSpPr>
            <p:grpSp>
              <p:nvGrpSpPr>
                <p:cNvPr id="172" name="Group 65"/>
                <p:cNvGrpSpPr/>
                <p:nvPr/>
              </p:nvGrpSpPr>
              <p:grpSpPr>
                <a:xfrm>
                  <a:off x="4800600" y="1970049"/>
                  <a:ext cx="0" cy="2738650"/>
                  <a:chOff x="4798154" y="1972324"/>
                  <a:chExt cx="0" cy="2738650"/>
                </a:xfrm>
              </p:grpSpPr>
              <p:cxnSp>
                <p:nvCxnSpPr>
                  <p:cNvPr id="188" name="Straight Connector 62"/>
                  <p:cNvCxnSpPr/>
                  <p:nvPr/>
                </p:nvCxnSpPr>
                <p:spPr>
                  <a:xfrm>
                    <a:off x="4798154" y="1972324"/>
                    <a:ext cx="0" cy="320040"/>
                  </a:xfrm>
                  <a:prstGeom prst="line">
                    <a:avLst/>
                  </a:prstGeom>
                  <a:noFill/>
                  <a:ln w="19050" cap="flat" cmpd="sng" algn="ctr">
                    <a:solidFill>
                      <a:sysClr val="window" lastClr="FFFFFF">
                        <a:lumMod val="75000"/>
                      </a:sysClr>
                    </a:solidFill>
                    <a:prstDash val="solid"/>
                  </a:ln>
                  <a:effectLst/>
                </p:spPr>
              </p:cxnSp>
              <p:cxnSp>
                <p:nvCxnSpPr>
                  <p:cNvPr id="189" name="Straight Connector 64"/>
                  <p:cNvCxnSpPr/>
                  <p:nvPr/>
                </p:nvCxnSpPr>
                <p:spPr>
                  <a:xfrm>
                    <a:off x="4798154" y="4390934"/>
                    <a:ext cx="0" cy="320040"/>
                  </a:xfrm>
                  <a:prstGeom prst="line">
                    <a:avLst/>
                  </a:prstGeom>
                  <a:noFill/>
                  <a:ln w="19050" cap="flat" cmpd="sng" algn="ctr">
                    <a:solidFill>
                      <a:sysClr val="window" lastClr="FFFFFF">
                        <a:lumMod val="75000"/>
                      </a:sysClr>
                    </a:solidFill>
                    <a:prstDash val="solid"/>
                  </a:ln>
                  <a:effectLst/>
                </p:spPr>
              </p:cxnSp>
            </p:grpSp>
            <p:grpSp>
              <p:nvGrpSpPr>
                <p:cNvPr id="173" name="Group 66"/>
                <p:cNvGrpSpPr/>
                <p:nvPr/>
              </p:nvGrpSpPr>
              <p:grpSpPr>
                <a:xfrm rot="9000000">
                  <a:off x="4800600" y="1970049"/>
                  <a:ext cx="0" cy="2738650"/>
                  <a:chOff x="4798154" y="1972324"/>
                  <a:chExt cx="0" cy="2738650"/>
                </a:xfrm>
              </p:grpSpPr>
              <p:cxnSp>
                <p:nvCxnSpPr>
                  <p:cNvPr id="186" name="Straight Connector 67"/>
                  <p:cNvCxnSpPr/>
                  <p:nvPr/>
                </p:nvCxnSpPr>
                <p:spPr>
                  <a:xfrm>
                    <a:off x="4798154" y="1972324"/>
                    <a:ext cx="0" cy="320040"/>
                  </a:xfrm>
                  <a:prstGeom prst="line">
                    <a:avLst/>
                  </a:prstGeom>
                  <a:noFill/>
                  <a:ln w="19050" cap="flat" cmpd="sng" algn="ctr">
                    <a:solidFill>
                      <a:sysClr val="window" lastClr="FFFFFF">
                        <a:lumMod val="75000"/>
                      </a:sysClr>
                    </a:solidFill>
                    <a:prstDash val="solid"/>
                  </a:ln>
                  <a:effectLst/>
                </p:spPr>
              </p:cxnSp>
              <p:cxnSp>
                <p:nvCxnSpPr>
                  <p:cNvPr id="187" name="Straight Connector 68"/>
                  <p:cNvCxnSpPr/>
                  <p:nvPr/>
                </p:nvCxnSpPr>
                <p:spPr>
                  <a:xfrm>
                    <a:off x="4798154" y="4390934"/>
                    <a:ext cx="0" cy="320040"/>
                  </a:xfrm>
                  <a:prstGeom prst="line">
                    <a:avLst/>
                  </a:prstGeom>
                  <a:noFill/>
                  <a:ln w="19050" cap="flat" cmpd="sng" algn="ctr">
                    <a:solidFill>
                      <a:sysClr val="window" lastClr="FFFFFF">
                        <a:lumMod val="75000"/>
                      </a:sysClr>
                    </a:solidFill>
                    <a:prstDash val="solid"/>
                  </a:ln>
                  <a:effectLst/>
                </p:spPr>
              </p:cxnSp>
            </p:grpSp>
            <p:grpSp>
              <p:nvGrpSpPr>
                <p:cNvPr id="174" name="Group 69"/>
                <p:cNvGrpSpPr/>
                <p:nvPr/>
              </p:nvGrpSpPr>
              <p:grpSpPr>
                <a:xfrm rot="7200000">
                  <a:off x="4800600" y="1970049"/>
                  <a:ext cx="0" cy="2738650"/>
                  <a:chOff x="4798154" y="1972324"/>
                  <a:chExt cx="0" cy="2738650"/>
                </a:xfrm>
              </p:grpSpPr>
              <p:cxnSp>
                <p:nvCxnSpPr>
                  <p:cNvPr id="184" name="Straight Connector 70"/>
                  <p:cNvCxnSpPr/>
                  <p:nvPr/>
                </p:nvCxnSpPr>
                <p:spPr>
                  <a:xfrm>
                    <a:off x="4798154" y="1972324"/>
                    <a:ext cx="0" cy="320040"/>
                  </a:xfrm>
                  <a:prstGeom prst="line">
                    <a:avLst/>
                  </a:prstGeom>
                  <a:noFill/>
                  <a:ln w="19050" cap="flat" cmpd="sng" algn="ctr">
                    <a:solidFill>
                      <a:sysClr val="window" lastClr="FFFFFF">
                        <a:lumMod val="75000"/>
                      </a:sysClr>
                    </a:solidFill>
                    <a:prstDash val="solid"/>
                  </a:ln>
                  <a:effectLst/>
                </p:spPr>
              </p:cxnSp>
              <p:cxnSp>
                <p:nvCxnSpPr>
                  <p:cNvPr id="185" name="Straight Connector 71"/>
                  <p:cNvCxnSpPr/>
                  <p:nvPr/>
                </p:nvCxnSpPr>
                <p:spPr>
                  <a:xfrm>
                    <a:off x="4798154" y="4390934"/>
                    <a:ext cx="0" cy="320040"/>
                  </a:xfrm>
                  <a:prstGeom prst="line">
                    <a:avLst/>
                  </a:prstGeom>
                  <a:noFill/>
                  <a:ln w="19050" cap="flat" cmpd="sng" algn="ctr">
                    <a:solidFill>
                      <a:sysClr val="window" lastClr="FFFFFF">
                        <a:lumMod val="75000"/>
                      </a:sysClr>
                    </a:solidFill>
                    <a:prstDash val="solid"/>
                  </a:ln>
                  <a:effectLst/>
                </p:spPr>
              </p:cxnSp>
            </p:grpSp>
            <p:grpSp>
              <p:nvGrpSpPr>
                <p:cNvPr id="175" name="Group 72"/>
                <p:cNvGrpSpPr/>
                <p:nvPr/>
              </p:nvGrpSpPr>
              <p:grpSpPr>
                <a:xfrm rot="5400000">
                  <a:off x="4800600" y="1970049"/>
                  <a:ext cx="0" cy="2738650"/>
                  <a:chOff x="4798154" y="1972324"/>
                  <a:chExt cx="0" cy="2738650"/>
                </a:xfrm>
              </p:grpSpPr>
              <p:cxnSp>
                <p:nvCxnSpPr>
                  <p:cNvPr id="182" name="Straight Connector 73"/>
                  <p:cNvCxnSpPr/>
                  <p:nvPr/>
                </p:nvCxnSpPr>
                <p:spPr>
                  <a:xfrm>
                    <a:off x="4798154" y="1972324"/>
                    <a:ext cx="0" cy="320040"/>
                  </a:xfrm>
                  <a:prstGeom prst="line">
                    <a:avLst/>
                  </a:prstGeom>
                  <a:noFill/>
                  <a:ln w="19050" cap="flat" cmpd="sng" algn="ctr">
                    <a:solidFill>
                      <a:sysClr val="window" lastClr="FFFFFF">
                        <a:lumMod val="75000"/>
                      </a:sysClr>
                    </a:solidFill>
                    <a:prstDash val="solid"/>
                  </a:ln>
                  <a:effectLst/>
                </p:spPr>
              </p:cxnSp>
              <p:cxnSp>
                <p:nvCxnSpPr>
                  <p:cNvPr id="183" name="Straight Connector 74"/>
                  <p:cNvCxnSpPr/>
                  <p:nvPr/>
                </p:nvCxnSpPr>
                <p:spPr>
                  <a:xfrm>
                    <a:off x="4798154" y="4390934"/>
                    <a:ext cx="0" cy="320040"/>
                  </a:xfrm>
                  <a:prstGeom prst="line">
                    <a:avLst/>
                  </a:prstGeom>
                  <a:noFill/>
                  <a:ln w="19050" cap="flat" cmpd="sng" algn="ctr">
                    <a:solidFill>
                      <a:sysClr val="window" lastClr="FFFFFF">
                        <a:lumMod val="75000"/>
                      </a:sysClr>
                    </a:solidFill>
                    <a:prstDash val="solid"/>
                  </a:ln>
                  <a:effectLst/>
                </p:spPr>
              </p:cxnSp>
            </p:grpSp>
            <p:grpSp>
              <p:nvGrpSpPr>
                <p:cNvPr id="176" name="Group 75"/>
                <p:cNvGrpSpPr/>
                <p:nvPr/>
              </p:nvGrpSpPr>
              <p:grpSpPr>
                <a:xfrm rot="3600000">
                  <a:off x="4800600" y="1970049"/>
                  <a:ext cx="0" cy="2738650"/>
                  <a:chOff x="4798154" y="1972324"/>
                  <a:chExt cx="0" cy="2738650"/>
                </a:xfrm>
              </p:grpSpPr>
              <p:cxnSp>
                <p:nvCxnSpPr>
                  <p:cNvPr id="180" name="Straight Connector 76"/>
                  <p:cNvCxnSpPr/>
                  <p:nvPr/>
                </p:nvCxnSpPr>
                <p:spPr>
                  <a:xfrm>
                    <a:off x="4798154" y="1972324"/>
                    <a:ext cx="0" cy="320040"/>
                  </a:xfrm>
                  <a:prstGeom prst="line">
                    <a:avLst/>
                  </a:prstGeom>
                  <a:noFill/>
                  <a:ln w="19050" cap="flat" cmpd="sng" algn="ctr">
                    <a:solidFill>
                      <a:sysClr val="window" lastClr="FFFFFF">
                        <a:lumMod val="75000"/>
                      </a:sysClr>
                    </a:solidFill>
                    <a:prstDash val="solid"/>
                  </a:ln>
                  <a:effectLst/>
                </p:spPr>
              </p:cxnSp>
              <p:cxnSp>
                <p:nvCxnSpPr>
                  <p:cNvPr id="181" name="Straight Connector 77"/>
                  <p:cNvCxnSpPr/>
                  <p:nvPr/>
                </p:nvCxnSpPr>
                <p:spPr>
                  <a:xfrm>
                    <a:off x="4798154" y="4390934"/>
                    <a:ext cx="0" cy="320040"/>
                  </a:xfrm>
                  <a:prstGeom prst="line">
                    <a:avLst/>
                  </a:prstGeom>
                  <a:noFill/>
                  <a:ln w="19050" cap="flat" cmpd="sng" algn="ctr">
                    <a:solidFill>
                      <a:sysClr val="window" lastClr="FFFFFF">
                        <a:lumMod val="75000"/>
                      </a:sysClr>
                    </a:solidFill>
                    <a:prstDash val="solid"/>
                  </a:ln>
                  <a:effectLst/>
                </p:spPr>
              </p:cxnSp>
            </p:grpSp>
            <p:grpSp>
              <p:nvGrpSpPr>
                <p:cNvPr id="177" name="Group 78"/>
                <p:cNvGrpSpPr/>
                <p:nvPr/>
              </p:nvGrpSpPr>
              <p:grpSpPr>
                <a:xfrm rot="1800000">
                  <a:off x="4798154" y="1969827"/>
                  <a:ext cx="0" cy="2738650"/>
                  <a:chOff x="4798154" y="1972324"/>
                  <a:chExt cx="0" cy="2738650"/>
                </a:xfrm>
              </p:grpSpPr>
              <p:cxnSp>
                <p:nvCxnSpPr>
                  <p:cNvPr id="178" name="Straight Connector 79"/>
                  <p:cNvCxnSpPr/>
                  <p:nvPr/>
                </p:nvCxnSpPr>
                <p:spPr>
                  <a:xfrm>
                    <a:off x="4798154" y="1972324"/>
                    <a:ext cx="0" cy="320040"/>
                  </a:xfrm>
                  <a:prstGeom prst="line">
                    <a:avLst/>
                  </a:prstGeom>
                  <a:noFill/>
                  <a:ln w="19050" cap="flat" cmpd="sng" algn="ctr">
                    <a:solidFill>
                      <a:sysClr val="window" lastClr="FFFFFF">
                        <a:lumMod val="75000"/>
                      </a:sysClr>
                    </a:solidFill>
                    <a:prstDash val="solid"/>
                  </a:ln>
                  <a:effectLst/>
                </p:spPr>
              </p:cxnSp>
              <p:cxnSp>
                <p:nvCxnSpPr>
                  <p:cNvPr id="179" name="Straight Connector 80"/>
                  <p:cNvCxnSpPr/>
                  <p:nvPr/>
                </p:nvCxnSpPr>
                <p:spPr>
                  <a:xfrm>
                    <a:off x="4798154" y="4390934"/>
                    <a:ext cx="0" cy="320040"/>
                  </a:xfrm>
                  <a:prstGeom prst="line">
                    <a:avLst/>
                  </a:prstGeom>
                  <a:noFill/>
                  <a:ln w="19050" cap="flat" cmpd="sng" algn="ctr">
                    <a:solidFill>
                      <a:sysClr val="window" lastClr="FFFFFF">
                        <a:lumMod val="75000"/>
                      </a:sysClr>
                    </a:solidFill>
                    <a:prstDash val="solid"/>
                  </a:ln>
                  <a:effectLst/>
                </p:spPr>
              </p:cxnSp>
            </p:grpSp>
          </p:grpSp>
          <p:grpSp>
            <p:nvGrpSpPr>
              <p:cNvPr id="148" name="Group 103"/>
              <p:cNvGrpSpPr/>
              <p:nvPr/>
            </p:nvGrpSpPr>
            <p:grpSpPr>
              <a:xfrm>
                <a:off x="687853" y="979444"/>
                <a:ext cx="2735579" cy="2735579"/>
                <a:chOff x="3441515" y="1971363"/>
                <a:chExt cx="2735579" cy="2735579"/>
              </a:xfrm>
            </p:grpSpPr>
            <p:grpSp>
              <p:nvGrpSpPr>
                <p:cNvPr id="154" name="Group 86"/>
                <p:cNvGrpSpPr/>
                <p:nvPr/>
              </p:nvGrpSpPr>
              <p:grpSpPr>
                <a:xfrm rot="-900000">
                  <a:off x="4809305" y="1971363"/>
                  <a:ext cx="0" cy="2735579"/>
                  <a:chOff x="4800600" y="1972324"/>
                  <a:chExt cx="0" cy="2735579"/>
                </a:xfrm>
              </p:grpSpPr>
              <p:cxnSp>
                <p:nvCxnSpPr>
                  <p:cNvPr id="170" name="Straight Connector 63"/>
                  <p:cNvCxnSpPr/>
                  <p:nvPr/>
                </p:nvCxnSpPr>
                <p:spPr>
                  <a:xfrm>
                    <a:off x="4800600" y="1972324"/>
                    <a:ext cx="0" cy="182880"/>
                  </a:xfrm>
                  <a:prstGeom prst="line">
                    <a:avLst/>
                  </a:prstGeom>
                  <a:noFill/>
                  <a:ln w="12700" cap="flat" cmpd="sng" algn="ctr">
                    <a:solidFill>
                      <a:sysClr val="window" lastClr="FFFFFF">
                        <a:lumMod val="65000"/>
                      </a:sysClr>
                    </a:solidFill>
                    <a:prstDash val="solid"/>
                  </a:ln>
                  <a:effectLst/>
                </p:spPr>
              </p:cxnSp>
              <p:cxnSp>
                <p:nvCxnSpPr>
                  <p:cNvPr id="171" name="Straight Connector 85"/>
                  <p:cNvCxnSpPr/>
                  <p:nvPr/>
                </p:nvCxnSpPr>
                <p:spPr>
                  <a:xfrm>
                    <a:off x="4800600" y="4525023"/>
                    <a:ext cx="0" cy="182880"/>
                  </a:xfrm>
                  <a:prstGeom prst="line">
                    <a:avLst/>
                  </a:prstGeom>
                  <a:noFill/>
                  <a:ln w="12700" cap="flat" cmpd="sng" algn="ctr">
                    <a:solidFill>
                      <a:sysClr val="window" lastClr="FFFFFF">
                        <a:lumMod val="65000"/>
                      </a:sysClr>
                    </a:solidFill>
                    <a:prstDash val="solid"/>
                  </a:ln>
                  <a:effectLst/>
                </p:spPr>
              </p:cxnSp>
            </p:grpSp>
            <p:grpSp>
              <p:nvGrpSpPr>
                <p:cNvPr id="155" name="Group 87"/>
                <p:cNvGrpSpPr/>
                <p:nvPr/>
              </p:nvGrpSpPr>
              <p:grpSpPr>
                <a:xfrm rot="8100000">
                  <a:off x="4809305" y="1971363"/>
                  <a:ext cx="0" cy="2735579"/>
                  <a:chOff x="4800600" y="1972324"/>
                  <a:chExt cx="0" cy="2735579"/>
                </a:xfrm>
              </p:grpSpPr>
              <p:cxnSp>
                <p:nvCxnSpPr>
                  <p:cNvPr id="168" name="Straight Connector 88"/>
                  <p:cNvCxnSpPr/>
                  <p:nvPr/>
                </p:nvCxnSpPr>
                <p:spPr>
                  <a:xfrm>
                    <a:off x="4800600" y="1972324"/>
                    <a:ext cx="0" cy="182880"/>
                  </a:xfrm>
                  <a:prstGeom prst="line">
                    <a:avLst/>
                  </a:prstGeom>
                  <a:noFill/>
                  <a:ln w="12700" cap="flat" cmpd="sng" algn="ctr">
                    <a:solidFill>
                      <a:sysClr val="window" lastClr="FFFFFF">
                        <a:lumMod val="65000"/>
                      </a:sysClr>
                    </a:solidFill>
                    <a:prstDash val="solid"/>
                  </a:ln>
                  <a:effectLst/>
                </p:spPr>
              </p:cxnSp>
              <p:cxnSp>
                <p:nvCxnSpPr>
                  <p:cNvPr id="169" name="Straight Connector 89"/>
                  <p:cNvCxnSpPr/>
                  <p:nvPr/>
                </p:nvCxnSpPr>
                <p:spPr>
                  <a:xfrm>
                    <a:off x="4800600" y="4525023"/>
                    <a:ext cx="0" cy="182880"/>
                  </a:xfrm>
                  <a:prstGeom prst="line">
                    <a:avLst/>
                  </a:prstGeom>
                  <a:noFill/>
                  <a:ln w="12700" cap="flat" cmpd="sng" algn="ctr">
                    <a:solidFill>
                      <a:sysClr val="window" lastClr="FFFFFF">
                        <a:lumMod val="65000"/>
                      </a:sysClr>
                    </a:solidFill>
                    <a:prstDash val="solid"/>
                  </a:ln>
                  <a:effectLst/>
                </p:spPr>
              </p:cxnSp>
            </p:grpSp>
            <p:grpSp>
              <p:nvGrpSpPr>
                <p:cNvPr id="156" name="Group 90"/>
                <p:cNvGrpSpPr/>
                <p:nvPr/>
              </p:nvGrpSpPr>
              <p:grpSpPr>
                <a:xfrm rot="4500000">
                  <a:off x="4809305" y="1971363"/>
                  <a:ext cx="0" cy="2735579"/>
                  <a:chOff x="4800600" y="1972324"/>
                  <a:chExt cx="0" cy="2735579"/>
                </a:xfrm>
              </p:grpSpPr>
              <p:cxnSp>
                <p:nvCxnSpPr>
                  <p:cNvPr id="166" name="Straight Connector 91"/>
                  <p:cNvCxnSpPr/>
                  <p:nvPr/>
                </p:nvCxnSpPr>
                <p:spPr>
                  <a:xfrm>
                    <a:off x="4800600" y="1972324"/>
                    <a:ext cx="0" cy="182880"/>
                  </a:xfrm>
                  <a:prstGeom prst="line">
                    <a:avLst/>
                  </a:prstGeom>
                  <a:noFill/>
                  <a:ln w="12700" cap="flat" cmpd="sng" algn="ctr">
                    <a:solidFill>
                      <a:sysClr val="window" lastClr="FFFFFF">
                        <a:lumMod val="65000"/>
                      </a:sysClr>
                    </a:solidFill>
                    <a:prstDash val="solid"/>
                  </a:ln>
                  <a:effectLst/>
                </p:spPr>
              </p:cxnSp>
              <p:cxnSp>
                <p:nvCxnSpPr>
                  <p:cNvPr id="167" name="Straight Connector 92"/>
                  <p:cNvCxnSpPr/>
                  <p:nvPr/>
                </p:nvCxnSpPr>
                <p:spPr>
                  <a:xfrm>
                    <a:off x="4800600" y="4525023"/>
                    <a:ext cx="0" cy="182880"/>
                  </a:xfrm>
                  <a:prstGeom prst="line">
                    <a:avLst/>
                  </a:prstGeom>
                  <a:noFill/>
                  <a:ln w="12700" cap="flat" cmpd="sng" algn="ctr">
                    <a:solidFill>
                      <a:sysClr val="window" lastClr="FFFFFF">
                        <a:lumMod val="65000"/>
                      </a:sysClr>
                    </a:solidFill>
                    <a:prstDash val="solid"/>
                  </a:ln>
                  <a:effectLst/>
                </p:spPr>
              </p:cxnSp>
            </p:grpSp>
            <p:grpSp>
              <p:nvGrpSpPr>
                <p:cNvPr id="157" name="Group 93"/>
                <p:cNvGrpSpPr/>
                <p:nvPr/>
              </p:nvGrpSpPr>
              <p:grpSpPr>
                <a:xfrm rot="6300000">
                  <a:off x="4809305" y="1971363"/>
                  <a:ext cx="0" cy="2735579"/>
                  <a:chOff x="4800600" y="1972324"/>
                  <a:chExt cx="0" cy="2735579"/>
                </a:xfrm>
              </p:grpSpPr>
              <p:cxnSp>
                <p:nvCxnSpPr>
                  <p:cNvPr id="164" name="Straight Connector 94"/>
                  <p:cNvCxnSpPr/>
                  <p:nvPr/>
                </p:nvCxnSpPr>
                <p:spPr>
                  <a:xfrm>
                    <a:off x="4800600" y="1972324"/>
                    <a:ext cx="0" cy="182880"/>
                  </a:xfrm>
                  <a:prstGeom prst="line">
                    <a:avLst/>
                  </a:prstGeom>
                  <a:noFill/>
                  <a:ln w="12700" cap="flat" cmpd="sng" algn="ctr">
                    <a:solidFill>
                      <a:sysClr val="window" lastClr="FFFFFF">
                        <a:lumMod val="65000"/>
                      </a:sysClr>
                    </a:solidFill>
                    <a:prstDash val="solid"/>
                  </a:ln>
                  <a:effectLst/>
                </p:spPr>
              </p:cxnSp>
              <p:cxnSp>
                <p:nvCxnSpPr>
                  <p:cNvPr id="165" name="Straight Connector 95"/>
                  <p:cNvCxnSpPr/>
                  <p:nvPr/>
                </p:nvCxnSpPr>
                <p:spPr>
                  <a:xfrm>
                    <a:off x="4800600" y="4525023"/>
                    <a:ext cx="0" cy="182880"/>
                  </a:xfrm>
                  <a:prstGeom prst="line">
                    <a:avLst/>
                  </a:prstGeom>
                  <a:noFill/>
                  <a:ln w="12700" cap="flat" cmpd="sng" algn="ctr">
                    <a:solidFill>
                      <a:sysClr val="window" lastClr="FFFFFF">
                        <a:lumMod val="65000"/>
                      </a:sysClr>
                    </a:solidFill>
                    <a:prstDash val="solid"/>
                  </a:ln>
                  <a:effectLst/>
                </p:spPr>
              </p:cxnSp>
            </p:grpSp>
            <p:grpSp>
              <p:nvGrpSpPr>
                <p:cNvPr id="158" name="Group 96"/>
                <p:cNvGrpSpPr/>
                <p:nvPr/>
              </p:nvGrpSpPr>
              <p:grpSpPr>
                <a:xfrm rot="2700000">
                  <a:off x="4809305" y="1971363"/>
                  <a:ext cx="0" cy="2735579"/>
                  <a:chOff x="4800600" y="1972324"/>
                  <a:chExt cx="0" cy="2735579"/>
                </a:xfrm>
              </p:grpSpPr>
              <p:cxnSp>
                <p:nvCxnSpPr>
                  <p:cNvPr id="162" name="Straight Connector 97"/>
                  <p:cNvCxnSpPr/>
                  <p:nvPr/>
                </p:nvCxnSpPr>
                <p:spPr>
                  <a:xfrm>
                    <a:off x="4800600" y="1972324"/>
                    <a:ext cx="0" cy="182880"/>
                  </a:xfrm>
                  <a:prstGeom prst="line">
                    <a:avLst/>
                  </a:prstGeom>
                  <a:noFill/>
                  <a:ln w="12700" cap="flat" cmpd="sng" algn="ctr">
                    <a:solidFill>
                      <a:sysClr val="window" lastClr="FFFFFF">
                        <a:lumMod val="65000"/>
                      </a:sysClr>
                    </a:solidFill>
                    <a:prstDash val="solid"/>
                  </a:ln>
                  <a:effectLst/>
                </p:spPr>
              </p:cxnSp>
              <p:cxnSp>
                <p:nvCxnSpPr>
                  <p:cNvPr id="163" name="Straight Connector 98"/>
                  <p:cNvCxnSpPr/>
                  <p:nvPr/>
                </p:nvCxnSpPr>
                <p:spPr>
                  <a:xfrm>
                    <a:off x="4800600" y="4525023"/>
                    <a:ext cx="0" cy="182880"/>
                  </a:xfrm>
                  <a:prstGeom prst="line">
                    <a:avLst/>
                  </a:prstGeom>
                  <a:noFill/>
                  <a:ln w="12700" cap="flat" cmpd="sng" algn="ctr">
                    <a:solidFill>
                      <a:sysClr val="window" lastClr="FFFFFF">
                        <a:lumMod val="65000"/>
                      </a:sysClr>
                    </a:solidFill>
                    <a:prstDash val="solid"/>
                  </a:ln>
                  <a:effectLst/>
                </p:spPr>
              </p:cxnSp>
            </p:grpSp>
            <p:grpSp>
              <p:nvGrpSpPr>
                <p:cNvPr id="159" name="Group 99"/>
                <p:cNvGrpSpPr/>
                <p:nvPr/>
              </p:nvGrpSpPr>
              <p:grpSpPr>
                <a:xfrm rot="900000">
                  <a:off x="4809305" y="1971363"/>
                  <a:ext cx="0" cy="2735579"/>
                  <a:chOff x="4800600" y="1972324"/>
                  <a:chExt cx="0" cy="2735579"/>
                </a:xfrm>
              </p:grpSpPr>
              <p:cxnSp>
                <p:nvCxnSpPr>
                  <p:cNvPr id="160" name="Straight Connector 100"/>
                  <p:cNvCxnSpPr/>
                  <p:nvPr/>
                </p:nvCxnSpPr>
                <p:spPr>
                  <a:xfrm>
                    <a:off x="4800600" y="1972324"/>
                    <a:ext cx="0" cy="182880"/>
                  </a:xfrm>
                  <a:prstGeom prst="line">
                    <a:avLst/>
                  </a:prstGeom>
                  <a:noFill/>
                  <a:ln w="12700" cap="flat" cmpd="sng" algn="ctr">
                    <a:solidFill>
                      <a:sysClr val="window" lastClr="FFFFFF">
                        <a:lumMod val="65000"/>
                      </a:sysClr>
                    </a:solidFill>
                    <a:prstDash val="solid"/>
                  </a:ln>
                  <a:effectLst/>
                </p:spPr>
              </p:cxnSp>
              <p:cxnSp>
                <p:nvCxnSpPr>
                  <p:cNvPr id="161" name="Straight Connector 101"/>
                  <p:cNvCxnSpPr/>
                  <p:nvPr/>
                </p:nvCxnSpPr>
                <p:spPr>
                  <a:xfrm>
                    <a:off x="4800600" y="4525023"/>
                    <a:ext cx="0" cy="182880"/>
                  </a:xfrm>
                  <a:prstGeom prst="line">
                    <a:avLst/>
                  </a:prstGeom>
                  <a:noFill/>
                  <a:ln w="12700" cap="flat" cmpd="sng" algn="ctr">
                    <a:solidFill>
                      <a:sysClr val="window" lastClr="FFFFFF">
                        <a:lumMod val="65000"/>
                      </a:sysClr>
                    </a:solidFill>
                    <a:prstDash val="solid"/>
                  </a:ln>
                  <a:effectLst/>
                </p:spPr>
              </p:cxnSp>
            </p:grpSp>
          </p:grpSp>
          <p:sp>
            <p:nvSpPr>
              <p:cNvPr id="149" name="Rectangle 105"/>
              <p:cNvSpPr/>
              <p:nvPr/>
            </p:nvSpPr>
            <p:spPr>
              <a:xfrm rot="19380000">
                <a:off x="1972154" y="2088344"/>
                <a:ext cx="735287" cy="73152"/>
              </a:xfrm>
              <a:prstGeom prst="rect">
                <a:avLst/>
              </a:prstGeom>
              <a:solidFill>
                <a:sysClr val="windowText" lastClr="000000">
                  <a:lumMod val="95000"/>
                  <a:lumOff val="5000"/>
                </a:sysClr>
              </a:solidFill>
              <a:ln w="25400" cap="flat" cmpd="sng" algn="ctr">
                <a:noFill/>
                <a:prstDash val="solid"/>
              </a:ln>
              <a:effectLst>
                <a:outerShdw blurRad="63500" sx="102000" sy="102000" algn="ctr" rotWithShape="0">
                  <a:prstClr val="black">
                    <a:alpha val="40000"/>
                  </a:prstClr>
                </a:outerShdw>
              </a:effectLst>
            </p:spPr>
            <p:txBody>
              <a:bodyPr rtlCol="0" anchor="ctr"/>
              <a:lstStyle/>
              <a:p>
                <a:pPr algn="ctr" fontAlgn="auto">
                  <a:spcBef>
                    <a:spcPts val="0"/>
                  </a:spcBef>
                  <a:spcAft>
                    <a:spcPts val="0"/>
                  </a:spcAft>
                  <a:defRPr/>
                </a:pPr>
                <a:endParaRPr kumimoji="0" lang="en-US" kern="0" dirty="0">
                  <a:solidFill>
                    <a:prstClr val="white"/>
                  </a:solidFill>
                  <a:latin typeface="標楷體" panose="03000509000000000000" pitchFamily="65" charset="-120"/>
                  <a:ea typeface="標楷體" panose="03000509000000000000" pitchFamily="65" charset="-120"/>
                </a:endParaRPr>
              </a:p>
            </p:txBody>
          </p:sp>
          <p:sp>
            <p:nvSpPr>
              <p:cNvPr id="150" name="Rectangle 106"/>
              <p:cNvSpPr/>
              <p:nvPr/>
            </p:nvSpPr>
            <p:spPr>
              <a:xfrm rot="240000" flipH="1">
                <a:off x="838157" y="2285820"/>
                <a:ext cx="1208482" cy="45720"/>
              </a:xfrm>
              <a:prstGeom prst="rect">
                <a:avLst/>
              </a:prstGeom>
              <a:solidFill>
                <a:sysClr val="windowText" lastClr="000000">
                  <a:lumMod val="95000"/>
                  <a:lumOff val="5000"/>
                </a:sysClr>
              </a:solidFill>
              <a:ln w="25400" cap="flat" cmpd="sng" algn="ctr">
                <a:noFill/>
                <a:prstDash val="solid"/>
              </a:ln>
              <a:effectLst>
                <a:outerShdw blurRad="63500" sx="102000" sy="102000" algn="ctr" rotWithShape="0">
                  <a:prstClr val="black">
                    <a:alpha val="40000"/>
                  </a:prstClr>
                </a:outerShdw>
              </a:effectLst>
            </p:spPr>
            <p:txBody>
              <a:bodyPr rtlCol="0" anchor="ctr"/>
              <a:lstStyle/>
              <a:p>
                <a:pPr algn="ctr" fontAlgn="auto">
                  <a:spcBef>
                    <a:spcPts val="0"/>
                  </a:spcBef>
                  <a:spcAft>
                    <a:spcPts val="0"/>
                  </a:spcAft>
                  <a:defRPr/>
                </a:pPr>
                <a:endParaRPr kumimoji="0" lang="en-US" kern="0" dirty="0">
                  <a:solidFill>
                    <a:prstClr val="white"/>
                  </a:solidFill>
                  <a:latin typeface="標楷體" panose="03000509000000000000" pitchFamily="65" charset="-120"/>
                  <a:ea typeface="標楷體" panose="03000509000000000000" pitchFamily="65" charset="-120"/>
                </a:endParaRPr>
              </a:p>
            </p:txBody>
          </p:sp>
          <p:sp>
            <p:nvSpPr>
              <p:cNvPr id="151" name="Oval 104"/>
              <p:cNvSpPr/>
              <p:nvPr/>
            </p:nvSpPr>
            <p:spPr>
              <a:xfrm>
                <a:off x="1953052" y="2258290"/>
                <a:ext cx="182880" cy="182880"/>
              </a:xfrm>
              <a:prstGeom prst="ellipse">
                <a:avLst/>
              </a:prstGeom>
              <a:gradFill>
                <a:gsLst>
                  <a:gs pos="100000">
                    <a:sysClr val="windowText" lastClr="000000">
                      <a:lumMod val="75000"/>
                      <a:lumOff val="25000"/>
                    </a:sysClr>
                  </a:gs>
                  <a:gs pos="0">
                    <a:sysClr val="window" lastClr="FFFFFF"/>
                  </a:gs>
                </a:gsLst>
                <a:lin ang="5400000" scaled="0"/>
              </a:gradFill>
              <a:ln w="25400" cap="flat" cmpd="sng" algn="ctr">
                <a:solidFill>
                  <a:sysClr val="window" lastClr="FFFFFF">
                    <a:lumMod val="75000"/>
                  </a:sysClr>
                </a:solidFill>
                <a:prstDash val="solid"/>
              </a:ln>
              <a:effectLst/>
            </p:spPr>
            <p:txBody>
              <a:bodyPr rtlCol="0" anchor="ctr"/>
              <a:lstStyle/>
              <a:p>
                <a:pPr algn="ctr" fontAlgn="auto">
                  <a:spcBef>
                    <a:spcPts val="0"/>
                  </a:spcBef>
                  <a:spcAft>
                    <a:spcPts val="0"/>
                  </a:spcAft>
                  <a:defRPr/>
                </a:pPr>
                <a:endParaRPr kumimoji="0" lang="en-US" kern="0" dirty="0">
                  <a:solidFill>
                    <a:prstClr val="white"/>
                  </a:solidFill>
                  <a:latin typeface="標楷體" panose="03000509000000000000" pitchFamily="65" charset="-120"/>
                  <a:ea typeface="標楷體" panose="03000509000000000000" pitchFamily="65" charset="-120"/>
                </a:endParaRPr>
              </a:p>
            </p:txBody>
          </p:sp>
          <p:sp>
            <p:nvSpPr>
              <p:cNvPr id="152" name="Oval 107"/>
              <p:cNvSpPr/>
              <p:nvPr/>
            </p:nvSpPr>
            <p:spPr>
              <a:xfrm>
                <a:off x="987087" y="1026050"/>
                <a:ext cx="2109136" cy="1846047"/>
              </a:xfrm>
              <a:prstGeom prst="ellipse">
                <a:avLst/>
              </a:prstGeom>
              <a:gradFill>
                <a:gsLst>
                  <a:gs pos="100000">
                    <a:sysClr val="window" lastClr="FFFFFF">
                      <a:alpha val="0"/>
                    </a:sysClr>
                  </a:gs>
                  <a:gs pos="54000">
                    <a:srgbClr val="FFFFFF">
                      <a:alpha val="20000"/>
                    </a:srgbClr>
                  </a:gs>
                  <a:gs pos="0">
                    <a:sysClr val="window" lastClr="FFFFFF">
                      <a:alpha val="50000"/>
                    </a:sysClr>
                  </a:gs>
                </a:gsLst>
                <a:lin ang="5400000" scaled="0"/>
              </a:gradFill>
              <a:ln w="25400" cap="flat" cmpd="sng" algn="ctr">
                <a:noFill/>
                <a:prstDash val="solid"/>
              </a:ln>
              <a:effectLst/>
            </p:spPr>
            <p:txBody>
              <a:bodyPr rtlCol="0" anchor="ctr"/>
              <a:lstStyle/>
              <a:p>
                <a:pPr algn="ctr" fontAlgn="auto">
                  <a:spcBef>
                    <a:spcPts val="0"/>
                  </a:spcBef>
                  <a:spcAft>
                    <a:spcPts val="0"/>
                  </a:spcAft>
                  <a:defRPr/>
                </a:pPr>
                <a:endParaRPr kumimoji="0" lang="en-US" kern="0" dirty="0">
                  <a:solidFill>
                    <a:prstClr val="white"/>
                  </a:solidFill>
                  <a:latin typeface="標楷體" panose="03000509000000000000" pitchFamily="65" charset="-120"/>
                  <a:ea typeface="標楷體" panose="03000509000000000000" pitchFamily="65" charset="-120"/>
                </a:endParaRPr>
              </a:p>
            </p:txBody>
          </p:sp>
          <p:sp>
            <p:nvSpPr>
              <p:cNvPr id="153" name="Oval 3"/>
              <p:cNvSpPr/>
              <p:nvPr/>
            </p:nvSpPr>
            <p:spPr>
              <a:xfrm>
                <a:off x="490012" y="792753"/>
                <a:ext cx="3108960" cy="3108960"/>
              </a:xfrm>
              <a:custGeom>
                <a:avLst/>
                <a:gdLst/>
                <a:ahLst/>
                <a:cxnLst/>
                <a:rect l="l" t="t" r="r" b="b"/>
                <a:pathLst>
                  <a:path w="3108960" h="3108960">
                    <a:moveTo>
                      <a:pt x="1554480" y="185155"/>
                    </a:moveTo>
                    <a:cubicBezTo>
                      <a:pt x="798223" y="185155"/>
                      <a:pt x="185155" y="798223"/>
                      <a:pt x="185155" y="1554480"/>
                    </a:cubicBezTo>
                    <a:cubicBezTo>
                      <a:pt x="185155" y="2310737"/>
                      <a:pt x="798223" y="2923805"/>
                      <a:pt x="1554480" y="2923805"/>
                    </a:cubicBezTo>
                    <a:cubicBezTo>
                      <a:pt x="2310737" y="2923805"/>
                      <a:pt x="2923805" y="2310737"/>
                      <a:pt x="2923805" y="1554480"/>
                    </a:cubicBezTo>
                    <a:cubicBezTo>
                      <a:pt x="2923805" y="798223"/>
                      <a:pt x="2310737" y="185155"/>
                      <a:pt x="1554480" y="185155"/>
                    </a:cubicBezTo>
                    <a:close/>
                    <a:moveTo>
                      <a:pt x="1554480" y="0"/>
                    </a:moveTo>
                    <a:cubicBezTo>
                      <a:pt x="2412996" y="0"/>
                      <a:pt x="3108960" y="695964"/>
                      <a:pt x="3108960" y="1554480"/>
                    </a:cubicBezTo>
                    <a:cubicBezTo>
                      <a:pt x="3108960" y="2412996"/>
                      <a:pt x="2412996" y="3108960"/>
                      <a:pt x="1554480" y="3108960"/>
                    </a:cubicBezTo>
                    <a:cubicBezTo>
                      <a:pt x="695964" y="3108960"/>
                      <a:pt x="0" y="2412996"/>
                      <a:pt x="0" y="1554480"/>
                    </a:cubicBezTo>
                    <a:cubicBezTo>
                      <a:pt x="0" y="695964"/>
                      <a:pt x="695964" y="0"/>
                      <a:pt x="1554480" y="0"/>
                    </a:cubicBezTo>
                    <a:close/>
                  </a:path>
                </a:pathLst>
              </a:custGeom>
              <a:gradFill flip="none" rotWithShape="1">
                <a:gsLst>
                  <a:gs pos="0">
                    <a:srgbClr val="CBCBCB"/>
                  </a:gs>
                  <a:gs pos="13000">
                    <a:srgbClr val="5F5F5F"/>
                  </a:gs>
                  <a:gs pos="21001">
                    <a:srgbClr val="5F5F5F"/>
                  </a:gs>
                  <a:gs pos="63000">
                    <a:srgbClr val="FFFFFF"/>
                  </a:gs>
                  <a:gs pos="67000">
                    <a:srgbClr val="B2B2B2"/>
                  </a:gs>
                  <a:gs pos="79000">
                    <a:sysClr val="windowText" lastClr="000000">
                      <a:lumMod val="50000"/>
                      <a:lumOff val="50000"/>
                    </a:sysClr>
                  </a:gs>
                  <a:gs pos="89000">
                    <a:srgbClr val="777777"/>
                  </a:gs>
                  <a:gs pos="100000">
                    <a:srgbClr val="EAEAEA"/>
                  </a:gs>
                </a:gsLst>
                <a:lin ang="2700000" scaled="1"/>
                <a:tileRect/>
              </a:gradFill>
              <a:ln w="19050" cap="flat" cmpd="sng" algn="ctr">
                <a:solidFill>
                  <a:sysClr val="window" lastClr="FFFFFF">
                    <a:lumMod val="50000"/>
                  </a:sysClr>
                </a:solidFill>
                <a:prstDash val="solid"/>
              </a:ln>
              <a:effectLst>
                <a:outerShdw blurRad="88900" dist="50800" dir="5400000" algn="t" rotWithShape="0">
                  <a:prstClr val="black">
                    <a:alpha val="99000"/>
                  </a:prstClr>
                </a:outerShdw>
              </a:effectLst>
            </p:spPr>
            <p:txBody>
              <a:bodyPr rtlCol="0" anchor="ctr"/>
              <a:lstStyle/>
              <a:p>
                <a:pPr algn="ctr" fontAlgn="auto">
                  <a:spcBef>
                    <a:spcPts val="0"/>
                  </a:spcBef>
                  <a:spcAft>
                    <a:spcPts val="0"/>
                  </a:spcAft>
                  <a:defRPr/>
                </a:pPr>
                <a:endParaRPr kumimoji="0" lang="en-US" kern="0" dirty="0">
                  <a:solidFill>
                    <a:prstClr val="white"/>
                  </a:solidFill>
                  <a:latin typeface="標楷體" panose="03000509000000000000" pitchFamily="65" charset="-120"/>
                  <a:ea typeface="標楷體" panose="03000509000000000000" pitchFamily="65" charset="-120"/>
                </a:endParaRPr>
              </a:p>
            </p:txBody>
          </p:sp>
        </p:grpSp>
        <p:grpSp>
          <p:nvGrpSpPr>
            <p:cNvPr id="9" name="Group 82"/>
            <p:cNvGrpSpPr>
              <a:grpSpLocks noChangeAspect="1"/>
            </p:cNvGrpSpPr>
            <p:nvPr/>
          </p:nvGrpSpPr>
          <p:grpSpPr>
            <a:xfrm>
              <a:off x="705515" y="1376687"/>
              <a:ext cx="2006927" cy="2377440"/>
              <a:chOff x="4685832" y="646543"/>
              <a:chExt cx="3392513" cy="4018824"/>
            </a:xfrm>
          </p:grpSpPr>
          <p:grpSp>
            <p:nvGrpSpPr>
              <p:cNvPr id="79" name="Group 114"/>
              <p:cNvGrpSpPr/>
              <p:nvPr/>
            </p:nvGrpSpPr>
            <p:grpSpPr>
              <a:xfrm>
                <a:off x="4695577" y="3775909"/>
                <a:ext cx="3345045" cy="889458"/>
                <a:chOff x="366453" y="3433822"/>
                <a:chExt cx="3345045" cy="889458"/>
              </a:xfrm>
            </p:grpSpPr>
            <p:sp>
              <p:nvSpPr>
                <p:cNvPr id="135" name="Oval 174"/>
                <p:cNvSpPr/>
                <p:nvPr/>
              </p:nvSpPr>
              <p:spPr>
                <a:xfrm>
                  <a:off x="366453" y="3662632"/>
                  <a:ext cx="953904" cy="501042"/>
                </a:xfrm>
                <a:prstGeom prst="ellipse">
                  <a:avLst/>
                </a:prstGeom>
                <a:gradFill flip="none" rotWithShape="1">
                  <a:gsLst>
                    <a:gs pos="0">
                      <a:sysClr val="windowText" lastClr="000000">
                        <a:lumMod val="50000"/>
                        <a:lumOff val="50000"/>
                      </a:sysClr>
                    </a:gs>
                    <a:gs pos="100000">
                      <a:sysClr val="window" lastClr="FFFFFF">
                        <a:alpha val="0"/>
                      </a:sysClr>
                    </a:gs>
                  </a:gsLst>
                  <a:path path="shape">
                    <a:fillToRect l="50000" t="50000" r="50000" b="50000"/>
                  </a:path>
                  <a:tileRect/>
                </a:gradFill>
                <a:ln w="25400" cap="flat" cmpd="sng" algn="ctr">
                  <a:noFill/>
                  <a:prstDash val="solid"/>
                </a:ln>
                <a:effectLst/>
              </p:spPr>
              <p:txBody>
                <a:bodyPr rtlCol="0" anchor="ctr"/>
                <a:lstStyle/>
                <a:p>
                  <a:pPr algn="ctr" fontAlgn="auto">
                    <a:spcBef>
                      <a:spcPts val="0"/>
                    </a:spcBef>
                    <a:spcAft>
                      <a:spcPts val="0"/>
                    </a:spcAft>
                    <a:defRPr/>
                  </a:pPr>
                  <a:endParaRPr kumimoji="0" lang="en-US" kern="0" dirty="0">
                    <a:solidFill>
                      <a:prstClr val="white"/>
                    </a:solidFill>
                    <a:latin typeface="標楷體" panose="03000509000000000000" pitchFamily="65" charset="-120"/>
                    <a:ea typeface="標楷體" panose="03000509000000000000" pitchFamily="65" charset="-120"/>
                  </a:endParaRPr>
                </a:p>
              </p:txBody>
            </p:sp>
            <p:sp>
              <p:nvSpPr>
                <p:cNvPr id="136" name="Oval 175"/>
                <p:cNvSpPr/>
                <p:nvPr/>
              </p:nvSpPr>
              <p:spPr>
                <a:xfrm>
                  <a:off x="919801" y="3433822"/>
                  <a:ext cx="2196800" cy="889458"/>
                </a:xfrm>
                <a:prstGeom prst="ellipse">
                  <a:avLst/>
                </a:prstGeom>
                <a:gradFill flip="none" rotWithShape="1">
                  <a:gsLst>
                    <a:gs pos="0">
                      <a:sysClr val="windowText" lastClr="000000">
                        <a:lumMod val="50000"/>
                        <a:lumOff val="50000"/>
                      </a:sysClr>
                    </a:gs>
                    <a:gs pos="100000">
                      <a:sysClr val="window" lastClr="FFFFFF">
                        <a:alpha val="0"/>
                      </a:sysClr>
                    </a:gs>
                  </a:gsLst>
                  <a:path path="shape">
                    <a:fillToRect l="50000" t="50000" r="50000" b="50000"/>
                  </a:path>
                  <a:tileRect/>
                </a:gradFill>
                <a:ln w="25400" cap="flat" cmpd="sng" algn="ctr">
                  <a:noFill/>
                  <a:prstDash val="solid"/>
                </a:ln>
                <a:effectLst/>
              </p:spPr>
              <p:txBody>
                <a:bodyPr rtlCol="0" anchor="ctr"/>
                <a:lstStyle/>
                <a:p>
                  <a:pPr algn="ctr" fontAlgn="auto">
                    <a:spcBef>
                      <a:spcPts val="0"/>
                    </a:spcBef>
                    <a:spcAft>
                      <a:spcPts val="0"/>
                    </a:spcAft>
                    <a:defRPr/>
                  </a:pPr>
                  <a:endParaRPr kumimoji="0" lang="en-US" kern="0" dirty="0">
                    <a:solidFill>
                      <a:prstClr val="white"/>
                    </a:solidFill>
                    <a:latin typeface="標楷體" panose="03000509000000000000" pitchFamily="65" charset="-120"/>
                    <a:ea typeface="標楷體" panose="03000509000000000000" pitchFamily="65" charset="-120"/>
                  </a:endParaRPr>
                </a:p>
              </p:txBody>
            </p:sp>
            <p:sp>
              <p:nvSpPr>
                <p:cNvPr id="137" name="Oval 176"/>
                <p:cNvSpPr/>
                <p:nvPr/>
              </p:nvSpPr>
              <p:spPr>
                <a:xfrm>
                  <a:off x="2760522" y="3657600"/>
                  <a:ext cx="950976" cy="502920"/>
                </a:xfrm>
                <a:prstGeom prst="ellipse">
                  <a:avLst/>
                </a:prstGeom>
                <a:gradFill flip="none" rotWithShape="1">
                  <a:gsLst>
                    <a:gs pos="0">
                      <a:sysClr val="windowText" lastClr="000000">
                        <a:lumMod val="50000"/>
                        <a:lumOff val="50000"/>
                      </a:sysClr>
                    </a:gs>
                    <a:gs pos="100000">
                      <a:sysClr val="window" lastClr="FFFFFF">
                        <a:alpha val="0"/>
                      </a:sysClr>
                    </a:gs>
                  </a:gsLst>
                  <a:path path="shape">
                    <a:fillToRect l="50000" t="50000" r="50000" b="50000"/>
                  </a:path>
                  <a:tileRect/>
                </a:gradFill>
                <a:ln w="25400" cap="flat" cmpd="sng" algn="ctr">
                  <a:noFill/>
                  <a:prstDash val="solid"/>
                </a:ln>
                <a:effectLst/>
              </p:spPr>
              <p:txBody>
                <a:bodyPr rtlCol="0" anchor="ctr"/>
                <a:lstStyle/>
                <a:p>
                  <a:pPr algn="ctr" fontAlgn="auto">
                    <a:spcBef>
                      <a:spcPts val="0"/>
                    </a:spcBef>
                    <a:spcAft>
                      <a:spcPts val="0"/>
                    </a:spcAft>
                    <a:defRPr/>
                  </a:pPr>
                  <a:endParaRPr kumimoji="0" lang="en-US" kern="0" dirty="0">
                    <a:solidFill>
                      <a:prstClr val="white"/>
                    </a:solidFill>
                    <a:latin typeface="標楷體" panose="03000509000000000000" pitchFamily="65" charset="-120"/>
                    <a:ea typeface="標楷體" panose="03000509000000000000" pitchFamily="65" charset="-120"/>
                  </a:endParaRPr>
                </a:p>
              </p:txBody>
            </p:sp>
          </p:grpSp>
          <p:sp>
            <p:nvSpPr>
              <p:cNvPr id="80" name="Rounded Rectangle 36"/>
              <p:cNvSpPr/>
              <p:nvPr/>
            </p:nvSpPr>
            <p:spPr>
              <a:xfrm rot="5400000">
                <a:off x="6132029" y="988388"/>
                <a:ext cx="500119" cy="274320"/>
              </a:xfrm>
              <a:custGeom>
                <a:avLst/>
                <a:gdLst/>
                <a:ahLst/>
                <a:cxnLst/>
                <a:rect l="l" t="t" r="r" b="b"/>
                <a:pathLst>
                  <a:path w="500119" h="274320">
                    <a:moveTo>
                      <a:pt x="0" y="237744"/>
                    </a:moveTo>
                    <a:lnTo>
                      <a:pt x="0" y="36576"/>
                    </a:lnTo>
                    <a:cubicBezTo>
                      <a:pt x="0" y="16376"/>
                      <a:pt x="16376" y="0"/>
                      <a:pt x="36576" y="0"/>
                    </a:cubicBezTo>
                    <a:cubicBezTo>
                      <a:pt x="56776" y="0"/>
                      <a:pt x="73152" y="16376"/>
                      <a:pt x="73152" y="36576"/>
                    </a:cubicBezTo>
                    <a:lnTo>
                      <a:pt x="73152" y="132588"/>
                    </a:lnTo>
                    <a:lnTo>
                      <a:pt x="495547" y="132588"/>
                    </a:lnTo>
                    <a:cubicBezTo>
                      <a:pt x="498062" y="132588"/>
                      <a:pt x="500119" y="134636"/>
                      <a:pt x="500119" y="137160"/>
                    </a:cubicBezTo>
                    <a:cubicBezTo>
                      <a:pt x="500119" y="139685"/>
                      <a:pt x="498062" y="141732"/>
                      <a:pt x="495547" y="141732"/>
                    </a:cubicBezTo>
                    <a:lnTo>
                      <a:pt x="73152" y="141732"/>
                    </a:lnTo>
                    <a:lnTo>
                      <a:pt x="73152" y="237744"/>
                    </a:lnTo>
                    <a:cubicBezTo>
                      <a:pt x="73152" y="257944"/>
                      <a:pt x="56776" y="274320"/>
                      <a:pt x="36576" y="274320"/>
                    </a:cubicBezTo>
                    <a:cubicBezTo>
                      <a:pt x="16376" y="274320"/>
                      <a:pt x="0" y="257944"/>
                      <a:pt x="0" y="237744"/>
                    </a:cubicBezTo>
                    <a:close/>
                  </a:path>
                </a:pathLst>
              </a:custGeom>
              <a:solidFill>
                <a:sysClr val="windowText" lastClr="000000">
                  <a:lumMod val="50000"/>
                  <a:lumOff val="50000"/>
                </a:sysClr>
              </a:solidFill>
              <a:ln w="19050" cap="flat" cmpd="sng" algn="ctr">
                <a:solidFill>
                  <a:sysClr val="window" lastClr="FFFFFF">
                    <a:lumMod val="50000"/>
                  </a:sysClr>
                </a:solidFill>
                <a:prstDash val="solid"/>
              </a:ln>
              <a:effectLst/>
            </p:spPr>
            <p:txBody>
              <a:bodyPr rtlCol="0" anchor="ctr"/>
              <a:lstStyle/>
              <a:p>
                <a:pPr algn="ctr" fontAlgn="auto">
                  <a:spcBef>
                    <a:spcPts val="0"/>
                  </a:spcBef>
                  <a:spcAft>
                    <a:spcPts val="0"/>
                  </a:spcAft>
                  <a:defRPr/>
                </a:pPr>
                <a:endParaRPr kumimoji="0" lang="en-US" kern="0" dirty="0">
                  <a:solidFill>
                    <a:prstClr val="white"/>
                  </a:solidFill>
                  <a:latin typeface="標楷體" panose="03000509000000000000" pitchFamily="65" charset="-120"/>
                  <a:ea typeface="標楷體" panose="03000509000000000000" pitchFamily="65" charset="-120"/>
                </a:endParaRPr>
              </a:p>
            </p:txBody>
          </p:sp>
          <p:sp>
            <p:nvSpPr>
              <p:cNvPr id="81" name="Rounded Rectangle 116"/>
              <p:cNvSpPr/>
              <p:nvPr/>
            </p:nvSpPr>
            <p:spPr>
              <a:xfrm rot="3780000">
                <a:off x="5208956" y="1204462"/>
                <a:ext cx="640080" cy="54864"/>
              </a:xfrm>
              <a:prstGeom prst="roundRect">
                <a:avLst>
                  <a:gd name="adj" fmla="val 50000"/>
                </a:avLst>
              </a:prstGeom>
              <a:solidFill>
                <a:sysClr val="windowText" lastClr="000000">
                  <a:lumMod val="50000"/>
                  <a:lumOff val="50000"/>
                </a:sysClr>
              </a:solidFill>
              <a:ln w="19050" cap="flat" cmpd="sng" algn="ctr">
                <a:solidFill>
                  <a:sysClr val="window" lastClr="FFFFFF">
                    <a:lumMod val="50000"/>
                  </a:sysClr>
                </a:solidFill>
                <a:prstDash val="solid"/>
              </a:ln>
              <a:effectLst/>
            </p:spPr>
            <p:txBody>
              <a:bodyPr rtlCol="0" anchor="ctr"/>
              <a:lstStyle/>
              <a:p>
                <a:pPr algn="ctr" fontAlgn="auto">
                  <a:spcBef>
                    <a:spcPts val="0"/>
                  </a:spcBef>
                  <a:spcAft>
                    <a:spcPts val="0"/>
                  </a:spcAft>
                  <a:defRPr/>
                </a:pPr>
                <a:endParaRPr kumimoji="0" lang="en-US" kern="0" dirty="0">
                  <a:solidFill>
                    <a:prstClr val="white"/>
                  </a:solidFill>
                  <a:latin typeface="標楷體" panose="03000509000000000000" pitchFamily="65" charset="-120"/>
                  <a:ea typeface="標楷體" panose="03000509000000000000" pitchFamily="65" charset="-120"/>
                </a:endParaRPr>
              </a:p>
            </p:txBody>
          </p:sp>
          <p:sp>
            <p:nvSpPr>
              <p:cNvPr id="82" name="Rounded Rectangle 117"/>
              <p:cNvSpPr/>
              <p:nvPr/>
            </p:nvSpPr>
            <p:spPr>
              <a:xfrm rot="17820000" flipH="1">
                <a:off x="6929339" y="1249067"/>
                <a:ext cx="640080" cy="54864"/>
              </a:xfrm>
              <a:prstGeom prst="roundRect">
                <a:avLst>
                  <a:gd name="adj" fmla="val 50000"/>
                </a:avLst>
              </a:prstGeom>
              <a:solidFill>
                <a:sysClr val="windowText" lastClr="000000">
                  <a:lumMod val="50000"/>
                  <a:lumOff val="50000"/>
                </a:sysClr>
              </a:solidFill>
              <a:ln w="19050" cap="flat" cmpd="sng" algn="ctr">
                <a:solidFill>
                  <a:sysClr val="window" lastClr="FFFFFF">
                    <a:lumMod val="50000"/>
                  </a:sysClr>
                </a:solidFill>
                <a:prstDash val="solid"/>
              </a:ln>
              <a:effectLst/>
            </p:spPr>
            <p:txBody>
              <a:bodyPr rtlCol="0" anchor="ctr"/>
              <a:lstStyle/>
              <a:p>
                <a:pPr algn="ctr" fontAlgn="auto">
                  <a:spcBef>
                    <a:spcPts val="0"/>
                  </a:spcBef>
                  <a:spcAft>
                    <a:spcPts val="0"/>
                  </a:spcAft>
                  <a:defRPr/>
                </a:pPr>
                <a:endParaRPr kumimoji="0" lang="en-US" kern="0" dirty="0">
                  <a:solidFill>
                    <a:prstClr val="white"/>
                  </a:solidFill>
                  <a:latin typeface="標楷體" panose="03000509000000000000" pitchFamily="65" charset="-120"/>
                  <a:ea typeface="標楷體" panose="03000509000000000000" pitchFamily="65" charset="-120"/>
                </a:endParaRPr>
              </a:p>
            </p:txBody>
          </p:sp>
          <p:sp>
            <p:nvSpPr>
              <p:cNvPr id="83" name="Rounded Rectangle 118"/>
              <p:cNvSpPr/>
              <p:nvPr/>
            </p:nvSpPr>
            <p:spPr>
              <a:xfrm rot="3600000">
                <a:off x="7065500" y="3903652"/>
                <a:ext cx="731520" cy="137160"/>
              </a:xfrm>
              <a:prstGeom prst="roundRect">
                <a:avLst>
                  <a:gd name="adj" fmla="val 50000"/>
                </a:avLst>
              </a:prstGeom>
              <a:gradFill>
                <a:gsLst>
                  <a:gs pos="100000">
                    <a:sysClr val="windowText" lastClr="000000">
                      <a:lumMod val="75000"/>
                      <a:lumOff val="25000"/>
                    </a:sysClr>
                  </a:gs>
                  <a:gs pos="0">
                    <a:sysClr val="window" lastClr="FFFFFF"/>
                  </a:gs>
                </a:gsLst>
                <a:lin ang="5400000" scaled="0"/>
              </a:gradFill>
              <a:ln w="19050" cap="flat" cmpd="sng" algn="ctr">
                <a:solidFill>
                  <a:sysClr val="window" lastClr="FFFFFF">
                    <a:lumMod val="50000"/>
                  </a:sysClr>
                </a:solidFill>
                <a:prstDash val="solid"/>
              </a:ln>
              <a:effectLst/>
            </p:spPr>
            <p:txBody>
              <a:bodyPr rtlCol="0" anchor="ctr"/>
              <a:lstStyle/>
              <a:p>
                <a:pPr algn="ctr" fontAlgn="auto">
                  <a:spcBef>
                    <a:spcPts val="0"/>
                  </a:spcBef>
                  <a:spcAft>
                    <a:spcPts val="0"/>
                  </a:spcAft>
                  <a:defRPr/>
                </a:pPr>
                <a:endParaRPr kumimoji="0" lang="en-US" kern="0" dirty="0">
                  <a:solidFill>
                    <a:prstClr val="white"/>
                  </a:solidFill>
                  <a:latin typeface="標楷體" panose="03000509000000000000" pitchFamily="65" charset="-120"/>
                  <a:ea typeface="標楷體" panose="03000509000000000000" pitchFamily="65" charset="-120"/>
                </a:endParaRPr>
              </a:p>
            </p:txBody>
          </p:sp>
          <p:sp>
            <p:nvSpPr>
              <p:cNvPr id="84" name="Rounded Rectangle 119"/>
              <p:cNvSpPr/>
              <p:nvPr/>
            </p:nvSpPr>
            <p:spPr>
              <a:xfrm rot="18000000" flipH="1">
                <a:off x="4967157" y="3903652"/>
                <a:ext cx="731520" cy="137160"/>
              </a:xfrm>
              <a:prstGeom prst="roundRect">
                <a:avLst>
                  <a:gd name="adj" fmla="val 50000"/>
                </a:avLst>
              </a:prstGeom>
              <a:gradFill>
                <a:gsLst>
                  <a:gs pos="100000">
                    <a:sysClr val="windowText" lastClr="000000">
                      <a:lumMod val="75000"/>
                      <a:lumOff val="25000"/>
                    </a:sysClr>
                  </a:gs>
                  <a:gs pos="0">
                    <a:sysClr val="window" lastClr="FFFFFF"/>
                  </a:gs>
                </a:gsLst>
                <a:lin ang="5400000" scaled="0"/>
              </a:gradFill>
              <a:ln w="19050" cap="flat" cmpd="sng" algn="ctr">
                <a:solidFill>
                  <a:sysClr val="window" lastClr="FFFFFF">
                    <a:lumMod val="50000"/>
                  </a:sysClr>
                </a:solidFill>
                <a:prstDash val="solid"/>
              </a:ln>
              <a:effectLst/>
            </p:spPr>
            <p:txBody>
              <a:bodyPr rtlCol="0" anchor="ctr"/>
              <a:lstStyle/>
              <a:p>
                <a:pPr algn="ctr" fontAlgn="auto">
                  <a:spcBef>
                    <a:spcPts val="0"/>
                  </a:spcBef>
                  <a:spcAft>
                    <a:spcPts val="0"/>
                  </a:spcAft>
                  <a:defRPr/>
                </a:pPr>
                <a:endParaRPr kumimoji="0" lang="en-US" kern="0" dirty="0">
                  <a:solidFill>
                    <a:prstClr val="white"/>
                  </a:solidFill>
                  <a:latin typeface="標楷體" panose="03000509000000000000" pitchFamily="65" charset="-120"/>
                  <a:ea typeface="標楷體" panose="03000509000000000000" pitchFamily="65" charset="-120"/>
                </a:endParaRPr>
              </a:p>
            </p:txBody>
          </p:sp>
          <p:sp>
            <p:nvSpPr>
              <p:cNvPr id="85" name="Oval 120"/>
              <p:cNvSpPr/>
              <p:nvPr/>
            </p:nvSpPr>
            <p:spPr>
              <a:xfrm>
                <a:off x="4983941" y="1358493"/>
                <a:ext cx="2738651" cy="2738650"/>
              </a:xfrm>
              <a:prstGeom prst="ellipse">
                <a:avLst/>
              </a:prstGeom>
              <a:gradFill>
                <a:gsLst>
                  <a:gs pos="100000">
                    <a:sysClr val="windowText" lastClr="000000">
                      <a:lumMod val="95000"/>
                      <a:lumOff val="5000"/>
                    </a:sysClr>
                  </a:gs>
                  <a:gs pos="0">
                    <a:sysClr val="windowText" lastClr="000000">
                      <a:lumMod val="50000"/>
                      <a:lumOff val="50000"/>
                    </a:sysClr>
                  </a:gs>
                </a:gsLst>
                <a:lin ang="5400000" scaled="0"/>
              </a:gradFill>
              <a:ln w="25400" cap="flat" cmpd="sng" algn="ctr">
                <a:noFill/>
                <a:prstDash val="solid"/>
              </a:ln>
              <a:effectLst/>
            </p:spPr>
            <p:txBody>
              <a:bodyPr rtlCol="0" anchor="ctr"/>
              <a:lstStyle/>
              <a:p>
                <a:pPr algn="ctr" fontAlgn="auto">
                  <a:spcBef>
                    <a:spcPts val="0"/>
                  </a:spcBef>
                  <a:spcAft>
                    <a:spcPts val="0"/>
                  </a:spcAft>
                  <a:defRPr/>
                </a:pPr>
                <a:endParaRPr kumimoji="0" lang="en-US" kern="0" dirty="0">
                  <a:solidFill>
                    <a:prstClr val="white"/>
                  </a:solidFill>
                  <a:latin typeface="標楷體" panose="03000509000000000000" pitchFamily="65" charset="-120"/>
                  <a:ea typeface="標楷體" panose="03000509000000000000" pitchFamily="65" charset="-120"/>
                </a:endParaRPr>
              </a:p>
            </p:txBody>
          </p:sp>
          <p:grpSp>
            <p:nvGrpSpPr>
              <p:cNvPr id="86" name="Group 121"/>
              <p:cNvGrpSpPr/>
              <p:nvPr/>
            </p:nvGrpSpPr>
            <p:grpSpPr>
              <a:xfrm rot="21420000">
                <a:off x="6706745" y="646543"/>
                <a:ext cx="1371600" cy="793811"/>
                <a:chOff x="5100509" y="1253961"/>
                <a:chExt cx="1371600" cy="793811"/>
              </a:xfrm>
            </p:grpSpPr>
            <p:sp>
              <p:nvSpPr>
                <p:cNvPr id="133" name="Oval 10"/>
                <p:cNvSpPr/>
                <p:nvPr/>
              </p:nvSpPr>
              <p:spPr>
                <a:xfrm rot="1649537">
                  <a:off x="5100509" y="1253961"/>
                  <a:ext cx="1371600" cy="685800"/>
                </a:xfrm>
                <a:custGeom>
                  <a:avLst/>
                  <a:gdLst/>
                  <a:ahLst/>
                  <a:cxnLst/>
                  <a:rect l="l" t="t" r="r" b="b"/>
                  <a:pathLst>
                    <a:path w="1371600" h="685800">
                      <a:moveTo>
                        <a:pt x="685800" y="0"/>
                      </a:moveTo>
                      <a:cubicBezTo>
                        <a:pt x="1064557" y="0"/>
                        <a:pt x="1371600" y="307043"/>
                        <a:pt x="1371600" y="685800"/>
                      </a:cubicBezTo>
                      <a:lnTo>
                        <a:pt x="0" y="685800"/>
                      </a:lnTo>
                      <a:cubicBezTo>
                        <a:pt x="0" y="307043"/>
                        <a:pt x="307043" y="0"/>
                        <a:pt x="685800" y="0"/>
                      </a:cubicBezTo>
                      <a:close/>
                    </a:path>
                  </a:pathLst>
                </a:custGeom>
                <a:gradFill flip="none" rotWithShape="1">
                  <a:gsLst>
                    <a:gs pos="100000">
                      <a:sysClr val="window" lastClr="FFFFFF">
                        <a:lumMod val="50000"/>
                      </a:sysClr>
                    </a:gs>
                    <a:gs pos="0">
                      <a:sysClr val="window" lastClr="FFFFFF">
                        <a:lumMod val="95000"/>
                      </a:sysClr>
                    </a:gs>
                  </a:gsLst>
                  <a:lin ang="0" scaled="1"/>
                  <a:tileRect/>
                </a:gradFill>
                <a:ln w="19050" cap="flat" cmpd="sng" algn="ctr">
                  <a:solidFill>
                    <a:sysClr val="window" lastClr="FFFFFF">
                      <a:lumMod val="65000"/>
                    </a:sysClr>
                  </a:solidFill>
                  <a:prstDash val="solid"/>
                </a:ln>
                <a:effectLst/>
              </p:spPr>
              <p:txBody>
                <a:bodyPr rtlCol="0" anchor="ctr"/>
                <a:lstStyle/>
                <a:p>
                  <a:pPr algn="ctr" fontAlgn="auto">
                    <a:spcBef>
                      <a:spcPts val="0"/>
                    </a:spcBef>
                    <a:spcAft>
                      <a:spcPts val="0"/>
                    </a:spcAft>
                    <a:defRPr/>
                  </a:pPr>
                  <a:endParaRPr kumimoji="0" lang="en-US" kern="0" dirty="0">
                    <a:solidFill>
                      <a:prstClr val="white"/>
                    </a:solidFill>
                    <a:latin typeface="標楷體" panose="03000509000000000000" pitchFamily="65" charset="-120"/>
                    <a:ea typeface="標楷體" panose="03000509000000000000" pitchFamily="65" charset="-120"/>
                  </a:endParaRPr>
                </a:p>
              </p:txBody>
            </p:sp>
            <p:sp>
              <p:nvSpPr>
                <p:cNvPr id="134" name="Oval 17"/>
                <p:cNvSpPr/>
                <p:nvPr/>
              </p:nvSpPr>
              <p:spPr>
                <a:xfrm rot="1620000">
                  <a:off x="5608010" y="1385521"/>
                  <a:ext cx="802123" cy="662251"/>
                </a:xfrm>
                <a:custGeom>
                  <a:avLst/>
                  <a:gdLst/>
                  <a:ahLst/>
                  <a:cxnLst/>
                  <a:rect l="l" t="t" r="r" b="b"/>
                  <a:pathLst>
                    <a:path w="802123" h="662251">
                      <a:moveTo>
                        <a:pt x="0" y="16730"/>
                      </a:moveTo>
                      <a:cubicBezTo>
                        <a:pt x="45843" y="5456"/>
                        <a:pt x="93699" y="0"/>
                        <a:pt x="142807" y="0"/>
                      </a:cubicBezTo>
                      <a:cubicBezTo>
                        <a:pt x="504246" y="0"/>
                        <a:pt x="797854" y="295596"/>
                        <a:pt x="802123" y="662251"/>
                      </a:cubicBezTo>
                      <a:lnTo>
                        <a:pt x="707795" y="662251"/>
                      </a:lnTo>
                      <a:cubicBezTo>
                        <a:pt x="698565" y="300977"/>
                        <a:pt x="407362" y="11624"/>
                        <a:pt x="49760" y="11624"/>
                      </a:cubicBezTo>
                      <a:cubicBezTo>
                        <a:pt x="32937" y="11625"/>
                        <a:pt x="16262" y="12265"/>
                        <a:pt x="0" y="16730"/>
                      </a:cubicBezTo>
                      <a:close/>
                    </a:path>
                  </a:pathLst>
                </a:custGeom>
                <a:gradFill>
                  <a:gsLst>
                    <a:gs pos="66000">
                      <a:srgbClr val="FFFFFF">
                        <a:alpha val="73000"/>
                      </a:srgbClr>
                    </a:gs>
                    <a:gs pos="100000">
                      <a:sysClr val="window" lastClr="FFFFFF">
                        <a:alpha val="0"/>
                      </a:sysClr>
                    </a:gs>
                    <a:gs pos="0">
                      <a:sysClr val="window" lastClr="FFFFFF">
                        <a:alpha val="75000"/>
                      </a:sysClr>
                    </a:gs>
                  </a:gsLst>
                  <a:lin ang="0" scaled="1"/>
                </a:gradFill>
                <a:ln w="25400" cap="flat" cmpd="sng" algn="ctr">
                  <a:noFill/>
                  <a:prstDash val="solid"/>
                </a:ln>
                <a:effectLst/>
              </p:spPr>
              <p:txBody>
                <a:bodyPr rtlCol="0" anchor="ctr"/>
                <a:lstStyle/>
                <a:p>
                  <a:pPr algn="ctr" fontAlgn="auto">
                    <a:spcBef>
                      <a:spcPts val="0"/>
                    </a:spcBef>
                    <a:spcAft>
                      <a:spcPts val="0"/>
                    </a:spcAft>
                    <a:defRPr/>
                  </a:pPr>
                  <a:endParaRPr kumimoji="0" lang="en-US" kern="0" dirty="0">
                    <a:solidFill>
                      <a:prstClr val="white"/>
                    </a:solidFill>
                    <a:latin typeface="標楷體" panose="03000509000000000000" pitchFamily="65" charset="-120"/>
                    <a:ea typeface="標楷體" panose="03000509000000000000" pitchFamily="65" charset="-120"/>
                  </a:endParaRPr>
                </a:p>
              </p:txBody>
            </p:sp>
          </p:grpSp>
          <p:grpSp>
            <p:nvGrpSpPr>
              <p:cNvPr id="87" name="Group 122"/>
              <p:cNvGrpSpPr/>
              <p:nvPr/>
            </p:nvGrpSpPr>
            <p:grpSpPr>
              <a:xfrm rot="180000">
                <a:off x="4685832" y="646543"/>
                <a:ext cx="1371600" cy="793811"/>
                <a:chOff x="3124200" y="1253961"/>
                <a:chExt cx="1371600" cy="793811"/>
              </a:xfrm>
            </p:grpSpPr>
            <p:sp>
              <p:nvSpPr>
                <p:cNvPr id="131" name="Oval 10"/>
                <p:cNvSpPr/>
                <p:nvPr/>
              </p:nvSpPr>
              <p:spPr>
                <a:xfrm rot="19950463" flipH="1">
                  <a:off x="3124200" y="1253961"/>
                  <a:ext cx="1371600" cy="685800"/>
                </a:xfrm>
                <a:custGeom>
                  <a:avLst/>
                  <a:gdLst/>
                  <a:ahLst/>
                  <a:cxnLst/>
                  <a:rect l="l" t="t" r="r" b="b"/>
                  <a:pathLst>
                    <a:path w="1371600" h="685800">
                      <a:moveTo>
                        <a:pt x="685800" y="0"/>
                      </a:moveTo>
                      <a:cubicBezTo>
                        <a:pt x="1064557" y="0"/>
                        <a:pt x="1371600" y="307043"/>
                        <a:pt x="1371600" y="685800"/>
                      </a:cubicBezTo>
                      <a:lnTo>
                        <a:pt x="0" y="685800"/>
                      </a:lnTo>
                      <a:cubicBezTo>
                        <a:pt x="0" y="307043"/>
                        <a:pt x="307043" y="0"/>
                        <a:pt x="685800" y="0"/>
                      </a:cubicBezTo>
                      <a:close/>
                    </a:path>
                  </a:pathLst>
                </a:custGeom>
                <a:gradFill flip="none" rotWithShape="1">
                  <a:gsLst>
                    <a:gs pos="100000">
                      <a:sysClr val="window" lastClr="FFFFFF">
                        <a:lumMod val="50000"/>
                      </a:sysClr>
                    </a:gs>
                    <a:gs pos="0">
                      <a:sysClr val="window" lastClr="FFFFFF">
                        <a:lumMod val="95000"/>
                      </a:sysClr>
                    </a:gs>
                  </a:gsLst>
                  <a:lin ang="0" scaled="1"/>
                  <a:tileRect/>
                </a:gradFill>
                <a:ln w="19050" cap="flat" cmpd="sng" algn="ctr">
                  <a:solidFill>
                    <a:sysClr val="window" lastClr="FFFFFF">
                      <a:lumMod val="65000"/>
                    </a:sysClr>
                  </a:solidFill>
                  <a:prstDash val="solid"/>
                </a:ln>
                <a:effectLst/>
              </p:spPr>
              <p:txBody>
                <a:bodyPr rtlCol="0" anchor="ctr"/>
                <a:lstStyle/>
                <a:p>
                  <a:pPr algn="ctr" fontAlgn="auto">
                    <a:spcBef>
                      <a:spcPts val="0"/>
                    </a:spcBef>
                    <a:spcAft>
                      <a:spcPts val="0"/>
                    </a:spcAft>
                    <a:defRPr/>
                  </a:pPr>
                  <a:endParaRPr kumimoji="0" lang="en-US" kern="0" dirty="0">
                    <a:solidFill>
                      <a:prstClr val="white"/>
                    </a:solidFill>
                    <a:latin typeface="標楷體" panose="03000509000000000000" pitchFamily="65" charset="-120"/>
                    <a:ea typeface="標楷體" panose="03000509000000000000" pitchFamily="65" charset="-120"/>
                  </a:endParaRPr>
                </a:p>
              </p:txBody>
            </p:sp>
            <p:sp>
              <p:nvSpPr>
                <p:cNvPr id="132" name="Oval 17"/>
                <p:cNvSpPr/>
                <p:nvPr/>
              </p:nvSpPr>
              <p:spPr>
                <a:xfrm rot="19980000" flipH="1">
                  <a:off x="3186176" y="1385521"/>
                  <a:ext cx="802123" cy="662251"/>
                </a:xfrm>
                <a:custGeom>
                  <a:avLst/>
                  <a:gdLst/>
                  <a:ahLst/>
                  <a:cxnLst/>
                  <a:rect l="l" t="t" r="r" b="b"/>
                  <a:pathLst>
                    <a:path w="802123" h="662251">
                      <a:moveTo>
                        <a:pt x="0" y="16730"/>
                      </a:moveTo>
                      <a:cubicBezTo>
                        <a:pt x="45843" y="5456"/>
                        <a:pt x="93699" y="0"/>
                        <a:pt x="142807" y="0"/>
                      </a:cubicBezTo>
                      <a:cubicBezTo>
                        <a:pt x="504246" y="0"/>
                        <a:pt x="797854" y="295596"/>
                        <a:pt x="802123" y="662251"/>
                      </a:cubicBezTo>
                      <a:lnTo>
                        <a:pt x="707795" y="662251"/>
                      </a:lnTo>
                      <a:cubicBezTo>
                        <a:pt x="698565" y="300977"/>
                        <a:pt x="407362" y="11624"/>
                        <a:pt x="49760" y="11624"/>
                      </a:cubicBezTo>
                      <a:cubicBezTo>
                        <a:pt x="32937" y="11625"/>
                        <a:pt x="16262" y="12265"/>
                        <a:pt x="0" y="16730"/>
                      </a:cubicBezTo>
                      <a:close/>
                    </a:path>
                  </a:pathLst>
                </a:custGeom>
                <a:gradFill>
                  <a:gsLst>
                    <a:gs pos="66000">
                      <a:srgbClr val="FFFFFF">
                        <a:alpha val="73000"/>
                      </a:srgbClr>
                    </a:gs>
                    <a:gs pos="100000">
                      <a:sysClr val="window" lastClr="FFFFFF">
                        <a:alpha val="0"/>
                      </a:sysClr>
                    </a:gs>
                    <a:gs pos="0">
                      <a:sysClr val="window" lastClr="FFFFFF">
                        <a:alpha val="75000"/>
                      </a:sysClr>
                    </a:gs>
                  </a:gsLst>
                  <a:lin ang="0" scaled="1"/>
                </a:gradFill>
                <a:ln w="25400" cap="flat" cmpd="sng" algn="ctr">
                  <a:noFill/>
                  <a:prstDash val="solid"/>
                </a:ln>
                <a:effectLst/>
              </p:spPr>
              <p:txBody>
                <a:bodyPr rtlCol="0" anchor="ctr"/>
                <a:lstStyle/>
                <a:p>
                  <a:pPr algn="ctr" fontAlgn="auto">
                    <a:spcBef>
                      <a:spcPts val="0"/>
                    </a:spcBef>
                    <a:spcAft>
                      <a:spcPts val="0"/>
                    </a:spcAft>
                    <a:defRPr/>
                  </a:pPr>
                  <a:endParaRPr kumimoji="0" lang="en-US" kern="0" dirty="0">
                    <a:solidFill>
                      <a:prstClr val="white"/>
                    </a:solidFill>
                    <a:latin typeface="標楷體" panose="03000509000000000000" pitchFamily="65" charset="-120"/>
                    <a:ea typeface="標楷體" panose="03000509000000000000" pitchFamily="65" charset="-120"/>
                  </a:endParaRPr>
                </a:p>
              </p:txBody>
            </p:sp>
          </p:grpSp>
          <p:grpSp>
            <p:nvGrpSpPr>
              <p:cNvPr id="88" name="Group 123"/>
              <p:cNvGrpSpPr/>
              <p:nvPr/>
            </p:nvGrpSpPr>
            <p:grpSpPr>
              <a:xfrm>
                <a:off x="5015209" y="1340107"/>
                <a:ext cx="2738650" cy="2738872"/>
                <a:chOff x="3431275" y="1969827"/>
                <a:chExt cx="2738650" cy="2738872"/>
              </a:xfrm>
            </p:grpSpPr>
            <p:grpSp>
              <p:nvGrpSpPr>
                <p:cNvPr id="113" name="Group 148"/>
                <p:cNvGrpSpPr/>
                <p:nvPr/>
              </p:nvGrpSpPr>
              <p:grpSpPr>
                <a:xfrm>
                  <a:off x="4800600" y="1970049"/>
                  <a:ext cx="0" cy="2738650"/>
                  <a:chOff x="4798154" y="1972324"/>
                  <a:chExt cx="0" cy="2738650"/>
                </a:xfrm>
              </p:grpSpPr>
              <p:cxnSp>
                <p:nvCxnSpPr>
                  <p:cNvPr id="129" name="Straight Connector 164"/>
                  <p:cNvCxnSpPr/>
                  <p:nvPr/>
                </p:nvCxnSpPr>
                <p:spPr>
                  <a:xfrm>
                    <a:off x="4798154" y="1972324"/>
                    <a:ext cx="0" cy="320040"/>
                  </a:xfrm>
                  <a:prstGeom prst="line">
                    <a:avLst/>
                  </a:prstGeom>
                  <a:noFill/>
                  <a:ln w="19050" cap="flat" cmpd="sng" algn="ctr">
                    <a:solidFill>
                      <a:sysClr val="window" lastClr="FFFFFF">
                        <a:lumMod val="75000"/>
                      </a:sysClr>
                    </a:solidFill>
                    <a:prstDash val="solid"/>
                  </a:ln>
                  <a:effectLst/>
                </p:spPr>
              </p:cxnSp>
              <p:cxnSp>
                <p:nvCxnSpPr>
                  <p:cNvPr id="130" name="Straight Connector 165"/>
                  <p:cNvCxnSpPr/>
                  <p:nvPr/>
                </p:nvCxnSpPr>
                <p:spPr>
                  <a:xfrm>
                    <a:off x="4798154" y="4390934"/>
                    <a:ext cx="0" cy="320040"/>
                  </a:xfrm>
                  <a:prstGeom prst="line">
                    <a:avLst/>
                  </a:prstGeom>
                  <a:noFill/>
                  <a:ln w="19050" cap="flat" cmpd="sng" algn="ctr">
                    <a:solidFill>
                      <a:sysClr val="window" lastClr="FFFFFF">
                        <a:lumMod val="75000"/>
                      </a:sysClr>
                    </a:solidFill>
                    <a:prstDash val="solid"/>
                  </a:ln>
                  <a:effectLst/>
                </p:spPr>
              </p:cxnSp>
            </p:grpSp>
            <p:grpSp>
              <p:nvGrpSpPr>
                <p:cNvPr id="114" name="Group 149"/>
                <p:cNvGrpSpPr/>
                <p:nvPr/>
              </p:nvGrpSpPr>
              <p:grpSpPr>
                <a:xfrm rot="9000000">
                  <a:off x="4800600" y="1970049"/>
                  <a:ext cx="0" cy="2738650"/>
                  <a:chOff x="4798154" y="1972324"/>
                  <a:chExt cx="0" cy="2738650"/>
                </a:xfrm>
              </p:grpSpPr>
              <p:cxnSp>
                <p:nvCxnSpPr>
                  <p:cNvPr id="127" name="Straight Connector 162"/>
                  <p:cNvCxnSpPr/>
                  <p:nvPr/>
                </p:nvCxnSpPr>
                <p:spPr>
                  <a:xfrm>
                    <a:off x="4798154" y="1972324"/>
                    <a:ext cx="0" cy="320040"/>
                  </a:xfrm>
                  <a:prstGeom prst="line">
                    <a:avLst/>
                  </a:prstGeom>
                  <a:noFill/>
                  <a:ln w="19050" cap="flat" cmpd="sng" algn="ctr">
                    <a:solidFill>
                      <a:sysClr val="window" lastClr="FFFFFF">
                        <a:lumMod val="75000"/>
                      </a:sysClr>
                    </a:solidFill>
                    <a:prstDash val="solid"/>
                  </a:ln>
                  <a:effectLst/>
                </p:spPr>
              </p:cxnSp>
              <p:cxnSp>
                <p:nvCxnSpPr>
                  <p:cNvPr id="128" name="Straight Connector 163"/>
                  <p:cNvCxnSpPr/>
                  <p:nvPr/>
                </p:nvCxnSpPr>
                <p:spPr>
                  <a:xfrm>
                    <a:off x="4798154" y="4390934"/>
                    <a:ext cx="0" cy="320040"/>
                  </a:xfrm>
                  <a:prstGeom prst="line">
                    <a:avLst/>
                  </a:prstGeom>
                  <a:noFill/>
                  <a:ln w="19050" cap="flat" cmpd="sng" algn="ctr">
                    <a:solidFill>
                      <a:sysClr val="window" lastClr="FFFFFF">
                        <a:lumMod val="75000"/>
                      </a:sysClr>
                    </a:solidFill>
                    <a:prstDash val="solid"/>
                  </a:ln>
                  <a:effectLst/>
                </p:spPr>
              </p:cxnSp>
            </p:grpSp>
            <p:grpSp>
              <p:nvGrpSpPr>
                <p:cNvPr id="115" name="Group 150"/>
                <p:cNvGrpSpPr/>
                <p:nvPr/>
              </p:nvGrpSpPr>
              <p:grpSpPr>
                <a:xfrm rot="7200000">
                  <a:off x="4800600" y="1970049"/>
                  <a:ext cx="0" cy="2738650"/>
                  <a:chOff x="4798154" y="1972324"/>
                  <a:chExt cx="0" cy="2738650"/>
                </a:xfrm>
              </p:grpSpPr>
              <p:cxnSp>
                <p:nvCxnSpPr>
                  <p:cNvPr id="125" name="Straight Connector 160"/>
                  <p:cNvCxnSpPr/>
                  <p:nvPr/>
                </p:nvCxnSpPr>
                <p:spPr>
                  <a:xfrm>
                    <a:off x="4798154" y="1972324"/>
                    <a:ext cx="0" cy="320040"/>
                  </a:xfrm>
                  <a:prstGeom prst="line">
                    <a:avLst/>
                  </a:prstGeom>
                  <a:noFill/>
                  <a:ln w="19050" cap="flat" cmpd="sng" algn="ctr">
                    <a:solidFill>
                      <a:sysClr val="window" lastClr="FFFFFF">
                        <a:lumMod val="75000"/>
                      </a:sysClr>
                    </a:solidFill>
                    <a:prstDash val="solid"/>
                  </a:ln>
                  <a:effectLst/>
                </p:spPr>
              </p:cxnSp>
              <p:cxnSp>
                <p:nvCxnSpPr>
                  <p:cNvPr id="126" name="Straight Connector 161"/>
                  <p:cNvCxnSpPr/>
                  <p:nvPr/>
                </p:nvCxnSpPr>
                <p:spPr>
                  <a:xfrm>
                    <a:off x="4798154" y="4390934"/>
                    <a:ext cx="0" cy="320040"/>
                  </a:xfrm>
                  <a:prstGeom prst="line">
                    <a:avLst/>
                  </a:prstGeom>
                  <a:noFill/>
                  <a:ln w="19050" cap="flat" cmpd="sng" algn="ctr">
                    <a:solidFill>
                      <a:sysClr val="window" lastClr="FFFFFF">
                        <a:lumMod val="75000"/>
                      </a:sysClr>
                    </a:solidFill>
                    <a:prstDash val="solid"/>
                  </a:ln>
                  <a:effectLst/>
                </p:spPr>
              </p:cxnSp>
            </p:grpSp>
            <p:grpSp>
              <p:nvGrpSpPr>
                <p:cNvPr id="116" name="Group 151"/>
                <p:cNvGrpSpPr/>
                <p:nvPr/>
              </p:nvGrpSpPr>
              <p:grpSpPr>
                <a:xfrm rot="5400000">
                  <a:off x="4800600" y="1970049"/>
                  <a:ext cx="0" cy="2738650"/>
                  <a:chOff x="4798154" y="1972324"/>
                  <a:chExt cx="0" cy="2738650"/>
                </a:xfrm>
              </p:grpSpPr>
              <p:cxnSp>
                <p:nvCxnSpPr>
                  <p:cNvPr id="123" name="Straight Connector 158"/>
                  <p:cNvCxnSpPr/>
                  <p:nvPr/>
                </p:nvCxnSpPr>
                <p:spPr>
                  <a:xfrm>
                    <a:off x="4798154" y="1972324"/>
                    <a:ext cx="0" cy="320040"/>
                  </a:xfrm>
                  <a:prstGeom prst="line">
                    <a:avLst/>
                  </a:prstGeom>
                  <a:noFill/>
                  <a:ln w="19050" cap="flat" cmpd="sng" algn="ctr">
                    <a:solidFill>
                      <a:sysClr val="window" lastClr="FFFFFF">
                        <a:lumMod val="75000"/>
                      </a:sysClr>
                    </a:solidFill>
                    <a:prstDash val="solid"/>
                  </a:ln>
                  <a:effectLst/>
                </p:spPr>
              </p:cxnSp>
              <p:cxnSp>
                <p:nvCxnSpPr>
                  <p:cNvPr id="124" name="Straight Connector 159"/>
                  <p:cNvCxnSpPr/>
                  <p:nvPr/>
                </p:nvCxnSpPr>
                <p:spPr>
                  <a:xfrm>
                    <a:off x="4798154" y="4390934"/>
                    <a:ext cx="0" cy="320040"/>
                  </a:xfrm>
                  <a:prstGeom prst="line">
                    <a:avLst/>
                  </a:prstGeom>
                  <a:noFill/>
                  <a:ln w="19050" cap="flat" cmpd="sng" algn="ctr">
                    <a:solidFill>
                      <a:sysClr val="window" lastClr="FFFFFF">
                        <a:lumMod val="75000"/>
                      </a:sysClr>
                    </a:solidFill>
                    <a:prstDash val="solid"/>
                  </a:ln>
                  <a:effectLst/>
                </p:spPr>
              </p:cxnSp>
            </p:grpSp>
            <p:grpSp>
              <p:nvGrpSpPr>
                <p:cNvPr id="117" name="Group 152"/>
                <p:cNvGrpSpPr/>
                <p:nvPr/>
              </p:nvGrpSpPr>
              <p:grpSpPr>
                <a:xfrm rot="3600000">
                  <a:off x="4800600" y="1970049"/>
                  <a:ext cx="0" cy="2738650"/>
                  <a:chOff x="4798154" y="1972324"/>
                  <a:chExt cx="0" cy="2738650"/>
                </a:xfrm>
              </p:grpSpPr>
              <p:cxnSp>
                <p:nvCxnSpPr>
                  <p:cNvPr id="121" name="Straight Connector 156"/>
                  <p:cNvCxnSpPr/>
                  <p:nvPr/>
                </p:nvCxnSpPr>
                <p:spPr>
                  <a:xfrm>
                    <a:off x="4798154" y="1972324"/>
                    <a:ext cx="0" cy="320040"/>
                  </a:xfrm>
                  <a:prstGeom prst="line">
                    <a:avLst/>
                  </a:prstGeom>
                  <a:noFill/>
                  <a:ln w="19050" cap="flat" cmpd="sng" algn="ctr">
                    <a:solidFill>
                      <a:sysClr val="window" lastClr="FFFFFF">
                        <a:lumMod val="75000"/>
                      </a:sysClr>
                    </a:solidFill>
                    <a:prstDash val="solid"/>
                  </a:ln>
                  <a:effectLst/>
                </p:spPr>
              </p:cxnSp>
              <p:cxnSp>
                <p:nvCxnSpPr>
                  <p:cNvPr id="122" name="Straight Connector 157"/>
                  <p:cNvCxnSpPr/>
                  <p:nvPr/>
                </p:nvCxnSpPr>
                <p:spPr>
                  <a:xfrm>
                    <a:off x="4798154" y="4390934"/>
                    <a:ext cx="0" cy="320040"/>
                  </a:xfrm>
                  <a:prstGeom prst="line">
                    <a:avLst/>
                  </a:prstGeom>
                  <a:noFill/>
                  <a:ln w="19050" cap="flat" cmpd="sng" algn="ctr">
                    <a:solidFill>
                      <a:sysClr val="window" lastClr="FFFFFF">
                        <a:lumMod val="75000"/>
                      </a:sysClr>
                    </a:solidFill>
                    <a:prstDash val="solid"/>
                  </a:ln>
                  <a:effectLst/>
                </p:spPr>
              </p:cxnSp>
            </p:grpSp>
            <p:grpSp>
              <p:nvGrpSpPr>
                <p:cNvPr id="118" name="Group 153"/>
                <p:cNvGrpSpPr/>
                <p:nvPr/>
              </p:nvGrpSpPr>
              <p:grpSpPr>
                <a:xfrm rot="1800000">
                  <a:off x="4798154" y="1969827"/>
                  <a:ext cx="0" cy="2738650"/>
                  <a:chOff x="4798154" y="1972324"/>
                  <a:chExt cx="0" cy="2738650"/>
                </a:xfrm>
              </p:grpSpPr>
              <p:cxnSp>
                <p:nvCxnSpPr>
                  <p:cNvPr id="119" name="Straight Connector 154"/>
                  <p:cNvCxnSpPr/>
                  <p:nvPr/>
                </p:nvCxnSpPr>
                <p:spPr>
                  <a:xfrm>
                    <a:off x="4798154" y="1972324"/>
                    <a:ext cx="0" cy="320040"/>
                  </a:xfrm>
                  <a:prstGeom prst="line">
                    <a:avLst/>
                  </a:prstGeom>
                  <a:noFill/>
                  <a:ln w="19050" cap="flat" cmpd="sng" algn="ctr">
                    <a:solidFill>
                      <a:sysClr val="window" lastClr="FFFFFF">
                        <a:lumMod val="75000"/>
                      </a:sysClr>
                    </a:solidFill>
                    <a:prstDash val="solid"/>
                  </a:ln>
                  <a:effectLst/>
                </p:spPr>
              </p:cxnSp>
              <p:cxnSp>
                <p:nvCxnSpPr>
                  <p:cNvPr id="120" name="Straight Connector 155"/>
                  <p:cNvCxnSpPr/>
                  <p:nvPr/>
                </p:nvCxnSpPr>
                <p:spPr>
                  <a:xfrm>
                    <a:off x="4798154" y="4390934"/>
                    <a:ext cx="0" cy="320040"/>
                  </a:xfrm>
                  <a:prstGeom prst="line">
                    <a:avLst/>
                  </a:prstGeom>
                  <a:noFill/>
                  <a:ln w="19050" cap="flat" cmpd="sng" algn="ctr">
                    <a:solidFill>
                      <a:sysClr val="window" lastClr="FFFFFF">
                        <a:lumMod val="75000"/>
                      </a:sysClr>
                    </a:solidFill>
                    <a:prstDash val="solid"/>
                  </a:ln>
                  <a:effectLst/>
                </p:spPr>
              </p:cxnSp>
            </p:grpSp>
          </p:grpSp>
          <p:grpSp>
            <p:nvGrpSpPr>
              <p:cNvPr id="89" name="Group 124"/>
              <p:cNvGrpSpPr/>
              <p:nvPr/>
            </p:nvGrpSpPr>
            <p:grpSpPr>
              <a:xfrm>
                <a:off x="5025449" y="1341643"/>
                <a:ext cx="2735579" cy="2735579"/>
                <a:chOff x="3441515" y="1971363"/>
                <a:chExt cx="2735579" cy="2735579"/>
              </a:xfrm>
            </p:grpSpPr>
            <p:grpSp>
              <p:nvGrpSpPr>
                <p:cNvPr id="95" name="Group 130"/>
                <p:cNvGrpSpPr/>
                <p:nvPr/>
              </p:nvGrpSpPr>
              <p:grpSpPr>
                <a:xfrm rot="-900000">
                  <a:off x="4809305" y="1971363"/>
                  <a:ext cx="0" cy="2735579"/>
                  <a:chOff x="4800600" y="1972324"/>
                  <a:chExt cx="0" cy="2735579"/>
                </a:xfrm>
              </p:grpSpPr>
              <p:cxnSp>
                <p:nvCxnSpPr>
                  <p:cNvPr id="111" name="Straight Connector 146"/>
                  <p:cNvCxnSpPr/>
                  <p:nvPr/>
                </p:nvCxnSpPr>
                <p:spPr>
                  <a:xfrm>
                    <a:off x="4800600" y="1972324"/>
                    <a:ext cx="0" cy="182880"/>
                  </a:xfrm>
                  <a:prstGeom prst="line">
                    <a:avLst/>
                  </a:prstGeom>
                  <a:noFill/>
                  <a:ln w="12700" cap="flat" cmpd="sng" algn="ctr">
                    <a:solidFill>
                      <a:sysClr val="window" lastClr="FFFFFF">
                        <a:lumMod val="65000"/>
                      </a:sysClr>
                    </a:solidFill>
                    <a:prstDash val="solid"/>
                  </a:ln>
                  <a:effectLst/>
                </p:spPr>
              </p:cxnSp>
              <p:cxnSp>
                <p:nvCxnSpPr>
                  <p:cNvPr id="112" name="Straight Connector 147"/>
                  <p:cNvCxnSpPr/>
                  <p:nvPr/>
                </p:nvCxnSpPr>
                <p:spPr>
                  <a:xfrm>
                    <a:off x="4800600" y="4525023"/>
                    <a:ext cx="0" cy="182880"/>
                  </a:xfrm>
                  <a:prstGeom prst="line">
                    <a:avLst/>
                  </a:prstGeom>
                  <a:noFill/>
                  <a:ln w="12700" cap="flat" cmpd="sng" algn="ctr">
                    <a:solidFill>
                      <a:sysClr val="window" lastClr="FFFFFF">
                        <a:lumMod val="65000"/>
                      </a:sysClr>
                    </a:solidFill>
                    <a:prstDash val="solid"/>
                  </a:ln>
                  <a:effectLst/>
                </p:spPr>
              </p:cxnSp>
            </p:grpSp>
            <p:grpSp>
              <p:nvGrpSpPr>
                <p:cNvPr id="96" name="Group 131"/>
                <p:cNvGrpSpPr/>
                <p:nvPr/>
              </p:nvGrpSpPr>
              <p:grpSpPr>
                <a:xfrm rot="8100000">
                  <a:off x="4809305" y="1971363"/>
                  <a:ext cx="0" cy="2735579"/>
                  <a:chOff x="4800600" y="1972324"/>
                  <a:chExt cx="0" cy="2735579"/>
                </a:xfrm>
              </p:grpSpPr>
              <p:cxnSp>
                <p:nvCxnSpPr>
                  <p:cNvPr id="109" name="Straight Connector 144"/>
                  <p:cNvCxnSpPr/>
                  <p:nvPr/>
                </p:nvCxnSpPr>
                <p:spPr>
                  <a:xfrm>
                    <a:off x="4800600" y="1972324"/>
                    <a:ext cx="0" cy="182880"/>
                  </a:xfrm>
                  <a:prstGeom prst="line">
                    <a:avLst/>
                  </a:prstGeom>
                  <a:noFill/>
                  <a:ln w="12700" cap="flat" cmpd="sng" algn="ctr">
                    <a:solidFill>
                      <a:sysClr val="window" lastClr="FFFFFF">
                        <a:lumMod val="65000"/>
                      </a:sysClr>
                    </a:solidFill>
                    <a:prstDash val="solid"/>
                  </a:ln>
                  <a:effectLst/>
                </p:spPr>
              </p:cxnSp>
              <p:cxnSp>
                <p:nvCxnSpPr>
                  <p:cNvPr id="110" name="Straight Connector 145"/>
                  <p:cNvCxnSpPr/>
                  <p:nvPr/>
                </p:nvCxnSpPr>
                <p:spPr>
                  <a:xfrm>
                    <a:off x="4800600" y="4525023"/>
                    <a:ext cx="0" cy="182880"/>
                  </a:xfrm>
                  <a:prstGeom prst="line">
                    <a:avLst/>
                  </a:prstGeom>
                  <a:noFill/>
                  <a:ln w="12700" cap="flat" cmpd="sng" algn="ctr">
                    <a:solidFill>
                      <a:sysClr val="window" lastClr="FFFFFF">
                        <a:lumMod val="65000"/>
                      </a:sysClr>
                    </a:solidFill>
                    <a:prstDash val="solid"/>
                  </a:ln>
                  <a:effectLst/>
                </p:spPr>
              </p:cxnSp>
            </p:grpSp>
            <p:grpSp>
              <p:nvGrpSpPr>
                <p:cNvPr id="97" name="Group 132"/>
                <p:cNvGrpSpPr/>
                <p:nvPr/>
              </p:nvGrpSpPr>
              <p:grpSpPr>
                <a:xfrm rot="4500000">
                  <a:off x="4809305" y="1971363"/>
                  <a:ext cx="0" cy="2735579"/>
                  <a:chOff x="4800600" y="1972324"/>
                  <a:chExt cx="0" cy="2735579"/>
                </a:xfrm>
              </p:grpSpPr>
              <p:cxnSp>
                <p:nvCxnSpPr>
                  <p:cNvPr id="107" name="Straight Connector 142"/>
                  <p:cNvCxnSpPr/>
                  <p:nvPr/>
                </p:nvCxnSpPr>
                <p:spPr>
                  <a:xfrm>
                    <a:off x="4800600" y="1972324"/>
                    <a:ext cx="0" cy="182880"/>
                  </a:xfrm>
                  <a:prstGeom prst="line">
                    <a:avLst/>
                  </a:prstGeom>
                  <a:noFill/>
                  <a:ln w="12700" cap="flat" cmpd="sng" algn="ctr">
                    <a:solidFill>
                      <a:sysClr val="window" lastClr="FFFFFF">
                        <a:lumMod val="65000"/>
                      </a:sysClr>
                    </a:solidFill>
                    <a:prstDash val="solid"/>
                  </a:ln>
                  <a:effectLst/>
                </p:spPr>
              </p:cxnSp>
              <p:cxnSp>
                <p:nvCxnSpPr>
                  <p:cNvPr id="108" name="Straight Connector 143"/>
                  <p:cNvCxnSpPr/>
                  <p:nvPr/>
                </p:nvCxnSpPr>
                <p:spPr>
                  <a:xfrm>
                    <a:off x="4800600" y="4525023"/>
                    <a:ext cx="0" cy="182880"/>
                  </a:xfrm>
                  <a:prstGeom prst="line">
                    <a:avLst/>
                  </a:prstGeom>
                  <a:noFill/>
                  <a:ln w="12700" cap="flat" cmpd="sng" algn="ctr">
                    <a:solidFill>
                      <a:sysClr val="window" lastClr="FFFFFF">
                        <a:lumMod val="65000"/>
                      </a:sysClr>
                    </a:solidFill>
                    <a:prstDash val="solid"/>
                  </a:ln>
                  <a:effectLst/>
                </p:spPr>
              </p:cxnSp>
            </p:grpSp>
            <p:grpSp>
              <p:nvGrpSpPr>
                <p:cNvPr id="98" name="Group 133"/>
                <p:cNvGrpSpPr/>
                <p:nvPr/>
              </p:nvGrpSpPr>
              <p:grpSpPr>
                <a:xfrm rot="6300000">
                  <a:off x="4809305" y="1971363"/>
                  <a:ext cx="0" cy="2735579"/>
                  <a:chOff x="4800600" y="1972324"/>
                  <a:chExt cx="0" cy="2735579"/>
                </a:xfrm>
              </p:grpSpPr>
              <p:cxnSp>
                <p:nvCxnSpPr>
                  <p:cNvPr id="105" name="Straight Connector 140"/>
                  <p:cNvCxnSpPr/>
                  <p:nvPr/>
                </p:nvCxnSpPr>
                <p:spPr>
                  <a:xfrm>
                    <a:off x="4800600" y="1972324"/>
                    <a:ext cx="0" cy="182880"/>
                  </a:xfrm>
                  <a:prstGeom prst="line">
                    <a:avLst/>
                  </a:prstGeom>
                  <a:noFill/>
                  <a:ln w="12700" cap="flat" cmpd="sng" algn="ctr">
                    <a:solidFill>
                      <a:sysClr val="window" lastClr="FFFFFF">
                        <a:lumMod val="65000"/>
                      </a:sysClr>
                    </a:solidFill>
                    <a:prstDash val="solid"/>
                  </a:ln>
                  <a:effectLst/>
                </p:spPr>
              </p:cxnSp>
              <p:cxnSp>
                <p:nvCxnSpPr>
                  <p:cNvPr id="106" name="Straight Connector 141"/>
                  <p:cNvCxnSpPr/>
                  <p:nvPr/>
                </p:nvCxnSpPr>
                <p:spPr>
                  <a:xfrm>
                    <a:off x="4800600" y="4525023"/>
                    <a:ext cx="0" cy="182880"/>
                  </a:xfrm>
                  <a:prstGeom prst="line">
                    <a:avLst/>
                  </a:prstGeom>
                  <a:noFill/>
                  <a:ln w="12700" cap="flat" cmpd="sng" algn="ctr">
                    <a:solidFill>
                      <a:sysClr val="window" lastClr="FFFFFF">
                        <a:lumMod val="65000"/>
                      </a:sysClr>
                    </a:solidFill>
                    <a:prstDash val="solid"/>
                  </a:ln>
                  <a:effectLst/>
                </p:spPr>
              </p:cxnSp>
            </p:grpSp>
            <p:grpSp>
              <p:nvGrpSpPr>
                <p:cNvPr id="99" name="Group 134"/>
                <p:cNvGrpSpPr/>
                <p:nvPr/>
              </p:nvGrpSpPr>
              <p:grpSpPr>
                <a:xfrm rot="2700000">
                  <a:off x="4809305" y="1971363"/>
                  <a:ext cx="0" cy="2735579"/>
                  <a:chOff x="4800600" y="1972324"/>
                  <a:chExt cx="0" cy="2735579"/>
                </a:xfrm>
              </p:grpSpPr>
              <p:cxnSp>
                <p:nvCxnSpPr>
                  <p:cNvPr id="103" name="Straight Connector 138"/>
                  <p:cNvCxnSpPr/>
                  <p:nvPr/>
                </p:nvCxnSpPr>
                <p:spPr>
                  <a:xfrm>
                    <a:off x="4800600" y="1972324"/>
                    <a:ext cx="0" cy="182880"/>
                  </a:xfrm>
                  <a:prstGeom prst="line">
                    <a:avLst/>
                  </a:prstGeom>
                  <a:noFill/>
                  <a:ln w="12700" cap="flat" cmpd="sng" algn="ctr">
                    <a:solidFill>
                      <a:sysClr val="window" lastClr="FFFFFF">
                        <a:lumMod val="65000"/>
                      </a:sysClr>
                    </a:solidFill>
                    <a:prstDash val="solid"/>
                  </a:ln>
                  <a:effectLst/>
                </p:spPr>
              </p:cxnSp>
              <p:cxnSp>
                <p:nvCxnSpPr>
                  <p:cNvPr id="104" name="Straight Connector 139"/>
                  <p:cNvCxnSpPr/>
                  <p:nvPr/>
                </p:nvCxnSpPr>
                <p:spPr>
                  <a:xfrm>
                    <a:off x="4800600" y="4525023"/>
                    <a:ext cx="0" cy="182880"/>
                  </a:xfrm>
                  <a:prstGeom prst="line">
                    <a:avLst/>
                  </a:prstGeom>
                  <a:noFill/>
                  <a:ln w="12700" cap="flat" cmpd="sng" algn="ctr">
                    <a:solidFill>
                      <a:sysClr val="window" lastClr="FFFFFF">
                        <a:lumMod val="65000"/>
                      </a:sysClr>
                    </a:solidFill>
                    <a:prstDash val="solid"/>
                  </a:ln>
                  <a:effectLst/>
                </p:spPr>
              </p:cxnSp>
            </p:grpSp>
            <p:grpSp>
              <p:nvGrpSpPr>
                <p:cNvPr id="100" name="Group 135"/>
                <p:cNvGrpSpPr/>
                <p:nvPr/>
              </p:nvGrpSpPr>
              <p:grpSpPr>
                <a:xfrm rot="900000">
                  <a:off x="4809305" y="1971363"/>
                  <a:ext cx="0" cy="2735579"/>
                  <a:chOff x="4800600" y="1972324"/>
                  <a:chExt cx="0" cy="2735579"/>
                </a:xfrm>
              </p:grpSpPr>
              <p:cxnSp>
                <p:nvCxnSpPr>
                  <p:cNvPr id="101" name="Straight Connector 136"/>
                  <p:cNvCxnSpPr/>
                  <p:nvPr/>
                </p:nvCxnSpPr>
                <p:spPr>
                  <a:xfrm>
                    <a:off x="4800600" y="1972324"/>
                    <a:ext cx="0" cy="182880"/>
                  </a:xfrm>
                  <a:prstGeom prst="line">
                    <a:avLst/>
                  </a:prstGeom>
                  <a:noFill/>
                  <a:ln w="12700" cap="flat" cmpd="sng" algn="ctr">
                    <a:solidFill>
                      <a:sysClr val="window" lastClr="FFFFFF">
                        <a:lumMod val="65000"/>
                      </a:sysClr>
                    </a:solidFill>
                    <a:prstDash val="solid"/>
                  </a:ln>
                  <a:effectLst/>
                </p:spPr>
              </p:cxnSp>
              <p:cxnSp>
                <p:nvCxnSpPr>
                  <p:cNvPr id="102" name="Straight Connector 137"/>
                  <p:cNvCxnSpPr/>
                  <p:nvPr/>
                </p:nvCxnSpPr>
                <p:spPr>
                  <a:xfrm>
                    <a:off x="4800600" y="4525023"/>
                    <a:ext cx="0" cy="182880"/>
                  </a:xfrm>
                  <a:prstGeom prst="line">
                    <a:avLst/>
                  </a:prstGeom>
                  <a:noFill/>
                  <a:ln w="12700" cap="flat" cmpd="sng" algn="ctr">
                    <a:solidFill>
                      <a:sysClr val="window" lastClr="FFFFFF">
                        <a:lumMod val="65000"/>
                      </a:sysClr>
                    </a:solidFill>
                    <a:prstDash val="solid"/>
                  </a:ln>
                  <a:effectLst/>
                </p:spPr>
              </p:cxnSp>
            </p:grpSp>
          </p:grpSp>
          <p:sp>
            <p:nvSpPr>
              <p:cNvPr id="90" name="Rectangle 125"/>
              <p:cNvSpPr/>
              <p:nvPr/>
            </p:nvSpPr>
            <p:spPr>
              <a:xfrm rot="19380000">
                <a:off x="6309750" y="2450543"/>
                <a:ext cx="735287" cy="73152"/>
              </a:xfrm>
              <a:prstGeom prst="rect">
                <a:avLst/>
              </a:prstGeom>
              <a:solidFill>
                <a:sysClr val="windowText" lastClr="000000">
                  <a:lumMod val="95000"/>
                  <a:lumOff val="5000"/>
                </a:sysClr>
              </a:solidFill>
              <a:ln w="25400" cap="flat" cmpd="sng" algn="ctr">
                <a:noFill/>
                <a:prstDash val="solid"/>
              </a:ln>
              <a:effectLst>
                <a:outerShdw blurRad="63500" sx="102000" sy="102000" algn="ctr" rotWithShape="0">
                  <a:prstClr val="black">
                    <a:alpha val="40000"/>
                  </a:prstClr>
                </a:outerShdw>
              </a:effectLst>
            </p:spPr>
            <p:txBody>
              <a:bodyPr rtlCol="0" anchor="ctr"/>
              <a:lstStyle/>
              <a:p>
                <a:pPr algn="ctr" fontAlgn="auto">
                  <a:spcBef>
                    <a:spcPts val="0"/>
                  </a:spcBef>
                  <a:spcAft>
                    <a:spcPts val="0"/>
                  </a:spcAft>
                  <a:defRPr/>
                </a:pPr>
                <a:endParaRPr kumimoji="0" lang="en-US" kern="0" dirty="0">
                  <a:solidFill>
                    <a:prstClr val="white"/>
                  </a:solidFill>
                  <a:latin typeface="標楷體" panose="03000509000000000000" pitchFamily="65" charset="-120"/>
                  <a:ea typeface="標楷體" panose="03000509000000000000" pitchFamily="65" charset="-120"/>
                </a:endParaRPr>
              </a:p>
            </p:txBody>
          </p:sp>
          <p:sp>
            <p:nvSpPr>
              <p:cNvPr id="91" name="Rectangle 126"/>
              <p:cNvSpPr/>
              <p:nvPr/>
            </p:nvSpPr>
            <p:spPr>
              <a:xfrm rot="240000" flipH="1">
                <a:off x="5175753" y="2648019"/>
                <a:ext cx="1208482" cy="45720"/>
              </a:xfrm>
              <a:prstGeom prst="rect">
                <a:avLst/>
              </a:prstGeom>
              <a:solidFill>
                <a:sysClr val="windowText" lastClr="000000">
                  <a:lumMod val="95000"/>
                  <a:lumOff val="5000"/>
                </a:sysClr>
              </a:solidFill>
              <a:ln w="25400" cap="flat" cmpd="sng" algn="ctr">
                <a:noFill/>
                <a:prstDash val="solid"/>
              </a:ln>
              <a:effectLst>
                <a:outerShdw blurRad="63500" sx="102000" sy="102000" algn="ctr" rotWithShape="0">
                  <a:prstClr val="black">
                    <a:alpha val="40000"/>
                  </a:prstClr>
                </a:outerShdw>
              </a:effectLst>
            </p:spPr>
            <p:txBody>
              <a:bodyPr rtlCol="0" anchor="ctr"/>
              <a:lstStyle/>
              <a:p>
                <a:pPr algn="ctr" fontAlgn="auto">
                  <a:spcBef>
                    <a:spcPts val="0"/>
                  </a:spcBef>
                  <a:spcAft>
                    <a:spcPts val="0"/>
                  </a:spcAft>
                  <a:defRPr/>
                </a:pPr>
                <a:endParaRPr kumimoji="0" lang="en-US" kern="0" dirty="0">
                  <a:solidFill>
                    <a:prstClr val="white"/>
                  </a:solidFill>
                  <a:latin typeface="標楷體" panose="03000509000000000000" pitchFamily="65" charset="-120"/>
                  <a:ea typeface="標楷體" panose="03000509000000000000" pitchFamily="65" charset="-120"/>
                </a:endParaRPr>
              </a:p>
            </p:txBody>
          </p:sp>
          <p:sp>
            <p:nvSpPr>
              <p:cNvPr id="92" name="Oval 127"/>
              <p:cNvSpPr/>
              <p:nvPr/>
            </p:nvSpPr>
            <p:spPr>
              <a:xfrm>
                <a:off x="6290648" y="2620489"/>
                <a:ext cx="182880" cy="182880"/>
              </a:xfrm>
              <a:prstGeom prst="ellipse">
                <a:avLst/>
              </a:prstGeom>
              <a:gradFill>
                <a:gsLst>
                  <a:gs pos="100000">
                    <a:sysClr val="windowText" lastClr="000000">
                      <a:lumMod val="75000"/>
                      <a:lumOff val="25000"/>
                    </a:sysClr>
                  </a:gs>
                  <a:gs pos="0">
                    <a:sysClr val="window" lastClr="FFFFFF"/>
                  </a:gs>
                </a:gsLst>
                <a:lin ang="5400000" scaled="0"/>
              </a:gradFill>
              <a:ln w="25400" cap="flat" cmpd="sng" algn="ctr">
                <a:solidFill>
                  <a:sysClr val="window" lastClr="FFFFFF">
                    <a:lumMod val="75000"/>
                  </a:sysClr>
                </a:solidFill>
                <a:prstDash val="solid"/>
              </a:ln>
              <a:effectLst/>
            </p:spPr>
            <p:txBody>
              <a:bodyPr rtlCol="0" anchor="ctr"/>
              <a:lstStyle/>
              <a:p>
                <a:pPr algn="ctr" fontAlgn="auto">
                  <a:spcBef>
                    <a:spcPts val="0"/>
                  </a:spcBef>
                  <a:spcAft>
                    <a:spcPts val="0"/>
                  </a:spcAft>
                  <a:defRPr/>
                </a:pPr>
                <a:endParaRPr kumimoji="0" lang="en-US" kern="0" dirty="0">
                  <a:solidFill>
                    <a:prstClr val="white"/>
                  </a:solidFill>
                  <a:latin typeface="標楷體" panose="03000509000000000000" pitchFamily="65" charset="-120"/>
                  <a:ea typeface="標楷體" panose="03000509000000000000" pitchFamily="65" charset="-120"/>
                </a:endParaRPr>
              </a:p>
            </p:txBody>
          </p:sp>
          <p:sp>
            <p:nvSpPr>
              <p:cNvPr id="93" name="Oval 128"/>
              <p:cNvSpPr/>
              <p:nvPr/>
            </p:nvSpPr>
            <p:spPr>
              <a:xfrm>
                <a:off x="5324682" y="1388248"/>
                <a:ext cx="2109136" cy="1846046"/>
              </a:xfrm>
              <a:prstGeom prst="ellipse">
                <a:avLst/>
              </a:prstGeom>
              <a:gradFill>
                <a:gsLst>
                  <a:gs pos="100000">
                    <a:sysClr val="window" lastClr="FFFFFF">
                      <a:alpha val="0"/>
                    </a:sysClr>
                  </a:gs>
                  <a:gs pos="54000">
                    <a:srgbClr val="FFFFFF">
                      <a:alpha val="20000"/>
                    </a:srgbClr>
                  </a:gs>
                  <a:gs pos="0">
                    <a:sysClr val="window" lastClr="FFFFFF">
                      <a:alpha val="50000"/>
                    </a:sysClr>
                  </a:gs>
                </a:gsLst>
                <a:lin ang="5400000" scaled="0"/>
              </a:gradFill>
              <a:ln w="25400" cap="flat" cmpd="sng" algn="ctr">
                <a:noFill/>
                <a:prstDash val="solid"/>
              </a:ln>
              <a:effectLst/>
            </p:spPr>
            <p:txBody>
              <a:bodyPr rtlCol="0" anchor="ctr"/>
              <a:lstStyle/>
              <a:p>
                <a:pPr algn="ctr" fontAlgn="auto">
                  <a:spcBef>
                    <a:spcPts val="0"/>
                  </a:spcBef>
                  <a:spcAft>
                    <a:spcPts val="0"/>
                  </a:spcAft>
                  <a:defRPr/>
                </a:pPr>
                <a:endParaRPr kumimoji="0" lang="en-US" kern="0" dirty="0">
                  <a:solidFill>
                    <a:prstClr val="white"/>
                  </a:solidFill>
                  <a:latin typeface="標楷體" panose="03000509000000000000" pitchFamily="65" charset="-120"/>
                  <a:ea typeface="標楷體" panose="03000509000000000000" pitchFamily="65" charset="-120"/>
                </a:endParaRPr>
              </a:p>
            </p:txBody>
          </p:sp>
          <p:sp>
            <p:nvSpPr>
              <p:cNvPr id="94" name="Oval 3"/>
              <p:cNvSpPr/>
              <p:nvPr/>
            </p:nvSpPr>
            <p:spPr>
              <a:xfrm>
                <a:off x="4827610" y="1154952"/>
                <a:ext cx="3108960" cy="3108959"/>
              </a:xfrm>
              <a:custGeom>
                <a:avLst/>
                <a:gdLst/>
                <a:ahLst/>
                <a:cxnLst/>
                <a:rect l="l" t="t" r="r" b="b"/>
                <a:pathLst>
                  <a:path w="3108960" h="3108960">
                    <a:moveTo>
                      <a:pt x="1554480" y="185155"/>
                    </a:moveTo>
                    <a:cubicBezTo>
                      <a:pt x="798223" y="185155"/>
                      <a:pt x="185155" y="798223"/>
                      <a:pt x="185155" y="1554480"/>
                    </a:cubicBezTo>
                    <a:cubicBezTo>
                      <a:pt x="185155" y="2310737"/>
                      <a:pt x="798223" y="2923805"/>
                      <a:pt x="1554480" y="2923805"/>
                    </a:cubicBezTo>
                    <a:cubicBezTo>
                      <a:pt x="2310737" y="2923805"/>
                      <a:pt x="2923805" y="2310737"/>
                      <a:pt x="2923805" y="1554480"/>
                    </a:cubicBezTo>
                    <a:cubicBezTo>
                      <a:pt x="2923805" y="798223"/>
                      <a:pt x="2310737" y="185155"/>
                      <a:pt x="1554480" y="185155"/>
                    </a:cubicBezTo>
                    <a:close/>
                    <a:moveTo>
                      <a:pt x="1554480" y="0"/>
                    </a:moveTo>
                    <a:cubicBezTo>
                      <a:pt x="2412996" y="0"/>
                      <a:pt x="3108960" y="695964"/>
                      <a:pt x="3108960" y="1554480"/>
                    </a:cubicBezTo>
                    <a:cubicBezTo>
                      <a:pt x="3108960" y="2412996"/>
                      <a:pt x="2412996" y="3108960"/>
                      <a:pt x="1554480" y="3108960"/>
                    </a:cubicBezTo>
                    <a:cubicBezTo>
                      <a:pt x="695964" y="3108960"/>
                      <a:pt x="0" y="2412996"/>
                      <a:pt x="0" y="1554480"/>
                    </a:cubicBezTo>
                    <a:cubicBezTo>
                      <a:pt x="0" y="695964"/>
                      <a:pt x="695964" y="0"/>
                      <a:pt x="1554480" y="0"/>
                    </a:cubicBezTo>
                    <a:close/>
                  </a:path>
                </a:pathLst>
              </a:custGeom>
              <a:gradFill flip="none" rotWithShape="1">
                <a:gsLst>
                  <a:gs pos="0">
                    <a:srgbClr val="CBCBCB"/>
                  </a:gs>
                  <a:gs pos="13000">
                    <a:srgbClr val="5F5F5F"/>
                  </a:gs>
                  <a:gs pos="21001">
                    <a:srgbClr val="5F5F5F"/>
                  </a:gs>
                  <a:gs pos="63000">
                    <a:srgbClr val="FFFFFF"/>
                  </a:gs>
                  <a:gs pos="67000">
                    <a:srgbClr val="B2B2B2"/>
                  </a:gs>
                  <a:gs pos="79000">
                    <a:sysClr val="windowText" lastClr="000000">
                      <a:lumMod val="50000"/>
                      <a:lumOff val="50000"/>
                    </a:sysClr>
                  </a:gs>
                  <a:gs pos="89000">
                    <a:srgbClr val="777777"/>
                  </a:gs>
                  <a:gs pos="100000">
                    <a:srgbClr val="EAEAEA"/>
                  </a:gs>
                </a:gsLst>
                <a:lin ang="2700000" scaled="1"/>
                <a:tileRect/>
              </a:gradFill>
              <a:ln w="19050" cap="flat" cmpd="sng" algn="ctr">
                <a:solidFill>
                  <a:sysClr val="window" lastClr="FFFFFF">
                    <a:lumMod val="50000"/>
                  </a:sysClr>
                </a:solidFill>
                <a:prstDash val="solid"/>
              </a:ln>
              <a:effectLst>
                <a:outerShdw blurRad="88900" dist="50800" dir="5400000" algn="t" rotWithShape="0">
                  <a:prstClr val="black">
                    <a:alpha val="99000"/>
                  </a:prstClr>
                </a:outerShdw>
              </a:effectLst>
            </p:spPr>
            <p:txBody>
              <a:bodyPr rtlCol="0" anchor="ctr"/>
              <a:lstStyle/>
              <a:p>
                <a:pPr algn="ctr" fontAlgn="auto">
                  <a:spcBef>
                    <a:spcPts val="0"/>
                  </a:spcBef>
                  <a:spcAft>
                    <a:spcPts val="0"/>
                  </a:spcAft>
                  <a:defRPr/>
                </a:pPr>
                <a:endParaRPr kumimoji="0" lang="en-US" kern="0" dirty="0">
                  <a:solidFill>
                    <a:prstClr val="white"/>
                  </a:solidFill>
                  <a:latin typeface="標楷體" panose="03000509000000000000" pitchFamily="65" charset="-120"/>
                  <a:ea typeface="標楷體" panose="03000509000000000000" pitchFamily="65" charset="-120"/>
                </a:endParaRPr>
              </a:p>
            </p:txBody>
          </p:sp>
        </p:grpSp>
        <p:grpSp>
          <p:nvGrpSpPr>
            <p:cNvPr id="10" name="Group 178"/>
            <p:cNvGrpSpPr>
              <a:grpSpLocks noChangeAspect="1"/>
            </p:cNvGrpSpPr>
            <p:nvPr/>
          </p:nvGrpSpPr>
          <p:grpSpPr>
            <a:xfrm>
              <a:off x="3596154" y="1376687"/>
              <a:ext cx="2006927" cy="2377440"/>
              <a:chOff x="4685832" y="646543"/>
              <a:chExt cx="3392513" cy="4018824"/>
            </a:xfrm>
          </p:grpSpPr>
          <p:grpSp>
            <p:nvGrpSpPr>
              <p:cNvPr id="20" name="Group 180"/>
              <p:cNvGrpSpPr/>
              <p:nvPr/>
            </p:nvGrpSpPr>
            <p:grpSpPr>
              <a:xfrm>
                <a:off x="4695577" y="3775909"/>
                <a:ext cx="3345045" cy="889458"/>
                <a:chOff x="366453" y="3433822"/>
                <a:chExt cx="3345045" cy="889458"/>
              </a:xfrm>
            </p:grpSpPr>
            <p:sp>
              <p:nvSpPr>
                <p:cNvPr id="76" name="Oval 236"/>
                <p:cNvSpPr/>
                <p:nvPr/>
              </p:nvSpPr>
              <p:spPr>
                <a:xfrm>
                  <a:off x="366453" y="3662632"/>
                  <a:ext cx="953904" cy="501042"/>
                </a:xfrm>
                <a:prstGeom prst="ellipse">
                  <a:avLst/>
                </a:prstGeom>
                <a:gradFill flip="none" rotWithShape="1">
                  <a:gsLst>
                    <a:gs pos="0">
                      <a:sysClr val="windowText" lastClr="000000">
                        <a:lumMod val="50000"/>
                        <a:lumOff val="50000"/>
                      </a:sysClr>
                    </a:gs>
                    <a:gs pos="100000">
                      <a:sysClr val="window" lastClr="FFFFFF">
                        <a:alpha val="0"/>
                      </a:sysClr>
                    </a:gs>
                  </a:gsLst>
                  <a:path path="shape">
                    <a:fillToRect l="50000" t="50000" r="50000" b="50000"/>
                  </a:path>
                  <a:tileRect/>
                </a:gradFill>
                <a:ln w="25400" cap="flat" cmpd="sng" algn="ctr">
                  <a:noFill/>
                  <a:prstDash val="solid"/>
                </a:ln>
                <a:effectLst/>
              </p:spPr>
              <p:txBody>
                <a:bodyPr rtlCol="0" anchor="ctr"/>
                <a:lstStyle/>
                <a:p>
                  <a:pPr algn="ctr" fontAlgn="auto">
                    <a:spcBef>
                      <a:spcPts val="0"/>
                    </a:spcBef>
                    <a:spcAft>
                      <a:spcPts val="0"/>
                    </a:spcAft>
                    <a:defRPr/>
                  </a:pPr>
                  <a:endParaRPr kumimoji="0" lang="en-US" kern="0" dirty="0">
                    <a:solidFill>
                      <a:prstClr val="white"/>
                    </a:solidFill>
                    <a:latin typeface="標楷體" panose="03000509000000000000" pitchFamily="65" charset="-120"/>
                    <a:ea typeface="標楷體" panose="03000509000000000000" pitchFamily="65" charset="-120"/>
                  </a:endParaRPr>
                </a:p>
              </p:txBody>
            </p:sp>
            <p:sp>
              <p:nvSpPr>
                <p:cNvPr id="77" name="Oval 237"/>
                <p:cNvSpPr/>
                <p:nvPr/>
              </p:nvSpPr>
              <p:spPr>
                <a:xfrm>
                  <a:off x="919801" y="3433822"/>
                  <a:ext cx="2196800" cy="889458"/>
                </a:xfrm>
                <a:prstGeom prst="ellipse">
                  <a:avLst/>
                </a:prstGeom>
                <a:gradFill flip="none" rotWithShape="1">
                  <a:gsLst>
                    <a:gs pos="0">
                      <a:sysClr val="windowText" lastClr="000000">
                        <a:lumMod val="50000"/>
                        <a:lumOff val="50000"/>
                      </a:sysClr>
                    </a:gs>
                    <a:gs pos="100000">
                      <a:sysClr val="window" lastClr="FFFFFF">
                        <a:alpha val="0"/>
                      </a:sysClr>
                    </a:gs>
                  </a:gsLst>
                  <a:path path="shape">
                    <a:fillToRect l="50000" t="50000" r="50000" b="50000"/>
                  </a:path>
                  <a:tileRect/>
                </a:gradFill>
                <a:ln w="25400" cap="flat" cmpd="sng" algn="ctr">
                  <a:noFill/>
                  <a:prstDash val="solid"/>
                </a:ln>
                <a:effectLst/>
              </p:spPr>
              <p:txBody>
                <a:bodyPr rtlCol="0" anchor="ctr"/>
                <a:lstStyle/>
                <a:p>
                  <a:pPr algn="ctr" fontAlgn="auto">
                    <a:spcBef>
                      <a:spcPts val="0"/>
                    </a:spcBef>
                    <a:spcAft>
                      <a:spcPts val="0"/>
                    </a:spcAft>
                    <a:defRPr/>
                  </a:pPr>
                  <a:endParaRPr kumimoji="0" lang="en-US" kern="0" dirty="0">
                    <a:solidFill>
                      <a:prstClr val="white"/>
                    </a:solidFill>
                    <a:latin typeface="標楷體" panose="03000509000000000000" pitchFamily="65" charset="-120"/>
                    <a:ea typeface="標楷體" panose="03000509000000000000" pitchFamily="65" charset="-120"/>
                  </a:endParaRPr>
                </a:p>
              </p:txBody>
            </p:sp>
            <p:sp>
              <p:nvSpPr>
                <p:cNvPr id="78" name="Oval 238"/>
                <p:cNvSpPr/>
                <p:nvPr/>
              </p:nvSpPr>
              <p:spPr>
                <a:xfrm>
                  <a:off x="2760522" y="3657600"/>
                  <a:ext cx="950976" cy="502920"/>
                </a:xfrm>
                <a:prstGeom prst="ellipse">
                  <a:avLst/>
                </a:prstGeom>
                <a:gradFill flip="none" rotWithShape="1">
                  <a:gsLst>
                    <a:gs pos="0">
                      <a:sysClr val="windowText" lastClr="000000">
                        <a:lumMod val="50000"/>
                        <a:lumOff val="50000"/>
                      </a:sysClr>
                    </a:gs>
                    <a:gs pos="100000">
                      <a:sysClr val="window" lastClr="FFFFFF">
                        <a:alpha val="0"/>
                      </a:sysClr>
                    </a:gs>
                  </a:gsLst>
                  <a:path path="shape">
                    <a:fillToRect l="50000" t="50000" r="50000" b="50000"/>
                  </a:path>
                  <a:tileRect/>
                </a:gradFill>
                <a:ln w="25400" cap="flat" cmpd="sng" algn="ctr">
                  <a:noFill/>
                  <a:prstDash val="solid"/>
                </a:ln>
                <a:effectLst/>
              </p:spPr>
              <p:txBody>
                <a:bodyPr rtlCol="0" anchor="ctr"/>
                <a:lstStyle/>
                <a:p>
                  <a:pPr algn="ctr" fontAlgn="auto">
                    <a:spcBef>
                      <a:spcPts val="0"/>
                    </a:spcBef>
                    <a:spcAft>
                      <a:spcPts val="0"/>
                    </a:spcAft>
                    <a:defRPr/>
                  </a:pPr>
                  <a:endParaRPr kumimoji="0" lang="en-US" kern="0" dirty="0">
                    <a:solidFill>
                      <a:prstClr val="white"/>
                    </a:solidFill>
                    <a:latin typeface="標楷體" panose="03000509000000000000" pitchFamily="65" charset="-120"/>
                    <a:ea typeface="標楷體" panose="03000509000000000000" pitchFamily="65" charset="-120"/>
                  </a:endParaRPr>
                </a:p>
              </p:txBody>
            </p:sp>
          </p:grpSp>
          <p:sp>
            <p:nvSpPr>
              <p:cNvPr id="21" name="Rounded Rectangle 36"/>
              <p:cNvSpPr/>
              <p:nvPr/>
            </p:nvSpPr>
            <p:spPr>
              <a:xfrm rot="5400000">
                <a:off x="6132029" y="988388"/>
                <a:ext cx="500119" cy="274320"/>
              </a:xfrm>
              <a:custGeom>
                <a:avLst/>
                <a:gdLst/>
                <a:ahLst/>
                <a:cxnLst/>
                <a:rect l="l" t="t" r="r" b="b"/>
                <a:pathLst>
                  <a:path w="500119" h="274320">
                    <a:moveTo>
                      <a:pt x="0" y="237744"/>
                    </a:moveTo>
                    <a:lnTo>
                      <a:pt x="0" y="36576"/>
                    </a:lnTo>
                    <a:cubicBezTo>
                      <a:pt x="0" y="16376"/>
                      <a:pt x="16376" y="0"/>
                      <a:pt x="36576" y="0"/>
                    </a:cubicBezTo>
                    <a:cubicBezTo>
                      <a:pt x="56776" y="0"/>
                      <a:pt x="73152" y="16376"/>
                      <a:pt x="73152" y="36576"/>
                    </a:cubicBezTo>
                    <a:lnTo>
                      <a:pt x="73152" y="132588"/>
                    </a:lnTo>
                    <a:lnTo>
                      <a:pt x="495547" y="132588"/>
                    </a:lnTo>
                    <a:cubicBezTo>
                      <a:pt x="498062" y="132588"/>
                      <a:pt x="500119" y="134636"/>
                      <a:pt x="500119" y="137160"/>
                    </a:cubicBezTo>
                    <a:cubicBezTo>
                      <a:pt x="500119" y="139685"/>
                      <a:pt x="498062" y="141732"/>
                      <a:pt x="495547" y="141732"/>
                    </a:cubicBezTo>
                    <a:lnTo>
                      <a:pt x="73152" y="141732"/>
                    </a:lnTo>
                    <a:lnTo>
                      <a:pt x="73152" y="237744"/>
                    </a:lnTo>
                    <a:cubicBezTo>
                      <a:pt x="73152" y="257944"/>
                      <a:pt x="56776" y="274320"/>
                      <a:pt x="36576" y="274320"/>
                    </a:cubicBezTo>
                    <a:cubicBezTo>
                      <a:pt x="16376" y="274320"/>
                      <a:pt x="0" y="257944"/>
                      <a:pt x="0" y="237744"/>
                    </a:cubicBezTo>
                    <a:close/>
                  </a:path>
                </a:pathLst>
              </a:custGeom>
              <a:solidFill>
                <a:sysClr val="windowText" lastClr="000000">
                  <a:lumMod val="50000"/>
                  <a:lumOff val="50000"/>
                </a:sysClr>
              </a:solidFill>
              <a:ln w="19050" cap="flat" cmpd="sng" algn="ctr">
                <a:solidFill>
                  <a:sysClr val="window" lastClr="FFFFFF">
                    <a:lumMod val="50000"/>
                  </a:sysClr>
                </a:solidFill>
                <a:prstDash val="solid"/>
              </a:ln>
              <a:effectLst/>
            </p:spPr>
            <p:txBody>
              <a:bodyPr rtlCol="0" anchor="ctr"/>
              <a:lstStyle/>
              <a:p>
                <a:pPr algn="ctr" fontAlgn="auto">
                  <a:spcBef>
                    <a:spcPts val="0"/>
                  </a:spcBef>
                  <a:spcAft>
                    <a:spcPts val="0"/>
                  </a:spcAft>
                  <a:defRPr/>
                </a:pPr>
                <a:endParaRPr kumimoji="0" lang="en-US" kern="0" dirty="0">
                  <a:solidFill>
                    <a:prstClr val="white"/>
                  </a:solidFill>
                  <a:latin typeface="標楷體" panose="03000509000000000000" pitchFamily="65" charset="-120"/>
                  <a:ea typeface="標楷體" panose="03000509000000000000" pitchFamily="65" charset="-120"/>
                </a:endParaRPr>
              </a:p>
            </p:txBody>
          </p:sp>
          <p:sp>
            <p:nvSpPr>
              <p:cNvPr id="22" name="Rounded Rectangle 182"/>
              <p:cNvSpPr/>
              <p:nvPr/>
            </p:nvSpPr>
            <p:spPr>
              <a:xfrm rot="3780000">
                <a:off x="5208956" y="1204462"/>
                <a:ext cx="640080" cy="54864"/>
              </a:xfrm>
              <a:prstGeom prst="roundRect">
                <a:avLst>
                  <a:gd name="adj" fmla="val 50000"/>
                </a:avLst>
              </a:prstGeom>
              <a:solidFill>
                <a:sysClr val="windowText" lastClr="000000">
                  <a:lumMod val="50000"/>
                  <a:lumOff val="50000"/>
                </a:sysClr>
              </a:solidFill>
              <a:ln w="19050" cap="flat" cmpd="sng" algn="ctr">
                <a:solidFill>
                  <a:sysClr val="window" lastClr="FFFFFF">
                    <a:lumMod val="50000"/>
                  </a:sysClr>
                </a:solidFill>
                <a:prstDash val="solid"/>
              </a:ln>
              <a:effectLst/>
            </p:spPr>
            <p:txBody>
              <a:bodyPr rtlCol="0" anchor="ctr"/>
              <a:lstStyle/>
              <a:p>
                <a:pPr algn="ctr" fontAlgn="auto">
                  <a:spcBef>
                    <a:spcPts val="0"/>
                  </a:spcBef>
                  <a:spcAft>
                    <a:spcPts val="0"/>
                  </a:spcAft>
                  <a:defRPr/>
                </a:pPr>
                <a:endParaRPr kumimoji="0" lang="en-US" kern="0" dirty="0">
                  <a:solidFill>
                    <a:prstClr val="white"/>
                  </a:solidFill>
                  <a:latin typeface="標楷體" panose="03000509000000000000" pitchFamily="65" charset="-120"/>
                  <a:ea typeface="標楷體" panose="03000509000000000000" pitchFamily="65" charset="-120"/>
                </a:endParaRPr>
              </a:p>
            </p:txBody>
          </p:sp>
          <p:sp>
            <p:nvSpPr>
              <p:cNvPr id="23" name="Rounded Rectangle 183"/>
              <p:cNvSpPr/>
              <p:nvPr/>
            </p:nvSpPr>
            <p:spPr>
              <a:xfrm rot="17820000" flipH="1">
                <a:off x="6929339" y="1249067"/>
                <a:ext cx="640080" cy="54864"/>
              </a:xfrm>
              <a:prstGeom prst="roundRect">
                <a:avLst>
                  <a:gd name="adj" fmla="val 50000"/>
                </a:avLst>
              </a:prstGeom>
              <a:solidFill>
                <a:sysClr val="windowText" lastClr="000000">
                  <a:lumMod val="50000"/>
                  <a:lumOff val="50000"/>
                </a:sysClr>
              </a:solidFill>
              <a:ln w="19050" cap="flat" cmpd="sng" algn="ctr">
                <a:solidFill>
                  <a:sysClr val="window" lastClr="FFFFFF">
                    <a:lumMod val="50000"/>
                  </a:sysClr>
                </a:solidFill>
                <a:prstDash val="solid"/>
              </a:ln>
              <a:effectLst/>
            </p:spPr>
            <p:txBody>
              <a:bodyPr rtlCol="0" anchor="ctr"/>
              <a:lstStyle/>
              <a:p>
                <a:pPr algn="ctr" fontAlgn="auto">
                  <a:spcBef>
                    <a:spcPts val="0"/>
                  </a:spcBef>
                  <a:spcAft>
                    <a:spcPts val="0"/>
                  </a:spcAft>
                  <a:defRPr/>
                </a:pPr>
                <a:endParaRPr kumimoji="0" lang="en-US" kern="0" dirty="0">
                  <a:solidFill>
                    <a:prstClr val="white"/>
                  </a:solidFill>
                  <a:latin typeface="標楷體" panose="03000509000000000000" pitchFamily="65" charset="-120"/>
                  <a:ea typeface="標楷體" panose="03000509000000000000" pitchFamily="65" charset="-120"/>
                </a:endParaRPr>
              </a:p>
            </p:txBody>
          </p:sp>
          <p:sp>
            <p:nvSpPr>
              <p:cNvPr id="24" name="Rounded Rectangle 184"/>
              <p:cNvSpPr/>
              <p:nvPr/>
            </p:nvSpPr>
            <p:spPr>
              <a:xfrm rot="3600000">
                <a:off x="7065500" y="3903652"/>
                <a:ext cx="731520" cy="137160"/>
              </a:xfrm>
              <a:prstGeom prst="roundRect">
                <a:avLst>
                  <a:gd name="adj" fmla="val 50000"/>
                </a:avLst>
              </a:prstGeom>
              <a:gradFill>
                <a:gsLst>
                  <a:gs pos="100000">
                    <a:sysClr val="windowText" lastClr="000000">
                      <a:lumMod val="75000"/>
                      <a:lumOff val="25000"/>
                    </a:sysClr>
                  </a:gs>
                  <a:gs pos="0">
                    <a:sysClr val="window" lastClr="FFFFFF"/>
                  </a:gs>
                </a:gsLst>
                <a:lin ang="5400000" scaled="0"/>
              </a:gradFill>
              <a:ln w="19050" cap="flat" cmpd="sng" algn="ctr">
                <a:solidFill>
                  <a:sysClr val="window" lastClr="FFFFFF">
                    <a:lumMod val="50000"/>
                  </a:sysClr>
                </a:solidFill>
                <a:prstDash val="solid"/>
              </a:ln>
              <a:effectLst/>
            </p:spPr>
            <p:txBody>
              <a:bodyPr rtlCol="0" anchor="ctr"/>
              <a:lstStyle/>
              <a:p>
                <a:pPr algn="ctr" fontAlgn="auto">
                  <a:spcBef>
                    <a:spcPts val="0"/>
                  </a:spcBef>
                  <a:spcAft>
                    <a:spcPts val="0"/>
                  </a:spcAft>
                  <a:defRPr/>
                </a:pPr>
                <a:endParaRPr kumimoji="0" lang="en-US" kern="0" dirty="0">
                  <a:solidFill>
                    <a:prstClr val="white"/>
                  </a:solidFill>
                  <a:latin typeface="標楷體" panose="03000509000000000000" pitchFamily="65" charset="-120"/>
                  <a:ea typeface="標楷體" panose="03000509000000000000" pitchFamily="65" charset="-120"/>
                </a:endParaRPr>
              </a:p>
            </p:txBody>
          </p:sp>
          <p:sp>
            <p:nvSpPr>
              <p:cNvPr id="25" name="Rounded Rectangle 185"/>
              <p:cNvSpPr/>
              <p:nvPr/>
            </p:nvSpPr>
            <p:spPr>
              <a:xfrm rot="18000000" flipH="1">
                <a:off x="4967157" y="3903652"/>
                <a:ext cx="731520" cy="137160"/>
              </a:xfrm>
              <a:prstGeom prst="roundRect">
                <a:avLst>
                  <a:gd name="adj" fmla="val 50000"/>
                </a:avLst>
              </a:prstGeom>
              <a:gradFill>
                <a:gsLst>
                  <a:gs pos="100000">
                    <a:sysClr val="windowText" lastClr="000000">
                      <a:lumMod val="75000"/>
                      <a:lumOff val="25000"/>
                    </a:sysClr>
                  </a:gs>
                  <a:gs pos="0">
                    <a:sysClr val="window" lastClr="FFFFFF"/>
                  </a:gs>
                </a:gsLst>
                <a:lin ang="5400000" scaled="0"/>
              </a:gradFill>
              <a:ln w="19050" cap="flat" cmpd="sng" algn="ctr">
                <a:solidFill>
                  <a:sysClr val="window" lastClr="FFFFFF">
                    <a:lumMod val="50000"/>
                  </a:sysClr>
                </a:solidFill>
                <a:prstDash val="solid"/>
              </a:ln>
              <a:effectLst/>
            </p:spPr>
            <p:txBody>
              <a:bodyPr rtlCol="0" anchor="ctr"/>
              <a:lstStyle/>
              <a:p>
                <a:pPr algn="ctr" fontAlgn="auto">
                  <a:spcBef>
                    <a:spcPts val="0"/>
                  </a:spcBef>
                  <a:spcAft>
                    <a:spcPts val="0"/>
                  </a:spcAft>
                  <a:defRPr/>
                </a:pPr>
                <a:endParaRPr kumimoji="0" lang="en-US" kern="0" dirty="0">
                  <a:solidFill>
                    <a:prstClr val="white"/>
                  </a:solidFill>
                  <a:latin typeface="標楷體" panose="03000509000000000000" pitchFamily="65" charset="-120"/>
                  <a:ea typeface="標楷體" panose="03000509000000000000" pitchFamily="65" charset="-120"/>
                </a:endParaRPr>
              </a:p>
            </p:txBody>
          </p:sp>
          <p:sp>
            <p:nvSpPr>
              <p:cNvPr id="26" name="Oval 186"/>
              <p:cNvSpPr/>
              <p:nvPr/>
            </p:nvSpPr>
            <p:spPr>
              <a:xfrm>
                <a:off x="5012763" y="1342604"/>
                <a:ext cx="2738650" cy="2738650"/>
              </a:xfrm>
              <a:prstGeom prst="ellipse">
                <a:avLst/>
              </a:prstGeom>
              <a:gradFill>
                <a:gsLst>
                  <a:gs pos="100000">
                    <a:srgbClr val="002A4C"/>
                  </a:gs>
                  <a:gs pos="0">
                    <a:srgbClr val="0072D0"/>
                  </a:gs>
                </a:gsLst>
                <a:lin ang="5400000" scaled="0"/>
              </a:gradFill>
              <a:ln w="25400" cap="flat" cmpd="sng" algn="ctr">
                <a:noFill/>
                <a:prstDash val="solid"/>
              </a:ln>
              <a:effectLst/>
            </p:spPr>
            <p:txBody>
              <a:bodyPr rtlCol="0" anchor="ctr"/>
              <a:lstStyle/>
              <a:p>
                <a:pPr algn="ctr" fontAlgn="auto">
                  <a:spcBef>
                    <a:spcPts val="0"/>
                  </a:spcBef>
                  <a:spcAft>
                    <a:spcPts val="0"/>
                  </a:spcAft>
                  <a:defRPr/>
                </a:pPr>
                <a:endParaRPr kumimoji="0" lang="en-US" kern="0" dirty="0">
                  <a:solidFill>
                    <a:prstClr val="white"/>
                  </a:solidFill>
                  <a:latin typeface="標楷體" panose="03000509000000000000" pitchFamily="65" charset="-120"/>
                  <a:ea typeface="標楷體" panose="03000509000000000000" pitchFamily="65" charset="-120"/>
                </a:endParaRPr>
              </a:p>
            </p:txBody>
          </p:sp>
          <p:grpSp>
            <p:nvGrpSpPr>
              <p:cNvPr id="27" name="Group 187"/>
              <p:cNvGrpSpPr/>
              <p:nvPr/>
            </p:nvGrpSpPr>
            <p:grpSpPr>
              <a:xfrm rot="21420000">
                <a:off x="6706745" y="646543"/>
                <a:ext cx="1371600" cy="793811"/>
                <a:chOff x="5100509" y="1253961"/>
                <a:chExt cx="1371600" cy="793811"/>
              </a:xfrm>
            </p:grpSpPr>
            <p:sp>
              <p:nvSpPr>
                <p:cNvPr id="74" name="Oval 10"/>
                <p:cNvSpPr/>
                <p:nvPr/>
              </p:nvSpPr>
              <p:spPr>
                <a:xfrm rot="1649537">
                  <a:off x="5100509" y="1253961"/>
                  <a:ext cx="1371600" cy="685800"/>
                </a:xfrm>
                <a:custGeom>
                  <a:avLst/>
                  <a:gdLst/>
                  <a:ahLst/>
                  <a:cxnLst/>
                  <a:rect l="l" t="t" r="r" b="b"/>
                  <a:pathLst>
                    <a:path w="1371600" h="685800">
                      <a:moveTo>
                        <a:pt x="685800" y="0"/>
                      </a:moveTo>
                      <a:cubicBezTo>
                        <a:pt x="1064557" y="0"/>
                        <a:pt x="1371600" y="307043"/>
                        <a:pt x="1371600" y="685800"/>
                      </a:cubicBezTo>
                      <a:lnTo>
                        <a:pt x="0" y="685800"/>
                      </a:lnTo>
                      <a:cubicBezTo>
                        <a:pt x="0" y="307043"/>
                        <a:pt x="307043" y="0"/>
                        <a:pt x="685800" y="0"/>
                      </a:cubicBezTo>
                      <a:close/>
                    </a:path>
                  </a:pathLst>
                </a:custGeom>
                <a:gradFill flip="none" rotWithShape="1">
                  <a:gsLst>
                    <a:gs pos="100000">
                      <a:sysClr val="window" lastClr="FFFFFF">
                        <a:lumMod val="50000"/>
                      </a:sysClr>
                    </a:gs>
                    <a:gs pos="0">
                      <a:sysClr val="window" lastClr="FFFFFF">
                        <a:lumMod val="95000"/>
                      </a:sysClr>
                    </a:gs>
                  </a:gsLst>
                  <a:lin ang="0" scaled="1"/>
                  <a:tileRect/>
                </a:gradFill>
                <a:ln w="19050" cap="flat" cmpd="sng" algn="ctr">
                  <a:solidFill>
                    <a:sysClr val="window" lastClr="FFFFFF">
                      <a:lumMod val="65000"/>
                    </a:sysClr>
                  </a:solidFill>
                  <a:prstDash val="solid"/>
                </a:ln>
                <a:effectLst/>
              </p:spPr>
              <p:txBody>
                <a:bodyPr rtlCol="0" anchor="ctr"/>
                <a:lstStyle/>
                <a:p>
                  <a:pPr algn="ctr" fontAlgn="auto">
                    <a:spcBef>
                      <a:spcPts val="0"/>
                    </a:spcBef>
                    <a:spcAft>
                      <a:spcPts val="0"/>
                    </a:spcAft>
                    <a:defRPr/>
                  </a:pPr>
                  <a:endParaRPr kumimoji="0" lang="en-US" kern="0" dirty="0">
                    <a:solidFill>
                      <a:prstClr val="white"/>
                    </a:solidFill>
                    <a:latin typeface="標楷體" panose="03000509000000000000" pitchFamily="65" charset="-120"/>
                    <a:ea typeface="標楷體" panose="03000509000000000000" pitchFamily="65" charset="-120"/>
                  </a:endParaRPr>
                </a:p>
              </p:txBody>
            </p:sp>
            <p:sp>
              <p:nvSpPr>
                <p:cNvPr id="75" name="Oval 17"/>
                <p:cNvSpPr/>
                <p:nvPr/>
              </p:nvSpPr>
              <p:spPr>
                <a:xfrm rot="1620000">
                  <a:off x="5608010" y="1385521"/>
                  <a:ext cx="802123" cy="662251"/>
                </a:xfrm>
                <a:custGeom>
                  <a:avLst/>
                  <a:gdLst/>
                  <a:ahLst/>
                  <a:cxnLst/>
                  <a:rect l="l" t="t" r="r" b="b"/>
                  <a:pathLst>
                    <a:path w="802123" h="662251">
                      <a:moveTo>
                        <a:pt x="0" y="16730"/>
                      </a:moveTo>
                      <a:cubicBezTo>
                        <a:pt x="45843" y="5456"/>
                        <a:pt x="93699" y="0"/>
                        <a:pt x="142807" y="0"/>
                      </a:cubicBezTo>
                      <a:cubicBezTo>
                        <a:pt x="504246" y="0"/>
                        <a:pt x="797854" y="295596"/>
                        <a:pt x="802123" y="662251"/>
                      </a:cubicBezTo>
                      <a:lnTo>
                        <a:pt x="707795" y="662251"/>
                      </a:lnTo>
                      <a:cubicBezTo>
                        <a:pt x="698565" y="300977"/>
                        <a:pt x="407362" y="11624"/>
                        <a:pt x="49760" y="11624"/>
                      </a:cubicBezTo>
                      <a:cubicBezTo>
                        <a:pt x="32937" y="11625"/>
                        <a:pt x="16262" y="12265"/>
                        <a:pt x="0" y="16730"/>
                      </a:cubicBezTo>
                      <a:close/>
                    </a:path>
                  </a:pathLst>
                </a:custGeom>
                <a:gradFill>
                  <a:gsLst>
                    <a:gs pos="66000">
                      <a:srgbClr val="FFFFFF">
                        <a:alpha val="73000"/>
                      </a:srgbClr>
                    </a:gs>
                    <a:gs pos="100000">
                      <a:sysClr val="window" lastClr="FFFFFF">
                        <a:alpha val="0"/>
                      </a:sysClr>
                    </a:gs>
                    <a:gs pos="0">
                      <a:sysClr val="window" lastClr="FFFFFF">
                        <a:alpha val="75000"/>
                      </a:sysClr>
                    </a:gs>
                  </a:gsLst>
                  <a:lin ang="0" scaled="1"/>
                </a:gradFill>
                <a:ln w="25400" cap="flat" cmpd="sng" algn="ctr">
                  <a:noFill/>
                  <a:prstDash val="solid"/>
                </a:ln>
                <a:effectLst/>
              </p:spPr>
              <p:txBody>
                <a:bodyPr rtlCol="0" anchor="ctr"/>
                <a:lstStyle/>
                <a:p>
                  <a:pPr algn="ctr" fontAlgn="auto">
                    <a:spcBef>
                      <a:spcPts val="0"/>
                    </a:spcBef>
                    <a:spcAft>
                      <a:spcPts val="0"/>
                    </a:spcAft>
                    <a:defRPr/>
                  </a:pPr>
                  <a:endParaRPr kumimoji="0" lang="en-US" kern="0" dirty="0">
                    <a:solidFill>
                      <a:prstClr val="white"/>
                    </a:solidFill>
                    <a:latin typeface="標楷體" panose="03000509000000000000" pitchFamily="65" charset="-120"/>
                    <a:ea typeface="標楷體" panose="03000509000000000000" pitchFamily="65" charset="-120"/>
                  </a:endParaRPr>
                </a:p>
              </p:txBody>
            </p:sp>
          </p:grpSp>
          <p:grpSp>
            <p:nvGrpSpPr>
              <p:cNvPr id="28" name="Group 188"/>
              <p:cNvGrpSpPr/>
              <p:nvPr/>
            </p:nvGrpSpPr>
            <p:grpSpPr>
              <a:xfrm rot="180000">
                <a:off x="4685832" y="646543"/>
                <a:ext cx="1371600" cy="793811"/>
                <a:chOff x="3124200" y="1253961"/>
                <a:chExt cx="1371600" cy="793811"/>
              </a:xfrm>
            </p:grpSpPr>
            <p:sp>
              <p:nvSpPr>
                <p:cNvPr id="72" name="Oval 10"/>
                <p:cNvSpPr/>
                <p:nvPr/>
              </p:nvSpPr>
              <p:spPr>
                <a:xfrm rot="19950463" flipH="1">
                  <a:off x="3124200" y="1253961"/>
                  <a:ext cx="1371600" cy="685800"/>
                </a:xfrm>
                <a:custGeom>
                  <a:avLst/>
                  <a:gdLst/>
                  <a:ahLst/>
                  <a:cxnLst/>
                  <a:rect l="l" t="t" r="r" b="b"/>
                  <a:pathLst>
                    <a:path w="1371600" h="685800">
                      <a:moveTo>
                        <a:pt x="685800" y="0"/>
                      </a:moveTo>
                      <a:cubicBezTo>
                        <a:pt x="1064557" y="0"/>
                        <a:pt x="1371600" y="307043"/>
                        <a:pt x="1371600" y="685800"/>
                      </a:cubicBezTo>
                      <a:lnTo>
                        <a:pt x="0" y="685800"/>
                      </a:lnTo>
                      <a:cubicBezTo>
                        <a:pt x="0" y="307043"/>
                        <a:pt x="307043" y="0"/>
                        <a:pt x="685800" y="0"/>
                      </a:cubicBezTo>
                      <a:close/>
                    </a:path>
                  </a:pathLst>
                </a:custGeom>
                <a:gradFill flip="none" rotWithShape="1">
                  <a:gsLst>
                    <a:gs pos="100000">
                      <a:sysClr val="window" lastClr="FFFFFF">
                        <a:lumMod val="50000"/>
                      </a:sysClr>
                    </a:gs>
                    <a:gs pos="0">
                      <a:sysClr val="window" lastClr="FFFFFF">
                        <a:lumMod val="95000"/>
                      </a:sysClr>
                    </a:gs>
                  </a:gsLst>
                  <a:lin ang="0" scaled="1"/>
                  <a:tileRect/>
                </a:gradFill>
                <a:ln w="19050" cap="flat" cmpd="sng" algn="ctr">
                  <a:solidFill>
                    <a:sysClr val="window" lastClr="FFFFFF">
                      <a:lumMod val="65000"/>
                    </a:sysClr>
                  </a:solidFill>
                  <a:prstDash val="solid"/>
                </a:ln>
                <a:effectLst/>
              </p:spPr>
              <p:txBody>
                <a:bodyPr rtlCol="0" anchor="ctr"/>
                <a:lstStyle/>
                <a:p>
                  <a:pPr algn="ctr" fontAlgn="auto">
                    <a:spcBef>
                      <a:spcPts val="0"/>
                    </a:spcBef>
                    <a:spcAft>
                      <a:spcPts val="0"/>
                    </a:spcAft>
                    <a:defRPr/>
                  </a:pPr>
                  <a:endParaRPr kumimoji="0" lang="en-US" kern="0" dirty="0">
                    <a:solidFill>
                      <a:prstClr val="white"/>
                    </a:solidFill>
                    <a:latin typeface="標楷體" panose="03000509000000000000" pitchFamily="65" charset="-120"/>
                    <a:ea typeface="標楷體" panose="03000509000000000000" pitchFamily="65" charset="-120"/>
                  </a:endParaRPr>
                </a:p>
              </p:txBody>
            </p:sp>
            <p:sp>
              <p:nvSpPr>
                <p:cNvPr id="73" name="Oval 17"/>
                <p:cNvSpPr/>
                <p:nvPr/>
              </p:nvSpPr>
              <p:spPr>
                <a:xfrm rot="19980000" flipH="1">
                  <a:off x="3186176" y="1385521"/>
                  <a:ext cx="802123" cy="662251"/>
                </a:xfrm>
                <a:custGeom>
                  <a:avLst/>
                  <a:gdLst/>
                  <a:ahLst/>
                  <a:cxnLst/>
                  <a:rect l="l" t="t" r="r" b="b"/>
                  <a:pathLst>
                    <a:path w="802123" h="662251">
                      <a:moveTo>
                        <a:pt x="0" y="16730"/>
                      </a:moveTo>
                      <a:cubicBezTo>
                        <a:pt x="45843" y="5456"/>
                        <a:pt x="93699" y="0"/>
                        <a:pt x="142807" y="0"/>
                      </a:cubicBezTo>
                      <a:cubicBezTo>
                        <a:pt x="504246" y="0"/>
                        <a:pt x="797854" y="295596"/>
                        <a:pt x="802123" y="662251"/>
                      </a:cubicBezTo>
                      <a:lnTo>
                        <a:pt x="707795" y="662251"/>
                      </a:lnTo>
                      <a:cubicBezTo>
                        <a:pt x="698565" y="300977"/>
                        <a:pt x="407362" y="11624"/>
                        <a:pt x="49760" y="11624"/>
                      </a:cubicBezTo>
                      <a:cubicBezTo>
                        <a:pt x="32937" y="11625"/>
                        <a:pt x="16262" y="12265"/>
                        <a:pt x="0" y="16730"/>
                      </a:cubicBezTo>
                      <a:close/>
                    </a:path>
                  </a:pathLst>
                </a:custGeom>
                <a:gradFill>
                  <a:gsLst>
                    <a:gs pos="66000">
                      <a:srgbClr val="FFFFFF">
                        <a:alpha val="73000"/>
                      </a:srgbClr>
                    </a:gs>
                    <a:gs pos="100000">
                      <a:sysClr val="window" lastClr="FFFFFF">
                        <a:alpha val="0"/>
                      </a:sysClr>
                    </a:gs>
                    <a:gs pos="0">
                      <a:sysClr val="window" lastClr="FFFFFF">
                        <a:alpha val="75000"/>
                      </a:sysClr>
                    </a:gs>
                  </a:gsLst>
                  <a:lin ang="0" scaled="1"/>
                </a:gradFill>
                <a:ln w="25400" cap="flat" cmpd="sng" algn="ctr">
                  <a:noFill/>
                  <a:prstDash val="solid"/>
                </a:ln>
                <a:effectLst/>
              </p:spPr>
              <p:txBody>
                <a:bodyPr rtlCol="0" anchor="ctr"/>
                <a:lstStyle/>
                <a:p>
                  <a:pPr algn="ctr" fontAlgn="auto">
                    <a:spcBef>
                      <a:spcPts val="0"/>
                    </a:spcBef>
                    <a:spcAft>
                      <a:spcPts val="0"/>
                    </a:spcAft>
                    <a:defRPr/>
                  </a:pPr>
                  <a:endParaRPr kumimoji="0" lang="en-US" kern="0" dirty="0">
                    <a:solidFill>
                      <a:prstClr val="white"/>
                    </a:solidFill>
                    <a:latin typeface="標楷體" panose="03000509000000000000" pitchFamily="65" charset="-120"/>
                    <a:ea typeface="標楷體" panose="03000509000000000000" pitchFamily="65" charset="-120"/>
                  </a:endParaRPr>
                </a:p>
              </p:txBody>
            </p:sp>
          </p:grpSp>
          <p:grpSp>
            <p:nvGrpSpPr>
              <p:cNvPr id="29" name="Group 189"/>
              <p:cNvGrpSpPr/>
              <p:nvPr/>
            </p:nvGrpSpPr>
            <p:grpSpPr>
              <a:xfrm>
                <a:off x="5015209" y="1340107"/>
                <a:ext cx="2738650" cy="2738872"/>
                <a:chOff x="3431275" y="1969827"/>
                <a:chExt cx="2738650" cy="2738872"/>
              </a:xfrm>
            </p:grpSpPr>
            <p:grpSp>
              <p:nvGrpSpPr>
                <p:cNvPr id="54" name="Group 214"/>
                <p:cNvGrpSpPr/>
                <p:nvPr/>
              </p:nvGrpSpPr>
              <p:grpSpPr>
                <a:xfrm>
                  <a:off x="4800600" y="1970049"/>
                  <a:ext cx="0" cy="2738650"/>
                  <a:chOff x="4798154" y="1972324"/>
                  <a:chExt cx="0" cy="2738650"/>
                </a:xfrm>
              </p:grpSpPr>
              <p:cxnSp>
                <p:nvCxnSpPr>
                  <p:cNvPr id="70" name="Straight Connector 230"/>
                  <p:cNvCxnSpPr/>
                  <p:nvPr/>
                </p:nvCxnSpPr>
                <p:spPr>
                  <a:xfrm>
                    <a:off x="4798154" y="1972324"/>
                    <a:ext cx="0" cy="320040"/>
                  </a:xfrm>
                  <a:prstGeom prst="line">
                    <a:avLst/>
                  </a:prstGeom>
                  <a:noFill/>
                  <a:ln w="19050" cap="flat" cmpd="sng" algn="ctr">
                    <a:solidFill>
                      <a:sysClr val="window" lastClr="FFFFFF">
                        <a:lumMod val="75000"/>
                      </a:sysClr>
                    </a:solidFill>
                    <a:prstDash val="solid"/>
                  </a:ln>
                  <a:effectLst/>
                </p:spPr>
              </p:cxnSp>
              <p:cxnSp>
                <p:nvCxnSpPr>
                  <p:cNvPr id="71" name="Straight Connector 231"/>
                  <p:cNvCxnSpPr/>
                  <p:nvPr/>
                </p:nvCxnSpPr>
                <p:spPr>
                  <a:xfrm>
                    <a:off x="4798154" y="4390934"/>
                    <a:ext cx="0" cy="320040"/>
                  </a:xfrm>
                  <a:prstGeom prst="line">
                    <a:avLst/>
                  </a:prstGeom>
                  <a:noFill/>
                  <a:ln w="19050" cap="flat" cmpd="sng" algn="ctr">
                    <a:solidFill>
                      <a:sysClr val="window" lastClr="FFFFFF">
                        <a:lumMod val="75000"/>
                      </a:sysClr>
                    </a:solidFill>
                    <a:prstDash val="solid"/>
                  </a:ln>
                  <a:effectLst/>
                </p:spPr>
              </p:cxnSp>
            </p:grpSp>
            <p:grpSp>
              <p:nvGrpSpPr>
                <p:cNvPr id="55" name="Group 215"/>
                <p:cNvGrpSpPr/>
                <p:nvPr/>
              </p:nvGrpSpPr>
              <p:grpSpPr>
                <a:xfrm rot="9000000">
                  <a:off x="4800600" y="1970049"/>
                  <a:ext cx="0" cy="2738650"/>
                  <a:chOff x="4798154" y="1972324"/>
                  <a:chExt cx="0" cy="2738650"/>
                </a:xfrm>
              </p:grpSpPr>
              <p:cxnSp>
                <p:nvCxnSpPr>
                  <p:cNvPr id="68" name="Straight Connector 228"/>
                  <p:cNvCxnSpPr/>
                  <p:nvPr/>
                </p:nvCxnSpPr>
                <p:spPr>
                  <a:xfrm>
                    <a:off x="4798154" y="1972324"/>
                    <a:ext cx="0" cy="320040"/>
                  </a:xfrm>
                  <a:prstGeom prst="line">
                    <a:avLst/>
                  </a:prstGeom>
                  <a:noFill/>
                  <a:ln w="19050" cap="flat" cmpd="sng" algn="ctr">
                    <a:solidFill>
                      <a:sysClr val="window" lastClr="FFFFFF">
                        <a:lumMod val="75000"/>
                      </a:sysClr>
                    </a:solidFill>
                    <a:prstDash val="solid"/>
                  </a:ln>
                  <a:effectLst/>
                </p:spPr>
              </p:cxnSp>
              <p:cxnSp>
                <p:nvCxnSpPr>
                  <p:cNvPr id="69" name="Straight Connector 229"/>
                  <p:cNvCxnSpPr/>
                  <p:nvPr/>
                </p:nvCxnSpPr>
                <p:spPr>
                  <a:xfrm>
                    <a:off x="4798154" y="4390934"/>
                    <a:ext cx="0" cy="320040"/>
                  </a:xfrm>
                  <a:prstGeom prst="line">
                    <a:avLst/>
                  </a:prstGeom>
                  <a:noFill/>
                  <a:ln w="19050" cap="flat" cmpd="sng" algn="ctr">
                    <a:solidFill>
                      <a:sysClr val="window" lastClr="FFFFFF">
                        <a:lumMod val="75000"/>
                      </a:sysClr>
                    </a:solidFill>
                    <a:prstDash val="solid"/>
                  </a:ln>
                  <a:effectLst/>
                </p:spPr>
              </p:cxnSp>
            </p:grpSp>
            <p:grpSp>
              <p:nvGrpSpPr>
                <p:cNvPr id="56" name="Group 216"/>
                <p:cNvGrpSpPr/>
                <p:nvPr/>
              </p:nvGrpSpPr>
              <p:grpSpPr>
                <a:xfrm rot="7200000">
                  <a:off x="4800600" y="1970049"/>
                  <a:ext cx="0" cy="2738650"/>
                  <a:chOff x="4798154" y="1972324"/>
                  <a:chExt cx="0" cy="2738650"/>
                </a:xfrm>
              </p:grpSpPr>
              <p:cxnSp>
                <p:nvCxnSpPr>
                  <p:cNvPr id="66" name="Straight Connector 226"/>
                  <p:cNvCxnSpPr/>
                  <p:nvPr/>
                </p:nvCxnSpPr>
                <p:spPr>
                  <a:xfrm>
                    <a:off x="4798154" y="1972324"/>
                    <a:ext cx="0" cy="320040"/>
                  </a:xfrm>
                  <a:prstGeom prst="line">
                    <a:avLst/>
                  </a:prstGeom>
                  <a:noFill/>
                  <a:ln w="19050" cap="flat" cmpd="sng" algn="ctr">
                    <a:solidFill>
                      <a:sysClr val="window" lastClr="FFFFFF">
                        <a:lumMod val="75000"/>
                      </a:sysClr>
                    </a:solidFill>
                    <a:prstDash val="solid"/>
                  </a:ln>
                  <a:effectLst/>
                </p:spPr>
              </p:cxnSp>
              <p:cxnSp>
                <p:nvCxnSpPr>
                  <p:cNvPr id="67" name="Straight Connector 227"/>
                  <p:cNvCxnSpPr/>
                  <p:nvPr/>
                </p:nvCxnSpPr>
                <p:spPr>
                  <a:xfrm>
                    <a:off x="4798154" y="4390934"/>
                    <a:ext cx="0" cy="320040"/>
                  </a:xfrm>
                  <a:prstGeom prst="line">
                    <a:avLst/>
                  </a:prstGeom>
                  <a:noFill/>
                  <a:ln w="19050" cap="flat" cmpd="sng" algn="ctr">
                    <a:solidFill>
                      <a:sysClr val="window" lastClr="FFFFFF">
                        <a:lumMod val="75000"/>
                      </a:sysClr>
                    </a:solidFill>
                    <a:prstDash val="solid"/>
                  </a:ln>
                  <a:effectLst/>
                </p:spPr>
              </p:cxnSp>
            </p:grpSp>
            <p:grpSp>
              <p:nvGrpSpPr>
                <p:cNvPr id="57" name="Group 217"/>
                <p:cNvGrpSpPr/>
                <p:nvPr/>
              </p:nvGrpSpPr>
              <p:grpSpPr>
                <a:xfrm rot="5400000">
                  <a:off x="4800600" y="1970049"/>
                  <a:ext cx="0" cy="2738650"/>
                  <a:chOff x="4798154" y="1972324"/>
                  <a:chExt cx="0" cy="2738650"/>
                </a:xfrm>
              </p:grpSpPr>
              <p:cxnSp>
                <p:nvCxnSpPr>
                  <p:cNvPr id="64" name="Straight Connector 224"/>
                  <p:cNvCxnSpPr/>
                  <p:nvPr/>
                </p:nvCxnSpPr>
                <p:spPr>
                  <a:xfrm>
                    <a:off x="4798154" y="1972324"/>
                    <a:ext cx="0" cy="320040"/>
                  </a:xfrm>
                  <a:prstGeom prst="line">
                    <a:avLst/>
                  </a:prstGeom>
                  <a:noFill/>
                  <a:ln w="19050" cap="flat" cmpd="sng" algn="ctr">
                    <a:solidFill>
                      <a:sysClr val="window" lastClr="FFFFFF">
                        <a:lumMod val="75000"/>
                      </a:sysClr>
                    </a:solidFill>
                    <a:prstDash val="solid"/>
                  </a:ln>
                  <a:effectLst/>
                </p:spPr>
              </p:cxnSp>
              <p:cxnSp>
                <p:nvCxnSpPr>
                  <p:cNvPr id="65" name="Straight Connector 225"/>
                  <p:cNvCxnSpPr/>
                  <p:nvPr/>
                </p:nvCxnSpPr>
                <p:spPr>
                  <a:xfrm>
                    <a:off x="4798154" y="4390934"/>
                    <a:ext cx="0" cy="320040"/>
                  </a:xfrm>
                  <a:prstGeom prst="line">
                    <a:avLst/>
                  </a:prstGeom>
                  <a:noFill/>
                  <a:ln w="19050" cap="flat" cmpd="sng" algn="ctr">
                    <a:solidFill>
                      <a:sysClr val="window" lastClr="FFFFFF">
                        <a:lumMod val="75000"/>
                      </a:sysClr>
                    </a:solidFill>
                    <a:prstDash val="solid"/>
                  </a:ln>
                  <a:effectLst/>
                </p:spPr>
              </p:cxnSp>
            </p:grpSp>
            <p:grpSp>
              <p:nvGrpSpPr>
                <p:cNvPr id="58" name="Group 218"/>
                <p:cNvGrpSpPr/>
                <p:nvPr/>
              </p:nvGrpSpPr>
              <p:grpSpPr>
                <a:xfrm rot="3600000">
                  <a:off x="4800600" y="1970049"/>
                  <a:ext cx="0" cy="2738650"/>
                  <a:chOff x="4798154" y="1972324"/>
                  <a:chExt cx="0" cy="2738650"/>
                </a:xfrm>
              </p:grpSpPr>
              <p:cxnSp>
                <p:nvCxnSpPr>
                  <p:cNvPr id="62" name="Straight Connector 222"/>
                  <p:cNvCxnSpPr/>
                  <p:nvPr/>
                </p:nvCxnSpPr>
                <p:spPr>
                  <a:xfrm>
                    <a:off x="4798154" y="1972324"/>
                    <a:ext cx="0" cy="320040"/>
                  </a:xfrm>
                  <a:prstGeom prst="line">
                    <a:avLst/>
                  </a:prstGeom>
                  <a:noFill/>
                  <a:ln w="19050" cap="flat" cmpd="sng" algn="ctr">
                    <a:solidFill>
                      <a:sysClr val="window" lastClr="FFFFFF">
                        <a:lumMod val="75000"/>
                      </a:sysClr>
                    </a:solidFill>
                    <a:prstDash val="solid"/>
                  </a:ln>
                  <a:effectLst/>
                </p:spPr>
              </p:cxnSp>
              <p:cxnSp>
                <p:nvCxnSpPr>
                  <p:cNvPr id="63" name="Straight Connector 223"/>
                  <p:cNvCxnSpPr/>
                  <p:nvPr/>
                </p:nvCxnSpPr>
                <p:spPr>
                  <a:xfrm>
                    <a:off x="4798154" y="4390934"/>
                    <a:ext cx="0" cy="320040"/>
                  </a:xfrm>
                  <a:prstGeom prst="line">
                    <a:avLst/>
                  </a:prstGeom>
                  <a:noFill/>
                  <a:ln w="19050" cap="flat" cmpd="sng" algn="ctr">
                    <a:solidFill>
                      <a:sysClr val="window" lastClr="FFFFFF">
                        <a:lumMod val="75000"/>
                      </a:sysClr>
                    </a:solidFill>
                    <a:prstDash val="solid"/>
                  </a:ln>
                  <a:effectLst/>
                </p:spPr>
              </p:cxnSp>
            </p:grpSp>
            <p:grpSp>
              <p:nvGrpSpPr>
                <p:cNvPr id="59" name="Group 219"/>
                <p:cNvGrpSpPr/>
                <p:nvPr/>
              </p:nvGrpSpPr>
              <p:grpSpPr>
                <a:xfrm rot="1800000">
                  <a:off x="4798154" y="1969827"/>
                  <a:ext cx="0" cy="2738650"/>
                  <a:chOff x="4798154" y="1972324"/>
                  <a:chExt cx="0" cy="2738650"/>
                </a:xfrm>
              </p:grpSpPr>
              <p:cxnSp>
                <p:nvCxnSpPr>
                  <p:cNvPr id="60" name="Straight Connector 220"/>
                  <p:cNvCxnSpPr/>
                  <p:nvPr/>
                </p:nvCxnSpPr>
                <p:spPr>
                  <a:xfrm>
                    <a:off x="4798154" y="1972324"/>
                    <a:ext cx="0" cy="320040"/>
                  </a:xfrm>
                  <a:prstGeom prst="line">
                    <a:avLst/>
                  </a:prstGeom>
                  <a:noFill/>
                  <a:ln w="19050" cap="flat" cmpd="sng" algn="ctr">
                    <a:solidFill>
                      <a:sysClr val="window" lastClr="FFFFFF">
                        <a:lumMod val="75000"/>
                      </a:sysClr>
                    </a:solidFill>
                    <a:prstDash val="solid"/>
                  </a:ln>
                  <a:effectLst/>
                </p:spPr>
              </p:cxnSp>
              <p:cxnSp>
                <p:nvCxnSpPr>
                  <p:cNvPr id="61" name="Straight Connector 221"/>
                  <p:cNvCxnSpPr/>
                  <p:nvPr/>
                </p:nvCxnSpPr>
                <p:spPr>
                  <a:xfrm>
                    <a:off x="4798154" y="4390934"/>
                    <a:ext cx="0" cy="320040"/>
                  </a:xfrm>
                  <a:prstGeom prst="line">
                    <a:avLst/>
                  </a:prstGeom>
                  <a:noFill/>
                  <a:ln w="19050" cap="flat" cmpd="sng" algn="ctr">
                    <a:solidFill>
                      <a:sysClr val="window" lastClr="FFFFFF">
                        <a:lumMod val="75000"/>
                      </a:sysClr>
                    </a:solidFill>
                    <a:prstDash val="solid"/>
                  </a:ln>
                  <a:effectLst/>
                </p:spPr>
              </p:cxnSp>
            </p:grpSp>
          </p:grpSp>
          <p:grpSp>
            <p:nvGrpSpPr>
              <p:cNvPr id="30" name="Group 190"/>
              <p:cNvGrpSpPr/>
              <p:nvPr/>
            </p:nvGrpSpPr>
            <p:grpSpPr>
              <a:xfrm>
                <a:off x="5025449" y="1341643"/>
                <a:ext cx="2735579" cy="2735579"/>
                <a:chOff x="3441515" y="1971363"/>
                <a:chExt cx="2735579" cy="2735579"/>
              </a:xfrm>
            </p:grpSpPr>
            <p:grpSp>
              <p:nvGrpSpPr>
                <p:cNvPr id="36" name="Group 196"/>
                <p:cNvGrpSpPr/>
                <p:nvPr/>
              </p:nvGrpSpPr>
              <p:grpSpPr>
                <a:xfrm rot="-900000">
                  <a:off x="4809305" y="1971363"/>
                  <a:ext cx="0" cy="2735579"/>
                  <a:chOff x="4800600" y="1972324"/>
                  <a:chExt cx="0" cy="2735579"/>
                </a:xfrm>
              </p:grpSpPr>
              <p:cxnSp>
                <p:nvCxnSpPr>
                  <p:cNvPr id="52" name="Straight Connector 212"/>
                  <p:cNvCxnSpPr/>
                  <p:nvPr/>
                </p:nvCxnSpPr>
                <p:spPr>
                  <a:xfrm>
                    <a:off x="4800600" y="1972324"/>
                    <a:ext cx="0" cy="182880"/>
                  </a:xfrm>
                  <a:prstGeom prst="line">
                    <a:avLst/>
                  </a:prstGeom>
                  <a:noFill/>
                  <a:ln w="12700" cap="flat" cmpd="sng" algn="ctr">
                    <a:solidFill>
                      <a:sysClr val="window" lastClr="FFFFFF">
                        <a:lumMod val="65000"/>
                      </a:sysClr>
                    </a:solidFill>
                    <a:prstDash val="solid"/>
                  </a:ln>
                  <a:effectLst/>
                </p:spPr>
              </p:cxnSp>
              <p:cxnSp>
                <p:nvCxnSpPr>
                  <p:cNvPr id="53" name="Straight Connector 213"/>
                  <p:cNvCxnSpPr/>
                  <p:nvPr/>
                </p:nvCxnSpPr>
                <p:spPr>
                  <a:xfrm>
                    <a:off x="4800600" y="4525023"/>
                    <a:ext cx="0" cy="182880"/>
                  </a:xfrm>
                  <a:prstGeom prst="line">
                    <a:avLst/>
                  </a:prstGeom>
                  <a:noFill/>
                  <a:ln w="12700" cap="flat" cmpd="sng" algn="ctr">
                    <a:solidFill>
                      <a:sysClr val="window" lastClr="FFFFFF">
                        <a:lumMod val="65000"/>
                      </a:sysClr>
                    </a:solidFill>
                    <a:prstDash val="solid"/>
                  </a:ln>
                  <a:effectLst/>
                </p:spPr>
              </p:cxnSp>
            </p:grpSp>
            <p:grpSp>
              <p:nvGrpSpPr>
                <p:cNvPr id="37" name="Group 197"/>
                <p:cNvGrpSpPr/>
                <p:nvPr/>
              </p:nvGrpSpPr>
              <p:grpSpPr>
                <a:xfrm rot="8100000">
                  <a:off x="4809305" y="1971363"/>
                  <a:ext cx="0" cy="2735579"/>
                  <a:chOff x="4800600" y="1972324"/>
                  <a:chExt cx="0" cy="2735579"/>
                </a:xfrm>
              </p:grpSpPr>
              <p:cxnSp>
                <p:nvCxnSpPr>
                  <p:cNvPr id="50" name="Straight Connector 210"/>
                  <p:cNvCxnSpPr/>
                  <p:nvPr/>
                </p:nvCxnSpPr>
                <p:spPr>
                  <a:xfrm>
                    <a:off x="4800600" y="1972324"/>
                    <a:ext cx="0" cy="182880"/>
                  </a:xfrm>
                  <a:prstGeom prst="line">
                    <a:avLst/>
                  </a:prstGeom>
                  <a:noFill/>
                  <a:ln w="12700" cap="flat" cmpd="sng" algn="ctr">
                    <a:solidFill>
                      <a:sysClr val="window" lastClr="FFFFFF">
                        <a:lumMod val="65000"/>
                      </a:sysClr>
                    </a:solidFill>
                    <a:prstDash val="solid"/>
                  </a:ln>
                  <a:effectLst/>
                </p:spPr>
              </p:cxnSp>
              <p:cxnSp>
                <p:nvCxnSpPr>
                  <p:cNvPr id="51" name="Straight Connector 211"/>
                  <p:cNvCxnSpPr/>
                  <p:nvPr/>
                </p:nvCxnSpPr>
                <p:spPr>
                  <a:xfrm>
                    <a:off x="4800600" y="4525023"/>
                    <a:ext cx="0" cy="182880"/>
                  </a:xfrm>
                  <a:prstGeom prst="line">
                    <a:avLst/>
                  </a:prstGeom>
                  <a:noFill/>
                  <a:ln w="12700" cap="flat" cmpd="sng" algn="ctr">
                    <a:solidFill>
                      <a:sysClr val="window" lastClr="FFFFFF">
                        <a:lumMod val="65000"/>
                      </a:sysClr>
                    </a:solidFill>
                    <a:prstDash val="solid"/>
                  </a:ln>
                  <a:effectLst/>
                </p:spPr>
              </p:cxnSp>
            </p:grpSp>
            <p:grpSp>
              <p:nvGrpSpPr>
                <p:cNvPr id="38" name="Group 198"/>
                <p:cNvGrpSpPr/>
                <p:nvPr/>
              </p:nvGrpSpPr>
              <p:grpSpPr>
                <a:xfrm rot="4500000">
                  <a:off x="4809305" y="1971363"/>
                  <a:ext cx="0" cy="2735579"/>
                  <a:chOff x="4800600" y="1972324"/>
                  <a:chExt cx="0" cy="2735579"/>
                </a:xfrm>
              </p:grpSpPr>
              <p:cxnSp>
                <p:nvCxnSpPr>
                  <p:cNvPr id="48" name="Straight Connector 208"/>
                  <p:cNvCxnSpPr/>
                  <p:nvPr/>
                </p:nvCxnSpPr>
                <p:spPr>
                  <a:xfrm>
                    <a:off x="4800600" y="1972324"/>
                    <a:ext cx="0" cy="182880"/>
                  </a:xfrm>
                  <a:prstGeom prst="line">
                    <a:avLst/>
                  </a:prstGeom>
                  <a:noFill/>
                  <a:ln w="12700" cap="flat" cmpd="sng" algn="ctr">
                    <a:solidFill>
                      <a:sysClr val="window" lastClr="FFFFFF">
                        <a:lumMod val="65000"/>
                      </a:sysClr>
                    </a:solidFill>
                    <a:prstDash val="solid"/>
                  </a:ln>
                  <a:effectLst/>
                </p:spPr>
              </p:cxnSp>
              <p:cxnSp>
                <p:nvCxnSpPr>
                  <p:cNvPr id="49" name="Straight Connector 209"/>
                  <p:cNvCxnSpPr/>
                  <p:nvPr/>
                </p:nvCxnSpPr>
                <p:spPr>
                  <a:xfrm>
                    <a:off x="4800600" y="4525023"/>
                    <a:ext cx="0" cy="182880"/>
                  </a:xfrm>
                  <a:prstGeom prst="line">
                    <a:avLst/>
                  </a:prstGeom>
                  <a:noFill/>
                  <a:ln w="12700" cap="flat" cmpd="sng" algn="ctr">
                    <a:solidFill>
                      <a:sysClr val="window" lastClr="FFFFFF">
                        <a:lumMod val="65000"/>
                      </a:sysClr>
                    </a:solidFill>
                    <a:prstDash val="solid"/>
                  </a:ln>
                  <a:effectLst/>
                </p:spPr>
              </p:cxnSp>
            </p:grpSp>
            <p:grpSp>
              <p:nvGrpSpPr>
                <p:cNvPr id="39" name="Group 199"/>
                <p:cNvGrpSpPr/>
                <p:nvPr/>
              </p:nvGrpSpPr>
              <p:grpSpPr>
                <a:xfrm rot="6300000">
                  <a:off x="4809305" y="1971363"/>
                  <a:ext cx="0" cy="2735579"/>
                  <a:chOff x="4800600" y="1972324"/>
                  <a:chExt cx="0" cy="2735579"/>
                </a:xfrm>
              </p:grpSpPr>
              <p:cxnSp>
                <p:nvCxnSpPr>
                  <p:cNvPr id="46" name="Straight Connector 206"/>
                  <p:cNvCxnSpPr/>
                  <p:nvPr/>
                </p:nvCxnSpPr>
                <p:spPr>
                  <a:xfrm>
                    <a:off x="4800600" y="1972324"/>
                    <a:ext cx="0" cy="182880"/>
                  </a:xfrm>
                  <a:prstGeom prst="line">
                    <a:avLst/>
                  </a:prstGeom>
                  <a:noFill/>
                  <a:ln w="12700" cap="flat" cmpd="sng" algn="ctr">
                    <a:solidFill>
                      <a:sysClr val="window" lastClr="FFFFFF">
                        <a:lumMod val="65000"/>
                      </a:sysClr>
                    </a:solidFill>
                    <a:prstDash val="solid"/>
                  </a:ln>
                  <a:effectLst/>
                </p:spPr>
              </p:cxnSp>
              <p:cxnSp>
                <p:nvCxnSpPr>
                  <p:cNvPr id="47" name="Straight Connector 207"/>
                  <p:cNvCxnSpPr/>
                  <p:nvPr/>
                </p:nvCxnSpPr>
                <p:spPr>
                  <a:xfrm>
                    <a:off x="4800600" y="4525023"/>
                    <a:ext cx="0" cy="182880"/>
                  </a:xfrm>
                  <a:prstGeom prst="line">
                    <a:avLst/>
                  </a:prstGeom>
                  <a:noFill/>
                  <a:ln w="12700" cap="flat" cmpd="sng" algn="ctr">
                    <a:solidFill>
                      <a:sysClr val="window" lastClr="FFFFFF">
                        <a:lumMod val="65000"/>
                      </a:sysClr>
                    </a:solidFill>
                    <a:prstDash val="solid"/>
                  </a:ln>
                  <a:effectLst/>
                </p:spPr>
              </p:cxnSp>
            </p:grpSp>
            <p:grpSp>
              <p:nvGrpSpPr>
                <p:cNvPr id="40" name="Group 200"/>
                <p:cNvGrpSpPr/>
                <p:nvPr/>
              </p:nvGrpSpPr>
              <p:grpSpPr>
                <a:xfrm rot="2700000">
                  <a:off x="4809305" y="1971363"/>
                  <a:ext cx="0" cy="2735579"/>
                  <a:chOff x="4800600" y="1972324"/>
                  <a:chExt cx="0" cy="2735579"/>
                </a:xfrm>
              </p:grpSpPr>
              <p:cxnSp>
                <p:nvCxnSpPr>
                  <p:cNvPr id="44" name="Straight Connector 204"/>
                  <p:cNvCxnSpPr/>
                  <p:nvPr/>
                </p:nvCxnSpPr>
                <p:spPr>
                  <a:xfrm>
                    <a:off x="4800600" y="1972324"/>
                    <a:ext cx="0" cy="182880"/>
                  </a:xfrm>
                  <a:prstGeom prst="line">
                    <a:avLst/>
                  </a:prstGeom>
                  <a:noFill/>
                  <a:ln w="12700" cap="flat" cmpd="sng" algn="ctr">
                    <a:solidFill>
                      <a:sysClr val="window" lastClr="FFFFFF">
                        <a:lumMod val="65000"/>
                      </a:sysClr>
                    </a:solidFill>
                    <a:prstDash val="solid"/>
                  </a:ln>
                  <a:effectLst/>
                </p:spPr>
              </p:cxnSp>
              <p:cxnSp>
                <p:nvCxnSpPr>
                  <p:cNvPr id="45" name="Straight Connector 205"/>
                  <p:cNvCxnSpPr/>
                  <p:nvPr/>
                </p:nvCxnSpPr>
                <p:spPr>
                  <a:xfrm>
                    <a:off x="4800600" y="4525023"/>
                    <a:ext cx="0" cy="182880"/>
                  </a:xfrm>
                  <a:prstGeom prst="line">
                    <a:avLst/>
                  </a:prstGeom>
                  <a:noFill/>
                  <a:ln w="12700" cap="flat" cmpd="sng" algn="ctr">
                    <a:solidFill>
                      <a:sysClr val="window" lastClr="FFFFFF">
                        <a:lumMod val="65000"/>
                      </a:sysClr>
                    </a:solidFill>
                    <a:prstDash val="solid"/>
                  </a:ln>
                  <a:effectLst/>
                </p:spPr>
              </p:cxnSp>
            </p:grpSp>
            <p:grpSp>
              <p:nvGrpSpPr>
                <p:cNvPr id="41" name="Group 201"/>
                <p:cNvGrpSpPr/>
                <p:nvPr/>
              </p:nvGrpSpPr>
              <p:grpSpPr>
                <a:xfrm rot="900000">
                  <a:off x="4809305" y="1971363"/>
                  <a:ext cx="0" cy="2735579"/>
                  <a:chOff x="4800600" y="1972324"/>
                  <a:chExt cx="0" cy="2735579"/>
                </a:xfrm>
              </p:grpSpPr>
              <p:cxnSp>
                <p:nvCxnSpPr>
                  <p:cNvPr id="42" name="Straight Connector 202"/>
                  <p:cNvCxnSpPr/>
                  <p:nvPr/>
                </p:nvCxnSpPr>
                <p:spPr>
                  <a:xfrm>
                    <a:off x="4800600" y="1972324"/>
                    <a:ext cx="0" cy="182880"/>
                  </a:xfrm>
                  <a:prstGeom prst="line">
                    <a:avLst/>
                  </a:prstGeom>
                  <a:noFill/>
                  <a:ln w="12700" cap="flat" cmpd="sng" algn="ctr">
                    <a:solidFill>
                      <a:sysClr val="window" lastClr="FFFFFF">
                        <a:lumMod val="65000"/>
                      </a:sysClr>
                    </a:solidFill>
                    <a:prstDash val="solid"/>
                  </a:ln>
                  <a:effectLst/>
                </p:spPr>
              </p:cxnSp>
              <p:cxnSp>
                <p:nvCxnSpPr>
                  <p:cNvPr id="43" name="Straight Connector 203"/>
                  <p:cNvCxnSpPr/>
                  <p:nvPr/>
                </p:nvCxnSpPr>
                <p:spPr>
                  <a:xfrm>
                    <a:off x="4800600" y="4525023"/>
                    <a:ext cx="0" cy="182880"/>
                  </a:xfrm>
                  <a:prstGeom prst="line">
                    <a:avLst/>
                  </a:prstGeom>
                  <a:noFill/>
                  <a:ln w="12700" cap="flat" cmpd="sng" algn="ctr">
                    <a:solidFill>
                      <a:sysClr val="window" lastClr="FFFFFF">
                        <a:lumMod val="65000"/>
                      </a:sysClr>
                    </a:solidFill>
                    <a:prstDash val="solid"/>
                  </a:ln>
                  <a:effectLst/>
                </p:spPr>
              </p:cxnSp>
            </p:grpSp>
          </p:grpSp>
          <p:sp>
            <p:nvSpPr>
              <p:cNvPr id="31" name="Rectangle 191"/>
              <p:cNvSpPr/>
              <p:nvPr/>
            </p:nvSpPr>
            <p:spPr>
              <a:xfrm rot="19380000">
                <a:off x="6309750" y="2450543"/>
                <a:ext cx="735287" cy="73152"/>
              </a:xfrm>
              <a:prstGeom prst="rect">
                <a:avLst/>
              </a:prstGeom>
              <a:solidFill>
                <a:sysClr val="windowText" lastClr="000000">
                  <a:lumMod val="95000"/>
                  <a:lumOff val="5000"/>
                </a:sysClr>
              </a:solidFill>
              <a:ln w="25400" cap="flat" cmpd="sng" algn="ctr">
                <a:noFill/>
                <a:prstDash val="solid"/>
              </a:ln>
              <a:effectLst>
                <a:outerShdw blurRad="63500" sx="102000" sy="102000" algn="ctr" rotWithShape="0">
                  <a:prstClr val="black">
                    <a:alpha val="40000"/>
                  </a:prstClr>
                </a:outerShdw>
              </a:effectLst>
            </p:spPr>
            <p:txBody>
              <a:bodyPr rtlCol="0" anchor="ctr"/>
              <a:lstStyle/>
              <a:p>
                <a:pPr algn="ctr" fontAlgn="auto">
                  <a:spcBef>
                    <a:spcPts val="0"/>
                  </a:spcBef>
                  <a:spcAft>
                    <a:spcPts val="0"/>
                  </a:spcAft>
                  <a:defRPr/>
                </a:pPr>
                <a:endParaRPr kumimoji="0" lang="en-US" kern="0" dirty="0">
                  <a:solidFill>
                    <a:prstClr val="white"/>
                  </a:solidFill>
                  <a:latin typeface="標楷體" panose="03000509000000000000" pitchFamily="65" charset="-120"/>
                  <a:ea typeface="標楷體" panose="03000509000000000000" pitchFamily="65" charset="-120"/>
                </a:endParaRPr>
              </a:p>
            </p:txBody>
          </p:sp>
          <p:sp>
            <p:nvSpPr>
              <p:cNvPr id="32" name="Rectangle 192"/>
              <p:cNvSpPr/>
              <p:nvPr/>
            </p:nvSpPr>
            <p:spPr>
              <a:xfrm rot="240000" flipH="1">
                <a:off x="5175753" y="2648019"/>
                <a:ext cx="1208482" cy="45720"/>
              </a:xfrm>
              <a:prstGeom prst="rect">
                <a:avLst/>
              </a:prstGeom>
              <a:solidFill>
                <a:sysClr val="windowText" lastClr="000000">
                  <a:lumMod val="95000"/>
                  <a:lumOff val="5000"/>
                </a:sysClr>
              </a:solidFill>
              <a:ln w="25400" cap="flat" cmpd="sng" algn="ctr">
                <a:noFill/>
                <a:prstDash val="solid"/>
              </a:ln>
              <a:effectLst>
                <a:outerShdw blurRad="63500" sx="102000" sy="102000" algn="ctr" rotWithShape="0">
                  <a:prstClr val="black">
                    <a:alpha val="40000"/>
                  </a:prstClr>
                </a:outerShdw>
              </a:effectLst>
            </p:spPr>
            <p:txBody>
              <a:bodyPr rtlCol="0" anchor="ctr"/>
              <a:lstStyle/>
              <a:p>
                <a:pPr algn="ctr" fontAlgn="auto">
                  <a:spcBef>
                    <a:spcPts val="0"/>
                  </a:spcBef>
                  <a:spcAft>
                    <a:spcPts val="0"/>
                  </a:spcAft>
                  <a:defRPr/>
                </a:pPr>
                <a:endParaRPr kumimoji="0" lang="en-US" kern="0" dirty="0">
                  <a:solidFill>
                    <a:prstClr val="white"/>
                  </a:solidFill>
                  <a:latin typeface="標楷體" panose="03000509000000000000" pitchFamily="65" charset="-120"/>
                  <a:ea typeface="標楷體" panose="03000509000000000000" pitchFamily="65" charset="-120"/>
                </a:endParaRPr>
              </a:p>
            </p:txBody>
          </p:sp>
          <p:sp>
            <p:nvSpPr>
              <p:cNvPr id="33" name="Oval 193"/>
              <p:cNvSpPr/>
              <p:nvPr/>
            </p:nvSpPr>
            <p:spPr>
              <a:xfrm>
                <a:off x="6290648" y="2620489"/>
                <a:ext cx="182880" cy="182880"/>
              </a:xfrm>
              <a:prstGeom prst="ellipse">
                <a:avLst/>
              </a:prstGeom>
              <a:gradFill>
                <a:gsLst>
                  <a:gs pos="100000">
                    <a:sysClr val="windowText" lastClr="000000">
                      <a:lumMod val="75000"/>
                      <a:lumOff val="25000"/>
                    </a:sysClr>
                  </a:gs>
                  <a:gs pos="0">
                    <a:sysClr val="window" lastClr="FFFFFF"/>
                  </a:gs>
                </a:gsLst>
                <a:lin ang="5400000" scaled="0"/>
              </a:gradFill>
              <a:ln w="25400" cap="flat" cmpd="sng" algn="ctr">
                <a:solidFill>
                  <a:sysClr val="window" lastClr="FFFFFF">
                    <a:lumMod val="75000"/>
                  </a:sysClr>
                </a:solidFill>
                <a:prstDash val="solid"/>
              </a:ln>
              <a:effectLst/>
            </p:spPr>
            <p:txBody>
              <a:bodyPr rtlCol="0" anchor="ctr"/>
              <a:lstStyle/>
              <a:p>
                <a:pPr algn="ctr" fontAlgn="auto">
                  <a:spcBef>
                    <a:spcPts val="0"/>
                  </a:spcBef>
                  <a:spcAft>
                    <a:spcPts val="0"/>
                  </a:spcAft>
                  <a:defRPr/>
                </a:pPr>
                <a:endParaRPr kumimoji="0" lang="en-US" kern="0" dirty="0">
                  <a:solidFill>
                    <a:prstClr val="white"/>
                  </a:solidFill>
                  <a:latin typeface="標楷體" panose="03000509000000000000" pitchFamily="65" charset="-120"/>
                  <a:ea typeface="標楷體" panose="03000509000000000000" pitchFamily="65" charset="-120"/>
                </a:endParaRPr>
              </a:p>
            </p:txBody>
          </p:sp>
          <p:sp>
            <p:nvSpPr>
              <p:cNvPr id="34" name="Oval 194"/>
              <p:cNvSpPr/>
              <p:nvPr/>
            </p:nvSpPr>
            <p:spPr>
              <a:xfrm>
                <a:off x="5324683" y="1388249"/>
                <a:ext cx="2109136" cy="1846047"/>
              </a:xfrm>
              <a:prstGeom prst="ellipse">
                <a:avLst/>
              </a:prstGeom>
              <a:gradFill>
                <a:gsLst>
                  <a:gs pos="100000">
                    <a:sysClr val="window" lastClr="FFFFFF">
                      <a:alpha val="0"/>
                    </a:sysClr>
                  </a:gs>
                  <a:gs pos="54000">
                    <a:srgbClr val="FFFFFF">
                      <a:alpha val="20000"/>
                    </a:srgbClr>
                  </a:gs>
                  <a:gs pos="0">
                    <a:sysClr val="window" lastClr="FFFFFF">
                      <a:alpha val="50000"/>
                    </a:sysClr>
                  </a:gs>
                </a:gsLst>
                <a:lin ang="5400000" scaled="0"/>
              </a:gradFill>
              <a:ln w="25400" cap="flat" cmpd="sng" algn="ctr">
                <a:noFill/>
                <a:prstDash val="solid"/>
              </a:ln>
              <a:effectLst/>
            </p:spPr>
            <p:txBody>
              <a:bodyPr rtlCol="0" anchor="ctr"/>
              <a:lstStyle/>
              <a:p>
                <a:pPr algn="ctr" fontAlgn="auto">
                  <a:spcBef>
                    <a:spcPts val="0"/>
                  </a:spcBef>
                  <a:spcAft>
                    <a:spcPts val="0"/>
                  </a:spcAft>
                  <a:defRPr/>
                </a:pPr>
                <a:endParaRPr kumimoji="0" lang="en-US" kern="0" dirty="0">
                  <a:solidFill>
                    <a:prstClr val="white"/>
                  </a:solidFill>
                  <a:latin typeface="標楷體" panose="03000509000000000000" pitchFamily="65" charset="-120"/>
                  <a:ea typeface="標楷體" panose="03000509000000000000" pitchFamily="65" charset="-120"/>
                </a:endParaRPr>
              </a:p>
            </p:txBody>
          </p:sp>
          <p:sp>
            <p:nvSpPr>
              <p:cNvPr id="35" name="Oval 3"/>
              <p:cNvSpPr/>
              <p:nvPr/>
            </p:nvSpPr>
            <p:spPr>
              <a:xfrm>
                <a:off x="4827608" y="1154952"/>
                <a:ext cx="3108960" cy="3108960"/>
              </a:xfrm>
              <a:custGeom>
                <a:avLst/>
                <a:gdLst/>
                <a:ahLst/>
                <a:cxnLst/>
                <a:rect l="l" t="t" r="r" b="b"/>
                <a:pathLst>
                  <a:path w="3108960" h="3108960">
                    <a:moveTo>
                      <a:pt x="1554480" y="185155"/>
                    </a:moveTo>
                    <a:cubicBezTo>
                      <a:pt x="798223" y="185155"/>
                      <a:pt x="185155" y="798223"/>
                      <a:pt x="185155" y="1554480"/>
                    </a:cubicBezTo>
                    <a:cubicBezTo>
                      <a:pt x="185155" y="2310737"/>
                      <a:pt x="798223" y="2923805"/>
                      <a:pt x="1554480" y="2923805"/>
                    </a:cubicBezTo>
                    <a:cubicBezTo>
                      <a:pt x="2310737" y="2923805"/>
                      <a:pt x="2923805" y="2310737"/>
                      <a:pt x="2923805" y="1554480"/>
                    </a:cubicBezTo>
                    <a:cubicBezTo>
                      <a:pt x="2923805" y="798223"/>
                      <a:pt x="2310737" y="185155"/>
                      <a:pt x="1554480" y="185155"/>
                    </a:cubicBezTo>
                    <a:close/>
                    <a:moveTo>
                      <a:pt x="1554480" y="0"/>
                    </a:moveTo>
                    <a:cubicBezTo>
                      <a:pt x="2412996" y="0"/>
                      <a:pt x="3108960" y="695964"/>
                      <a:pt x="3108960" y="1554480"/>
                    </a:cubicBezTo>
                    <a:cubicBezTo>
                      <a:pt x="3108960" y="2412996"/>
                      <a:pt x="2412996" y="3108960"/>
                      <a:pt x="1554480" y="3108960"/>
                    </a:cubicBezTo>
                    <a:cubicBezTo>
                      <a:pt x="695964" y="3108960"/>
                      <a:pt x="0" y="2412996"/>
                      <a:pt x="0" y="1554480"/>
                    </a:cubicBezTo>
                    <a:cubicBezTo>
                      <a:pt x="0" y="695964"/>
                      <a:pt x="695964" y="0"/>
                      <a:pt x="1554480" y="0"/>
                    </a:cubicBezTo>
                    <a:close/>
                  </a:path>
                </a:pathLst>
              </a:custGeom>
              <a:gradFill flip="none" rotWithShape="1">
                <a:gsLst>
                  <a:gs pos="0">
                    <a:srgbClr val="CBCBCB"/>
                  </a:gs>
                  <a:gs pos="13000">
                    <a:srgbClr val="5F5F5F"/>
                  </a:gs>
                  <a:gs pos="21001">
                    <a:srgbClr val="5F5F5F"/>
                  </a:gs>
                  <a:gs pos="63000">
                    <a:srgbClr val="FFFFFF"/>
                  </a:gs>
                  <a:gs pos="67000">
                    <a:srgbClr val="B2B2B2"/>
                  </a:gs>
                  <a:gs pos="79000">
                    <a:sysClr val="windowText" lastClr="000000">
                      <a:lumMod val="50000"/>
                      <a:lumOff val="50000"/>
                    </a:sysClr>
                  </a:gs>
                  <a:gs pos="89000">
                    <a:srgbClr val="777777"/>
                  </a:gs>
                  <a:gs pos="100000">
                    <a:srgbClr val="EAEAEA"/>
                  </a:gs>
                </a:gsLst>
                <a:lin ang="2700000" scaled="1"/>
                <a:tileRect/>
              </a:gradFill>
              <a:ln w="19050" cap="flat" cmpd="sng" algn="ctr">
                <a:solidFill>
                  <a:sysClr val="window" lastClr="FFFFFF">
                    <a:lumMod val="50000"/>
                  </a:sysClr>
                </a:solidFill>
                <a:prstDash val="solid"/>
              </a:ln>
              <a:effectLst>
                <a:outerShdw blurRad="88900" dist="50800" dir="5400000" algn="t" rotWithShape="0">
                  <a:prstClr val="black">
                    <a:alpha val="99000"/>
                  </a:prstClr>
                </a:outerShdw>
              </a:effectLst>
            </p:spPr>
            <p:txBody>
              <a:bodyPr rtlCol="0" anchor="ctr"/>
              <a:lstStyle/>
              <a:p>
                <a:pPr algn="ctr" fontAlgn="auto">
                  <a:spcBef>
                    <a:spcPts val="0"/>
                  </a:spcBef>
                  <a:spcAft>
                    <a:spcPts val="0"/>
                  </a:spcAft>
                  <a:defRPr/>
                </a:pPr>
                <a:endParaRPr kumimoji="0" lang="en-US" kern="0" dirty="0">
                  <a:solidFill>
                    <a:prstClr val="white"/>
                  </a:solidFill>
                  <a:latin typeface="標楷體" panose="03000509000000000000" pitchFamily="65" charset="-120"/>
                  <a:ea typeface="標楷體" panose="03000509000000000000" pitchFamily="65" charset="-120"/>
                </a:endParaRPr>
              </a:p>
            </p:txBody>
          </p:sp>
        </p:grpSp>
        <p:grpSp>
          <p:nvGrpSpPr>
            <p:cNvPr id="11" name="Group 11"/>
            <p:cNvGrpSpPr/>
            <p:nvPr/>
          </p:nvGrpSpPr>
          <p:grpSpPr>
            <a:xfrm>
              <a:off x="3277589" y="3990982"/>
              <a:ext cx="2646708" cy="2462350"/>
              <a:chOff x="3254968" y="3862246"/>
              <a:chExt cx="2646708" cy="2462350"/>
            </a:xfrm>
          </p:grpSpPr>
          <p:sp>
            <p:nvSpPr>
              <p:cNvPr id="19" name="Rectangle 241"/>
              <p:cNvSpPr/>
              <p:nvPr/>
            </p:nvSpPr>
            <p:spPr>
              <a:xfrm>
                <a:off x="3254968" y="4353143"/>
                <a:ext cx="2646708" cy="1971453"/>
              </a:xfrm>
              <a:prstGeom prst="rect">
                <a:avLst/>
              </a:prstGeom>
              <a:gradFill>
                <a:gsLst>
                  <a:gs pos="100000">
                    <a:sysClr val="window" lastClr="FFFFFF">
                      <a:lumMod val="75000"/>
                    </a:sysClr>
                  </a:gs>
                  <a:gs pos="0">
                    <a:sysClr val="window" lastClr="FFFFFF">
                      <a:lumMod val="95000"/>
                    </a:sysClr>
                  </a:gs>
                </a:gsLst>
                <a:lin ang="5400000" scaled="0"/>
              </a:gradFill>
              <a:ln w="12700" cap="flat" cmpd="sng" algn="ctr">
                <a:solidFill>
                  <a:sysClr val="window" lastClr="FFFFFF">
                    <a:lumMod val="50000"/>
                  </a:sysClr>
                </a:solidFill>
                <a:prstDash val="solid"/>
              </a:ln>
              <a:effectLst>
                <a:reflection blurRad="6350" stA="52000" endA="300" endPos="35000" dir="5400000" sy="-100000" algn="bl" rotWithShape="0"/>
              </a:effectLst>
            </p:spPr>
            <p:txBody>
              <a:bodyPr lIns="182880" tIns="182880" rIns="182880" bIns="182880" rtlCol="0" anchor="ctr"/>
              <a:lstStyle/>
              <a:p>
                <a:pPr algn="ctr" fontAlgn="auto">
                  <a:spcBef>
                    <a:spcPts val="0"/>
                  </a:spcBef>
                  <a:spcAft>
                    <a:spcPts val="0"/>
                  </a:spcAft>
                  <a:defRPr/>
                </a:pPr>
                <a:r>
                  <a:rPr kumimoji="0" lang="zh-TW" altLang="en-US" kern="0" dirty="0">
                    <a:solidFill>
                      <a:prstClr val="black">
                        <a:lumMod val="85000"/>
                        <a:lumOff val="15000"/>
                      </a:prstClr>
                    </a:solidFill>
                    <a:latin typeface="標楷體" panose="03000509000000000000" pitchFamily="65" charset="-120"/>
                    <a:ea typeface="標楷體" panose="03000509000000000000" pitchFamily="65" charset="-120"/>
                  </a:rPr>
                  <a:t>完成基本資料登錄作業，並確定送出</a:t>
                </a:r>
                <a:endParaRPr kumimoji="0" lang="en-US" kern="0" dirty="0">
                  <a:solidFill>
                    <a:prstClr val="black">
                      <a:lumMod val="85000"/>
                      <a:lumOff val="15000"/>
                    </a:prstClr>
                  </a:solidFill>
                  <a:latin typeface="標楷體" panose="03000509000000000000" pitchFamily="65" charset="-120"/>
                  <a:ea typeface="標楷體" panose="03000509000000000000" pitchFamily="65" charset="-120"/>
                </a:endParaRPr>
              </a:p>
            </p:txBody>
          </p:sp>
          <p:sp>
            <p:nvSpPr>
              <p:cNvPr id="18" name="Rectangle 240"/>
              <p:cNvSpPr/>
              <p:nvPr/>
            </p:nvSpPr>
            <p:spPr>
              <a:xfrm>
                <a:off x="3255004" y="3862246"/>
                <a:ext cx="2646671" cy="626350"/>
              </a:xfrm>
              <a:prstGeom prst="rect">
                <a:avLst/>
              </a:prstGeom>
              <a:gradFill>
                <a:gsLst>
                  <a:gs pos="100000">
                    <a:srgbClr val="004E8E"/>
                  </a:gs>
                  <a:gs pos="0">
                    <a:srgbClr val="0072D0"/>
                  </a:gs>
                </a:gsLst>
                <a:lin ang="5400000" scaled="0"/>
              </a:gradFill>
              <a:ln w="19050" cap="flat" cmpd="sng" algn="ctr">
                <a:solidFill>
                  <a:srgbClr val="005EAC"/>
                </a:solidFill>
                <a:prstDash val="solid"/>
              </a:ln>
              <a:effectLst/>
            </p:spPr>
            <p:txBody>
              <a:bodyPr rtlCol="0" anchor="ctr"/>
              <a:lstStyle/>
              <a:p>
                <a:pPr algn="ctr" fontAlgn="auto">
                  <a:spcBef>
                    <a:spcPts val="0"/>
                  </a:spcBef>
                  <a:spcAft>
                    <a:spcPts val="0"/>
                  </a:spcAft>
                  <a:defRPr/>
                </a:pPr>
                <a:r>
                  <a:rPr kumimoji="0" lang="en-US" b="1" kern="0" dirty="0" smtClean="0">
                    <a:solidFill>
                      <a:prstClr val="white"/>
                    </a:solidFill>
                    <a:latin typeface="Times New Roman" panose="02020603050405020304" pitchFamily="18" charset="0"/>
                    <a:ea typeface="標楷體" panose="03000509000000000000" pitchFamily="65" charset="-120"/>
                    <a:cs typeface="Times New Roman" panose="02020603050405020304" pitchFamily="18" charset="0"/>
                  </a:rPr>
                  <a:t>1</a:t>
                </a:r>
                <a:r>
                  <a:rPr kumimoji="0" lang="en-US" altLang="zh-TW" b="1" kern="0" dirty="0" smtClean="0">
                    <a:solidFill>
                      <a:prstClr val="white"/>
                    </a:solidFill>
                    <a:latin typeface="Times New Roman" panose="02020603050405020304" pitchFamily="18" charset="0"/>
                    <a:ea typeface="標楷體" panose="03000509000000000000" pitchFamily="65" charset="-120"/>
                    <a:cs typeface="Times New Roman" panose="02020603050405020304" pitchFamily="18" charset="0"/>
                  </a:rPr>
                  <a:t>11</a:t>
                </a:r>
                <a:r>
                  <a:rPr kumimoji="0" lang="en-US" b="1" kern="0" dirty="0" smtClean="0">
                    <a:solidFill>
                      <a:prstClr val="white"/>
                    </a:solidFill>
                    <a:latin typeface="Times New Roman" panose="02020603050405020304" pitchFamily="18" charset="0"/>
                    <a:ea typeface="標楷體" panose="03000509000000000000" pitchFamily="65" charset="-120"/>
                    <a:cs typeface="Times New Roman" panose="02020603050405020304" pitchFamily="18" charset="0"/>
                  </a:rPr>
                  <a:t>.5.</a:t>
                </a:r>
                <a:r>
                  <a:rPr kumimoji="0" lang="en-US" altLang="zh-TW" b="1" kern="0" dirty="0" smtClean="0">
                    <a:solidFill>
                      <a:prstClr val="white"/>
                    </a:solidFill>
                    <a:latin typeface="Times New Roman" panose="02020603050405020304" pitchFamily="18" charset="0"/>
                    <a:ea typeface="標楷體" panose="03000509000000000000" pitchFamily="65" charset="-120"/>
                    <a:cs typeface="Times New Roman" panose="02020603050405020304" pitchFamily="18" charset="0"/>
                  </a:rPr>
                  <a:t>4(</a:t>
                </a:r>
                <a:r>
                  <a:rPr kumimoji="0" lang="zh-TW" altLang="en-US" b="1" kern="0" dirty="0">
                    <a:solidFill>
                      <a:prstClr val="white"/>
                    </a:solidFill>
                    <a:latin typeface="Times New Roman" panose="02020603050405020304" pitchFamily="18" charset="0"/>
                    <a:ea typeface="標楷體" panose="03000509000000000000" pitchFamily="65" charset="-120"/>
                    <a:cs typeface="Times New Roman" panose="02020603050405020304" pitchFamily="18" charset="0"/>
                  </a:rPr>
                  <a:t>三</a:t>
                </a:r>
                <a:r>
                  <a:rPr kumimoji="0" lang="en-US" altLang="zh-TW" b="1" kern="0" dirty="0">
                    <a:solidFill>
                      <a:prstClr val="white"/>
                    </a:solidFill>
                    <a:latin typeface="Times New Roman" panose="02020603050405020304" pitchFamily="18" charset="0"/>
                    <a:ea typeface="標楷體" panose="03000509000000000000" pitchFamily="65" charset="-120"/>
                    <a:cs typeface="Times New Roman" panose="02020603050405020304" pitchFamily="18" charset="0"/>
                  </a:rPr>
                  <a:t>)</a:t>
                </a:r>
                <a:r>
                  <a:rPr kumimoji="0" lang="en-US" b="1" kern="0" dirty="0">
                    <a:solidFill>
                      <a:prstClr val="white"/>
                    </a:solidFill>
                    <a:latin typeface="Times New Roman" panose="02020603050405020304" pitchFamily="18" charset="0"/>
                    <a:ea typeface="標楷體" panose="03000509000000000000" pitchFamily="65" charset="-120"/>
                    <a:cs typeface="Times New Roman" panose="02020603050405020304" pitchFamily="18" charset="0"/>
                  </a:rPr>
                  <a:t> 17:00</a:t>
                </a:r>
                <a:r>
                  <a:rPr kumimoji="0" lang="zh-TW" altLang="en-US" b="1" kern="0" dirty="0">
                    <a:solidFill>
                      <a:prstClr val="white"/>
                    </a:solidFill>
                    <a:latin typeface="標楷體" panose="03000509000000000000" pitchFamily="65" charset="-120"/>
                    <a:ea typeface="標楷體" panose="03000509000000000000" pitchFamily="65" charset="-120"/>
                  </a:rPr>
                  <a:t>前</a:t>
                </a:r>
                <a:endParaRPr kumimoji="0" lang="en-US" b="1" kern="0" dirty="0">
                  <a:solidFill>
                    <a:prstClr val="white"/>
                  </a:solidFill>
                  <a:latin typeface="標楷體" panose="03000509000000000000" pitchFamily="65" charset="-120"/>
                  <a:ea typeface="標楷體" panose="03000509000000000000" pitchFamily="65" charset="-120"/>
                </a:endParaRPr>
              </a:p>
            </p:txBody>
          </p:sp>
        </p:grpSp>
        <p:grpSp>
          <p:nvGrpSpPr>
            <p:cNvPr id="12" name="Group 9"/>
            <p:cNvGrpSpPr/>
            <p:nvPr/>
          </p:nvGrpSpPr>
          <p:grpSpPr>
            <a:xfrm>
              <a:off x="227418" y="3990983"/>
              <a:ext cx="2719636" cy="2462352"/>
              <a:chOff x="204797" y="3862247"/>
              <a:chExt cx="2719636" cy="2462352"/>
            </a:xfrm>
          </p:grpSpPr>
          <p:sp>
            <p:nvSpPr>
              <p:cNvPr id="17" name="Rectangle 250"/>
              <p:cNvSpPr/>
              <p:nvPr/>
            </p:nvSpPr>
            <p:spPr>
              <a:xfrm>
                <a:off x="204797" y="4425916"/>
                <a:ext cx="2719636" cy="1898683"/>
              </a:xfrm>
              <a:prstGeom prst="rect">
                <a:avLst/>
              </a:prstGeom>
              <a:gradFill>
                <a:gsLst>
                  <a:gs pos="100000">
                    <a:sysClr val="window" lastClr="FFFFFF">
                      <a:lumMod val="75000"/>
                    </a:sysClr>
                  </a:gs>
                  <a:gs pos="0">
                    <a:sysClr val="window" lastClr="FFFFFF">
                      <a:lumMod val="95000"/>
                    </a:sysClr>
                  </a:gs>
                </a:gsLst>
                <a:lin ang="5400000" scaled="0"/>
              </a:gradFill>
              <a:ln w="12700" cap="flat" cmpd="sng" algn="ctr">
                <a:solidFill>
                  <a:sysClr val="window" lastClr="FFFFFF">
                    <a:lumMod val="50000"/>
                  </a:sysClr>
                </a:solidFill>
                <a:prstDash val="solid"/>
              </a:ln>
              <a:effectLst>
                <a:reflection blurRad="6350" stA="52000" endA="300" endPos="35000" dir="5400000" sy="-100000" algn="bl" rotWithShape="0"/>
              </a:effectLst>
            </p:spPr>
            <p:txBody>
              <a:bodyPr lIns="182880" tIns="182880" rIns="182880" bIns="182880" rtlCol="0" anchor="ctr"/>
              <a:lstStyle/>
              <a:p>
                <a:pPr fontAlgn="auto">
                  <a:spcBef>
                    <a:spcPts val="0"/>
                  </a:spcBef>
                  <a:spcAft>
                    <a:spcPts val="0"/>
                  </a:spcAft>
                  <a:defRPr/>
                </a:pPr>
                <a:r>
                  <a:rPr kumimoji="0" lang="zh-TW" altLang="en-US" kern="0" dirty="0">
                    <a:solidFill>
                      <a:prstClr val="black">
                        <a:lumMod val="85000"/>
                        <a:lumOff val="15000"/>
                      </a:prstClr>
                    </a:solidFill>
                    <a:latin typeface="標楷體" panose="03000509000000000000" pitchFamily="65" charset="-120"/>
                    <a:ea typeface="標楷體" panose="03000509000000000000" pitchFamily="65" charset="-120"/>
                  </a:rPr>
                  <a:t>至本委員會四技二專甄選入學網頁依組別身分，完成基本資料登錄作業</a:t>
                </a:r>
                <a:endParaRPr kumimoji="0" lang="en-US" kern="0" dirty="0">
                  <a:solidFill>
                    <a:prstClr val="black">
                      <a:lumMod val="85000"/>
                      <a:lumOff val="15000"/>
                    </a:prstClr>
                  </a:solidFill>
                  <a:latin typeface="標楷體" panose="03000509000000000000" pitchFamily="65" charset="-120"/>
                  <a:ea typeface="標楷體" panose="03000509000000000000" pitchFamily="65" charset="-120"/>
                </a:endParaRPr>
              </a:p>
            </p:txBody>
          </p:sp>
          <p:sp>
            <p:nvSpPr>
              <p:cNvPr id="16" name="Rectangle 249"/>
              <p:cNvSpPr/>
              <p:nvPr/>
            </p:nvSpPr>
            <p:spPr>
              <a:xfrm>
                <a:off x="204797" y="3862247"/>
                <a:ext cx="2719636" cy="626348"/>
              </a:xfrm>
              <a:prstGeom prst="rect">
                <a:avLst/>
              </a:prstGeom>
              <a:gradFill>
                <a:gsLst>
                  <a:gs pos="100000">
                    <a:sysClr val="windowText" lastClr="000000">
                      <a:lumMod val="95000"/>
                      <a:lumOff val="5000"/>
                    </a:sysClr>
                  </a:gs>
                  <a:gs pos="0">
                    <a:sysClr val="windowText" lastClr="000000">
                      <a:lumMod val="50000"/>
                      <a:lumOff val="50000"/>
                    </a:sysClr>
                  </a:gs>
                </a:gsLst>
                <a:lin ang="5400000" scaled="0"/>
              </a:gradFill>
              <a:ln w="19050" cap="flat" cmpd="sng" algn="ctr">
                <a:solidFill>
                  <a:sysClr val="windowText" lastClr="000000">
                    <a:lumMod val="75000"/>
                    <a:lumOff val="25000"/>
                  </a:sysClr>
                </a:solidFill>
                <a:prstDash val="solid"/>
              </a:ln>
              <a:effectLst/>
            </p:spPr>
            <p:txBody>
              <a:bodyPr rtlCol="0" anchor="ctr"/>
              <a:lstStyle/>
              <a:p>
                <a:pPr algn="ctr" fontAlgn="auto">
                  <a:spcBef>
                    <a:spcPts val="0"/>
                  </a:spcBef>
                  <a:spcAft>
                    <a:spcPts val="0"/>
                  </a:spcAft>
                  <a:defRPr/>
                </a:pPr>
                <a:r>
                  <a:rPr kumimoji="0" lang="en-US" b="1" kern="0" dirty="0" smtClean="0">
                    <a:solidFill>
                      <a:prstClr val="white"/>
                    </a:solidFill>
                    <a:latin typeface="Times New Roman" panose="02020603050405020304" pitchFamily="18" charset="0"/>
                    <a:ea typeface="標楷體" panose="03000509000000000000" pitchFamily="65" charset="-120"/>
                    <a:cs typeface="Times New Roman" panose="02020603050405020304" pitchFamily="18" charset="0"/>
                  </a:rPr>
                  <a:t>1</a:t>
                </a:r>
                <a:r>
                  <a:rPr kumimoji="0" lang="en-US" altLang="zh-TW" b="1" kern="0" dirty="0" smtClean="0">
                    <a:solidFill>
                      <a:prstClr val="white"/>
                    </a:solidFill>
                    <a:latin typeface="Times New Roman" panose="02020603050405020304" pitchFamily="18" charset="0"/>
                    <a:ea typeface="標楷體" panose="03000509000000000000" pitchFamily="65" charset="-120"/>
                    <a:cs typeface="Times New Roman" panose="02020603050405020304" pitchFamily="18" charset="0"/>
                  </a:rPr>
                  <a:t>11</a:t>
                </a:r>
                <a:r>
                  <a:rPr kumimoji="0" lang="en-US" b="1" kern="0" dirty="0" smtClean="0">
                    <a:solidFill>
                      <a:prstClr val="white"/>
                    </a:solidFill>
                    <a:latin typeface="Times New Roman" panose="02020603050405020304" pitchFamily="18" charset="0"/>
                    <a:ea typeface="標楷體" panose="03000509000000000000" pitchFamily="65" charset="-120"/>
                    <a:cs typeface="Times New Roman" panose="02020603050405020304" pitchFamily="18" charset="0"/>
                  </a:rPr>
                  <a:t>.4.2</a:t>
                </a:r>
                <a:r>
                  <a:rPr kumimoji="0" lang="en-US" altLang="zh-TW" b="1" kern="0" dirty="0" smtClean="0">
                    <a:solidFill>
                      <a:prstClr val="white"/>
                    </a:solidFill>
                    <a:latin typeface="Times New Roman" panose="02020603050405020304" pitchFamily="18" charset="0"/>
                    <a:ea typeface="標楷體" panose="03000509000000000000" pitchFamily="65" charset="-120"/>
                    <a:cs typeface="Times New Roman" panose="02020603050405020304" pitchFamily="18" charset="0"/>
                  </a:rPr>
                  <a:t>0(</a:t>
                </a:r>
                <a:r>
                  <a:rPr kumimoji="0" lang="zh-TW" altLang="en-US" b="1" kern="0" dirty="0">
                    <a:solidFill>
                      <a:prstClr val="white"/>
                    </a:solidFill>
                    <a:latin typeface="Times New Roman" panose="02020603050405020304" pitchFamily="18" charset="0"/>
                    <a:ea typeface="標楷體" panose="03000509000000000000" pitchFamily="65" charset="-120"/>
                    <a:cs typeface="Times New Roman" panose="02020603050405020304" pitchFamily="18" charset="0"/>
                  </a:rPr>
                  <a:t>三</a:t>
                </a:r>
                <a:r>
                  <a:rPr kumimoji="0" lang="en-US" altLang="zh-TW" b="1" kern="0" dirty="0">
                    <a:solidFill>
                      <a:prstClr val="white"/>
                    </a:solidFill>
                    <a:latin typeface="Times New Roman" panose="02020603050405020304" pitchFamily="18" charset="0"/>
                    <a:ea typeface="標楷體" panose="03000509000000000000" pitchFamily="65" charset="-120"/>
                    <a:cs typeface="Times New Roman" panose="02020603050405020304" pitchFamily="18" charset="0"/>
                  </a:rPr>
                  <a:t>)</a:t>
                </a:r>
              </a:p>
              <a:p>
                <a:pPr algn="ctr" fontAlgn="auto">
                  <a:spcBef>
                    <a:spcPts val="0"/>
                  </a:spcBef>
                  <a:spcAft>
                    <a:spcPts val="0"/>
                  </a:spcAft>
                  <a:defRPr/>
                </a:pPr>
                <a:r>
                  <a:rPr kumimoji="0" lang="zh-TW" altLang="en-US" b="1" kern="0" dirty="0">
                    <a:solidFill>
                      <a:prstClr val="white"/>
                    </a:solidFill>
                    <a:latin typeface="Times New Roman" panose="02020603050405020304" pitchFamily="18" charset="0"/>
                    <a:ea typeface="標楷體" panose="03000509000000000000" pitchFamily="65" charset="-120"/>
                    <a:cs typeface="Times New Roman" panose="02020603050405020304" pitchFamily="18" charset="0"/>
                  </a:rPr>
                  <a:t>至</a:t>
                </a:r>
                <a:r>
                  <a:rPr kumimoji="0" lang="en-US" b="1" kern="0" dirty="0" smtClean="0">
                    <a:solidFill>
                      <a:prstClr val="white"/>
                    </a:solidFill>
                    <a:latin typeface="Times New Roman" panose="02020603050405020304" pitchFamily="18" charset="0"/>
                    <a:ea typeface="標楷體" panose="03000509000000000000" pitchFamily="65" charset="-120"/>
                    <a:cs typeface="Times New Roman" panose="02020603050405020304" pitchFamily="18" charset="0"/>
                  </a:rPr>
                  <a:t>1</a:t>
                </a:r>
                <a:r>
                  <a:rPr kumimoji="0" lang="en-US" altLang="zh-TW" b="1" kern="0" dirty="0" smtClean="0">
                    <a:solidFill>
                      <a:prstClr val="white"/>
                    </a:solidFill>
                    <a:latin typeface="Times New Roman" panose="02020603050405020304" pitchFamily="18" charset="0"/>
                    <a:ea typeface="標楷體" panose="03000509000000000000" pitchFamily="65" charset="-120"/>
                    <a:cs typeface="Times New Roman" panose="02020603050405020304" pitchFamily="18" charset="0"/>
                  </a:rPr>
                  <a:t>11</a:t>
                </a:r>
                <a:r>
                  <a:rPr kumimoji="0" lang="en-US" b="1" kern="0" dirty="0" smtClean="0">
                    <a:solidFill>
                      <a:prstClr val="white"/>
                    </a:solidFill>
                    <a:latin typeface="Times New Roman" panose="02020603050405020304" pitchFamily="18" charset="0"/>
                    <a:ea typeface="標楷體" panose="03000509000000000000" pitchFamily="65" charset="-120"/>
                    <a:cs typeface="Times New Roman" panose="02020603050405020304" pitchFamily="18" charset="0"/>
                  </a:rPr>
                  <a:t>.5.</a:t>
                </a:r>
                <a:r>
                  <a:rPr kumimoji="0" lang="en-US" altLang="zh-TW" b="1" kern="0" dirty="0" smtClean="0">
                    <a:solidFill>
                      <a:prstClr val="white"/>
                    </a:solidFill>
                    <a:latin typeface="Times New Roman" panose="02020603050405020304" pitchFamily="18" charset="0"/>
                    <a:ea typeface="標楷體" panose="03000509000000000000" pitchFamily="65" charset="-120"/>
                    <a:cs typeface="Times New Roman" panose="02020603050405020304" pitchFamily="18" charset="0"/>
                  </a:rPr>
                  <a:t>4(</a:t>
                </a:r>
                <a:r>
                  <a:rPr kumimoji="0" lang="zh-TW" altLang="en-US" b="1" kern="0" dirty="0">
                    <a:solidFill>
                      <a:prstClr val="white"/>
                    </a:solidFill>
                    <a:latin typeface="Times New Roman" panose="02020603050405020304" pitchFamily="18" charset="0"/>
                    <a:ea typeface="標楷體" panose="03000509000000000000" pitchFamily="65" charset="-120"/>
                    <a:cs typeface="Times New Roman" panose="02020603050405020304" pitchFamily="18" charset="0"/>
                  </a:rPr>
                  <a:t>三</a:t>
                </a:r>
                <a:r>
                  <a:rPr kumimoji="0" lang="en-US" altLang="zh-TW" b="1" kern="0" dirty="0">
                    <a:solidFill>
                      <a:prstClr val="white"/>
                    </a:solidFill>
                    <a:latin typeface="Times New Roman" panose="02020603050405020304" pitchFamily="18" charset="0"/>
                    <a:ea typeface="標楷體" panose="03000509000000000000" pitchFamily="65" charset="-120"/>
                    <a:cs typeface="Times New Roman" panose="02020603050405020304" pitchFamily="18" charset="0"/>
                  </a:rPr>
                  <a:t>)</a:t>
                </a:r>
                <a:endParaRPr kumimoji="0" lang="en-US" b="1" kern="0" dirty="0">
                  <a:solidFill>
                    <a:prstClr val="white"/>
                  </a:solidFill>
                  <a:latin typeface="Times New Roman" panose="02020603050405020304" pitchFamily="18" charset="0"/>
                  <a:ea typeface="標楷體" panose="03000509000000000000" pitchFamily="65" charset="-120"/>
                  <a:cs typeface="Times New Roman" panose="02020603050405020304" pitchFamily="18" charset="0"/>
                </a:endParaRPr>
              </a:p>
            </p:txBody>
          </p:sp>
        </p:grpSp>
        <p:grpSp>
          <p:nvGrpSpPr>
            <p:cNvPr id="13" name="Group 8"/>
            <p:cNvGrpSpPr/>
            <p:nvPr/>
          </p:nvGrpSpPr>
          <p:grpSpPr>
            <a:xfrm>
              <a:off x="6320340" y="3973065"/>
              <a:ext cx="2479547" cy="2478221"/>
              <a:chOff x="6297719" y="3844329"/>
              <a:chExt cx="2479547" cy="2478221"/>
            </a:xfrm>
          </p:grpSpPr>
          <p:sp>
            <p:nvSpPr>
              <p:cNvPr id="15" name="Rectangle 253"/>
              <p:cNvSpPr/>
              <p:nvPr/>
            </p:nvSpPr>
            <p:spPr>
              <a:xfrm>
                <a:off x="6297719" y="4447336"/>
                <a:ext cx="2479510" cy="1875214"/>
              </a:xfrm>
              <a:prstGeom prst="rect">
                <a:avLst/>
              </a:prstGeom>
              <a:gradFill>
                <a:gsLst>
                  <a:gs pos="100000">
                    <a:sysClr val="window" lastClr="FFFFFF">
                      <a:lumMod val="75000"/>
                    </a:sysClr>
                  </a:gs>
                  <a:gs pos="0">
                    <a:sysClr val="window" lastClr="FFFFFF">
                      <a:lumMod val="95000"/>
                    </a:sysClr>
                  </a:gs>
                </a:gsLst>
                <a:lin ang="5400000" scaled="0"/>
              </a:gradFill>
              <a:ln w="12700" cap="flat" cmpd="sng" algn="ctr">
                <a:solidFill>
                  <a:sysClr val="window" lastClr="FFFFFF">
                    <a:lumMod val="50000"/>
                  </a:sysClr>
                </a:solidFill>
                <a:prstDash val="solid"/>
              </a:ln>
              <a:effectLst>
                <a:reflection blurRad="6350" stA="52000" endA="300" endPos="35000" dir="5400000" sy="-100000" algn="bl" rotWithShape="0"/>
              </a:effectLst>
            </p:spPr>
            <p:txBody>
              <a:bodyPr lIns="182880" tIns="182880" rIns="182880" bIns="182880" rtlCol="0" anchor="ctr"/>
              <a:lstStyle/>
              <a:p>
                <a:pPr fontAlgn="auto">
                  <a:spcBef>
                    <a:spcPts val="0"/>
                  </a:spcBef>
                  <a:spcAft>
                    <a:spcPts val="0"/>
                  </a:spcAft>
                  <a:defRPr/>
                </a:pPr>
                <a:r>
                  <a:rPr kumimoji="0" lang="zh-TW" altLang="en-US" kern="0" dirty="0">
                    <a:solidFill>
                      <a:prstClr val="black">
                        <a:lumMod val="85000"/>
                        <a:lumOff val="15000"/>
                      </a:prstClr>
                    </a:solidFill>
                    <a:latin typeface="標楷體" panose="03000509000000000000" pitchFamily="65" charset="-120"/>
                    <a:ea typeface="標楷體" panose="03000509000000000000" pitchFamily="65" charset="-120"/>
                  </a:rPr>
                  <a:t>將基本資料表及相關證明表件依簡章規定於</a:t>
                </a:r>
                <a:r>
                  <a:rPr kumimoji="0" lang="en-US" altLang="zh-TW" kern="0" dirty="0" smtClean="0">
                    <a:solidFill>
                      <a:prstClr val="black">
                        <a:lumMod val="85000"/>
                        <a:lumOff val="15000"/>
                      </a:prstClr>
                    </a:solidFill>
                    <a:latin typeface="Times New Roman" panose="02020603050405020304" pitchFamily="18" charset="0"/>
                    <a:ea typeface="標楷體" panose="03000509000000000000" pitchFamily="65" charset="-120"/>
                    <a:cs typeface="Times New Roman" panose="02020603050405020304" pitchFamily="18" charset="0"/>
                  </a:rPr>
                  <a:t>111</a:t>
                </a:r>
                <a:r>
                  <a:rPr kumimoji="0" lang="zh-TW" altLang="en-US" kern="0" dirty="0" smtClean="0">
                    <a:solidFill>
                      <a:prstClr val="black">
                        <a:lumMod val="85000"/>
                        <a:lumOff val="15000"/>
                      </a:prstClr>
                    </a:solidFill>
                    <a:latin typeface="Times New Roman" panose="02020603050405020304" pitchFamily="18" charset="0"/>
                    <a:ea typeface="標楷體" panose="03000509000000000000" pitchFamily="65" charset="-120"/>
                    <a:cs typeface="Times New Roman" panose="02020603050405020304" pitchFamily="18" charset="0"/>
                  </a:rPr>
                  <a:t>年</a:t>
                </a:r>
                <a:r>
                  <a:rPr kumimoji="0" lang="en-US" altLang="zh-TW" kern="0" dirty="0">
                    <a:solidFill>
                      <a:prstClr val="black">
                        <a:lumMod val="85000"/>
                        <a:lumOff val="15000"/>
                      </a:prstClr>
                    </a:solidFill>
                    <a:latin typeface="Times New Roman" panose="02020603050405020304" pitchFamily="18" charset="0"/>
                    <a:ea typeface="標楷體" panose="03000509000000000000" pitchFamily="65" charset="-120"/>
                    <a:cs typeface="Times New Roman" panose="02020603050405020304" pitchFamily="18" charset="0"/>
                  </a:rPr>
                  <a:t>5</a:t>
                </a:r>
                <a:r>
                  <a:rPr kumimoji="0" lang="zh-TW" altLang="en-US" kern="0" dirty="0" smtClean="0">
                    <a:solidFill>
                      <a:prstClr val="black">
                        <a:lumMod val="85000"/>
                        <a:lumOff val="15000"/>
                      </a:prstClr>
                    </a:solidFill>
                    <a:latin typeface="Times New Roman" panose="02020603050405020304" pitchFamily="18" charset="0"/>
                    <a:ea typeface="標楷體" panose="03000509000000000000" pitchFamily="65" charset="-120"/>
                    <a:cs typeface="Times New Roman" panose="02020603050405020304" pitchFamily="18" charset="0"/>
                  </a:rPr>
                  <a:t>月</a:t>
                </a:r>
                <a:r>
                  <a:rPr kumimoji="0" lang="en-US" altLang="zh-TW" kern="0" dirty="0" smtClean="0">
                    <a:solidFill>
                      <a:prstClr val="black">
                        <a:lumMod val="85000"/>
                        <a:lumOff val="15000"/>
                      </a:prstClr>
                    </a:solidFill>
                    <a:latin typeface="Times New Roman" panose="02020603050405020304" pitchFamily="18" charset="0"/>
                    <a:ea typeface="標楷體" panose="03000509000000000000" pitchFamily="65" charset="-120"/>
                    <a:cs typeface="Times New Roman" panose="02020603050405020304" pitchFamily="18" charset="0"/>
                  </a:rPr>
                  <a:t>4</a:t>
                </a:r>
                <a:r>
                  <a:rPr kumimoji="0" lang="zh-TW" altLang="en-US" kern="0" dirty="0" smtClean="0">
                    <a:solidFill>
                      <a:prstClr val="black">
                        <a:lumMod val="85000"/>
                        <a:lumOff val="15000"/>
                      </a:prstClr>
                    </a:solidFill>
                    <a:latin typeface="Times New Roman" panose="02020603050405020304" pitchFamily="18" charset="0"/>
                    <a:ea typeface="標楷體" panose="03000509000000000000" pitchFamily="65" charset="-120"/>
                    <a:cs typeface="Times New Roman" panose="02020603050405020304" pitchFamily="18" charset="0"/>
                  </a:rPr>
                  <a:t>日前</a:t>
                </a:r>
                <a:r>
                  <a:rPr kumimoji="0" lang="en-US" altLang="zh-TW" kern="0" dirty="0">
                    <a:solidFill>
                      <a:prstClr val="black">
                        <a:lumMod val="85000"/>
                        <a:lumOff val="15000"/>
                      </a:prstClr>
                    </a:solidFill>
                    <a:latin typeface="標楷體" panose="03000509000000000000" pitchFamily="65" charset="-120"/>
                    <a:ea typeface="標楷體" panose="03000509000000000000" pitchFamily="65" charset="-120"/>
                  </a:rPr>
                  <a:t>(</a:t>
                </a:r>
                <a:r>
                  <a:rPr kumimoji="0" lang="zh-TW" altLang="en-US" kern="0" dirty="0">
                    <a:solidFill>
                      <a:prstClr val="black">
                        <a:lumMod val="85000"/>
                        <a:lumOff val="15000"/>
                      </a:prstClr>
                    </a:solidFill>
                    <a:latin typeface="標楷體" panose="03000509000000000000" pitchFamily="65" charset="-120"/>
                    <a:ea typeface="標楷體" panose="03000509000000000000" pitchFamily="65" charset="-120"/>
                  </a:rPr>
                  <a:t>郵戳為憑</a:t>
                </a:r>
                <a:r>
                  <a:rPr kumimoji="0" lang="en-US" altLang="zh-TW" kern="0" dirty="0">
                    <a:solidFill>
                      <a:prstClr val="black">
                        <a:lumMod val="85000"/>
                        <a:lumOff val="15000"/>
                      </a:prstClr>
                    </a:solidFill>
                    <a:latin typeface="標楷體" panose="03000509000000000000" pitchFamily="65" charset="-120"/>
                    <a:ea typeface="標楷體" panose="03000509000000000000" pitchFamily="65" charset="-120"/>
                  </a:rPr>
                  <a:t>)</a:t>
                </a:r>
                <a:r>
                  <a:rPr kumimoji="0" lang="zh-TW" altLang="en-US" kern="0" dirty="0">
                    <a:solidFill>
                      <a:prstClr val="black">
                        <a:lumMod val="85000"/>
                        <a:lumOff val="15000"/>
                      </a:prstClr>
                    </a:solidFill>
                    <a:latin typeface="標楷體" panose="03000509000000000000" pitchFamily="65" charset="-120"/>
                    <a:ea typeface="標楷體" panose="03000509000000000000" pitchFamily="65" charset="-120"/>
                  </a:rPr>
                  <a:t>寄至本委員會審查</a:t>
                </a:r>
                <a:endParaRPr kumimoji="0" lang="en-US" kern="0" dirty="0">
                  <a:solidFill>
                    <a:prstClr val="black">
                      <a:lumMod val="85000"/>
                      <a:lumOff val="15000"/>
                    </a:prstClr>
                  </a:solidFill>
                  <a:latin typeface="標楷體" panose="03000509000000000000" pitchFamily="65" charset="-120"/>
                  <a:ea typeface="標楷體" panose="03000509000000000000" pitchFamily="65" charset="-120"/>
                </a:endParaRPr>
              </a:p>
            </p:txBody>
          </p:sp>
          <p:sp>
            <p:nvSpPr>
              <p:cNvPr id="14" name="Rectangle 252"/>
              <p:cNvSpPr/>
              <p:nvPr/>
            </p:nvSpPr>
            <p:spPr>
              <a:xfrm>
                <a:off x="6297756" y="3844329"/>
                <a:ext cx="2479510" cy="644266"/>
              </a:xfrm>
              <a:prstGeom prst="rect">
                <a:avLst/>
              </a:prstGeom>
              <a:gradFill>
                <a:gsLst>
                  <a:gs pos="100000">
                    <a:srgbClr val="640000"/>
                  </a:gs>
                  <a:gs pos="0">
                    <a:srgbClr val="E61A1A"/>
                  </a:gs>
                </a:gsLst>
                <a:lin ang="5400000" scaled="0"/>
              </a:gradFill>
              <a:ln w="19050" cap="flat" cmpd="sng" algn="ctr">
                <a:solidFill>
                  <a:srgbClr val="760000"/>
                </a:solidFill>
                <a:prstDash val="solid"/>
              </a:ln>
              <a:effectLst/>
            </p:spPr>
            <p:txBody>
              <a:bodyPr rtlCol="0" anchor="ctr"/>
              <a:lstStyle/>
              <a:p>
                <a:pPr algn="ctr" fontAlgn="auto">
                  <a:spcBef>
                    <a:spcPts val="0"/>
                  </a:spcBef>
                  <a:spcAft>
                    <a:spcPts val="0"/>
                  </a:spcAft>
                  <a:defRPr/>
                </a:pPr>
                <a:r>
                  <a:rPr kumimoji="0" lang="en-US" b="1" kern="0" dirty="0" smtClean="0">
                    <a:solidFill>
                      <a:prstClr val="white"/>
                    </a:solidFill>
                    <a:latin typeface="Times New Roman" panose="02020603050405020304" pitchFamily="18" charset="0"/>
                    <a:ea typeface="標楷體" panose="03000509000000000000" pitchFamily="65" charset="-120"/>
                    <a:cs typeface="Times New Roman" panose="02020603050405020304" pitchFamily="18" charset="0"/>
                  </a:rPr>
                  <a:t>1</a:t>
                </a:r>
                <a:r>
                  <a:rPr kumimoji="0" lang="en-US" altLang="zh-TW" b="1" kern="0" dirty="0" smtClean="0">
                    <a:solidFill>
                      <a:prstClr val="white"/>
                    </a:solidFill>
                    <a:latin typeface="Times New Roman" panose="02020603050405020304" pitchFamily="18" charset="0"/>
                    <a:ea typeface="標楷體" panose="03000509000000000000" pitchFamily="65" charset="-120"/>
                    <a:cs typeface="Times New Roman" panose="02020603050405020304" pitchFamily="18" charset="0"/>
                  </a:rPr>
                  <a:t>11</a:t>
                </a:r>
                <a:r>
                  <a:rPr kumimoji="0" lang="en-US" b="1" kern="0" dirty="0" smtClean="0">
                    <a:solidFill>
                      <a:prstClr val="white"/>
                    </a:solidFill>
                    <a:latin typeface="Times New Roman" panose="02020603050405020304" pitchFamily="18" charset="0"/>
                    <a:ea typeface="標楷體" panose="03000509000000000000" pitchFamily="65" charset="-120"/>
                    <a:cs typeface="Times New Roman" panose="02020603050405020304" pitchFamily="18" charset="0"/>
                  </a:rPr>
                  <a:t>.5.</a:t>
                </a:r>
                <a:r>
                  <a:rPr kumimoji="0" lang="en-US" altLang="zh-TW" b="1" kern="0" dirty="0" smtClean="0">
                    <a:solidFill>
                      <a:prstClr val="white"/>
                    </a:solidFill>
                    <a:latin typeface="Times New Roman" panose="02020603050405020304" pitchFamily="18" charset="0"/>
                    <a:ea typeface="標楷體" panose="03000509000000000000" pitchFamily="65" charset="-120"/>
                    <a:cs typeface="Times New Roman" panose="02020603050405020304" pitchFamily="18" charset="0"/>
                  </a:rPr>
                  <a:t>4(</a:t>
                </a:r>
                <a:r>
                  <a:rPr kumimoji="0" lang="zh-TW" altLang="en-US" b="1" kern="0" dirty="0">
                    <a:solidFill>
                      <a:prstClr val="white"/>
                    </a:solidFill>
                    <a:latin typeface="Times New Roman" panose="02020603050405020304" pitchFamily="18" charset="0"/>
                    <a:ea typeface="標楷體" panose="03000509000000000000" pitchFamily="65" charset="-120"/>
                    <a:cs typeface="Times New Roman" panose="02020603050405020304" pitchFamily="18" charset="0"/>
                  </a:rPr>
                  <a:t>三</a:t>
                </a:r>
                <a:r>
                  <a:rPr kumimoji="0" lang="en-US" altLang="zh-TW" b="1" kern="0" dirty="0">
                    <a:solidFill>
                      <a:prstClr val="white"/>
                    </a:solidFill>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b="1" kern="0" dirty="0">
                    <a:solidFill>
                      <a:prstClr val="white"/>
                    </a:solidFill>
                    <a:latin typeface="Times New Roman" panose="02020603050405020304" pitchFamily="18" charset="0"/>
                    <a:ea typeface="標楷體" panose="03000509000000000000" pitchFamily="65" charset="-120"/>
                    <a:cs typeface="Times New Roman" panose="02020603050405020304" pitchFamily="18" charset="0"/>
                  </a:rPr>
                  <a:t>前</a:t>
                </a:r>
                <a:endParaRPr kumimoji="0" lang="en-US" b="1" kern="0" dirty="0">
                  <a:solidFill>
                    <a:prstClr val="white"/>
                  </a:solidFill>
                  <a:latin typeface="Times New Roman" panose="02020603050405020304" pitchFamily="18" charset="0"/>
                  <a:ea typeface="標楷體" panose="03000509000000000000" pitchFamily="65" charset="-120"/>
                  <a:cs typeface="Times New Roman" panose="02020603050405020304" pitchFamily="18" charset="0"/>
                </a:endParaRPr>
              </a:p>
            </p:txBody>
          </p:sp>
        </p:grpSp>
      </p:grpSp>
    </p:spTree>
    <p:extLst>
      <p:ext uri="{BB962C8B-B14F-4D97-AF65-F5344CB8AC3E}">
        <p14:creationId xmlns:p14="http://schemas.microsoft.com/office/powerpoint/2010/main" xmlns="" val="291395134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txBox="1">
            <a:spLocks noChangeArrowheads="1"/>
          </p:cNvSpPr>
          <p:nvPr/>
        </p:nvSpPr>
        <p:spPr>
          <a:xfrm>
            <a:off x="911424" y="65210"/>
            <a:ext cx="8784976" cy="698470"/>
          </a:xfrm>
          <a:prstGeom prst="rect">
            <a:avLst/>
          </a:prstGeom>
          <a:ln/>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22313" indent="-722313">
              <a:lnSpc>
                <a:spcPts val="4000"/>
              </a:lnSpc>
            </a:pPr>
            <a:r>
              <a:rPr lang="zh-TW" altLang="en-US" sz="2800" b="1" kern="0" dirty="0" smtClean="0">
                <a:latin typeface="標楷體" panose="03000509000000000000" pitchFamily="65" charset="-120"/>
                <a:ea typeface="標楷體" panose="03000509000000000000" pitchFamily="65" charset="-120"/>
              </a:rPr>
              <a:t>資格</a:t>
            </a:r>
            <a:r>
              <a:rPr lang="zh-TW" altLang="en-US" sz="2800" b="1" kern="0" dirty="0">
                <a:latin typeface="標楷體" panose="03000509000000000000" pitchFamily="65" charset="-120"/>
                <a:ea typeface="標楷體" panose="03000509000000000000" pitchFamily="65" charset="-120"/>
              </a:rPr>
              <a:t>審查登錄</a:t>
            </a:r>
            <a:r>
              <a:rPr lang="en-US" altLang="zh-TW" sz="2800" b="1" kern="0" dirty="0">
                <a:solidFill>
                  <a:srgbClr val="FF0000"/>
                </a:solidFill>
                <a:latin typeface="標楷體" panose="03000509000000000000" pitchFamily="65" charset="-120"/>
                <a:ea typeface="標楷體" panose="03000509000000000000" pitchFamily="65" charset="-120"/>
              </a:rPr>
              <a:t>-</a:t>
            </a:r>
            <a:r>
              <a:rPr lang="zh-TW" altLang="en-US" sz="2800" b="1" kern="0" dirty="0">
                <a:solidFill>
                  <a:srgbClr val="FF0000"/>
                </a:solidFill>
                <a:latin typeface="標楷體" panose="03000509000000000000" pitchFamily="65" charset="-120"/>
                <a:ea typeface="標楷體" panose="03000509000000000000" pitchFamily="65" charset="-120"/>
              </a:rPr>
              <a:t>登入頁</a:t>
            </a:r>
            <a:endParaRPr lang="en-US" altLang="zh-TW" sz="2800" b="1" kern="0" dirty="0">
              <a:solidFill>
                <a:srgbClr val="FF0000"/>
              </a:solidFill>
              <a:latin typeface="標楷體" panose="03000509000000000000" pitchFamily="65" charset="-120"/>
              <a:ea typeface="標楷體" panose="03000509000000000000" pitchFamily="65" charset="-120"/>
            </a:endParaRPr>
          </a:p>
        </p:txBody>
      </p:sp>
      <p:sp>
        <p:nvSpPr>
          <p:cNvPr id="9" name="文字方塊 8"/>
          <p:cNvSpPr txBox="1"/>
          <p:nvPr/>
        </p:nvSpPr>
        <p:spPr>
          <a:xfrm>
            <a:off x="1271465" y="1312768"/>
            <a:ext cx="3888431" cy="523220"/>
          </a:xfrm>
          <a:prstGeom prst="rect">
            <a:avLst/>
          </a:prstGeom>
          <a:solidFill>
            <a:srgbClr val="00B050"/>
          </a:solidFill>
        </p:spPr>
        <p:txBody>
          <a:bodyPr wrap="square" rtlCol="0">
            <a:spAutoFit/>
          </a:bodyPr>
          <a:lstStyle/>
          <a:p>
            <a:pPr algn="ctr"/>
            <a:r>
              <a:rPr lang="zh-TW" altLang="en-US" sz="2800" b="1" dirty="0">
                <a:solidFill>
                  <a:schemeClr val="bg1"/>
                </a:solidFill>
                <a:latin typeface="標楷體" panose="03000509000000000000" pitchFamily="65" charset="-120"/>
                <a:ea typeface="標楷體" panose="03000509000000000000" pitchFamily="65" charset="-120"/>
              </a:rPr>
              <a:t>一般組</a:t>
            </a:r>
          </a:p>
        </p:txBody>
      </p:sp>
      <p:sp>
        <p:nvSpPr>
          <p:cNvPr id="11" name="文字方塊 10"/>
          <p:cNvSpPr txBox="1"/>
          <p:nvPr/>
        </p:nvSpPr>
        <p:spPr>
          <a:xfrm>
            <a:off x="6681473" y="1299692"/>
            <a:ext cx="4104454" cy="523220"/>
          </a:xfrm>
          <a:prstGeom prst="rect">
            <a:avLst/>
          </a:prstGeom>
          <a:solidFill>
            <a:srgbClr val="00B050"/>
          </a:solidFill>
        </p:spPr>
        <p:txBody>
          <a:bodyPr wrap="square" rtlCol="0">
            <a:spAutoFit/>
          </a:bodyPr>
          <a:lstStyle/>
          <a:p>
            <a:pPr algn="ctr"/>
            <a:r>
              <a:rPr lang="zh-TW" altLang="en-US" sz="2800" b="1" dirty="0">
                <a:solidFill>
                  <a:schemeClr val="bg1"/>
                </a:solidFill>
                <a:latin typeface="標楷體" panose="03000509000000000000" pitchFamily="65" charset="-120"/>
                <a:ea typeface="標楷體" panose="03000509000000000000" pitchFamily="65" charset="-120"/>
              </a:rPr>
              <a:t>青儲組</a:t>
            </a:r>
          </a:p>
        </p:txBody>
      </p:sp>
      <p:pic>
        <p:nvPicPr>
          <p:cNvPr id="8" name="圖片 7"/>
          <p:cNvPicPr/>
          <p:nvPr/>
        </p:nvPicPr>
        <p:blipFill rotWithShape="1">
          <a:blip r:embed="rId3" cstate="print">
            <a:extLst>
              <a:ext uri="{28A0092B-C50C-407E-A947-70E740481C1C}">
                <a14:useLocalDpi xmlns:a14="http://schemas.microsoft.com/office/drawing/2010/main" xmlns="" val="0"/>
              </a:ext>
            </a:extLst>
          </a:blip>
          <a:srcRect l="14444" r="15741"/>
          <a:stretch/>
        </p:blipFill>
        <p:spPr bwMode="auto">
          <a:xfrm>
            <a:off x="1271464" y="2011366"/>
            <a:ext cx="3888431" cy="3337530"/>
          </a:xfrm>
          <a:prstGeom prst="rect">
            <a:avLst/>
          </a:prstGeom>
          <a:ln>
            <a:noFill/>
          </a:ln>
          <a:extLst>
            <a:ext uri="{53640926-AAD7-44D8-BBD7-CCE9431645EC}">
              <a14:shadowObscured xmlns:a14="http://schemas.microsoft.com/office/drawing/2010/main" xmlns=""/>
            </a:ext>
          </a:extLst>
        </p:spPr>
      </p:pic>
      <p:pic>
        <p:nvPicPr>
          <p:cNvPr id="10" name="圖片 9"/>
          <p:cNvPicPr/>
          <p:nvPr/>
        </p:nvPicPr>
        <p:blipFill>
          <a:blip r:embed="rId4">
            <a:extLst>
              <a:ext uri="{28A0092B-C50C-407E-A947-70E740481C1C}">
                <a14:useLocalDpi xmlns:a14="http://schemas.microsoft.com/office/drawing/2010/main" xmlns="" val="0"/>
              </a:ext>
            </a:extLst>
          </a:blip>
          <a:stretch>
            <a:fillRect/>
          </a:stretch>
        </p:blipFill>
        <p:spPr>
          <a:xfrm>
            <a:off x="6672064" y="2011366"/>
            <a:ext cx="4113862" cy="3425957"/>
          </a:xfrm>
          <a:prstGeom prst="rect">
            <a:avLst/>
          </a:prstGeom>
        </p:spPr>
      </p:pic>
      <p:pic>
        <p:nvPicPr>
          <p:cNvPr id="12" name="圖片 11"/>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143672" y="5215379"/>
            <a:ext cx="717309" cy="717309"/>
          </a:xfrm>
          <a:prstGeom prst="rect">
            <a:avLst/>
          </a:prstGeom>
        </p:spPr>
      </p:pic>
      <p:sp>
        <p:nvSpPr>
          <p:cNvPr id="13" name="文字方塊 12"/>
          <p:cNvSpPr txBox="1"/>
          <p:nvPr/>
        </p:nvSpPr>
        <p:spPr>
          <a:xfrm>
            <a:off x="3102317" y="5933060"/>
            <a:ext cx="6754316" cy="736297"/>
          </a:xfrm>
          <a:prstGeom prst="roundRect">
            <a:avLst/>
          </a:prstGeom>
          <a:solidFill>
            <a:srgbClr val="F25F5C"/>
          </a:solidFill>
          <a:ln w="9525" algn="ctr">
            <a:solidFill>
              <a:schemeClr val="accent1"/>
            </a:solidFill>
            <a:miter lim="800000"/>
            <a:headEnd/>
            <a:tailEnd/>
          </a:ln>
          <a:effectLst>
            <a:outerShdw dist="20000" dir="5400000" rotWithShape="0">
              <a:srgbClr val="000000">
                <a:alpha val="37999"/>
              </a:srgbClr>
            </a:outerShdw>
          </a:effectLst>
        </p:spPr>
        <p:txBody>
          <a:bodyPr/>
          <a:lstStyle>
            <a:defPPr>
              <a:defRPr lang="zh-TW"/>
            </a:defPPr>
            <a:lvl1pPr>
              <a:spcBef>
                <a:spcPct val="20000"/>
              </a:spcBef>
              <a:defRPr kumimoji="0">
                <a:solidFill>
                  <a:srgbClr val="000000"/>
                </a:solidFill>
                <a:latin typeface="微軟正黑體" pitchFamily="34" charset="-120"/>
                <a:ea typeface="微軟正黑體" pitchFamily="34" charset="-120"/>
              </a:defRPr>
            </a:lvl1pPr>
          </a:lstStyle>
          <a:p>
            <a:r>
              <a:rPr lang="zh-TW" altLang="en-US" sz="2000" b="1" dirty="0">
                <a:solidFill>
                  <a:schemeClr val="bg1"/>
                </a:solidFill>
                <a:latin typeface="標楷體" panose="03000509000000000000" pitchFamily="65" charset="-120"/>
                <a:ea typeface="標楷體" panose="03000509000000000000" pitchFamily="65" charset="-120"/>
              </a:rPr>
              <a:t>建議考生請勿使用手機或平板電腦登入使用本招生各系統</a:t>
            </a:r>
            <a:r>
              <a:rPr lang="zh-TW" altLang="en-US" sz="2000" b="1" dirty="0" smtClean="0">
                <a:solidFill>
                  <a:schemeClr val="bg1"/>
                </a:solidFill>
                <a:latin typeface="標楷體" panose="03000509000000000000" pitchFamily="65" charset="-120"/>
                <a:ea typeface="標楷體" panose="03000509000000000000" pitchFamily="65" charset="-120"/>
              </a:rPr>
              <a:t>，</a:t>
            </a:r>
            <a:endParaRPr lang="en-US" altLang="zh-TW" sz="2000" b="1" dirty="0" smtClean="0">
              <a:solidFill>
                <a:schemeClr val="bg1"/>
              </a:solidFill>
              <a:latin typeface="標楷體" panose="03000509000000000000" pitchFamily="65" charset="-120"/>
              <a:ea typeface="標楷體" panose="03000509000000000000" pitchFamily="65" charset="-120"/>
            </a:endParaRPr>
          </a:p>
          <a:p>
            <a:r>
              <a:rPr lang="zh-TW" altLang="en-US" sz="2000" b="1" dirty="0" smtClean="0">
                <a:solidFill>
                  <a:schemeClr val="bg1"/>
                </a:solidFill>
                <a:latin typeface="標楷體" panose="03000509000000000000" pitchFamily="65" charset="-120"/>
                <a:ea typeface="標楷體" panose="03000509000000000000" pitchFamily="65" charset="-120"/>
              </a:rPr>
              <a:t>避免</a:t>
            </a:r>
            <a:r>
              <a:rPr lang="zh-TW" altLang="en-US" sz="2000" b="1" dirty="0">
                <a:solidFill>
                  <a:schemeClr val="bg1"/>
                </a:solidFill>
                <a:latin typeface="標楷體" panose="03000509000000000000" pitchFamily="65" charset="-120"/>
                <a:ea typeface="標楷體" panose="03000509000000000000" pitchFamily="65" charset="-120"/>
              </a:rPr>
              <a:t>畫面資訊閱覽不完全，漏登資料而影響權益。</a:t>
            </a:r>
          </a:p>
        </p:txBody>
      </p:sp>
    </p:spTree>
    <p:extLst>
      <p:ext uri="{BB962C8B-B14F-4D97-AF65-F5344CB8AC3E}">
        <p14:creationId xmlns:p14="http://schemas.microsoft.com/office/powerpoint/2010/main" xmlns="" val="95630034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3"/>
          <a:stretch>
            <a:fillRect/>
          </a:stretch>
        </p:blipFill>
        <p:spPr>
          <a:xfrm>
            <a:off x="1415480" y="764704"/>
            <a:ext cx="9145016" cy="5611515"/>
          </a:xfrm>
          <a:prstGeom prst="rect">
            <a:avLst/>
          </a:prstGeom>
        </p:spPr>
      </p:pic>
      <p:sp>
        <p:nvSpPr>
          <p:cNvPr id="8" name="Rectangle 3"/>
          <p:cNvSpPr txBox="1">
            <a:spLocks noChangeArrowheads="1"/>
          </p:cNvSpPr>
          <p:nvPr/>
        </p:nvSpPr>
        <p:spPr>
          <a:xfrm>
            <a:off x="767408" y="-243408"/>
            <a:ext cx="8784976" cy="1229028"/>
          </a:xfrm>
          <a:prstGeom prst="rect">
            <a:avLst/>
          </a:prstGeom>
          <a:ln/>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22313" indent="-722313">
              <a:lnSpc>
                <a:spcPts val="4000"/>
              </a:lnSpc>
            </a:pPr>
            <a:r>
              <a:rPr lang="zh-TW" altLang="en-US" sz="2600" b="1" kern="0" dirty="0" smtClean="0">
                <a:latin typeface="標楷體" panose="03000509000000000000" pitchFamily="65" charset="-120"/>
                <a:ea typeface="標楷體" panose="03000509000000000000" pitchFamily="65" charset="-120"/>
              </a:rPr>
              <a:t>資格</a:t>
            </a:r>
            <a:r>
              <a:rPr lang="zh-TW" altLang="en-US" sz="2600" b="1" kern="0" dirty="0">
                <a:latin typeface="標楷體" panose="03000509000000000000" pitchFamily="65" charset="-120"/>
                <a:ea typeface="標楷體" panose="03000509000000000000" pitchFamily="65" charset="-120"/>
              </a:rPr>
              <a:t>審查登錄</a:t>
            </a:r>
            <a:r>
              <a:rPr lang="en-US" altLang="zh-TW" sz="2600" b="1" kern="0" dirty="0">
                <a:solidFill>
                  <a:srgbClr val="FF0000"/>
                </a:solidFill>
                <a:latin typeface="標楷體" panose="03000509000000000000" pitchFamily="65" charset="-120"/>
                <a:ea typeface="標楷體" panose="03000509000000000000" pitchFamily="65" charset="-120"/>
              </a:rPr>
              <a:t>-</a:t>
            </a:r>
            <a:r>
              <a:rPr lang="zh-TW" altLang="en-US" sz="2600" b="1" kern="0" dirty="0">
                <a:solidFill>
                  <a:srgbClr val="FF0000"/>
                </a:solidFill>
                <a:latin typeface="標楷體" panose="03000509000000000000" pitchFamily="65" charset="-120"/>
                <a:ea typeface="標楷體" panose="03000509000000000000" pitchFamily="65" charset="-120"/>
              </a:rPr>
              <a:t>隱私權保護政策聲明</a:t>
            </a:r>
            <a:endParaRPr lang="en-US" altLang="zh-TW" sz="2600" b="1" kern="0" dirty="0">
              <a:solidFill>
                <a:srgbClr val="FF0000"/>
              </a:solidFill>
              <a:latin typeface="標楷體" panose="03000509000000000000" pitchFamily="65" charset="-120"/>
              <a:ea typeface="標楷體" panose="03000509000000000000" pitchFamily="65" charset="-120"/>
            </a:endParaRPr>
          </a:p>
        </p:txBody>
      </p:sp>
      <p:sp>
        <p:nvSpPr>
          <p:cNvPr id="9" name="Rectangle 5"/>
          <p:cNvSpPr>
            <a:spLocks noChangeArrowheads="1"/>
          </p:cNvSpPr>
          <p:nvPr/>
        </p:nvSpPr>
        <p:spPr bwMode="auto">
          <a:xfrm>
            <a:off x="1652461" y="5471842"/>
            <a:ext cx="5352188" cy="256098"/>
          </a:xfrm>
          <a:prstGeom prst="rect">
            <a:avLst/>
          </a:prstGeom>
          <a:noFill/>
          <a:ln w="38100">
            <a:solidFill>
              <a:srgbClr val="FF0000"/>
            </a:solidFill>
            <a:prstDash val="sysDot"/>
            <a:miter lim="800000"/>
            <a:headEnd/>
            <a:tailEnd/>
          </a:ln>
        </p:spPr>
        <p:txBody>
          <a:bodyPr wrap="none" anchor="ctr"/>
          <a:lstStyle/>
          <a:p>
            <a:pPr algn="just">
              <a:buFontTx/>
              <a:buChar char="•"/>
            </a:pPr>
            <a:endParaRPr lang="zh-TW" altLang="en-US">
              <a:latin typeface="標楷體" panose="03000509000000000000" pitchFamily="65" charset="-120"/>
              <a:ea typeface="標楷體" panose="03000509000000000000" pitchFamily="65" charset="-120"/>
            </a:endParaRPr>
          </a:p>
        </p:txBody>
      </p:sp>
      <p:sp>
        <p:nvSpPr>
          <p:cNvPr id="3" name="Freeform 2"/>
          <p:cNvSpPr>
            <a:spLocks/>
          </p:cNvSpPr>
          <p:nvPr/>
        </p:nvSpPr>
        <p:spPr bwMode="gray">
          <a:xfrm>
            <a:off x="1692255" y="5387112"/>
            <a:ext cx="271463" cy="244475"/>
          </a:xfrm>
          <a:custGeom>
            <a:avLst/>
            <a:gdLst>
              <a:gd name="T0" fmla="*/ 0 w 2404"/>
              <a:gd name="T1" fmla="*/ 1406 h 2222"/>
              <a:gd name="T2" fmla="*/ 476 w 2404"/>
              <a:gd name="T3" fmla="*/ 933 h 2222"/>
              <a:gd name="T4" fmla="*/ 622 w 2404"/>
              <a:gd name="T5" fmla="*/ 1207 h 2222"/>
              <a:gd name="T6" fmla="*/ 817 w 2404"/>
              <a:gd name="T7" fmla="*/ 1542 h 2222"/>
              <a:gd name="T8" fmla="*/ 2041 w 2404"/>
              <a:gd name="T9" fmla="*/ 0 h 2222"/>
              <a:gd name="T10" fmla="*/ 2404 w 2404"/>
              <a:gd name="T11" fmla="*/ 317 h 2222"/>
              <a:gd name="T12" fmla="*/ 2121 w 2404"/>
              <a:gd name="T13" fmla="*/ 503 h 2222"/>
              <a:gd name="T14" fmla="*/ 1929 w 2404"/>
              <a:gd name="T15" fmla="*/ 686 h 2222"/>
              <a:gd name="T16" fmla="*/ 1633 w 2404"/>
              <a:gd name="T17" fmla="*/ 997 h 2222"/>
              <a:gd name="T18" fmla="*/ 1180 w 2404"/>
              <a:gd name="T19" fmla="*/ 1542 h 2222"/>
              <a:gd name="T20" fmla="*/ 860 w 2404"/>
              <a:gd name="T21" fmla="*/ 1966 h 2222"/>
              <a:gd name="T22" fmla="*/ 726 w 2404"/>
              <a:gd name="T23" fmla="*/ 2222 h 2222"/>
              <a:gd name="T24" fmla="*/ 412 w 2404"/>
              <a:gd name="T25" fmla="*/ 1847 h 2222"/>
              <a:gd name="T26" fmla="*/ 174 w 2404"/>
              <a:gd name="T27" fmla="*/ 1573 h 2222"/>
              <a:gd name="T28" fmla="*/ 0 w 2404"/>
              <a:gd name="T29" fmla="*/ 1406 h 222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404" h="2222">
                <a:moveTo>
                  <a:pt x="0" y="1406"/>
                </a:moveTo>
                <a:lnTo>
                  <a:pt x="476" y="933"/>
                </a:lnTo>
                <a:lnTo>
                  <a:pt x="622" y="1207"/>
                </a:lnTo>
                <a:lnTo>
                  <a:pt x="817" y="1542"/>
                </a:lnTo>
                <a:lnTo>
                  <a:pt x="2041" y="0"/>
                </a:lnTo>
                <a:lnTo>
                  <a:pt x="2404" y="317"/>
                </a:lnTo>
                <a:lnTo>
                  <a:pt x="2121" y="503"/>
                </a:lnTo>
                <a:cubicBezTo>
                  <a:pt x="2042" y="564"/>
                  <a:pt x="2010" y="604"/>
                  <a:pt x="1929" y="686"/>
                </a:cubicBezTo>
                <a:cubicBezTo>
                  <a:pt x="1848" y="768"/>
                  <a:pt x="1758" y="854"/>
                  <a:pt x="1633" y="997"/>
                </a:cubicBezTo>
                <a:cubicBezTo>
                  <a:pt x="1508" y="1140"/>
                  <a:pt x="1309" y="1380"/>
                  <a:pt x="1180" y="1542"/>
                </a:cubicBezTo>
                <a:cubicBezTo>
                  <a:pt x="1051" y="1704"/>
                  <a:pt x="936" y="1853"/>
                  <a:pt x="860" y="1966"/>
                </a:cubicBezTo>
                <a:lnTo>
                  <a:pt x="726" y="2222"/>
                </a:lnTo>
                <a:lnTo>
                  <a:pt x="412" y="1847"/>
                </a:lnTo>
                <a:cubicBezTo>
                  <a:pt x="320" y="1739"/>
                  <a:pt x="243" y="1646"/>
                  <a:pt x="174" y="1573"/>
                </a:cubicBezTo>
                <a:lnTo>
                  <a:pt x="0" y="1406"/>
                </a:lnTo>
                <a:close/>
              </a:path>
            </a:pathLst>
          </a:custGeom>
          <a:solidFill>
            <a:srgbClr val="FF0000"/>
          </a:solidFill>
          <a:ln>
            <a:noFill/>
          </a:ln>
          <a:effectLst/>
          <a:extLst>
            <a:ext uri="{91240B29-F687-4F45-9708-019B960494DF}">
              <a14:hiddenLine xmlns:a14="http://schemas.microsoft.com/office/drawing/2010/main" xmlns="" w="25400" cap="flat" cmpd="sng">
                <a:solidFill>
                  <a:srgbClr val="000000"/>
                </a:solidFill>
                <a:prstDash val="solid"/>
                <a:round/>
                <a:headEnd/>
                <a:tailEnd/>
              </a14:hiddenLine>
            </a:ext>
            <a:ext uri="{AF507438-7753-43E0-B8FC-AC1667EBCBE1}">
              <a14:hiddenEffects xmlns:a14="http://schemas.microsoft.com/office/drawing/2010/main" xmlns="">
                <a:effectLst>
                  <a:outerShdw dist="107763" dir="2700000" algn="ctr" rotWithShape="0">
                    <a:srgbClr val="E7E6E6">
                      <a:alpha val="50000"/>
                    </a:srgbClr>
                  </a:outerShdw>
                </a:effectLst>
              </a14:hiddenEffects>
            </a:ext>
          </a:extLst>
        </p:spPr>
        <p:txBody>
          <a:bodyPr vert="horz" wrap="square" lIns="45720" tIns="44450" rIns="45720" bIns="44450" numCol="1" anchor="ctr" anchorCtr="1" compatLnSpc="1">
            <a:prstTxWarp prst="textNoShape">
              <a:avLst/>
            </a:prstTxWarp>
          </a:bodyPr>
          <a:lstStyle/>
          <a:p>
            <a:endParaRPr lang="zh-TW" altLang="en-US"/>
          </a:p>
        </p:txBody>
      </p:sp>
    </p:spTree>
    <p:extLst>
      <p:ext uri="{BB962C8B-B14F-4D97-AF65-F5344CB8AC3E}">
        <p14:creationId xmlns:p14="http://schemas.microsoft.com/office/powerpoint/2010/main" xmlns="" val="30237763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群組 7"/>
          <p:cNvGrpSpPr/>
          <p:nvPr/>
        </p:nvGrpSpPr>
        <p:grpSpPr>
          <a:xfrm>
            <a:off x="882948" y="861125"/>
            <a:ext cx="11042513" cy="5325814"/>
            <a:chOff x="882948" y="861125"/>
            <a:chExt cx="11042513" cy="5325814"/>
          </a:xfrm>
        </p:grpSpPr>
        <p:pic>
          <p:nvPicPr>
            <p:cNvPr id="7" name="圖片 6"/>
            <p:cNvPicPr>
              <a:picLocks noChangeAspect="1"/>
            </p:cNvPicPr>
            <p:nvPr/>
          </p:nvPicPr>
          <p:blipFill rotWithShape="1">
            <a:blip r:embed="rId2"/>
            <a:srcRect l="265" t="444" b="4864"/>
            <a:stretch/>
          </p:blipFill>
          <p:spPr>
            <a:xfrm>
              <a:off x="882948" y="861125"/>
              <a:ext cx="11042513" cy="5325814"/>
            </a:xfrm>
            <a:prstGeom prst="rect">
              <a:avLst/>
            </a:prstGeom>
            <a:ln w="19050">
              <a:solidFill>
                <a:schemeClr val="tx1"/>
              </a:solidFill>
            </a:ln>
          </p:spPr>
        </p:pic>
        <p:sp>
          <p:nvSpPr>
            <p:cNvPr id="20" name="矩形 19"/>
            <p:cNvSpPr/>
            <p:nvPr/>
          </p:nvSpPr>
          <p:spPr>
            <a:xfrm>
              <a:off x="1983106" y="1207770"/>
              <a:ext cx="681038" cy="119063"/>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n>
                  <a:solidFill>
                    <a:schemeClr val="bg1"/>
                  </a:solidFill>
                </a:ln>
              </a:endParaRPr>
            </a:p>
          </p:txBody>
        </p:sp>
        <p:sp>
          <p:nvSpPr>
            <p:cNvPr id="21" name="矩形 20"/>
            <p:cNvSpPr/>
            <p:nvPr/>
          </p:nvSpPr>
          <p:spPr>
            <a:xfrm>
              <a:off x="2463166" y="1725930"/>
              <a:ext cx="681038" cy="119063"/>
            </a:xfrm>
            <a:prstGeom prst="rect">
              <a:avLst/>
            </a:prstGeom>
            <a:solidFill>
              <a:schemeClr val="bg1">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n>
                  <a:solidFill>
                    <a:schemeClr val="bg1"/>
                  </a:solidFill>
                </a:ln>
              </a:endParaRPr>
            </a:p>
          </p:txBody>
        </p:sp>
      </p:grpSp>
      <p:sp>
        <p:nvSpPr>
          <p:cNvPr id="4" name="標題 1"/>
          <p:cNvSpPr txBox="1">
            <a:spLocks/>
          </p:cNvSpPr>
          <p:nvPr/>
        </p:nvSpPr>
        <p:spPr>
          <a:xfrm>
            <a:off x="1082812" y="268410"/>
            <a:ext cx="7886700" cy="369094"/>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r>
              <a:rPr lang="zh-TW" altLang="en-US" sz="2100" b="1" spc="-75" dirty="0">
                <a:solidFill>
                  <a:prstClr val="black"/>
                </a:solidFill>
                <a:latin typeface="華康儷楷書" panose="03000509000000000000" pitchFamily="65" charset="-120"/>
                <a:ea typeface="華康儷楷書" panose="03000509000000000000" pitchFamily="65" charset="-120"/>
              </a:rPr>
              <a:t>一般組</a:t>
            </a:r>
            <a:r>
              <a:rPr lang="en-US" altLang="zh-TW" sz="2100" b="1" spc="-75" dirty="0">
                <a:solidFill>
                  <a:prstClr val="black"/>
                </a:solidFill>
                <a:latin typeface="華康儷楷書" panose="03000509000000000000" pitchFamily="65" charset="-120"/>
                <a:ea typeface="華康儷楷書" panose="03000509000000000000" pitchFamily="65" charset="-120"/>
              </a:rPr>
              <a:t>-</a:t>
            </a:r>
            <a:r>
              <a:rPr lang="zh-TW" altLang="en-US" sz="2100" b="1" spc="-75" dirty="0">
                <a:solidFill>
                  <a:prstClr val="black"/>
                </a:solidFill>
                <a:latin typeface="華康儷楷書" panose="03000509000000000000" pitchFamily="65" charset="-120"/>
                <a:ea typeface="華康儷楷書" panose="03000509000000000000" pitchFamily="65" charset="-120"/>
              </a:rPr>
              <a:t>各校系科</a:t>
            </a:r>
            <a:r>
              <a:rPr lang="en-US" altLang="zh-TW" sz="2100" b="1" spc="-75" dirty="0">
                <a:solidFill>
                  <a:prstClr val="black"/>
                </a:solidFill>
                <a:latin typeface="華康儷楷書" panose="03000509000000000000" pitchFamily="65" charset="-120"/>
                <a:ea typeface="華康儷楷書" panose="03000509000000000000" pitchFamily="65" charset="-120"/>
              </a:rPr>
              <a:t>(</a:t>
            </a:r>
            <a:r>
              <a:rPr lang="zh-TW" altLang="en-US" sz="2100" b="1" spc="-75" dirty="0">
                <a:solidFill>
                  <a:prstClr val="black"/>
                </a:solidFill>
                <a:latin typeface="華康儷楷書" panose="03000509000000000000" pitchFamily="65" charset="-120"/>
                <a:ea typeface="華康儷楷書" panose="03000509000000000000" pitchFamily="65" charset="-120"/>
              </a:rPr>
              <a:t>組</a:t>
            </a:r>
            <a:r>
              <a:rPr lang="en-US" altLang="zh-TW" sz="2100" b="1" spc="-75" dirty="0">
                <a:solidFill>
                  <a:prstClr val="black"/>
                </a:solidFill>
                <a:latin typeface="華康儷楷書" panose="03000509000000000000" pitchFamily="65" charset="-120"/>
                <a:ea typeface="華康儷楷書" panose="03000509000000000000" pitchFamily="65" charset="-120"/>
              </a:rPr>
              <a:t>)</a:t>
            </a:r>
            <a:r>
              <a:rPr lang="zh-TW" altLang="en-US" sz="2100" b="1" spc="-75" dirty="0">
                <a:solidFill>
                  <a:prstClr val="black"/>
                </a:solidFill>
                <a:latin typeface="華康儷楷書" panose="03000509000000000000" pitchFamily="65" charset="-120"/>
                <a:ea typeface="華康儷楷書" panose="03000509000000000000" pitchFamily="65" charset="-120"/>
              </a:rPr>
              <a:t>、學程甄選辦法</a:t>
            </a:r>
            <a:r>
              <a:rPr lang="en-US" altLang="zh-TW" sz="2100" b="1" spc="-75" dirty="0">
                <a:solidFill>
                  <a:prstClr val="black"/>
                </a:solidFill>
                <a:latin typeface="華康儷楷書" panose="03000509000000000000" pitchFamily="65" charset="-120"/>
                <a:ea typeface="華康儷楷書" panose="03000509000000000000" pitchFamily="65" charset="-120"/>
              </a:rPr>
              <a:t>(</a:t>
            </a:r>
            <a:r>
              <a:rPr lang="zh-TW" altLang="zh-TW" sz="2100" b="1" spc="-75" dirty="0">
                <a:solidFill>
                  <a:prstClr val="black"/>
                </a:solidFill>
                <a:latin typeface="華康儷楷書" panose="03000509000000000000" pitchFamily="65" charset="-120"/>
                <a:ea typeface="華康儷楷書" panose="03000509000000000000" pitchFamily="65" charset="-120"/>
              </a:rPr>
              <a:t>樣張</a:t>
            </a:r>
            <a:r>
              <a:rPr lang="en-US" altLang="zh-TW" sz="2100" b="1" spc="-75" dirty="0">
                <a:solidFill>
                  <a:prstClr val="black"/>
                </a:solidFill>
                <a:latin typeface="華康儷楷書" panose="03000509000000000000" pitchFamily="65" charset="-120"/>
                <a:ea typeface="華康儷楷書" panose="03000509000000000000" pitchFamily="65" charset="-120"/>
              </a:rPr>
              <a:t>)</a:t>
            </a:r>
            <a:endParaRPr lang="zh-TW" altLang="en-US" sz="2100" b="1" spc="-75" dirty="0">
              <a:solidFill>
                <a:prstClr val="black"/>
              </a:solidFill>
              <a:latin typeface="華康儷楷書" panose="03000509000000000000" pitchFamily="65" charset="-120"/>
              <a:ea typeface="華康儷楷書" panose="03000509000000000000" pitchFamily="65" charset="-120"/>
            </a:endParaRPr>
          </a:p>
        </p:txBody>
      </p:sp>
      <p:sp>
        <p:nvSpPr>
          <p:cNvPr id="9" name="矩形 8"/>
          <p:cNvSpPr/>
          <p:nvPr/>
        </p:nvSpPr>
        <p:spPr>
          <a:xfrm>
            <a:off x="6241679" y="877090"/>
            <a:ext cx="681038" cy="119063"/>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n>
                <a:solidFill>
                  <a:schemeClr val="bg1"/>
                </a:solidFill>
              </a:ln>
            </a:endParaRPr>
          </a:p>
        </p:txBody>
      </p:sp>
      <p:sp>
        <p:nvSpPr>
          <p:cNvPr id="10" name="矩形 9"/>
          <p:cNvSpPr/>
          <p:nvPr/>
        </p:nvSpPr>
        <p:spPr>
          <a:xfrm>
            <a:off x="3639002" y="2868286"/>
            <a:ext cx="8230945" cy="130689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p:cNvSpPr/>
          <p:nvPr/>
        </p:nvSpPr>
        <p:spPr>
          <a:xfrm>
            <a:off x="6133381" y="1242204"/>
            <a:ext cx="3821501" cy="1595887"/>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p:nvSpPr>
        <p:spPr>
          <a:xfrm>
            <a:off x="899053" y="3250786"/>
            <a:ext cx="2715415" cy="2554478"/>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投影片編號版面配置區 1"/>
          <p:cNvSpPr>
            <a:spLocks noGrp="1"/>
          </p:cNvSpPr>
          <p:nvPr>
            <p:ph type="sldNum" sz="quarter" idx="12"/>
          </p:nvPr>
        </p:nvSpPr>
        <p:spPr/>
        <p:txBody>
          <a:bodyPr/>
          <a:lstStyle/>
          <a:p>
            <a:fld id="{BFD9D296-0923-4B30-8558-81C121D8C7E7}" type="slidenum">
              <a:rPr lang="zh-TW" altLang="en-US" smtClean="0"/>
              <a:pPr/>
              <a:t>8</a:t>
            </a:fld>
            <a:endParaRPr lang="zh-TW" altLang="en-US"/>
          </a:p>
        </p:txBody>
      </p:sp>
    </p:spTree>
    <p:extLst>
      <p:ext uri="{BB962C8B-B14F-4D97-AF65-F5344CB8AC3E}">
        <p14:creationId xmlns:p14="http://schemas.microsoft.com/office/powerpoint/2010/main" xmlns="" val="299402780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stretch>
            <a:fillRect/>
          </a:stretch>
        </p:blipFill>
        <p:spPr>
          <a:xfrm>
            <a:off x="1127448" y="836711"/>
            <a:ext cx="9793088" cy="5644809"/>
          </a:xfrm>
          <a:prstGeom prst="rect">
            <a:avLst/>
          </a:prstGeom>
        </p:spPr>
      </p:pic>
      <p:sp>
        <p:nvSpPr>
          <p:cNvPr id="14" name="Rectangle 3"/>
          <p:cNvSpPr txBox="1">
            <a:spLocks noChangeArrowheads="1"/>
          </p:cNvSpPr>
          <p:nvPr/>
        </p:nvSpPr>
        <p:spPr>
          <a:xfrm>
            <a:off x="1614157" y="-45061"/>
            <a:ext cx="8784976" cy="1134823"/>
          </a:xfrm>
          <a:prstGeom prst="rect">
            <a:avLst/>
          </a:prstGeom>
          <a:ln/>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22313" indent="-722313">
              <a:lnSpc>
                <a:spcPts val="3600"/>
              </a:lnSpc>
            </a:pPr>
            <a:r>
              <a:rPr lang="zh-TW" altLang="en-US" sz="2600" b="1" kern="0" dirty="0" smtClean="0">
                <a:latin typeface="標楷體" panose="03000509000000000000" pitchFamily="65" charset="-120"/>
                <a:ea typeface="標楷體" panose="03000509000000000000" pitchFamily="65" charset="-120"/>
              </a:rPr>
              <a:t>一、資格</a:t>
            </a:r>
            <a:r>
              <a:rPr lang="zh-TW" altLang="en-US" sz="2600" b="1" kern="0" dirty="0">
                <a:latin typeface="標楷體" panose="03000509000000000000" pitchFamily="65" charset="-120"/>
                <a:ea typeface="標楷體" panose="03000509000000000000" pitchFamily="65" charset="-120"/>
              </a:rPr>
              <a:t>審查登錄</a:t>
            </a:r>
            <a:r>
              <a:rPr lang="en-US" altLang="zh-TW" sz="2600" b="1" kern="0" dirty="0">
                <a:solidFill>
                  <a:srgbClr val="FF0000"/>
                </a:solidFill>
                <a:latin typeface="標楷體" panose="03000509000000000000" pitchFamily="65" charset="-120"/>
                <a:ea typeface="標楷體" panose="03000509000000000000" pitchFamily="65" charset="-120"/>
              </a:rPr>
              <a:t>-</a:t>
            </a:r>
            <a:r>
              <a:rPr lang="zh-TW" altLang="en-US" sz="2600" b="1" kern="0" dirty="0">
                <a:solidFill>
                  <a:srgbClr val="FF0000"/>
                </a:solidFill>
                <a:latin typeface="標楷體" panose="03000509000000000000" pitchFamily="65" charset="-120"/>
                <a:ea typeface="標楷體" panose="03000509000000000000" pitchFamily="65" charset="-120"/>
              </a:rPr>
              <a:t>登錄報名資格</a:t>
            </a:r>
            <a:endParaRPr lang="en-US" altLang="zh-TW" sz="2600" b="1" kern="0" dirty="0">
              <a:solidFill>
                <a:srgbClr val="FF0000"/>
              </a:solidFill>
              <a:latin typeface="標楷體" panose="03000509000000000000" pitchFamily="65" charset="-120"/>
              <a:ea typeface="標楷體" panose="03000509000000000000" pitchFamily="65" charset="-120"/>
            </a:endParaRPr>
          </a:p>
        </p:txBody>
      </p:sp>
      <p:sp>
        <p:nvSpPr>
          <p:cNvPr id="8" name="AutoShape 12">
            <a:extLst>
              <a:ext uri="{FF2B5EF4-FFF2-40B4-BE49-F238E27FC236}">
                <a16:creationId xmlns:a16="http://schemas.microsoft.com/office/drawing/2014/main" xmlns="" id="{F48FFE0A-4DD9-46DF-BDC2-12033AD6FD66}"/>
              </a:ext>
            </a:extLst>
          </p:cNvPr>
          <p:cNvSpPr>
            <a:spLocks noChangeArrowheads="1"/>
          </p:cNvSpPr>
          <p:nvPr/>
        </p:nvSpPr>
        <p:spPr bwMode="auto">
          <a:xfrm>
            <a:off x="11064552" y="2132857"/>
            <a:ext cx="576064" cy="3251944"/>
          </a:xfrm>
          <a:prstGeom prst="wedgeRoundRectCallout">
            <a:avLst>
              <a:gd name="adj1" fmla="val -138072"/>
              <a:gd name="adj2" fmla="val -22384"/>
              <a:gd name="adj3" fmla="val 16667"/>
            </a:avLst>
          </a:prstGeom>
          <a:solidFill>
            <a:schemeClr val="accent6">
              <a:lumMod val="40000"/>
              <a:lumOff val="60000"/>
            </a:schemeClr>
          </a:solidFill>
          <a:ln w="9525" algn="ctr">
            <a:solidFill>
              <a:srgbClr val="92D050"/>
            </a:solidFill>
            <a:miter lim="800000"/>
            <a:headEnd/>
            <a:tailEnd/>
          </a:ln>
          <a:effectLst>
            <a:outerShdw dist="20000" dir="5400000" rotWithShape="0">
              <a:srgbClr val="000000">
                <a:alpha val="37999"/>
              </a:srgbClr>
            </a:outerShdw>
          </a:effectLst>
        </p:spPr>
        <p:txBody>
          <a:bodyPr vert="eaVert"/>
          <a:lstStyle/>
          <a:p>
            <a:pPr>
              <a:buClr>
                <a:schemeClr val="accent1"/>
              </a:buClr>
            </a:pPr>
            <a:r>
              <a:rPr kumimoji="0" lang="zh-TW" altLang="en-US" b="1" dirty="0" smtClean="0">
                <a:solidFill>
                  <a:srgbClr val="000000"/>
                </a:solidFill>
                <a:latin typeface="標楷體" panose="03000509000000000000" pitchFamily="65" charset="-120"/>
                <a:ea typeface="標楷體" panose="03000509000000000000" pitchFamily="65" charset="-120"/>
              </a:rPr>
              <a:t>選擇</a:t>
            </a:r>
            <a:r>
              <a:rPr kumimoji="0" lang="zh-TW" altLang="en-US" b="1" dirty="0">
                <a:solidFill>
                  <a:srgbClr val="000000"/>
                </a:solidFill>
                <a:latin typeface="標楷體" panose="03000509000000000000" pitchFamily="65" charset="-120"/>
                <a:ea typeface="標楷體" panose="03000509000000000000" pitchFamily="65" charset="-120"/>
              </a:rPr>
              <a:t>持有之報名</a:t>
            </a:r>
            <a:r>
              <a:rPr lang="zh-TW" altLang="en-US" b="1" dirty="0">
                <a:latin typeface="標楷體" panose="03000509000000000000" pitchFamily="65" charset="-120"/>
                <a:ea typeface="標楷體" panose="03000509000000000000" pitchFamily="65" charset="-120"/>
              </a:rPr>
              <a:t>學歷</a:t>
            </a:r>
            <a:r>
              <a:rPr lang="en-US" altLang="zh-TW" b="1" dirty="0">
                <a:latin typeface="標楷體" panose="03000509000000000000" pitchFamily="65" charset="-120"/>
                <a:ea typeface="標楷體" panose="03000509000000000000" pitchFamily="65" charset="-120"/>
              </a:rPr>
              <a:t>(</a:t>
            </a:r>
            <a:r>
              <a:rPr lang="zh-TW" altLang="en-US" b="1" dirty="0">
                <a:latin typeface="標楷體" panose="03000509000000000000" pitchFamily="65" charset="-120"/>
                <a:ea typeface="標楷體" panose="03000509000000000000" pitchFamily="65" charset="-120"/>
              </a:rPr>
              <a:t>力</a:t>
            </a:r>
            <a:r>
              <a:rPr lang="en-US" altLang="zh-TW" b="1" dirty="0">
                <a:latin typeface="標楷體" panose="03000509000000000000" pitchFamily="65" charset="-120"/>
                <a:ea typeface="標楷體" panose="03000509000000000000" pitchFamily="65" charset="-120"/>
              </a:rPr>
              <a:t>)</a:t>
            </a:r>
            <a:r>
              <a:rPr kumimoji="0" lang="zh-TW" altLang="en-US" b="1" dirty="0">
                <a:solidFill>
                  <a:srgbClr val="000000"/>
                </a:solidFill>
                <a:latin typeface="標楷體" panose="03000509000000000000" pitchFamily="65" charset="-120"/>
                <a:ea typeface="標楷體" panose="03000509000000000000" pitchFamily="65" charset="-120"/>
              </a:rPr>
              <a:t>資格</a:t>
            </a:r>
          </a:p>
        </p:txBody>
      </p:sp>
    </p:spTree>
    <p:extLst>
      <p:ext uri="{BB962C8B-B14F-4D97-AF65-F5344CB8AC3E}">
        <p14:creationId xmlns:p14="http://schemas.microsoft.com/office/powerpoint/2010/main" xmlns="" val="84697947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3"/>
          <a:stretch>
            <a:fillRect/>
          </a:stretch>
        </p:blipFill>
        <p:spPr>
          <a:xfrm>
            <a:off x="1631504" y="1378991"/>
            <a:ext cx="8862788" cy="4813987"/>
          </a:xfrm>
          <a:prstGeom prst="rect">
            <a:avLst/>
          </a:prstGeom>
        </p:spPr>
      </p:pic>
      <p:sp>
        <p:nvSpPr>
          <p:cNvPr id="20" name="Rectangle 3"/>
          <p:cNvSpPr txBox="1">
            <a:spLocks noChangeArrowheads="1"/>
          </p:cNvSpPr>
          <p:nvPr/>
        </p:nvSpPr>
        <p:spPr>
          <a:xfrm>
            <a:off x="856814" y="-167239"/>
            <a:ext cx="8784976" cy="1134823"/>
          </a:xfrm>
          <a:prstGeom prst="rect">
            <a:avLst/>
          </a:prstGeom>
          <a:ln/>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22313" indent="-722313">
              <a:lnSpc>
                <a:spcPts val="3600"/>
              </a:lnSpc>
            </a:pPr>
            <a:r>
              <a:rPr lang="zh-TW" altLang="en-US" sz="2600" b="1" kern="0" smtClean="0">
                <a:latin typeface="標楷體" panose="03000509000000000000" pitchFamily="65" charset="-120"/>
                <a:ea typeface="標楷體" panose="03000509000000000000" pitchFamily="65" charset="-120"/>
              </a:rPr>
              <a:t>資格</a:t>
            </a:r>
            <a:r>
              <a:rPr lang="zh-TW" altLang="en-US" sz="2600" b="1" kern="0" dirty="0">
                <a:latin typeface="標楷體" panose="03000509000000000000" pitchFamily="65" charset="-120"/>
                <a:ea typeface="標楷體" panose="03000509000000000000" pitchFamily="65" charset="-120"/>
              </a:rPr>
              <a:t>審查登錄</a:t>
            </a:r>
            <a:r>
              <a:rPr lang="en-US" altLang="zh-TW" sz="2600" b="1" kern="0" dirty="0">
                <a:solidFill>
                  <a:srgbClr val="FF0000"/>
                </a:solidFill>
                <a:latin typeface="標楷體" panose="03000509000000000000" pitchFamily="65" charset="-120"/>
                <a:ea typeface="標楷體" panose="03000509000000000000" pitchFamily="65" charset="-120"/>
              </a:rPr>
              <a:t>-</a:t>
            </a:r>
            <a:r>
              <a:rPr lang="zh-TW" altLang="en-US" sz="2600" b="1" kern="0" dirty="0">
                <a:solidFill>
                  <a:srgbClr val="FF0000"/>
                </a:solidFill>
                <a:latin typeface="標楷體" panose="03000509000000000000" pitchFamily="65" charset="-120"/>
                <a:ea typeface="標楷體" panose="03000509000000000000" pitchFamily="65" charset="-120"/>
              </a:rPr>
              <a:t>填寫個人相關基本資料</a:t>
            </a:r>
            <a:endParaRPr lang="en-US" altLang="zh-TW" sz="2600" b="1" kern="0" dirty="0">
              <a:solidFill>
                <a:srgbClr val="FF0000"/>
              </a:solidFill>
              <a:latin typeface="標楷體" panose="03000509000000000000" pitchFamily="65" charset="-120"/>
              <a:ea typeface="標楷體" panose="03000509000000000000" pitchFamily="65" charset="-120"/>
            </a:endParaRPr>
          </a:p>
        </p:txBody>
      </p:sp>
      <p:sp>
        <p:nvSpPr>
          <p:cNvPr id="15" name="AutoShape 4">
            <a:extLst>
              <a:ext uri="{FF2B5EF4-FFF2-40B4-BE49-F238E27FC236}">
                <a16:creationId xmlns:a16="http://schemas.microsoft.com/office/drawing/2014/main" xmlns="" id="{E69FB3AE-2F99-4EF8-9156-C629287EAF97}"/>
              </a:ext>
            </a:extLst>
          </p:cNvPr>
          <p:cNvSpPr>
            <a:spLocks noChangeArrowheads="1"/>
          </p:cNvSpPr>
          <p:nvPr/>
        </p:nvSpPr>
        <p:spPr bwMode="auto">
          <a:xfrm>
            <a:off x="1142795" y="820316"/>
            <a:ext cx="4204251" cy="408623"/>
          </a:xfrm>
          <a:prstGeom prst="roundRect">
            <a:avLst/>
          </a:prstGeom>
          <a:solidFill>
            <a:srgbClr val="F25F5C"/>
          </a:solidFill>
          <a:ln w="9525" algn="ctr">
            <a:noFill/>
            <a:miter lim="800000"/>
            <a:headEnd/>
            <a:tailEnd/>
          </a:ln>
        </p:spPr>
        <p:txBody>
          <a:bodyPr vert="horz" wrap="square">
            <a:spAutoFit/>
          </a:bodyPr>
          <a:lstStyle/>
          <a:p>
            <a:pPr>
              <a:buClr>
                <a:schemeClr val="accent1"/>
              </a:buClr>
            </a:pPr>
            <a:r>
              <a:rPr lang="zh-TW" altLang="en-US" b="1" dirty="0">
                <a:solidFill>
                  <a:schemeClr val="bg1"/>
                </a:solidFill>
                <a:latin typeface="標楷體" panose="03000509000000000000" pitchFamily="65" charset="-120"/>
                <a:ea typeface="標楷體" panose="03000509000000000000" pitchFamily="65" charset="-120"/>
              </a:rPr>
              <a:t>請考生依序完整正確填寫下列欄位資料</a:t>
            </a:r>
          </a:p>
        </p:txBody>
      </p:sp>
      <p:sp>
        <p:nvSpPr>
          <p:cNvPr id="18" name="AutoShape 6">
            <a:extLst>
              <a:ext uri="{FF2B5EF4-FFF2-40B4-BE49-F238E27FC236}">
                <a16:creationId xmlns:a16="http://schemas.microsoft.com/office/drawing/2014/main" xmlns="" id="{013E6F4F-0DA6-4367-A6F7-5CBBCBAA221A}"/>
              </a:ext>
            </a:extLst>
          </p:cNvPr>
          <p:cNvSpPr>
            <a:spLocks noChangeArrowheads="1"/>
          </p:cNvSpPr>
          <p:nvPr/>
        </p:nvSpPr>
        <p:spPr bwMode="auto">
          <a:xfrm>
            <a:off x="6816080" y="263279"/>
            <a:ext cx="4824536" cy="1040686"/>
          </a:xfrm>
          <a:prstGeom prst="wedgeRoundRectCallout">
            <a:avLst>
              <a:gd name="adj1" fmla="val -19671"/>
              <a:gd name="adj2" fmla="val 86334"/>
              <a:gd name="adj3" fmla="val 16667"/>
            </a:avLst>
          </a:prstGeom>
          <a:solidFill>
            <a:schemeClr val="accent6">
              <a:lumMod val="40000"/>
              <a:lumOff val="60000"/>
            </a:schemeClr>
          </a:solidFill>
          <a:ln w="9525" algn="ctr">
            <a:solidFill>
              <a:srgbClr val="92D050"/>
            </a:solidFill>
            <a:miter lim="800000"/>
            <a:headEnd/>
            <a:tailEnd/>
          </a:ln>
          <a:effectLst>
            <a:outerShdw dist="20000" dir="5400000" rotWithShape="0">
              <a:srgbClr val="000000">
                <a:alpha val="37999"/>
              </a:srgbClr>
            </a:outerShdw>
          </a:effectLst>
        </p:spPr>
        <p:txBody>
          <a:bodyPr/>
          <a:lstStyle/>
          <a:p>
            <a:pPr algn="just">
              <a:buClr>
                <a:schemeClr val="accent1"/>
              </a:buClr>
            </a:pPr>
            <a:r>
              <a:rPr kumimoji="0" lang="zh-TW" altLang="en-US"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請考生務必正確填寫，在招生期間可聯絡到的電話及可接收簡訊之行動電話與</a:t>
            </a:r>
            <a:r>
              <a:rPr kumimoji="0" lang="en-US" altLang="zh-TW"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E-mail</a:t>
            </a:r>
            <a:r>
              <a:rPr kumimoji="0" lang="zh-TW" altLang="en-US" b="1"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，以備緊急通知聯絡及發送簡訊之需</a:t>
            </a:r>
          </a:p>
        </p:txBody>
      </p:sp>
      <p:sp>
        <p:nvSpPr>
          <p:cNvPr id="19" name="AutoShape 6">
            <a:extLst>
              <a:ext uri="{FF2B5EF4-FFF2-40B4-BE49-F238E27FC236}">
                <a16:creationId xmlns:a16="http://schemas.microsoft.com/office/drawing/2014/main" xmlns="" id="{5B55E7A0-0314-4EB7-A1C2-9E641830E79B}"/>
              </a:ext>
            </a:extLst>
          </p:cNvPr>
          <p:cNvSpPr>
            <a:spLocks noChangeArrowheads="1"/>
          </p:cNvSpPr>
          <p:nvPr/>
        </p:nvSpPr>
        <p:spPr bwMode="auto">
          <a:xfrm>
            <a:off x="5292736" y="3573016"/>
            <a:ext cx="5976664" cy="684895"/>
          </a:xfrm>
          <a:prstGeom prst="wedgeRoundRectCallout">
            <a:avLst>
              <a:gd name="adj1" fmla="val -59676"/>
              <a:gd name="adj2" fmla="val -24242"/>
              <a:gd name="adj3" fmla="val 16667"/>
            </a:avLst>
          </a:prstGeom>
          <a:solidFill>
            <a:schemeClr val="accent6">
              <a:lumMod val="40000"/>
              <a:lumOff val="60000"/>
            </a:schemeClr>
          </a:solidFill>
          <a:ln w="9525" algn="ctr">
            <a:solidFill>
              <a:srgbClr val="92D050"/>
            </a:solidFill>
            <a:miter lim="800000"/>
            <a:headEnd/>
            <a:tailEnd/>
          </a:ln>
          <a:effectLst>
            <a:outerShdw dist="20000" dir="5400000" rotWithShape="0">
              <a:srgbClr val="000000">
                <a:alpha val="37999"/>
              </a:srgbClr>
            </a:outerShdw>
          </a:effectLst>
        </p:spPr>
        <p:txBody>
          <a:bodyPr/>
          <a:lstStyle/>
          <a:p>
            <a:pPr algn="ctr">
              <a:buClr>
                <a:schemeClr val="accent1"/>
              </a:buClr>
            </a:pPr>
            <a:r>
              <a:rPr kumimoji="0" lang="zh-TW" altLang="en-US" sz="1600" b="1" dirty="0">
                <a:latin typeface="標楷體" panose="03000509000000000000" pitchFamily="65" charset="-120"/>
                <a:ea typeface="標楷體" panose="03000509000000000000" pitchFamily="65" charset="-120"/>
              </a:rPr>
              <a:t>系統自動帶入統測報名時之繳費身分註記</a:t>
            </a:r>
            <a:endParaRPr kumimoji="0" lang="en-US" altLang="zh-TW" sz="1600" b="1" dirty="0">
              <a:latin typeface="標楷體" panose="03000509000000000000" pitchFamily="65" charset="-120"/>
              <a:ea typeface="標楷體" panose="03000509000000000000" pitchFamily="65" charset="-120"/>
            </a:endParaRPr>
          </a:p>
          <a:p>
            <a:pPr algn="ctr">
              <a:buClr>
                <a:schemeClr val="accent1"/>
              </a:buClr>
            </a:pPr>
            <a:r>
              <a:rPr kumimoji="0" lang="zh-TW" altLang="en-US" sz="1600" b="1" dirty="0">
                <a:latin typeface="標楷體" panose="03000509000000000000" pitchFamily="65" charset="-120"/>
                <a:ea typeface="標楷體" panose="03000509000000000000" pitchFamily="65" charset="-120"/>
              </a:rPr>
              <a:t>考生可</a:t>
            </a:r>
            <a:r>
              <a:rPr kumimoji="0" lang="zh-TW" altLang="en-US" sz="1600" b="1" dirty="0">
                <a:latin typeface="Times New Roman" panose="02020603050405020304" pitchFamily="18" charset="0"/>
                <a:ea typeface="標楷體" panose="03000509000000000000" pitchFamily="65" charset="-120"/>
                <a:cs typeface="Times New Roman" panose="02020603050405020304" pitchFamily="18" charset="0"/>
              </a:rPr>
              <a:t>依</a:t>
            </a:r>
            <a:r>
              <a:rPr kumimoji="0" lang="en-US" altLang="zh-TW" sz="1600" b="1" dirty="0" smtClean="0">
                <a:latin typeface="Times New Roman" panose="02020603050405020304" pitchFamily="18" charset="0"/>
                <a:ea typeface="標楷體" panose="03000509000000000000" pitchFamily="65" charset="-120"/>
                <a:cs typeface="Times New Roman" panose="02020603050405020304" pitchFamily="18" charset="0"/>
              </a:rPr>
              <a:t>111.5.4(</a:t>
            </a:r>
            <a:r>
              <a:rPr kumimoji="0" lang="zh-TW" altLang="en-US" sz="1600" b="1" dirty="0">
                <a:latin typeface="Times New Roman" panose="02020603050405020304" pitchFamily="18" charset="0"/>
                <a:ea typeface="標楷體" panose="03000509000000000000" pitchFamily="65" charset="-120"/>
                <a:cs typeface="Times New Roman" panose="02020603050405020304" pitchFamily="18" charset="0"/>
              </a:rPr>
              <a:t>三</a:t>
            </a:r>
            <a:r>
              <a:rPr kumimoji="0" lang="en-US" altLang="zh-TW" sz="1600" b="1" dirty="0">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1600" b="1" dirty="0">
                <a:latin typeface="Times New Roman" panose="02020603050405020304" pitchFamily="18" charset="0"/>
                <a:ea typeface="標楷體" panose="03000509000000000000" pitchFamily="65" charset="-120"/>
                <a:cs typeface="Times New Roman" panose="02020603050405020304" pitchFamily="18" charset="0"/>
              </a:rPr>
              <a:t>資格審查</a:t>
            </a:r>
            <a:r>
              <a:rPr kumimoji="0" lang="zh-TW" altLang="en-US" sz="1600" b="1" dirty="0">
                <a:latin typeface="標楷體" panose="03000509000000000000" pitchFamily="65" charset="-120"/>
                <a:ea typeface="標楷體" panose="03000509000000000000" pitchFamily="65" charset="-120"/>
              </a:rPr>
              <a:t>作業截止前取得之證明申請審查</a:t>
            </a:r>
          </a:p>
        </p:txBody>
      </p:sp>
      <p:sp>
        <p:nvSpPr>
          <p:cNvPr id="21" name="Rectangle 4">
            <a:extLst>
              <a:ext uri="{FF2B5EF4-FFF2-40B4-BE49-F238E27FC236}">
                <a16:creationId xmlns:a16="http://schemas.microsoft.com/office/drawing/2014/main" xmlns="" id="{4FE4A255-2B9C-4B84-9FE3-5E0A7AD1C028}"/>
              </a:ext>
            </a:extLst>
          </p:cNvPr>
          <p:cNvSpPr>
            <a:spLocks noChangeArrowheads="1"/>
          </p:cNvSpPr>
          <p:nvPr/>
        </p:nvSpPr>
        <p:spPr bwMode="auto">
          <a:xfrm>
            <a:off x="5457855" y="5917098"/>
            <a:ext cx="1115473" cy="288032"/>
          </a:xfrm>
          <a:prstGeom prst="rect">
            <a:avLst/>
          </a:prstGeom>
          <a:noFill/>
          <a:ln w="38100">
            <a:solidFill>
              <a:srgbClr val="FF0000"/>
            </a:solidFill>
            <a:prstDash val="sysDot"/>
            <a:miter lim="800000"/>
            <a:headEnd/>
            <a:tailEnd/>
          </a:ln>
        </p:spPr>
        <p:txBody>
          <a:bodyPr wrap="none" anchor="ctr"/>
          <a:lstStyle/>
          <a:p>
            <a:pPr algn="just">
              <a:buFontTx/>
              <a:buChar char="•"/>
            </a:pPr>
            <a:endParaRPr lang="zh-TW" altLang="en-US">
              <a:latin typeface="標楷體" panose="03000509000000000000" pitchFamily="65" charset="-120"/>
              <a:ea typeface="標楷體" panose="03000509000000000000" pitchFamily="65" charset="-120"/>
            </a:endParaRPr>
          </a:p>
        </p:txBody>
      </p:sp>
      <p:sp>
        <p:nvSpPr>
          <p:cNvPr id="12" name="Rectangle 4">
            <a:extLst>
              <a:ext uri="{FF2B5EF4-FFF2-40B4-BE49-F238E27FC236}">
                <a16:creationId xmlns:a16="http://schemas.microsoft.com/office/drawing/2014/main" xmlns="" id="{4FE4A255-2B9C-4B84-9FE3-5E0A7AD1C028}"/>
              </a:ext>
            </a:extLst>
          </p:cNvPr>
          <p:cNvSpPr>
            <a:spLocks noChangeArrowheads="1"/>
          </p:cNvSpPr>
          <p:nvPr/>
        </p:nvSpPr>
        <p:spPr bwMode="auto">
          <a:xfrm>
            <a:off x="1728369" y="4485737"/>
            <a:ext cx="8675088" cy="1319840"/>
          </a:xfrm>
          <a:prstGeom prst="rect">
            <a:avLst/>
          </a:prstGeom>
          <a:noFill/>
          <a:ln w="38100">
            <a:solidFill>
              <a:srgbClr val="FF0000"/>
            </a:solidFill>
            <a:prstDash val="solid"/>
            <a:miter lim="800000"/>
            <a:headEnd/>
            <a:tailEnd/>
          </a:ln>
        </p:spPr>
        <p:txBody>
          <a:bodyPr wrap="none" anchor="ctr"/>
          <a:lstStyle/>
          <a:p>
            <a:pPr algn="just">
              <a:buFontTx/>
              <a:buChar char="•"/>
            </a:pPr>
            <a:endParaRPr lang="zh-TW" altLang="en-US">
              <a:latin typeface="標楷體" panose="03000509000000000000" pitchFamily="65" charset="-120"/>
              <a:ea typeface="標楷體" panose="03000509000000000000" pitchFamily="65" charset="-120"/>
            </a:endParaRPr>
          </a:p>
        </p:txBody>
      </p:sp>
      <p:sp>
        <p:nvSpPr>
          <p:cNvPr id="16" name="Text Box 5">
            <a:extLst>
              <a:ext uri="{FF2B5EF4-FFF2-40B4-BE49-F238E27FC236}">
                <a16:creationId xmlns:a16="http://schemas.microsoft.com/office/drawing/2014/main" xmlns="" id="{AF663FBF-2343-42DE-BB1D-5BD4377A2B39}"/>
              </a:ext>
            </a:extLst>
          </p:cNvPr>
          <p:cNvSpPr txBox="1">
            <a:spLocks noChangeArrowheads="1"/>
          </p:cNvSpPr>
          <p:nvPr/>
        </p:nvSpPr>
        <p:spPr bwMode="auto">
          <a:xfrm>
            <a:off x="7239914" y="5702222"/>
            <a:ext cx="3240360" cy="1021556"/>
          </a:xfrm>
          <a:prstGeom prst="wedgeRoundRectCallout">
            <a:avLst>
              <a:gd name="adj1" fmla="val -69018"/>
              <a:gd name="adj2" fmla="val -22788"/>
              <a:gd name="adj3" fmla="val 16667"/>
            </a:avLst>
          </a:prstGeom>
          <a:solidFill>
            <a:srgbClr val="F25F5C"/>
          </a:solidFill>
          <a:ln w="9525" algn="ctr">
            <a:noFill/>
            <a:miter lim="800000"/>
            <a:headEnd/>
            <a:tailEnd/>
          </a:ln>
        </p:spPr>
        <p:txBody>
          <a:bodyPr vert="horz" wrap="square">
            <a:spAutoFit/>
          </a:bodyPr>
          <a:lstStyle/>
          <a:p>
            <a:pPr algn="ctr">
              <a:buClr>
                <a:schemeClr val="accent1"/>
              </a:buClr>
            </a:pPr>
            <a:r>
              <a:rPr lang="zh-TW" altLang="en-US" b="1" dirty="0">
                <a:solidFill>
                  <a:schemeClr val="bg1"/>
                </a:solidFill>
                <a:latin typeface="標楷體" panose="03000509000000000000" pitchFamily="65" charset="-120"/>
                <a:ea typeface="標楷體" panose="03000509000000000000" pitchFamily="65" charset="-120"/>
              </a:rPr>
              <a:t>輸入資料後點選「填寫完成」將進入下一頁「預覽模式」</a:t>
            </a:r>
          </a:p>
          <a:p>
            <a:pPr algn="ctr">
              <a:buClr>
                <a:schemeClr val="accent1"/>
              </a:buClr>
            </a:pPr>
            <a:r>
              <a:rPr lang="en-US" altLang="zh-TW" b="1" dirty="0" smtClean="0">
                <a:solidFill>
                  <a:schemeClr val="bg1"/>
                </a:solidFill>
                <a:latin typeface="標楷體" panose="03000509000000000000" pitchFamily="65" charset="-120"/>
                <a:ea typeface="標楷體" panose="03000509000000000000" pitchFamily="65" charset="-120"/>
              </a:rPr>
              <a:t>※</a:t>
            </a:r>
            <a:r>
              <a:rPr lang="zh-TW" altLang="en-US" b="1" dirty="0" smtClean="0">
                <a:solidFill>
                  <a:schemeClr val="bg1"/>
                </a:solidFill>
                <a:latin typeface="標楷體" panose="03000509000000000000" pitchFamily="65" charset="-120"/>
                <a:ea typeface="標楷體" panose="03000509000000000000" pitchFamily="65" charset="-120"/>
              </a:rPr>
              <a:t>此時</a:t>
            </a:r>
            <a:r>
              <a:rPr lang="zh-TW" altLang="en-US" b="1" dirty="0">
                <a:solidFill>
                  <a:schemeClr val="bg1"/>
                </a:solidFill>
                <a:latin typeface="標楷體" panose="03000509000000000000" pitchFamily="65" charset="-120"/>
                <a:ea typeface="標楷體" panose="03000509000000000000" pitchFamily="65" charset="-120"/>
              </a:rPr>
              <a:t>並未完成確定送出</a:t>
            </a:r>
          </a:p>
        </p:txBody>
      </p:sp>
      <p:sp>
        <p:nvSpPr>
          <p:cNvPr id="14" name="AutoShape 6">
            <a:extLst>
              <a:ext uri="{FF2B5EF4-FFF2-40B4-BE49-F238E27FC236}">
                <a16:creationId xmlns:a16="http://schemas.microsoft.com/office/drawing/2014/main" xmlns="" id="{5B55E7A0-0314-4EB7-A1C2-9E641830E79B}"/>
              </a:ext>
            </a:extLst>
          </p:cNvPr>
          <p:cNvSpPr>
            <a:spLocks noChangeArrowheads="1"/>
          </p:cNvSpPr>
          <p:nvPr/>
        </p:nvSpPr>
        <p:spPr bwMode="auto">
          <a:xfrm>
            <a:off x="721359" y="5912246"/>
            <a:ext cx="3714350" cy="854285"/>
          </a:xfrm>
          <a:prstGeom prst="wedgeRoundRectCallout">
            <a:avLst>
              <a:gd name="adj1" fmla="val -6056"/>
              <a:gd name="adj2" fmla="val -84895"/>
              <a:gd name="adj3" fmla="val 16667"/>
            </a:avLst>
          </a:prstGeom>
          <a:solidFill>
            <a:schemeClr val="accent6">
              <a:lumMod val="40000"/>
              <a:lumOff val="60000"/>
            </a:schemeClr>
          </a:solidFill>
          <a:ln w="9525" algn="ctr">
            <a:solidFill>
              <a:srgbClr val="92D050"/>
            </a:solidFill>
            <a:miter lim="800000"/>
            <a:headEnd/>
            <a:tailEnd/>
          </a:ln>
          <a:effectLst>
            <a:outerShdw dist="20000" dir="5400000" rotWithShape="0">
              <a:srgbClr val="000000">
                <a:alpha val="37999"/>
              </a:srgbClr>
            </a:outerShdw>
          </a:effectLst>
        </p:spPr>
        <p:txBody>
          <a:bodyPr/>
          <a:lstStyle/>
          <a:p>
            <a:pPr algn="ctr">
              <a:buClr>
                <a:schemeClr val="accent1"/>
              </a:buClr>
            </a:pPr>
            <a:r>
              <a:rPr kumimoji="0" lang="zh-TW" altLang="en-US" sz="1600" b="1" dirty="0" smtClean="0">
                <a:latin typeface="標楷體" panose="03000509000000000000" pitchFamily="65" charset="-120"/>
                <a:ea typeface="標楷體" panose="03000509000000000000" pitchFamily="65" charset="-120"/>
              </a:rPr>
              <a:t>顯示考生是否具有中央資料庫學習歷程檔案，具有</a:t>
            </a:r>
            <a:r>
              <a:rPr kumimoji="0" lang="zh-TW" altLang="en-US" sz="1600" b="1" dirty="0">
                <a:latin typeface="標楷體" panose="03000509000000000000" pitchFamily="65" charset="-120"/>
                <a:ea typeface="標楷體" panose="03000509000000000000" pitchFamily="65" charset="-120"/>
              </a:rPr>
              <a:t>中央資料庫學習歷程檔案</a:t>
            </a:r>
            <a:r>
              <a:rPr kumimoji="0" lang="zh-TW" altLang="en-US" sz="1600" b="1" dirty="0" smtClean="0">
                <a:latin typeface="標楷體" panose="03000509000000000000" pitchFamily="65" charset="-120"/>
                <a:ea typeface="標楷體" panose="03000509000000000000" pitchFamily="65" charset="-120"/>
              </a:rPr>
              <a:t>之考生，選擇是否同意使用。</a:t>
            </a:r>
            <a:endParaRPr kumimoji="0" lang="zh-TW" altLang="en-US" sz="1600" b="1" dirty="0">
              <a:latin typeface="標楷體" panose="03000509000000000000" pitchFamily="65" charset="-120"/>
              <a:ea typeface="標楷體" panose="03000509000000000000" pitchFamily="65" charset="-120"/>
            </a:endParaRPr>
          </a:p>
        </p:txBody>
      </p:sp>
      <p:sp>
        <p:nvSpPr>
          <p:cNvPr id="13" name="圓角矩形 12"/>
          <p:cNvSpPr/>
          <p:nvPr/>
        </p:nvSpPr>
        <p:spPr>
          <a:xfrm>
            <a:off x="763059" y="5549680"/>
            <a:ext cx="1028691" cy="432916"/>
          </a:xfrm>
          <a:prstGeom prst="roundRect">
            <a:avLst>
              <a:gd name="adj" fmla="val 43898"/>
            </a:avLst>
          </a:prstGeom>
          <a:solidFill>
            <a:srgbClr val="FFE066"/>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dirty="0" smtClean="0">
                <a:solidFill>
                  <a:srgbClr val="F25F5C"/>
                </a:solidFill>
                <a:latin typeface="Arial Rounded MT Bold" panose="020F0704030504030204" pitchFamily="34" charset="0"/>
              </a:rPr>
              <a:t>NEW</a:t>
            </a:r>
            <a:endParaRPr lang="zh-TW" altLang="en-US" b="1" dirty="0">
              <a:solidFill>
                <a:srgbClr val="F25F5C"/>
              </a:solidFill>
              <a:latin typeface="Arial Rounded MT Bold" panose="020F0704030504030204" pitchFamily="34" charset="0"/>
            </a:endParaRPr>
          </a:p>
        </p:txBody>
      </p:sp>
    </p:spTree>
    <p:extLst>
      <p:ext uri="{BB962C8B-B14F-4D97-AF65-F5344CB8AC3E}">
        <p14:creationId xmlns:p14="http://schemas.microsoft.com/office/powerpoint/2010/main" xmlns="" val="101167515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a:stretch>
            <a:fillRect/>
          </a:stretch>
        </p:blipFill>
        <p:spPr>
          <a:xfrm>
            <a:off x="833248" y="873916"/>
            <a:ext cx="7312575" cy="5961427"/>
          </a:xfrm>
          <a:prstGeom prst="rect">
            <a:avLst/>
          </a:prstGeom>
        </p:spPr>
      </p:pic>
      <p:sp>
        <p:nvSpPr>
          <p:cNvPr id="9" name="Rectangle 3"/>
          <p:cNvSpPr txBox="1">
            <a:spLocks noChangeArrowheads="1"/>
          </p:cNvSpPr>
          <p:nvPr/>
        </p:nvSpPr>
        <p:spPr>
          <a:xfrm>
            <a:off x="767408" y="5216"/>
            <a:ext cx="8784976" cy="720080"/>
          </a:xfrm>
          <a:prstGeom prst="rect">
            <a:avLst/>
          </a:prstGeom>
          <a:ln/>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22313" indent="-722313">
              <a:lnSpc>
                <a:spcPts val="3600"/>
              </a:lnSpc>
            </a:pPr>
            <a:r>
              <a:rPr lang="zh-TW" altLang="en-US" sz="2600" b="1" kern="0" dirty="0" smtClean="0">
                <a:latin typeface="標楷體" panose="03000509000000000000" pitchFamily="65" charset="-120"/>
                <a:ea typeface="標楷體" panose="03000509000000000000" pitchFamily="65" charset="-120"/>
              </a:rPr>
              <a:t>資格</a:t>
            </a:r>
            <a:r>
              <a:rPr lang="zh-TW" altLang="en-US" sz="2600" b="1" kern="0" dirty="0">
                <a:latin typeface="標楷體" panose="03000509000000000000" pitchFamily="65" charset="-120"/>
                <a:ea typeface="標楷體" panose="03000509000000000000" pitchFamily="65" charset="-120"/>
              </a:rPr>
              <a:t>審查登錄</a:t>
            </a:r>
            <a:r>
              <a:rPr lang="en-US" altLang="zh-TW" sz="2600" b="1" kern="0" dirty="0">
                <a:solidFill>
                  <a:srgbClr val="FF0000"/>
                </a:solidFill>
                <a:latin typeface="標楷體" panose="03000509000000000000" pitchFamily="65" charset="-120"/>
                <a:ea typeface="標楷體" panose="03000509000000000000" pitchFamily="65" charset="-120"/>
              </a:rPr>
              <a:t>-</a:t>
            </a:r>
            <a:r>
              <a:rPr lang="zh-TW" altLang="en-US" sz="2600" b="1" kern="0" dirty="0">
                <a:solidFill>
                  <a:srgbClr val="FF0000"/>
                </a:solidFill>
                <a:latin typeface="標楷體" panose="03000509000000000000" pitchFamily="65" charset="-120"/>
                <a:ea typeface="標楷體" panose="03000509000000000000" pitchFamily="65" charset="-120"/>
              </a:rPr>
              <a:t>登錄資料確認</a:t>
            </a:r>
            <a:endParaRPr lang="en-US" altLang="zh-TW" sz="2600" b="1" kern="0" dirty="0">
              <a:solidFill>
                <a:srgbClr val="FF0000"/>
              </a:solidFill>
              <a:latin typeface="標楷體" panose="03000509000000000000" pitchFamily="65" charset="-120"/>
              <a:ea typeface="標楷體" panose="03000509000000000000" pitchFamily="65" charset="-120"/>
            </a:endParaRPr>
          </a:p>
        </p:txBody>
      </p:sp>
      <p:sp>
        <p:nvSpPr>
          <p:cNvPr id="7" name="AutoShape 6">
            <a:extLst>
              <a:ext uri="{FF2B5EF4-FFF2-40B4-BE49-F238E27FC236}">
                <a16:creationId xmlns:a16="http://schemas.microsoft.com/office/drawing/2014/main" xmlns="" id="{5B55E7A0-0314-4EB7-A1C2-9E641830E79B}"/>
              </a:ext>
            </a:extLst>
          </p:cNvPr>
          <p:cNvSpPr>
            <a:spLocks noChangeArrowheads="1"/>
          </p:cNvSpPr>
          <p:nvPr/>
        </p:nvSpPr>
        <p:spPr bwMode="auto">
          <a:xfrm>
            <a:off x="8008255" y="2900249"/>
            <a:ext cx="3714350" cy="1248831"/>
          </a:xfrm>
          <a:prstGeom prst="wedgeRoundRectCallout">
            <a:avLst>
              <a:gd name="adj1" fmla="val -52274"/>
              <a:gd name="adj2" fmla="val 89258"/>
              <a:gd name="adj3" fmla="val 16667"/>
            </a:avLst>
          </a:prstGeom>
          <a:solidFill>
            <a:schemeClr val="accent6">
              <a:lumMod val="40000"/>
              <a:lumOff val="60000"/>
            </a:schemeClr>
          </a:solidFill>
          <a:ln w="9525" algn="ctr">
            <a:solidFill>
              <a:srgbClr val="92D050"/>
            </a:solidFill>
            <a:miter lim="800000"/>
            <a:headEnd/>
            <a:tailEnd/>
          </a:ln>
          <a:effectLst>
            <a:outerShdw dist="20000" dir="5400000" rotWithShape="0">
              <a:srgbClr val="000000">
                <a:alpha val="37999"/>
              </a:srgbClr>
            </a:outerShdw>
          </a:effectLst>
        </p:spPr>
        <p:txBody>
          <a:bodyPr/>
          <a:lstStyle/>
          <a:p>
            <a:pPr algn="ctr">
              <a:buClr>
                <a:schemeClr val="accent1"/>
              </a:buClr>
            </a:pPr>
            <a:r>
              <a:rPr kumimoji="0" lang="zh-TW" altLang="en-US" b="1" dirty="0" smtClean="0">
                <a:latin typeface="標楷體" panose="03000509000000000000" pitchFamily="65" charset="-120"/>
                <a:ea typeface="標楷體" panose="03000509000000000000" pitchFamily="65" charset="-120"/>
              </a:rPr>
              <a:t>顯示考生是否具有中央資料庫學習歷程檔案，具有</a:t>
            </a:r>
            <a:r>
              <a:rPr kumimoji="0" lang="zh-TW" altLang="en-US" b="1" dirty="0">
                <a:latin typeface="標楷體" panose="03000509000000000000" pitchFamily="65" charset="-120"/>
                <a:ea typeface="標楷體" panose="03000509000000000000" pitchFamily="65" charset="-120"/>
              </a:rPr>
              <a:t>中央資料庫學習歷程檔案</a:t>
            </a:r>
            <a:r>
              <a:rPr kumimoji="0" lang="zh-TW" altLang="en-US" b="1" dirty="0" smtClean="0">
                <a:latin typeface="標楷體" panose="03000509000000000000" pitchFamily="65" charset="-120"/>
                <a:ea typeface="標楷體" panose="03000509000000000000" pitchFamily="65" charset="-120"/>
              </a:rPr>
              <a:t>之考生，選擇是否同意使用</a:t>
            </a:r>
            <a:endParaRPr kumimoji="0" lang="zh-TW" altLang="en-US" b="1" dirty="0">
              <a:latin typeface="標楷體" panose="03000509000000000000" pitchFamily="65" charset="-120"/>
              <a:ea typeface="標楷體" panose="03000509000000000000" pitchFamily="65" charset="-120"/>
            </a:endParaRPr>
          </a:p>
        </p:txBody>
      </p:sp>
      <p:sp>
        <p:nvSpPr>
          <p:cNvPr id="8" name="圓角矩形 7"/>
          <p:cNvSpPr/>
          <p:nvPr/>
        </p:nvSpPr>
        <p:spPr>
          <a:xfrm>
            <a:off x="8040216" y="2598624"/>
            <a:ext cx="1028691" cy="432916"/>
          </a:xfrm>
          <a:prstGeom prst="roundRect">
            <a:avLst>
              <a:gd name="adj" fmla="val 43898"/>
            </a:avLst>
          </a:prstGeom>
          <a:solidFill>
            <a:srgbClr val="FFE066"/>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dirty="0" smtClean="0">
                <a:solidFill>
                  <a:srgbClr val="F25F5C"/>
                </a:solidFill>
                <a:latin typeface="Arial Rounded MT Bold" panose="020F0704030504030204" pitchFamily="34" charset="0"/>
              </a:rPr>
              <a:t>NEW</a:t>
            </a:r>
            <a:endParaRPr lang="zh-TW" altLang="en-US" b="1" dirty="0">
              <a:solidFill>
                <a:srgbClr val="F25F5C"/>
              </a:solidFill>
              <a:latin typeface="Arial Rounded MT Bold" panose="020F0704030504030204" pitchFamily="34" charset="0"/>
            </a:endParaRPr>
          </a:p>
        </p:txBody>
      </p:sp>
      <p:sp>
        <p:nvSpPr>
          <p:cNvPr id="10" name="Rectangle 4">
            <a:extLst>
              <a:ext uri="{FF2B5EF4-FFF2-40B4-BE49-F238E27FC236}">
                <a16:creationId xmlns:a16="http://schemas.microsoft.com/office/drawing/2014/main" xmlns="" id="{4FE4A255-2B9C-4B84-9FE3-5E0A7AD1C028}"/>
              </a:ext>
            </a:extLst>
          </p:cNvPr>
          <p:cNvSpPr>
            <a:spLocks noChangeArrowheads="1"/>
          </p:cNvSpPr>
          <p:nvPr/>
        </p:nvSpPr>
        <p:spPr bwMode="auto">
          <a:xfrm>
            <a:off x="1003750" y="4295957"/>
            <a:ext cx="6915299" cy="698737"/>
          </a:xfrm>
          <a:prstGeom prst="rect">
            <a:avLst/>
          </a:prstGeom>
          <a:noFill/>
          <a:ln w="38100">
            <a:solidFill>
              <a:srgbClr val="FF0000"/>
            </a:solidFill>
            <a:prstDash val="solid"/>
            <a:miter lim="800000"/>
            <a:headEnd/>
            <a:tailEnd/>
          </a:ln>
        </p:spPr>
        <p:txBody>
          <a:bodyPr wrap="none" anchor="ctr"/>
          <a:lstStyle/>
          <a:p>
            <a:pPr algn="just">
              <a:buFontTx/>
              <a:buChar char="•"/>
            </a:pPr>
            <a:endParaRPr lang="zh-TW" altLang="en-US">
              <a:latin typeface="標楷體" panose="03000509000000000000" pitchFamily="65" charset="-120"/>
              <a:ea typeface="標楷體" panose="03000509000000000000" pitchFamily="65" charset="-120"/>
            </a:endParaRPr>
          </a:p>
        </p:txBody>
      </p:sp>
      <p:sp>
        <p:nvSpPr>
          <p:cNvPr id="18" name="圓角矩形圖說文字 21">
            <a:extLst>
              <a:ext uri="{FF2B5EF4-FFF2-40B4-BE49-F238E27FC236}">
                <a16:creationId xmlns:a16="http://schemas.microsoft.com/office/drawing/2014/main" xmlns="" id="{8A459DD4-CC4B-462E-80CD-F7CA57F649A8}"/>
              </a:ext>
            </a:extLst>
          </p:cNvPr>
          <p:cNvSpPr/>
          <p:nvPr/>
        </p:nvSpPr>
        <p:spPr>
          <a:xfrm>
            <a:off x="6672064" y="5159890"/>
            <a:ext cx="4392488" cy="899913"/>
          </a:xfrm>
          <a:prstGeom prst="wedgeRoundRectCallout">
            <a:avLst>
              <a:gd name="adj1" fmla="val -84661"/>
              <a:gd name="adj2" fmla="val 80863"/>
              <a:gd name="adj3" fmla="val 16667"/>
            </a:avLst>
          </a:prstGeom>
          <a:solidFill>
            <a:schemeClr val="accent6">
              <a:lumMod val="40000"/>
              <a:lumOff val="6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b="1" dirty="0">
                <a:solidFill>
                  <a:schemeClr val="tx1"/>
                </a:solidFill>
                <a:latin typeface="標楷體" panose="03000509000000000000" pitchFamily="65" charset="-120"/>
                <a:ea typeface="標楷體" panose="03000509000000000000" pitchFamily="65" charset="-120"/>
              </a:rPr>
              <a:t>資料確認無誤時，請按</a:t>
            </a:r>
            <a:r>
              <a:rPr lang="zh-TW" altLang="en-US" b="1" dirty="0">
                <a:solidFill>
                  <a:srgbClr val="0000FF"/>
                </a:solidFill>
                <a:latin typeface="標楷體" panose="03000509000000000000" pitchFamily="65" charset="-120"/>
                <a:ea typeface="標楷體" panose="03000509000000000000" pitchFamily="65" charset="-120"/>
              </a:rPr>
              <a:t>「確定送出」</a:t>
            </a:r>
            <a:r>
              <a:rPr lang="zh-TW" altLang="en-US" b="1" dirty="0" smtClean="0">
                <a:solidFill>
                  <a:schemeClr val="tx1"/>
                </a:solidFill>
                <a:latin typeface="標楷體" panose="03000509000000000000" pitchFamily="65" charset="-120"/>
                <a:ea typeface="標楷體" panose="03000509000000000000" pitchFamily="65" charset="-120"/>
              </a:rPr>
              <a:t>，</a:t>
            </a:r>
            <a:endParaRPr lang="en-US" altLang="zh-TW" b="1" dirty="0" smtClean="0">
              <a:solidFill>
                <a:schemeClr val="tx1"/>
              </a:solidFill>
              <a:latin typeface="標楷體" panose="03000509000000000000" pitchFamily="65" charset="-120"/>
              <a:ea typeface="標楷體" panose="03000509000000000000" pitchFamily="65" charset="-120"/>
            </a:endParaRPr>
          </a:p>
          <a:p>
            <a:r>
              <a:rPr lang="zh-TW" altLang="en-US" b="1" dirty="0" smtClean="0">
                <a:solidFill>
                  <a:schemeClr val="tx1"/>
                </a:solidFill>
                <a:latin typeface="標楷體" panose="03000509000000000000" pitchFamily="65" charset="-120"/>
                <a:ea typeface="標楷體" panose="03000509000000000000" pitchFamily="65" charset="-120"/>
              </a:rPr>
              <a:t>尚</a:t>
            </a:r>
            <a:r>
              <a:rPr lang="zh-TW" altLang="en-US" b="1" dirty="0">
                <a:solidFill>
                  <a:schemeClr val="tx1"/>
                </a:solidFill>
                <a:latin typeface="標楷體" panose="03000509000000000000" pitchFamily="65" charset="-120"/>
                <a:ea typeface="標楷體" panose="03000509000000000000" pitchFamily="65" charset="-120"/>
              </a:rPr>
              <a:t>有資料須修改時，請按</a:t>
            </a:r>
            <a:r>
              <a:rPr lang="zh-TW" altLang="en-US" b="1" dirty="0">
                <a:solidFill>
                  <a:srgbClr val="0000FF"/>
                </a:solidFill>
                <a:latin typeface="標楷體" panose="03000509000000000000" pitchFamily="65" charset="-120"/>
                <a:ea typeface="標楷體" panose="03000509000000000000" pitchFamily="65" charset="-120"/>
              </a:rPr>
              <a:t>「回上一頁修改」</a:t>
            </a:r>
          </a:p>
        </p:txBody>
      </p:sp>
    </p:spTree>
    <p:extLst>
      <p:ext uri="{BB962C8B-B14F-4D97-AF65-F5344CB8AC3E}">
        <p14:creationId xmlns:p14="http://schemas.microsoft.com/office/powerpoint/2010/main" xmlns="" val="426129809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3"/>
          <a:stretch>
            <a:fillRect/>
          </a:stretch>
        </p:blipFill>
        <p:spPr>
          <a:xfrm>
            <a:off x="1091443" y="688292"/>
            <a:ext cx="7560840" cy="6169708"/>
          </a:xfrm>
          <a:prstGeom prst="rect">
            <a:avLst/>
          </a:prstGeom>
        </p:spPr>
      </p:pic>
      <p:sp>
        <p:nvSpPr>
          <p:cNvPr id="10" name="Rectangle 3"/>
          <p:cNvSpPr txBox="1">
            <a:spLocks noChangeArrowheads="1"/>
          </p:cNvSpPr>
          <p:nvPr/>
        </p:nvSpPr>
        <p:spPr>
          <a:xfrm>
            <a:off x="839416" y="-154092"/>
            <a:ext cx="8784976" cy="1134823"/>
          </a:xfrm>
          <a:prstGeom prst="rect">
            <a:avLst/>
          </a:prstGeom>
          <a:ln/>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22313" indent="-722313">
              <a:lnSpc>
                <a:spcPts val="3600"/>
              </a:lnSpc>
            </a:pPr>
            <a:r>
              <a:rPr lang="zh-TW" altLang="en-US" sz="2600" b="1" kern="0" dirty="0" smtClean="0">
                <a:latin typeface="標楷體" panose="03000509000000000000" pitchFamily="65" charset="-120"/>
                <a:ea typeface="標楷體" panose="03000509000000000000" pitchFamily="65" charset="-120"/>
              </a:rPr>
              <a:t>資格</a:t>
            </a:r>
            <a:r>
              <a:rPr lang="zh-TW" altLang="en-US" sz="2600" b="1" kern="0" dirty="0">
                <a:latin typeface="標楷體" panose="03000509000000000000" pitchFamily="65" charset="-120"/>
                <a:ea typeface="標楷體" panose="03000509000000000000" pitchFamily="65" charset="-120"/>
              </a:rPr>
              <a:t>審查登錄</a:t>
            </a:r>
            <a:r>
              <a:rPr lang="en-US" altLang="zh-TW" sz="2600" b="1" kern="0" dirty="0">
                <a:solidFill>
                  <a:srgbClr val="FF0000"/>
                </a:solidFill>
                <a:latin typeface="標楷體" panose="03000509000000000000" pitchFamily="65" charset="-120"/>
                <a:ea typeface="標楷體" panose="03000509000000000000" pitchFamily="65" charset="-120"/>
              </a:rPr>
              <a:t>-</a:t>
            </a:r>
            <a:r>
              <a:rPr lang="zh-TW" altLang="en-US" sz="2600" b="1" kern="0" dirty="0">
                <a:solidFill>
                  <a:srgbClr val="FF0000"/>
                </a:solidFill>
                <a:latin typeface="標楷體" panose="03000509000000000000" pitchFamily="65" charset="-120"/>
                <a:ea typeface="標楷體" panose="03000509000000000000" pitchFamily="65" charset="-120"/>
              </a:rPr>
              <a:t>報名資格表件下載列印</a:t>
            </a:r>
            <a:endParaRPr lang="en-US" altLang="zh-TW" sz="2600" b="1" kern="0" dirty="0">
              <a:solidFill>
                <a:srgbClr val="FF0000"/>
              </a:solidFill>
              <a:latin typeface="標楷體" panose="03000509000000000000" pitchFamily="65" charset="-120"/>
              <a:ea typeface="標楷體" panose="03000509000000000000" pitchFamily="65" charset="-120"/>
            </a:endParaRPr>
          </a:p>
        </p:txBody>
      </p:sp>
      <p:sp>
        <p:nvSpPr>
          <p:cNvPr id="18" name="矩形 5">
            <a:extLst>
              <a:ext uri="{FF2B5EF4-FFF2-40B4-BE49-F238E27FC236}">
                <a16:creationId xmlns:a16="http://schemas.microsoft.com/office/drawing/2014/main" xmlns="" id="{842206BB-EB58-4497-A001-7455EA1B3143}"/>
              </a:ext>
            </a:extLst>
          </p:cNvPr>
          <p:cNvSpPr>
            <a:spLocks noChangeArrowheads="1"/>
          </p:cNvSpPr>
          <p:nvPr/>
        </p:nvSpPr>
        <p:spPr bwMode="auto">
          <a:xfrm>
            <a:off x="7127506" y="4007990"/>
            <a:ext cx="4536504" cy="1357211"/>
          </a:xfrm>
          <a:prstGeom prst="roundRect">
            <a:avLst/>
          </a:prstGeom>
          <a:solidFill>
            <a:srgbClr val="F25F5C"/>
          </a:solidFill>
          <a:ln w="9525" algn="ctr">
            <a:noFill/>
            <a:miter lim="800000"/>
            <a:headEnd/>
            <a:tailEnd/>
          </a:ln>
        </p:spPr>
        <p:txBody>
          <a:bodyPr vert="horz" wrap="square">
            <a:spAutoFit/>
          </a:bodyPr>
          <a:lstStyle/>
          <a:p>
            <a:pPr algn="ctr">
              <a:buClr>
                <a:schemeClr val="accent1"/>
              </a:buClr>
            </a:pPr>
            <a:r>
              <a:rPr lang="zh-TW" altLang="en-US" dirty="0">
                <a:solidFill>
                  <a:schemeClr val="bg1"/>
                </a:solidFill>
                <a:latin typeface="標楷體" panose="03000509000000000000" pitchFamily="65" charset="-120"/>
                <a:ea typeface="標楷體" panose="03000509000000000000" pitchFamily="65" charset="-120"/>
              </a:rPr>
              <a:t>考生必須完成「</a:t>
            </a:r>
            <a:r>
              <a:rPr lang="zh-TW" altLang="en-US" b="1" dirty="0">
                <a:solidFill>
                  <a:schemeClr val="bg1"/>
                </a:solidFill>
                <a:latin typeface="標楷體" panose="03000509000000000000" pitchFamily="65" charset="-120"/>
                <a:ea typeface="標楷體" panose="03000509000000000000" pitchFamily="65" charset="-120"/>
              </a:rPr>
              <a:t>確定送出</a:t>
            </a:r>
            <a:r>
              <a:rPr lang="zh-TW" altLang="en-US" dirty="0">
                <a:solidFill>
                  <a:schemeClr val="bg1"/>
                </a:solidFill>
                <a:latin typeface="標楷體" panose="03000509000000000000" pitchFamily="65" charset="-120"/>
                <a:ea typeface="標楷體" panose="03000509000000000000" pitchFamily="65" charset="-120"/>
              </a:rPr>
              <a:t>」</a:t>
            </a:r>
            <a:r>
              <a:rPr lang="zh-TW" altLang="en-US" dirty="0" smtClean="0">
                <a:solidFill>
                  <a:schemeClr val="bg1"/>
                </a:solidFill>
                <a:latin typeface="標楷體" panose="03000509000000000000" pitchFamily="65" charset="-120"/>
                <a:ea typeface="標楷體" panose="03000509000000000000" pitchFamily="65" charset="-120"/>
              </a:rPr>
              <a:t>作業</a:t>
            </a:r>
            <a:endParaRPr lang="en-US" altLang="zh-TW" dirty="0" smtClean="0">
              <a:solidFill>
                <a:schemeClr val="bg1"/>
              </a:solidFill>
              <a:latin typeface="標楷體" panose="03000509000000000000" pitchFamily="65" charset="-120"/>
              <a:ea typeface="標楷體" panose="03000509000000000000" pitchFamily="65" charset="-120"/>
            </a:endParaRPr>
          </a:p>
          <a:p>
            <a:pPr algn="ctr">
              <a:buClr>
                <a:schemeClr val="accent1"/>
              </a:buClr>
            </a:pPr>
            <a:r>
              <a:rPr lang="zh-TW" altLang="en-US" dirty="0" smtClean="0">
                <a:solidFill>
                  <a:schemeClr val="bg1"/>
                </a:solidFill>
                <a:latin typeface="標楷體" panose="03000509000000000000" pitchFamily="65" charset="-120"/>
                <a:ea typeface="標楷體" panose="03000509000000000000" pitchFamily="65" charset="-120"/>
              </a:rPr>
              <a:t>才能</a:t>
            </a:r>
            <a:r>
              <a:rPr lang="zh-TW" altLang="en-US" dirty="0">
                <a:solidFill>
                  <a:schemeClr val="bg1"/>
                </a:solidFill>
                <a:latin typeface="標楷體" panose="03000509000000000000" pitchFamily="65" charset="-120"/>
                <a:ea typeface="標楷體" panose="03000509000000000000" pitchFamily="65" charset="-120"/>
              </a:rPr>
              <a:t>列印申請表件</a:t>
            </a:r>
            <a:endParaRPr lang="en-US" altLang="zh-TW" dirty="0">
              <a:solidFill>
                <a:schemeClr val="bg1"/>
              </a:solidFill>
              <a:latin typeface="標楷體" panose="03000509000000000000" pitchFamily="65" charset="-120"/>
              <a:ea typeface="標楷體" panose="03000509000000000000" pitchFamily="65" charset="-120"/>
            </a:endParaRPr>
          </a:p>
          <a:p>
            <a:pPr algn="ctr">
              <a:buClr>
                <a:schemeClr val="accent1"/>
              </a:buClr>
            </a:pPr>
            <a:r>
              <a:rPr lang="zh-TW" altLang="en-US" b="1" dirty="0">
                <a:solidFill>
                  <a:schemeClr val="bg1"/>
                </a:solidFill>
                <a:latin typeface="標楷體" panose="03000509000000000000" pitchFamily="65" charset="-120"/>
                <a:ea typeface="標楷體" panose="03000509000000000000" pitchFamily="65" charset="-120"/>
              </a:rPr>
              <a:t>將相關審查資料寄出才算完成報名資格審查作業程序</a:t>
            </a:r>
          </a:p>
        </p:txBody>
      </p:sp>
      <p:sp>
        <p:nvSpPr>
          <p:cNvPr id="19" name="向下箭號 6">
            <a:extLst>
              <a:ext uri="{FF2B5EF4-FFF2-40B4-BE49-F238E27FC236}">
                <a16:creationId xmlns:a16="http://schemas.microsoft.com/office/drawing/2014/main" xmlns="" id="{0E0EEB36-A501-4502-AD9E-6D19A4788D8A}"/>
              </a:ext>
            </a:extLst>
          </p:cNvPr>
          <p:cNvSpPr/>
          <p:nvPr/>
        </p:nvSpPr>
        <p:spPr>
          <a:xfrm>
            <a:off x="4583832" y="4622691"/>
            <a:ext cx="288031" cy="554877"/>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標楷體" panose="03000509000000000000" pitchFamily="65" charset="-120"/>
              <a:ea typeface="標楷體" panose="03000509000000000000" pitchFamily="65" charset="-120"/>
            </a:endParaRPr>
          </a:p>
        </p:txBody>
      </p:sp>
      <p:sp>
        <p:nvSpPr>
          <p:cNvPr id="20" name="AutoShape 4">
            <a:extLst>
              <a:ext uri="{FF2B5EF4-FFF2-40B4-BE49-F238E27FC236}">
                <a16:creationId xmlns:a16="http://schemas.microsoft.com/office/drawing/2014/main" xmlns="" id="{A6889500-FB6C-4784-894C-DE3721EFDE58}"/>
              </a:ext>
            </a:extLst>
          </p:cNvPr>
          <p:cNvSpPr>
            <a:spLocks noChangeArrowheads="1"/>
          </p:cNvSpPr>
          <p:nvPr/>
        </p:nvSpPr>
        <p:spPr bwMode="auto">
          <a:xfrm rot="10800000" flipH="1" flipV="1">
            <a:off x="3092478" y="3902136"/>
            <a:ext cx="3442766" cy="705955"/>
          </a:xfrm>
          <a:prstGeom prst="roundRect">
            <a:avLst/>
          </a:prstGeom>
          <a:solidFill>
            <a:schemeClr val="accent6">
              <a:lumMod val="40000"/>
              <a:lumOff val="60000"/>
            </a:schemeClr>
          </a:solidFill>
          <a:ln w="9525" algn="ctr">
            <a:solidFill>
              <a:srgbClr val="92D050"/>
            </a:solidFill>
            <a:miter lim="800000"/>
            <a:headEnd/>
            <a:tailEnd/>
          </a:ln>
          <a:effectLst>
            <a:outerShdw dist="20000" dir="5400000" rotWithShape="0">
              <a:srgbClr val="000000">
                <a:alpha val="37999"/>
              </a:srgbClr>
            </a:outerShdw>
          </a:effectLst>
        </p:spPr>
        <p:txBody>
          <a:bodyPr/>
          <a:lstStyle/>
          <a:p>
            <a:pPr algn="ctr">
              <a:buClr>
                <a:schemeClr val="accent1"/>
              </a:buClr>
            </a:pPr>
            <a:r>
              <a:rPr kumimoji="0" lang="zh-TW" altLang="zh-TW" b="1" dirty="0">
                <a:latin typeface="標楷體" panose="03000509000000000000" pitchFamily="65" charset="-120"/>
                <a:ea typeface="標楷體" panose="03000509000000000000" pitchFamily="65" charset="-120"/>
              </a:rPr>
              <a:t>系統表件</a:t>
            </a:r>
            <a:r>
              <a:rPr kumimoji="0" lang="zh-TW" altLang="en-US" b="1" dirty="0">
                <a:latin typeface="標楷體" panose="03000509000000000000" pitchFamily="65" charset="-120"/>
                <a:ea typeface="標楷體" panose="03000509000000000000" pitchFamily="65" charset="-120"/>
              </a:rPr>
              <a:t>使用</a:t>
            </a:r>
            <a:r>
              <a:rPr kumimoji="0" lang="en-US" altLang="zh-TW" b="1" dirty="0">
                <a:latin typeface="標楷體" panose="03000509000000000000" pitchFamily="65" charset="-120"/>
                <a:ea typeface="標楷體" panose="03000509000000000000" pitchFamily="65" charset="-120"/>
              </a:rPr>
              <a:t>PDF</a:t>
            </a:r>
            <a:r>
              <a:rPr kumimoji="0" lang="zh-TW" altLang="en-US" b="1" dirty="0">
                <a:latin typeface="標楷體" panose="03000509000000000000" pitchFamily="65" charset="-120"/>
                <a:ea typeface="標楷體" panose="03000509000000000000" pitchFamily="65" charset="-120"/>
              </a:rPr>
              <a:t>開啟，</a:t>
            </a:r>
            <a:endParaRPr kumimoji="0" lang="en-US" altLang="zh-TW" b="1" dirty="0">
              <a:latin typeface="標楷體" panose="03000509000000000000" pitchFamily="65" charset="-120"/>
              <a:ea typeface="標楷體" panose="03000509000000000000" pitchFamily="65" charset="-120"/>
            </a:endParaRPr>
          </a:p>
          <a:p>
            <a:pPr algn="ctr">
              <a:buClr>
                <a:schemeClr val="accent1"/>
              </a:buClr>
            </a:pPr>
            <a:r>
              <a:rPr kumimoji="0" lang="zh-TW" altLang="en-US" b="1" dirty="0">
                <a:latin typeface="標楷體" panose="03000509000000000000" pitchFamily="65" charset="-120"/>
                <a:ea typeface="標楷體" panose="03000509000000000000" pitchFamily="65" charset="-120"/>
              </a:rPr>
              <a:t>無</a:t>
            </a:r>
            <a:r>
              <a:rPr kumimoji="0" lang="en-US" altLang="zh-TW" b="1" dirty="0">
                <a:latin typeface="Times New Roman" panose="02020603050405020304" pitchFamily="18" charset="0"/>
                <a:ea typeface="標楷體" panose="03000509000000000000" pitchFamily="65" charset="-120"/>
                <a:cs typeface="Times New Roman" panose="02020603050405020304" pitchFamily="18" charset="0"/>
              </a:rPr>
              <a:t>PDF</a:t>
            </a:r>
            <a:r>
              <a:rPr kumimoji="0" lang="zh-TW" altLang="en-US" b="1" dirty="0">
                <a:latin typeface="Times New Roman" panose="02020603050405020304" pitchFamily="18" charset="0"/>
                <a:ea typeface="標楷體" panose="03000509000000000000" pitchFamily="65" charset="-120"/>
                <a:cs typeface="Times New Roman" panose="02020603050405020304" pitchFamily="18" charset="0"/>
              </a:rPr>
              <a:t>軟體</a:t>
            </a:r>
            <a:r>
              <a:rPr kumimoji="0" lang="zh-TW" altLang="en-US" b="1" dirty="0">
                <a:latin typeface="標楷體" panose="03000509000000000000" pitchFamily="65" charset="-120"/>
                <a:ea typeface="標楷體" panose="03000509000000000000" pitchFamily="65" charset="-120"/>
              </a:rPr>
              <a:t>考生可先下載安裝</a:t>
            </a:r>
            <a:endParaRPr kumimoji="0" lang="zh-TW" altLang="en-US" b="1" dirty="0">
              <a:solidFill>
                <a:srgbClr val="000000"/>
              </a:solidFill>
              <a:latin typeface="標楷體" panose="03000509000000000000" pitchFamily="65" charset="-120"/>
              <a:ea typeface="標楷體" panose="03000509000000000000" pitchFamily="65" charset="-120"/>
            </a:endParaRPr>
          </a:p>
        </p:txBody>
      </p:sp>
      <p:sp>
        <p:nvSpPr>
          <p:cNvPr id="21" name="矩形 20">
            <a:extLst>
              <a:ext uri="{FF2B5EF4-FFF2-40B4-BE49-F238E27FC236}">
                <a16:creationId xmlns:a16="http://schemas.microsoft.com/office/drawing/2014/main" xmlns="" id="{1240515F-E307-41AB-B463-94A32F7D5572}"/>
              </a:ext>
            </a:extLst>
          </p:cNvPr>
          <p:cNvSpPr/>
          <p:nvPr/>
        </p:nvSpPr>
        <p:spPr>
          <a:xfrm>
            <a:off x="1305103" y="5593766"/>
            <a:ext cx="4430857" cy="272196"/>
          </a:xfrm>
          <a:prstGeom prst="rect">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矩形 24">
            <a:extLst>
              <a:ext uri="{FF2B5EF4-FFF2-40B4-BE49-F238E27FC236}">
                <a16:creationId xmlns:a16="http://schemas.microsoft.com/office/drawing/2014/main" xmlns="" id="{1240515F-E307-41AB-B463-94A32F7D5572}"/>
              </a:ext>
            </a:extLst>
          </p:cNvPr>
          <p:cNvSpPr/>
          <p:nvPr/>
        </p:nvSpPr>
        <p:spPr>
          <a:xfrm>
            <a:off x="1284974" y="5099185"/>
            <a:ext cx="1811909" cy="246317"/>
          </a:xfrm>
          <a:prstGeom prst="rect">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6" name="圖片 2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320136" y="3191703"/>
            <a:ext cx="816287" cy="816287"/>
          </a:xfrm>
          <a:prstGeom prst="rect">
            <a:avLst/>
          </a:prstGeom>
        </p:spPr>
      </p:pic>
    </p:spTree>
    <p:extLst>
      <p:ext uri="{BB962C8B-B14F-4D97-AF65-F5344CB8AC3E}">
        <p14:creationId xmlns:p14="http://schemas.microsoft.com/office/powerpoint/2010/main" xmlns="" val="2087153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p:cNvPicPr>
            <a:picLocks noChangeAspect="1"/>
          </p:cNvPicPr>
          <p:nvPr/>
        </p:nvPicPr>
        <p:blipFill>
          <a:blip r:embed="rId3"/>
          <a:stretch>
            <a:fillRect/>
          </a:stretch>
        </p:blipFill>
        <p:spPr>
          <a:xfrm>
            <a:off x="1415480" y="946552"/>
            <a:ext cx="9484447" cy="5434776"/>
          </a:xfrm>
          <a:prstGeom prst="rect">
            <a:avLst/>
          </a:prstGeom>
        </p:spPr>
      </p:pic>
      <p:sp>
        <p:nvSpPr>
          <p:cNvPr id="5" name="AutoShape 4"/>
          <p:cNvSpPr>
            <a:spLocks noChangeArrowheads="1"/>
          </p:cNvSpPr>
          <p:nvPr/>
        </p:nvSpPr>
        <p:spPr bwMode="auto">
          <a:xfrm rot="10800000" flipH="1" flipV="1">
            <a:off x="7320136" y="3429000"/>
            <a:ext cx="3888432" cy="1368152"/>
          </a:xfrm>
          <a:prstGeom prst="wedgeRoundRectCallout">
            <a:avLst>
              <a:gd name="adj1" fmla="val -19835"/>
              <a:gd name="adj2" fmla="val -74322"/>
              <a:gd name="adj3" fmla="val 16667"/>
            </a:avLst>
          </a:prstGeom>
          <a:solidFill>
            <a:schemeClr val="accent6">
              <a:lumMod val="40000"/>
              <a:lumOff val="60000"/>
            </a:schemeClr>
          </a:solidFill>
          <a:ln w="9525" algn="ctr">
            <a:solidFill>
              <a:srgbClr val="78C85D"/>
            </a:solidFill>
            <a:miter lim="800000"/>
            <a:headEnd/>
            <a:tailEnd/>
          </a:ln>
          <a:effectLst>
            <a:outerShdw dist="20000" dir="5400000" rotWithShape="0">
              <a:srgbClr val="000000">
                <a:alpha val="37999"/>
              </a:srgbClr>
            </a:outerShdw>
          </a:effectLst>
        </p:spPr>
        <p:txBody>
          <a:bodyPr/>
          <a:lstStyle/>
          <a:p>
            <a:pPr>
              <a:buClr>
                <a:schemeClr val="accent1"/>
              </a:buClr>
            </a:pPr>
            <a:r>
              <a:rPr kumimoji="0" lang="zh-TW" altLang="en-US" b="1" dirty="0">
                <a:solidFill>
                  <a:srgbClr val="000000"/>
                </a:solidFill>
                <a:latin typeface="標楷體" panose="03000509000000000000" pitchFamily="65" charset="-120"/>
                <a:ea typeface="標楷體" panose="03000509000000000000" pitchFamily="65" charset="-120"/>
              </a:rPr>
              <a:t>考生寄出</a:t>
            </a:r>
            <a:r>
              <a:rPr lang="zh-TW" altLang="en-US" b="1" dirty="0">
                <a:latin typeface="標楷體" panose="03000509000000000000" pitchFamily="65" charset="-120"/>
                <a:ea typeface="標楷體" panose="03000509000000000000" pitchFamily="65" charset="-120"/>
              </a:rPr>
              <a:t>相關報名資格表件</a:t>
            </a:r>
            <a:r>
              <a:rPr kumimoji="0" lang="zh-TW" altLang="en-US" b="1" dirty="0">
                <a:solidFill>
                  <a:srgbClr val="000000"/>
                </a:solidFill>
                <a:latin typeface="標楷體" panose="03000509000000000000" pitchFamily="65" charset="-120"/>
                <a:ea typeface="標楷體" panose="03000509000000000000" pitchFamily="65" charset="-120"/>
              </a:rPr>
              <a:t>後，</a:t>
            </a:r>
            <a:endParaRPr kumimoji="0" lang="en-US" altLang="zh-TW" b="1" dirty="0">
              <a:solidFill>
                <a:srgbClr val="000000"/>
              </a:solidFill>
              <a:latin typeface="標楷體" panose="03000509000000000000" pitchFamily="65" charset="-120"/>
              <a:ea typeface="標楷體" panose="03000509000000000000" pitchFamily="65" charset="-120"/>
            </a:endParaRPr>
          </a:p>
          <a:p>
            <a:pPr>
              <a:buClr>
                <a:schemeClr val="accent1"/>
              </a:buClr>
            </a:pPr>
            <a:r>
              <a:rPr kumimoji="0" lang="zh-TW" altLang="en-US" b="1" dirty="0">
                <a:solidFill>
                  <a:srgbClr val="000000"/>
                </a:solidFill>
                <a:latin typeface="標楷體" panose="03000509000000000000" pitchFamily="65" charset="-120"/>
                <a:ea typeface="標楷體" panose="03000509000000000000" pitchFamily="65" charset="-120"/>
              </a:rPr>
              <a:t>可登入系統查詢本委員會資格審查文件收件情形</a:t>
            </a:r>
            <a:r>
              <a:rPr kumimoji="0" lang="zh-TW" altLang="en-US" b="1" dirty="0" smtClean="0">
                <a:latin typeface="標楷體" panose="03000509000000000000" pitchFamily="65" charset="-120"/>
                <a:ea typeface="標楷體" panose="03000509000000000000" pitchFamily="65" charset="-120"/>
              </a:rPr>
              <a:t>，</a:t>
            </a:r>
            <a:endParaRPr kumimoji="0" lang="en-US" altLang="zh-TW" b="1" dirty="0" smtClean="0">
              <a:latin typeface="標楷體" panose="03000509000000000000" pitchFamily="65" charset="-120"/>
              <a:ea typeface="標楷體" panose="03000509000000000000" pitchFamily="65" charset="-120"/>
            </a:endParaRPr>
          </a:p>
          <a:p>
            <a:pPr>
              <a:buClr>
                <a:schemeClr val="accent1"/>
              </a:buClr>
            </a:pPr>
            <a:r>
              <a:rPr kumimoji="0" lang="zh-TW" altLang="en-US" b="1" dirty="0" smtClean="0">
                <a:solidFill>
                  <a:srgbClr val="000000"/>
                </a:solidFill>
                <a:latin typeface="標楷體" panose="03000509000000000000" pitchFamily="65" charset="-120"/>
                <a:ea typeface="標楷體" panose="03000509000000000000" pitchFamily="65" charset="-120"/>
              </a:rPr>
              <a:t>提醒</a:t>
            </a:r>
            <a:r>
              <a:rPr kumimoji="0" lang="zh-TW" altLang="en-US" b="1" dirty="0">
                <a:solidFill>
                  <a:srgbClr val="000000"/>
                </a:solidFill>
                <a:latin typeface="標楷體" panose="03000509000000000000" pitchFamily="65" charset="-120"/>
                <a:ea typeface="標楷體" panose="03000509000000000000" pitchFamily="65" charset="-120"/>
              </a:rPr>
              <a:t>考生，務必追蹤文件收件</a:t>
            </a:r>
            <a:r>
              <a:rPr kumimoji="0" lang="zh-TW" altLang="en-US" b="1" dirty="0" smtClean="0">
                <a:solidFill>
                  <a:srgbClr val="000000"/>
                </a:solidFill>
                <a:latin typeface="標楷體" panose="03000509000000000000" pitchFamily="65" charset="-120"/>
                <a:ea typeface="標楷體" panose="03000509000000000000" pitchFamily="65" charset="-120"/>
              </a:rPr>
              <a:t>狀態</a:t>
            </a:r>
            <a:endParaRPr kumimoji="0" lang="zh-TW" altLang="en-US" b="1" dirty="0">
              <a:latin typeface="標楷體" panose="03000509000000000000" pitchFamily="65" charset="-120"/>
              <a:ea typeface="標楷體" panose="03000509000000000000" pitchFamily="65" charset="-120"/>
            </a:endParaRPr>
          </a:p>
        </p:txBody>
      </p:sp>
      <p:sp>
        <p:nvSpPr>
          <p:cNvPr id="8" name="Rectangle 3"/>
          <p:cNvSpPr txBox="1">
            <a:spLocks noChangeArrowheads="1"/>
          </p:cNvSpPr>
          <p:nvPr/>
        </p:nvSpPr>
        <p:spPr>
          <a:xfrm>
            <a:off x="839416" y="-188271"/>
            <a:ext cx="8784976" cy="1134823"/>
          </a:xfrm>
          <a:prstGeom prst="rect">
            <a:avLst/>
          </a:prstGeom>
          <a:ln/>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22313" indent="-722313">
              <a:lnSpc>
                <a:spcPts val="3600"/>
              </a:lnSpc>
            </a:pPr>
            <a:r>
              <a:rPr lang="zh-TW" altLang="en-US" sz="2600" b="1" kern="0" dirty="0" smtClean="0">
                <a:latin typeface="標楷體" panose="03000509000000000000" pitchFamily="65" charset="-120"/>
                <a:ea typeface="標楷體" panose="03000509000000000000" pitchFamily="65" charset="-120"/>
              </a:rPr>
              <a:t>資格</a:t>
            </a:r>
            <a:r>
              <a:rPr lang="zh-TW" altLang="en-US" sz="2600" b="1" kern="0" dirty="0">
                <a:latin typeface="標楷體" panose="03000509000000000000" pitchFamily="65" charset="-120"/>
                <a:ea typeface="標楷體" panose="03000509000000000000" pitchFamily="65" charset="-120"/>
              </a:rPr>
              <a:t>審查登錄</a:t>
            </a:r>
            <a:r>
              <a:rPr lang="en-US" altLang="zh-TW" sz="2600" b="1" kern="0" dirty="0">
                <a:solidFill>
                  <a:srgbClr val="FF0000"/>
                </a:solidFill>
                <a:latin typeface="標楷體" panose="03000509000000000000" pitchFamily="65" charset="-120"/>
                <a:ea typeface="標楷體" panose="03000509000000000000" pitchFamily="65" charset="-120"/>
              </a:rPr>
              <a:t>-</a:t>
            </a:r>
            <a:r>
              <a:rPr lang="zh-TW" altLang="en-US" sz="2600" b="1" kern="0" dirty="0">
                <a:solidFill>
                  <a:srgbClr val="FF0000"/>
                </a:solidFill>
                <a:latin typeface="標楷體" panose="03000509000000000000" pitchFamily="65" charset="-120"/>
                <a:ea typeface="標楷體" panose="03000509000000000000" pitchFamily="65" charset="-120"/>
              </a:rPr>
              <a:t>收件狀態查詢</a:t>
            </a:r>
            <a:endParaRPr lang="en-US" altLang="zh-TW" sz="2600" b="1" kern="0" dirty="0">
              <a:solidFill>
                <a:srgbClr val="FF00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xmlns="" val="359323989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80" name="Rectangle 2"/>
          <p:cNvSpPr txBox="1">
            <a:spLocks noChangeArrowheads="1"/>
          </p:cNvSpPr>
          <p:nvPr/>
        </p:nvSpPr>
        <p:spPr bwMode="auto">
          <a:xfrm>
            <a:off x="1929311" y="1951843"/>
            <a:ext cx="8315684" cy="562064"/>
          </a:xfrm>
          <a:prstGeom prst="rect">
            <a:avLst/>
          </a:prstGeom>
          <a:noFill/>
          <a:ln w="9525">
            <a:noFill/>
            <a:miter lim="800000"/>
            <a:headEnd/>
            <a:tailEnd/>
          </a:ln>
        </p:spPr>
        <p:txBody>
          <a:bodyPr lIns="0" rIns="18288"/>
          <a:lstStyle/>
          <a:p>
            <a:pPr>
              <a:lnSpc>
                <a:spcPts val="3500"/>
              </a:lnSpc>
              <a:spcBef>
                <a:spcPct val="20000"/>
              </a:spcBef>
              <a:buClr>
                <a:srgbClr val="000000"/>
              </a:buClr>
            </a:pPr>
            <a:r>
              <a:rPr lang="zh-TW" altLang="en-US" b="1" dirty="0">
                <a:latin typeface="標楷體" panose="03000509000000000000" pitchFamily="65" charset="-120"/>
                <a:ea typeface="標楷體" panose="03000509000000000000" pitchFamily="65" charset="-120"/>
              </a:rPr>
              <a:t>通過資格審查之個別報名考生須完成下列事項，才算完成第一階段報名作業：</a:t>
            </a:r>
          </a:p>
          <a:p>
            <a:pPr>
              <a:lnSpc>
                <a:spcPct val="90000"/>
              </a:lnSpc>
              <a:spcBef>
                <a:spcPct val="20000"/>
              </a:spcBef>
              <a:buClr>
                <a:srgbClr val="000000"/>
              </a:buClr>
              <a:buFont typeface="Wingdings" pitchFamily="2" charset="2"/>
              <a:buNone/>
            </a:pPr>
            <a:endParaRPr lang="zh-TW" altLang="en-US" sz="800" dirty="0">
              <a:latin typeface="標楷體" panose="03000509000000000000" pitchFamily="65" charset="-120"/>
              <a:ea typeface="標楷體" panose="03000509000000000000" pitchFamily="65" charset="-120"/>
            </a:endParaRPr>
          </a:p>
        </p:txBody>
      </p:sp>
      <p:sp>
        <p:nvSpPr>
          <p:cNvPr id="101379" name="Rectangle 2"/>
          <p:cNvSpPr>
            <a:spLocks noChangeArrowheads="1"/>
          </p:cNvSpPr>
          <p:nvPr/>
        </p:nvSpPr>
        <p:spPr bwMode="auto">
          <a:xfrm>
            <a:off x="2931857" y="3500441"/>
            <a:ext cx="7085013" cy="1285875"/>
          </a:xfrm>
          <a:prstGeom prst="rect">
            <a:avLst/>
          </a:prstGeom>
          <a:noFill/>
          <a:ln w="9525">
            <a:noFill/>
            <a:miter lim="800000"/>
            <a:headEnd/>
            <a:tailEnd/>
          </a:ln>
        </p:spPr>
        <p:txBody>
          <a:bodyPr/>
          <a:lstStyle/>
          <a:p>
            <a:pPr marL="271463" lvl="1" indent="-180975">
              <a:lnSpc>
                <a:spcPct val="90000"/>
              </a:lnSpc>
              <a:spcBef>
                <a:spcPct val="20000"/>
              </a:spcBef>
              <a:buClr>
                <a:srgbClr val="000000"/>
              </a:buClr>
              <a:buFont typeface="Wingdings" pitchFamily="2" charset="2"/>
              <a:buChar char="§"/>
            </a:pPr>
            <a:endParaRPr lang="zh-TW" altLang="en-US" sz="4000">
              <a:latin typeface="標楷體" panose="03000509000000000000" pitchFamily="65" charset="-120"/>
              <a:ea typeface="標楷體" panose="03000509000000000000" pitchFamily="65" charset="-120"/>
            </a:endParaRPr>
          </a:p>
        </p:txBody>
      </p:sp>
      <p:sp>
        <p:nvSpPr>
          <p:cNvPr id="6" name="Rectangle 3"/>
          <p:cNvSpPr txBox="1">
            <a:spLocks noChangeArrowheads="1"/>
          </p:cNvSpPr>
          <p:nvPr/>
        </p:nvSpPr>
        <p:spPr>
          <a:xfrm>
            <a:off x="792090" y="-176718"/>
            <a:ext cx="9111622" cy="1134823"/>
          </a:xfrm>
          <a:prstGeom prst="rect">
            <a:avLst/>
          </a:prstGeom>
          <a:ln/>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22313" indent="-722313">
              <a:lnSpc>
                <a:spcPts val="3600"/>
              </a:lnSpc>
            </a:pPr>
            <a:r>
              <a:rPr lang="zh-TW" altLang="en-US" sz="2400" b="1" kern="0" dirty="0" smtClean="0">
                <a:latin typeface="標楷體" panose="03000509000000000000" pitchFamily="65" charset="-120"/>
                <a:ea typeface="標楷體" panose="03000509000000000000" pitchFamily="65" charset="-120"/>
              </a:rPr>
              <a:t>第一</a:t>
            </a:r>
            <a:r>
              <a:rPr lang="zh-TW" altLang="en-US" sz="2400" b="1" kern="0" dirty="0">
                <a:latin typeface="標楷體" panose="03000509000000000000" pitchFamily="65" charset="-120"/>
                <a:ea typeface="標楷體" panose="03000509000000000000" pitchFamily="65" charset="-120"/>
              </a:rPr>
              <a:t>階段個別報名及繳費系統</a:t>
            </a:r>
            <a:endParaRPr lang="en-US" altLang="zh-TW" sz="2400" b="1" kern="0" dirty="0">
              <a:solidFill>
                <a:srgbClr val="FF0000"/>
              </a:solidFill>
              <a:latin typeface="標楷體" panose="03000509000000000000" pitchFamily="65" charset="-120"/>
              <a:ea typeface="標楷體" panose="03000509000000000000" pitchFamily="65" charset="-120"/>
            </a:endParaRPr>
          </a:p>
        </p:txBody>
      </p:sp>
      <p:sp>
        <p:nvSpPr>
          <p:cNvPr id="7" name="矩形 6"/>
          <p:cNvSpPr/>
          <p:nvPr/>
        </p:nvSpPr>
        <p:spPr>
          <a:xfrm>
            <a:off x="2597692" y="836712"/>
            <a:ext cx="6978922" cy="1212640"/>
          </a:xfrm>
          <a:prstGeom prst="rect">
            <a:avLst/>
          </a:prstGeom>
        </p:spPr>
        <p:txBody>
          <a:bodyPr wrap="square">
            <a:spAutoFit/>
          </a:bodyPr>
          <a:lstStyle/>
          <a:p>
            <a:pPr marL="342900" indent="-342900" algn="ctr">
              <a:lnSpc>
                <a:spcPct val="130000"/>
              </a:lnSpc>
              <a:buClr>
                <a:srgbClr val="000000"/>
              </a:buClr>
            </a:pPr>
            <a:r>
              <a:rPr lang="zh-TW" altLang="en-US" sz="2800" b="1" dirty="0">
                <a:solidFill>
                  <a:srgbClr val="FF0000"/>
                </a:solidFill>
                <a:latin typeface="標楷體" panose="03000509000000000000" pitchFamily="65" charset="-120"/>
                <a:ea typeface="標楷體" panose="03000509000000000000" pitchFamily="65" charset="-120"/>
              </a:rPr>
              <a:t>第一</a:t>
            </a:r>
            <a:r>
              <a:rPr lang="zh-TW" altLang="en-US" sz="2800" b="1" dirty="0" smtClean="0">
                <a:solidFill>
                  <a:srgbClr val="FF0000"/>
                </a:solidFill>
                <a:latin typeface="標楷體" panose="03000509000000000000" pitchFamily="65" charset="-120"/>
                <a:ea typeface="標楷體" panose="03000509000000000000" pitchFamily="65" charset="-120"/>
              </a:rPr>
              <a:t>階段</a:t>
            </a:r>
            <a:r>
              <a:rPr lang="zh-TW" altLang="en-US" sz="2800" b="1" dirty="0" smtClean="0">
                <a:solidFill>
                  <a:srgbClr val="0000FF"/>
                </a:solidFill>
                <a:latin typeface="標楷體" panose="03000509000000000000" pitchFamily="65" charset="-120"/>
                <a:ea typeface="標楷體" panose="03000509000000000000" pitchFamily="65" charset="-120"/>
              </a:rPr>
              <a:t>個別</a:t>
            </a:r>
            <a:r>
              <a:rPr lang="zh-TW" altLang="en-US" sz="2800" b="1" dirty="0" smtClean="0">
                <a:solidFill>
                  <a:srgbClr val="FF0000"/>
                </a:solidFill>
                <a:latin typeface="標楷體" panose="03000509000000000000" pitchFamily="65" charset="-120"/>
                <a:ea typeface="標楷體" panose="03000509000000000000" pitchFamily="65" charset="-120"/>
              </a:rPr>
              <a:t>報名</a:t>
            </a:r>
            <a:r>
              <a:rPr lang="zh-TW" altLang="en-US" sz="2800" b="1" dirty="0">
                <a:solidFill>
                  <a:srgbClr val="FF0000"/>
                </a:solidFill>
                <a:latin typeface="標楷體" panose="03000509000000000000" pitchFamily="65" charset="-120"/>
                <a:ea typeface="標楷體" panose="03000509000000000000" pitchFamily="65" charset="-120"/>
              </a:rPr>
              <a:t>及繳費</a:t>
            </a:r>
            <a:r>
              <a:rPr lang="en-US" altLang="zh-TW" sz="280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111/5/20(</a:t>
            </a:r>
            <a:r>
              <a:rPr lang="zh-TW" altLang="en-US" sz="28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五</a:t>
            </a:r>
            <a:r>
              <a:rPr lang="en-US" altLang="zh-TW" sz="28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sz="280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10:00~111/5/27(</a:t>
            </a:r>
            <a:r>
              <a:rPr lang="zh-TW" altLang="en-US" sz="28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五</a:t>
            </a:r>
            <a:r>
              <a:rPr lang="en-US" altLang="zh-TW" sz="28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)24:00</a:t>
            </a:r>
            <a:endParaRPr lang="zh-TW" altLang="en-US" sz="28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p:txBody>
      </p:sp>
      <p:grpSp>
        <p:nvGrpSpPr>
          <p:cNvPr id="4" name="群組 3"/>
          <p:cNvGrpSpPr/>
          <p:nvPr/>
        </p:nvGrpSpPr>
        <p:grpSpPr>
          <a:xfrm>
            <a:off x="1199059" y="2571541"/>
            <a:ext cx="10009509" cy="1292720"/>
            <a:chOff x="4322064" y="4788442"/>
            <a:chExt cx="7327397" cy="1991894"/>
          </a:xfrm>
        </p:grpSpPr>
        <p:grpSp>
          <p:nvGrpSpPr>
            <p:cNvPr id="3" name="群組 2"/>
            <p:cNvGrpSpPr/>
            <p:nvPr/>
          </p:nvGrpSpPr>
          <p:grpSpPr>
            <a:xfrm>
              <a:off x="4322064" y="4788442"/>
              <a:ext cx="7327397" cy="1991894"/>
              <a:chOff x="4346119" y="4020649"/>
              <a:chExt cx="7327397" cy="1991894"/>
            </a:xfrm>
          </p:grpSpPr>
          <p:sp>
            <p:nvSpPr>
              <p:cNvPr id="22" name="Freeform 5"/>
              <p:cNvSpPr>
                <a:spLocks/>
              </p:cNvSpPr>
              <p:nvPr/>
            </p:nvSpPr>
            <p:spPr bwMode="auto">
              <a:xfrm>
                <a:off x="4446135" y="4022339"/>
                <a:ext cx="7227381" cy="1990204"/>
              </a:xfrm>
              <a:custGeom>
                <a:avLst/>
                <a:gdLst>
                  <a:gd name="T0" fmla="*/ 75 w 2400"/>
                  <a:gd name="T1" fmla="*/ 0 h 659"/>
                  <a:gd name="T2" fmla="*/ 2325 w 2400"/>
                  <a:gd name="T3" fmla="*/ 0 h 659"/>
                  <a:gd name="T4" fmla="*/ 2400 w 2400"/>
                  <a:gd name="T5" fmla="*/ 74 h 659"/>
                  <a:gd name="T6" fmla="*/ 2400 w 2400"/>
                  <a:gd name="T7" fmla="*/ 584 h 659"/>
                  <a:gd name="T8" fmla="*/ 2325 w 2400"/>
                  <a:gd name="T9" fmla="*/ 659 h 659"/>
                  <a:gd name="T10" fmla="*/ 75 w 2400"/>
                  <a:gd name="T11" fmla="*/ 659 h 659"/>
                  <a:gd name="T12" fmla="*/ 0 w 2400"/>
                  <a:gd name="T13" fmla="*/ 584 h 659"/>
                  <a:gd name="T14" fmla="*/ 0 w 2400"/>
                  <a:gd name="T15" fmla="*/ 74 h 659"/>
                  <a:gd name="T16" fmla="*/ 75 w 2400"/>
                  <a:gd name="T17" fmla="*/ 0 h 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00" h="659">
                    <a:moveTo>
                      <a:pt x="75" y="0"/>
                    </a:moveTo>
                    <a:cubicBezTo>
                      <a:pt x="2325" y="0"/>
                      <a:pt x="2325" y="0"/>
                      <a:pt x="2325" y="0"/>
                    </a:cubicBezTo>
                    <a:cubicBezTo>
                      <a:pt x="2366" y="0"/>
                      <a:pt x="2400" y="33"/>
                      <a:pt x="2400" y="74"/>
                    </a:cubicBezTo>
                    <a:cubicBezTo>
                      <a:pt x="2400" y="584"/>
                      <a:pt x="2400" y="584"/>
                      <a:pt x="2400" y="584"/>
                    </a:cubicBezTo>
                    <a:cubicBezTo>
                      <a:pt x="2400" y="625"/>
                      <a:pt x="2366" y="659"/>
                      <a:pt x="2325" y="659"/>
                    </a:cubicBezTo>
                    <a:cubicBezTo>
                      <a:pt x="75" y="659"/>
                      <a:pt x="75" y="659"/>
                      <a:pt x="75" y="659"/>
                    </a:cubicBezTo>
                    <a:cubicBezTo>
                      <a:pt x="34" y="659"/>
                      <a:pt x="0" y="625"/>
                      <a:pt x="0" y="584"/>
                    </a:cubicBezTo>
                    <a:cubicBezTo>
                      <a:pt x="0" y="74"/>
                      <a:pt x="0" y="74"/>
                      <a:pt x="0" y="74"/>
                    </a:cubicBezTo>
                    <a:cubicBezTo>
                      <a:pt x="0" y="33"/>
                      <a:pt x="34" y="0"/>
                      <a:pt x="75" y="0"/>
                    </a:cubicBezTo>
                    <a:close/>
                  </a:path>
                </a:pathLst>
              </a:custGeom>
              <a:solidFill>
                <a:schemeClr val="bg1"/>
              </a:solidFill>
              <a:ln>
                <a:solidFill>
                  <a:srgbClr val="FF0000"/>
                </a:solidFill>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kumimoji="0" lang="zh-CN" altLang="en-US">
                  <a:solidFill>
                    <a:prstClr val="white"/>
                  </a:solidFill>
                  <a:latin typeface="標楷體" panose="03000509000000000000" pitchFamily="65" charset="-120"/>
                  <a:ea typeface="標楷體" panose="03000509000000000000" pitchFamily="65" charset="-120"/>
                </a:endParaRPr>
              </a:p>
            </p:txBody>
          </p:sp>
          <p:sp>
            <p:nvSpPr>
              <p:cNvPr id="23" name="Freeform 212"/>
              <p:cNvSpPr>
                <a:spLocks/>
              </p:cNvSpPr>
              <p:nvPr/>
            </p:nvSpPr>
            <p:spPr bwMode="auto">
              <a:xfrm>
                <a:off x="4399123" y="4020649"/>
                <a:ext cx="7274393" cy="1991894"/>
              </a:xfrm>
              <a:custGeom>
                <a:avLst/>
                <a:gdLst>
                  <a:gd name="T0" fmla="*/ 2 w 2336"/>
                  <a:gd name="T1" fmla="*/ 1 h 574"/>
                  <a:gd name="T2" fmla="*/ 2 w 2336"/>
                  <a:gd name="T3" fmla="*/ 518 h 574"/>
                  <a:gd name="T4" fmla="*/ 11 w 2336"/>
                  <a:gd name="T5" fmla="*/ 558 h 574"/>
                  <a:gd name="T6" fmla="*/ 38 w 2336"/>
                  <a:gd name="T7" fmla="*/ 572 h 574"/>
                  <a:gd name="T8" fmla="*/ 670 w 2336"/>
                  <a:gd name="T9" fmla="*/ 572 h 574"/>
                  <a:gd name="T10" fmla="*/ 707 w 2336"/>
                  <a:gd name="T11" fmla="*/ 552 h 574"/>
                  <a:gd name="T12" fmla="*/ 718 w 2336"/>
                  <a:gd name="T13" fmla="*/ 518 h 574"/>
                  <a:gd name="T14" fmla="*/ 718 w 2336"/>
                  <a:gd name="T15" fmla="*/ 88 h 574"/>
                  <a:gd name="T16" fmla="*/ 1127 w 2336"/>
                  <a:gd name="T17" fmla="*/ 88 h 574"/>
                  <a:gd name="T18" fmla="*/ 1478 w 2336"/>
                  <a:gd name="T19" fmla="*/ 88 h 574"/>
                  <a:gd name="T20" fmla="*/ 1894 w 2336"/>
                  <a:gd name="T21" fmla="*/ 88 h 574"/>
                  <a:gd name="T22" fmla="*/ 2200 w 2336"/>
                  <a:gd name="T23" fmla="*/ 88 h 574"/>
                  <a:gd name="T24" fmla="*/ 2335 w 2336"/>
                  <a:gd name="T25" fmla="*/ 88 h 574"/>
                  <a:gd name="T26" fmla="*/ 2333 w 2336"/>
                  <a:gd name="T27" fmla="*/ 58 h 574"/>
                  <a:gd name="T28" fmla="*/ 2309 w 2336"/>
                  <a:gd name="T29" fmla="*/ 18 h 574"/>
                  <a:gd name="T30" fmla="*/ 2264 w 2336"/>
                  <a:gd name="T31" fmla="*/ 0 h 574"/>
                  <a:gd name="T32" fmla="*/ 2 w 2336"/>
                  <a:gd name="T33" fmla="*/ 1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36" h="574">
                    <a:moveTo>
                      <a:pt x="2" y="1"/>
                    </a:moveTo>
                    <a:cubicBezTo>
                      <a:pt x="2" y="518"/>
                      <a:pt x="2" y="518"/>
                      <a:pt x="2" y="518"/>
                    </a:cubicBezTo>
                    <a:cubicBezTo>
                      <a:pt x="2" y="518"/>
                      <a:pt x="0" y="546"/>
                      <a:pt x="11" y="558"/>
                    </a:cubicBezTo>
                    <a:cubicBezTo>
                      <a:pt x="26" y="574"/>
                      <a:pt x="38" y="572"/>
                      <a:pt x="38" y="572"/>
                    </a:cubicBezTo>
                    <a:cubicBezTo>
                      <a:pt x="670" y="572"/>
                      <a:pt x="670" y="572"/>
                      <a:pt x="670" y="572"/>
                    </a:cubicBezTo>
                    <a:cubicBezTo>
                      <a:pt x="678" y="572"/>
                      <a:pt x="696" y="567"/>
                      <a:pt x="707" y="552"/>
                    </a:cubicBezTo>
                    <a:cubicBezTo>
                      <a:pt x="718" y="540"/>
                      <a:pt x="718" y="523"/>
                      <a:pt x="718" y="518"/>
                    </a:cubicBezTo>
                    <a:cubicBezTo>
                      <a:pt x="718" y="88"/>
                      <a:pt x="718" y="88"/>
                      <a:pt x="718" y="88"/>
                    </a:cubicBezTo>
                    <a:cubicBezTo>
                      <a:pt x="1127" y="88"/>
                      <a:pt x="1127" y="88"/>
                      <a:pt x="1127" y="88"/>
                    </a:cubicBezTo>
                    <a:cubicBezTo>
                      <a:pt x="1478" y="88"/>
                      <a:pt x="1478" y="88"/>
                      <a:pt x="1478" y="88"/>
                    </a:cubicBezTo>
                    <a:cubicBezTo>
                      <a:pt x="1894" y="88"/>
                      <a:pt x="1894" y="88"/>
                      <a:pt x="1894" y="88"/>
                    </a:cubicBezTo>
                    <a:cubicBezTo>
                      <a:pt x="2200" y="88"/>
                      <a:pt x="2200" y="88"/>
                      <a:pt x="2200" y="88"/>
                    </a:cubicBezTo>
                    <a:cubicBezTo>
                      <a:pt x="2335" y="88"/>
                      <a:pt x="2335" y="88"/>
                      <a:pt x="2335" y="88"/>
                    </a:cubicBezTo>
                    <a:cubicBezTo>
                      <a:pt x="2335" y="88"/>
                      <a:pt x="2336" y="69"/>
                      <a:pt x="2333" y="58"/>
                    </a:cubicBezTo>
                    <a:cubicBezTo>
                      <a:pt x="2332" y="51"/>
                      <a:pt x="2327" y="34"/>
                      <a:pt x="2309" y="18"/>
                    </a:cubicBezTo>
                    <a:cubicBezTo>
                      <a:pt x="2287" y="0"/>
                      <a:pt x="2264" y="0"/>
                      <a:pt x="2264" y="0"/>
                    </a:cubicBezTo>
                    <a:lnTo>
                      <a:pt x="2" y="1"/>
                    </a:lnTo>
                    <a:close/>
                  </a:path>
                </a:pathLst>
              </a:custGeom>
              <a:solidFill>
                <a:srgbClr val="FF0000"/>
              </a:solidFill>
              <a:ln>
                <a:noFill/>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kumimoji="0" lang="zh-CN" altLang="en-US">
                  <a:solidFill>
                    <a:prstClr val="white"/>
                  </a:solidFill>
                  <a:latin typeface="標楷體" panose="03000509000000000000" pitchFamily="65" charset="-120"/>
                  <a:ea typeface="標楷體" panose="03000509000000000000" pitchFamily="65" charset="-120"/>
                </a:endParaRPr>
              </a:p>
            </p:txBody>
          </p:sp>
          <p:sp>
            <p:nvSpPr>
              <p:cNvPr id="25" name="文本框 228"/>
              <p:cNvSpPr txBox="1"/>
              <p:nvPr/>
            </p:nvSpPr>
            <p:spPr>
              <a:xfrm>
                <a:off x="4346119" y="4157824"/>
                <a:ext cx="2266950" cy="1178828"/>
              </a:xfrm>
              <a:prstGeom prst="rect">
                <a:avLst/>
              </a:prstGeom>
              <a:noFill/>
            </p:spPr>
            <p:txBody>
              <a:bodyPr wrap="square" rtlCol="0">
                <a:spAutoFit/>
              </a:bodyPr>
              <a:lstStyle/>
              <a:p>
                <a:pPr algn="ctr" fontAlgn="auto">
                  <a:spcBef>
                    <a:spcPts val="0"/>
                  </a:spcBef>
                  <a:spcAft>
                    <a:spcPts val="0"/>
                  </a:spcAft>
                </a:pPr>
                <a:r>
                  <a:rPr kumimoji="0" lang="en-US" altLang="zh-CN" sz="3300" b="1" dirty="0" smtClean="0">
                    <a:solidFill>
                      <a:srgbClr val="F1EFD7"/>
                    </a:solidFill>
                    <a:latin typeface="Times New Roman" panose="02020603050405020304" pitchFamily="18" charset="0"/>
                    <a:ea typeface="標楷體" panose="03000509000000000000" pitchFamily="65" charset="-120"/>
                    <a:cs typeface="Times New Roman" panose="02020603050405020304" pitchFamily="18" charset="0"/>
                  </a:rPr>
                  <a:t>11</a:t>
                </a:r>
                <a:r>
                  <a:rPr kumimoji="0" lang="en-US" altLang="zh-TW" sz="3300" b="1" dirty="0" smtClean="0">
                    <a:solidFill>
                      <a:srgbClr val="F1EFD7"/>
                    </a:solidFill>
                    <a:latin typeface="Times New Roman" panose="02020603050405020304" pitchFamily="18" charset="0"/>
                    <a:ea typeface="標楷體" panose="03000509000000000000" pitchFamily="65" charset="-120"/>
                    <a:cs typeface="Times New Roman" panose="02020603050405020304" pitchFamily="18" charset="0"/>
                  </a:rPr>
                  <a:t>1</a:t>
                </a:r>
                <a:r>
                  <a:rPr kumimoji="0" lang="en-US" altLang="zh-CN" sz="3300" b="1" dirty="0" smtClean="0">
                    <a:solidFill>
                      <a:srgbClr val="F1EFD7"/>
                    </a:solidFill>
                    <a:latin typeface="Times New Roman" panose="02020603050405020304" pitchFamily="18" charset="0"/>
                    <a:ea typeface="標楷體" panose="03000509000000000000" pitchFamily="65" charset="-120"/>
                    <a:cs typeface="Times New Roman" panose="02020603050405020304" pitchFamily="18" charset="0"/>
                  </a:rPr>
                  <a:t>/5/2</a:t>
                </a:r>
                <a:r>
                  <a:rPr kumimoji="0" lang="en-US" altLang="zh-TW" sz="3300" b="1" dirty="0">
                    <a:solidFill>
                      <a:srgbClr val="F1EFD7"/>
                    </a:solidFill>
                    <a:latin typeface="Times New Roman" panose="02020603050405020304" pitchFamily="18" charset="0"/>
                    <a:ea typeface="標楷體" panose="03000509000000000000" pitchFamily="65" charset="-120"/>
                    <a:cs typeface="Times New Roman" panose="02020603050405020304" pitchFamily="18" charset="0"/>
                  </a:rPr>
                  <a:t>7</a:t>
                </a:r>
                <a:endParaRPr kumimoji="0" lang="en-US" altLang="zh-CN" sz="3300" b="1" dirty="0">
                  <a:solidFill>
                    <a:srgbClr val="F1EFD7"/>
                  </a:solidFill>
                  <a:latin typeface="Times New Roman" panose="02020603050405020304" pitchFamily="18" charset="0"/>
                  <a:ea typeface="標楷體" panose="03000509000000000000" pitchFamily="65" charset="-120"/>
                  <a:cs typeface="Times New Roman" panose="02020603050405020304" pitchFamily="18" charset="0"/>
                </a:endParaRPr>
              </a:p>
              <a:p>
                <a:pPr algn="ctr" fontAlgn="auto">
                  <a:spcBef>
                    <a:spcPts val="0"/>
                  </a:spcBef>
                  <a:spcAft>
                    <a:spcPts val="0"/>
                  </a:spcAft>
                </a:pPr>
                <a:r>
                  <a:rPr kumimoji="0" lang="en-US" altLang="zh-TW" sz="3300" b="1" dirty="0">
                    <a:solidFill>
                      <a:srgbClr val="F1EFD7"/>
                    </a:solidFill>
                    <a:latin typeface="Times New Roman" panose="02020603050405020304" pitchFamily="18" charset="0"/>
                    <a:ea typeface="標楷體" panose="03000509000000000000" pitchFamily="65" charset="-120"/>
                    <a:cs typeface="Times New Roman" panose="02020603050405020304" pitchFamily="18" charset="0"/>
                  </a:rPr>
                  <a:t>17:00</a:t>
                </a:r>
                <a:r>
                  <a:rPr kumimoji="0" lang="zh-TW" altLang="en-US" sz="3300" b="1" dirty="0">
                    <a:solidFill>
                      <a:srgbClr val="F1EFD7"/>
                    </a:solidFill>
                    <a:latin typeface="Times New Roman" panose="02020603050405020304" pitchFamily="18" charset="0"/>
                    <a:ea typeface="標楷體" panose="03000509000000000000" pitchFamily="65" charset="-120"/>
                    <a:cs typeface="Times New Roman" panose="02020603050405020304" pitchFamily="18" charset="0"/>
                  </a:rPr>
                  <a:t>前</a:t>
                </a:r>
                <a:endParaRPr kumimoji="0" lang="zh-CN" altLang="en-US" sz="3300" b="1" dirty="0">
                  <a:solidFill>
                    <a:srgbClr val="F1EFD7"/>
                  </a:solidFill>
                  <a:latin typeface="Times New Roman" panose="02020603050405020304" pitchFamily="18" charset="0"/>
                  <a:ea typeface="標楷體" panose="03000509000000000000" pitchFamily="65" charset="-120"/>
                  <a:cs typeface="Times New Roman" panose="02020603050405020304" pitchFamily="18" charset="0"/>
                </a:endParaRPr>
              </a:p>
            </p:txBody>
          </p:sp>
        </p:grpSp>
        <p:sp>
          <p:nvSpPr>
            <p:cNvPr id="26" name="文本框 229"/>
            <p:cNvSpPr txBox="1"/>
            <p:nvPr/>
          </p:nvSpPr>
          <p:spPr>
            <a:xfrm>
              <a:off x="6622893" y="5259025"/>
              <a:ext cx="4893922" cy="884121"/>
            </a:xfrm>
            <a:prstGeom prst="rect">
              <a:avLst/>
            </a:prstGeom>
            <a:noFill/>
          </p:spPr>
          <p:txBody>
            <a:bodyPr wrap="square" rtlCol="0">
              <a:spAutoFit/>
            </a:bodyPr>
            <a:lstStyle/>
            <a:p>
              <a:pPr fontAlgn="auto">
                <a:spcBef>
                  <a:spcPts val="0"/>
                </a:spcBef>
                <a:spcAft>
                  <a:spcPts val="0"/>
                </a:spcAft>
              </a:pPr>
              <a:r>
                <a:rPr kumimoji="0" lang="zh-TW" altLang="en-US" sz="2400" dirty="0">
                  <a:latin typeface="標楷體" panose="03000509000000000000" pitchFamily="65" charset="-120"/>
                  <a:ea typeface="標楷體" panose="03000509000000000000" pitchFamily="65" charset="-120"/>
                </a:rPr>
                <a:t>上網選填校系</a:t>
              </a:r>
              <a:r>
                <a:rPr kumimoji="0" lang="en-US" altLang="zh-TW" sz="2400" dirty="0">
                  <a:latin typeface="標楷體" panose="03000509000000000000" pitchFamily="65" charset="-120"/>
                  <a:ea typeface="標楷體" panose="03000509000000000000" pitchFamily="65" charset="-120"/>
                </a:rPr>
                <a:t>(</a:t>
              </a:r>
              <a:r>
                <a:rPr kumimoji="0" lang="zh-TW" altLang="en-US" sz="2400" dirty="0">
                  <a:latin typeface="標楷體" panose="03000509000000000000" pitchFamily="65" charset="-120"/>
                  <a:ea typeface="標楷體" panose="03000509000000000000" pitchFamily="65" charset="-120"/>
                </a:rPr>
                <a:t>組</a:t>
              </a:r>
              <a:r>
                <a:rPr kumimoji="0" lang="en-US" altLang="zh-TW" sz="2400" dirty="0">
                  <a:latin typeface="標楷體" panose="03000509000000000000" pitchFamily="65" charset="-120"/>
                  <a:ea typeface="標楷體" panose="03000509000000000000" pitchFamily="65" charset="-120"/>
                </a:rPr>
                <a:t>)</a:t>
              </a:r>
              <a:r>
                <a:rPr kumimoji="0" lang="zh-TW" altLang="en-US" sz="2400" dirty="0">
                  <a:latin typeface="標楷體" panose="03000509000000000000" pitchFamily="65" charset="-120"/>
                  <a:ea typeface="標楷體" panose="03000509000000000000" pitchFamily="65" charset="-120"/>
                </a:rPr>
                <a:t>、學程並完成確定送出作業</a:t>
              </a:r>
              <a:endParaRPr kumimoji="0" lang="zh-CN" altLang="en-US" sz="2400" dirty="0">
                <a:latin typeface="標楷體" panose="03000509000000000000" pitchFamily="65" charset="-120"/>
                <a:ea typeface="標楷體" panose="03000509000000000000" pitchFamily="65" charset="-120"/>
              </a:endParaRPr>
            </a:p>
          </p:txBody>
        </p:sp>
      </p:grpSp>
      <p:grpSp>
        <p:nvGrpSpPr>
          <p:cNvPr id="34" name="群組 33"/>
          <p:cNvGrpSpPr/>
          <p:nvPr/>
        </p:nvGrpSpPr>
        <p:grpSpPr>
          <a:xfrm>
            <a:off x="1199059" y="4062818"/>
            <a:ext cx="9944316" cy="2510509"/>
            <a:chOff x="4369789" y="4766088"/>
            <a:chExt cx="7279672" cy="2538267"/>
          </a:xfrm>
        </p:grpSpPr>
        <p:grpSp>
          <p:nvGrpSpPr>
            <p:cNvPr id="35" name="群組 34"/>
            <p:cNvGrpSpPr/>
            <p:nvPr/>
          </p:nvGrpSpPr>
          <p:grpSpPr>
            <a:xfrm>
              <a:off x="4369789" y="4766088"/>
              <a:ext cx="7279672" cy="2538266"/>
              <a:chOff x="4393844" y="3998295"/>
              <a:chExt cx="7279672" cy="2538266"/>
            </a:xfrm>
          </p:grpSpPr>
          <p:sp>
            <p:nvSpPr>
              <p:cNvPr id="37" name="Freeform 5"/>
              <p:cNvSpPr>
                <a:spLocks/>
              </p:cNvSpPr>
              <p:nvPr/>
            </p:nvSpPr>
            <p:spPr bwMode="auto">
              <a:xfrm>
                <a:off x="4446135" y="4022337"/>
                <a:ext cx="7227381" cy="2514224"/>
              </a:xfrm>
              <a:custGeom>
                <a:avLst/>
                <a:gdLst>
                  <a:gd name="T0" fmla="*/ 75 w 2400"/>
                  <a:gd name="T1" fmla="*/ 0 h 659"/>
                  <a:gd name="T2" fmla="*/ 2325 w 2400"/>
                  <a:gd name="T3" fmla="*/ 0 h 659"/>
                  <a:gd name="T4" fmla="*/ 2400 w 2400"/>
                  <a:gd name="T5" fmla="*/ 74 h 659"/>
                  <a:gd name="T6" fmla="*/ 2400 w 2400"/>
                  <a:gd name="T7" fmla="*/ 584 h 659"/>
                  <a:gd name="T8" fmla="*/ 2325 w 2400"/>
                  <a:gd name="T9" fmla="*/ 659 h 659"/>
                  <a:gd name="T10" fmla="*/ 75 w 2400"/>
                  <a:gd name="T11" fmla="*/ 659 h 659"/>
                  <a:gd name="T12" fmla="*/ 0 w 2400"/>
                  <a:gd name="T13" fmla="*/ 584 h 659"/>
                  <a:gd name="T14" fmla="*/ 0 w 2400"/>
                  <a:gd name="T15" fmla="*/ 74 h 659"/>
                  <a:gd name="T16" fmla="*/ 75 w 2400"/>
                  <a:gd name="T17" fmla="*/ 0 h 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00" h="659">
                    <a:moveTo>
                      <a:pt x="75" y="0"/>
                    </a:moveTo>
                    <a:cubicBezTo>
                      <a:pt x="2325" y="0"/>
                      <a:pt x="2325" y="0"/>
                      <a:pt x="2325" y="0"/>
                    </a:cubicBezTo>
                    <a:cubicBezTo>
                      <a:pt x="2366" y="0"/>
                      <a:pt x="2400" y="33"/>
                      <a:pt x="2400" y="74"/>
                    </a:cubicBezTo>
                    <a:cubicBezTo>
                      <a:pt x="2400" y="584"/>
                      <a:pt x="2400" y="584"/>
                      <a:pt x="2400" y="584"/>
                    </a:cubicBezTo>
                    <a:cubicBezTo>
                      <a:pt x="2400" y="625"/>
                      <a:pt x="2366" y="659"/>
                      <a:pt x="2325" y="659"/>
                    </a:cubicBezTo>
                    <a:cubicBezTo>
                      <a:pt x="75" y="659"/>
                      <a:pt x="75" y="659"/>
                      <a:pt x="75" y="659"/>
                    </a:cubicBezTo>
                    <a:cubicBezTo>
                      <a:pt x="34" y="659"/>
                      <a:pt x="0" y="625"/>
                      <a:pt x="0" y="584"/>
                    </a:cubicBezTo>
                    <a:cubicBezTo>
                      <a:pt x="0" y="74"/>
                      <a:pt x="0" y="74"/>
                      <a:pt x="0" y="74"/>
                    </a:cubicBezTo>
                    <a:cubicBezTo>
                      <a:pt x="0" y="33"/>
                      <a:pt x="34" y="0"/>
                      <a:pt x="75" y="0"/>
                    </a:cubicBezTo>
                    <a:close/>
                  </a:path>
                </a:pathLst>
              </a:custGeom>
              <a:solidFill>
                <a:schemeClr val="bg1"/>
              </a:solidFill>
              <a:ln>
                <a:solidFill>
                  <a:srgbClr val="FFC000"/>
                </a:solidFill>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kumimoji="0" lang="zh-CN" altLang="en-US">
                  <a:solidFill>
                    <a:prstClr val="white"/>
                  </a:solidFill>
                  <a:latin typeface="標楷體" panose="03000509000000000000" pitchFamily="65" charset="-120"/>
                  <a:ea typeface="標楷體" panose="03000509000000000000" pitchFamily="65" charset="-120"/>
                </a:endParaRPr>
              </a:p>
            </p:txBody>
          </p:sp>
          <p:sp>
            <p:nvSpPr>
              <p:cNvPr id="38" name="Freeform 212"/>
              <p:cNvSpPr>
                <a:spLocks/>
              </p:cNvSpPr>
              <p:nvPr/>
            </p:nvSpPr>
            <p:spPr bwMode="auto">
              <a:xfrm>
                <a:off x="4425428" y="3998295"/>
                <a:ext cx="7248088" cy="2538266"/>
              </a:xfrm>
              <a:custGeom>
                <a:avLst/>
                <a:gdLst>
                  <a:gd name="T0" fmla="*/ 2 w 2336"/>
                  <a:gd name="T1" fmla="*/ 1 h 574"/>
                  <a:gd name="T2" fmla="*/ 2 w 2336"/>
                  <a:gd name="T3" fmla="*/ 518 h 574"/>
                  <a:gd name="T4" fmla="*/ 11 w 2336"/>
                  <a:gd name="T5" fmla="*/ 558 h 574"/>
                  <a:gd name="T6" fmla="*/ 38 w 2336"/>
                  <a:gd name="T7" fmla="*/ 572 h 574"/>
                  <a:gd name="T8" fmla="*/ 670 w 2336"/>
                  <a:gd name="T9" fmla="*/ 572 h 574"/>
                  <a:gd name="T10" fmla="*/ 707 w 2336"/>
                  <a:gd name="T11" fmla="*/ 552 h 574"/>
                  <a:gd name="T12" fmla="*/ 718 w 2336"/>
                  <a:gd name="T13" fmla="*/ 518 h 574"/>
                  <a:gd name="T14" fmla="*/ 718 w 2336"/>
                  <a:gd name="T15" fmla="*/ 88 h 574"/>
                  <a:gd name="T16" fmla="*/ 1127 w 2336"/>
                  <a:gd name="T17" fmla="*/ 88 h 574"/>
                  <a:gd name="T18" fmla="*/ 1478 w 2336"/>
                  <a:gd name="T19" fmla="*/ 88 h 574"/>
                  <a:gd name="T20" fmla="*/ 1894 w 2336"/>
                  <a:gd name="T21" fmla="*/ 88 h 574"/>
                  <a:gd name="T22" fmla="*/ 2200 w 2336"/>
                  <a:gd name="T23" fmla="*/ 88 h 574"/>
                  <a:gd name="T24" fmla="*/ 2335 w 2336"/>
                  <a:gd name="T25" fmla="*/ 88 h 574"/>
                  <a:gd name="T26" fmla="*/ 2333 w 2336"/>
                  <a:gd name="T27" fmla="*/ 58 h 574"/>
                  <a:gd name="T28" fmla="*/ 2309 w 2336"/>
                  <a:gd name="T29" fmla="*/ 18 h 574"/>
                  <a:gd name="T30" fmla="*/ 2264 w 2336"/>
                  <a:gd name="T31" fmla="*/ 0 h 574"/>
                  <a:gd name="T32" fmla="*/ 2 w 2336"/>
                  <a:gd name="T33" fmla="*/ 1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36" h="574">
                    <a:moveTo>
                      <a:pt x="2" y="1"/>
                    </a:moveTo>
                    <a:cubicBezTo>
                      <a:pt x="2" y="518"/>
                      <a:pt x="2" y="518"/>
                      <a:pt x="2" y="518"/>
                    </a:cubicBezTo>
                    <a:cubicBezTo>
                      <a:pt x="2" y="518"/>
                      <a:pt x="0" y="546"/>
                      <a:pt x="11" y="558"/>
                    </a:cubicBezTo>
                    <a:cubicBezTo>
                      <a:pt x="26" y="574"/>
                      <a:pt x="38" y="572"/>
                      <a:pt x="38" y="572"/>
                    </a:cubicBezTo>
                    <a:cubicBezTo>
                      <a:pt x="670" y="572"/>
                      <a:pt x="670" y="572"/>
                      <a:pt x="670" y="572"/>
                    </a:cubicBezTo>
                    <a:cubicBezTo>
                      <a:pt x="678" y="572"/>
                      <a:pt x="696" y="567"/>
                      <a:pt x="707" y="552"/>
                    </a:cubicBezTo>
                    <a:cubicBezTo>
                      <a:pt x="718" y="540"/>
                      <a:pt x="718" y="523"/>
                      <a:pt x="718" y="518"/>
                    </a:cubicBezTo>
                    <a:cubicBezTo>
                      <a:pt x="718" y="88"/>
                      <a:pt x="718" y="88"/>
                      <a:pt x="718" y="88"/>
                    </a:cubicBezTo>
                    <a:cubicBezTo>
                      <a:pt x="1127" y="88"/>
                      <a:pt x="1127" y="88"/>
                      <a:pt x="1127" y="88"/>
                    </a:cubicBezTo>
                    <a:cubicBezTo>
                      <a:pt x="1478" y="88"/>
                      <a:pt x="1478" y="88"/>
                      <a:pt x="1478" y="88"/>
                    </a:cubicBezTo>
                    <a:cubicBezTo>
                      <a:pt x="1894" y="88"/>
                      <a:pt x="1894" y="88"/>
                      <a:pt x="1894" y="88"/>
                    </a:cubicBezTo>
                    <a:cubicBezTo>
                      <a:pt x="2200" y="88"/>
                      <a:pt x="2200" y="88"/>
                      <a:pt x="2200" y="88"/>
                    </a:cubicBezTo>
                    <a:cubicBezTo>
                      <a:pt x="2335" y="88"/>
                      <a:pt x="2335" y="88"/>
                      <a:pt x="2335" y="88"/>
                    </a:cubicBezTo>
                    <a:cubicBezTo>
                      <a:pt x="2335" y="88"/>
                      <a:pt x="2336" y="69"/>
                      <a:pt x="2333" y="58"/>
                    </a:cubicBezTo>
                    <a:cubicBezTo>
                      <a:pt x="2332" y="51"/>
                      <a:pt x="2327" y="34"/>
                      <a:pt x="2309" y="18"/>
                    </a:cubicBezTo>
                    <a:cubicBezTo>
                      <a:pt x="2287" y="0"/>
                      <a:pt x="2264" y="0"/>
                      <a:pt x="2264" y="0"/>
                    </a:cubicBezTo>
                    <a:lnTo>
                      <a:pt x="2" y="1"/>
                    </a:lnTo>
                    <a:close/>
                  </a:path>
                </a:pathLst>
              </a:custGeom>
              <a:solidFill>
                <a:srgbClr val="EBAC07"/>
              </a:solidFill>
              <a:ln>
                <a:noFill/>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kumimoji="0" lang="zh-CN" altLang="en-US">
                  <a:solidFill>
                    <a:prstClr val="white"/>
                  </a:solidFill>
                  <a:latin typeface="標楷體" panose="03000509000000000000" pitchFamily="65" charset="-120"/>
                  <a:ea typeface="標楷體" panose="03000509000000000000" pitchFamily="65" charset="-120"/>
                </a:endParaRPr>
              </a:p>
            </p:txBody>
          </p:sp>
          <p:sp>
            <p:nvSpPr>
              <p:cNvPr id="39" name="文本框 228"/>
              <p:cNvSpPr txBox="1"/>
              <p:nvPr/>
            </p:nvSpPr>
            <p:spPr>
              <a:xfrm>
                <a:off x="4393844" y="4689407"/>
                <a:ext cx="2266950" cy="1156042"/>
              </a:xfrm>
              <a:prstGeom prst="rect">
                <a:avLst/>
              </a:prstGeom>
              <a:noFill/>
            </p:spPr>
            <p:txBody>
              <a:bodyPr wrap="square" rtlCol="0">
                <a:spAutoFit/>
              </a:bodyPr>
              <a:lstStyle/>
              <a:p>
                <a:pPr algn="ctr" fontAlgn="auto">
                  <a:spcBef>
                    <a:spcPts val="0"/>
                  </a:spcBef>
                  <a:spcAft>
                    <a:spcPts val="0"/>
                  </a:spcAft>
                </a:pPr>
                <a:r>
                  <a:rPr kumimoji="0" lang="en-US" altLang="zh-CN" sz="3300" b="1" dirty="0" smtClean="0">
                    <a:solidFill>
                      <a:srgbClr val="F1EFD7"/>
                    </a:solidFill>
                    <a:latin typeface="Times New Roman" panose="02020603050405020304" pitchFamily="18" charset="0"/>
                    <a:ea typeface="標楷體" panose="03000509000000000000" pitchFamily="65" charset="-120"/>
                    <a:cs typeface="Times New Roman" panose="02020603050405020304" pitchFamily="18" charset="0"/>
                  </a:rPr>
                  <a:t>11</a:t>
                </a:r>
                <a:r>
                  <a:rPr kumimoji="0" lang="en-US" altLang="zh-TW" sz="3300" b="1" dirty="0" smtClean="0">
                    <a:solidFill>
                      <a:srgbClr val="F1EFD7"/>
                    </a:solidFill>
                    <a:latin typeface="Times New Roman" panose="02020603050405020304" pitchFamily="18" charset="0"/>
                    <a:ea typeface="標楷體" panose="03000509000000000000" pitchFamily="65" charset="-120"/>
                    <a:cs typeface="Times New Roman" panose="02020603050405020304" pitchFamily="18" charset="0"/>
                  </a:rPr>
                  <a:t>1</a:t>
                </a:r>
                <a:r>
                  <a:rPr kumimoji="0" lang="en-US" altLang="zh-CN" sz="3300" b="1" dirty="0" smtClean="0">
                    <a:solidFill>
                      <a:srgbClr val="F1EFD7"/>
                    </a:solidFill>
                    <a:latin typeface="Times New Roman" panose="02020603050405020304" pitchFamily="18" charset="0"/>
                    <a:ea typeface="標楷體" panose="03000509000000000000" pitchFamily="65" charset="-120"/>
                    <a:cs typeface="Times New Roman" panose="02020603050405020304" pitchFamily="18" charset="0"/>
                  </a:rPr>
                  <a:t>/5/2</a:t>
                </a:r>
                <a:r>
                  <a:rPr kumimoji="0" lang="en-US" altLang="zh-TW" sz="3300" b="1" dirty="0" smtClean="0">
                    <a:solidFill>
                      <a:srgbClr val="F1EFD7"/>
                    </a:solidFill>
                    <a:latin typeface="Times New Roman" panose="02020603050405020304" pitchFamily="18" charset="0"/>
                    <a:ea typeface="標楷體" panose="03000509000000000000" pitchFamily="65" charset="-120"/>
                    <a:cs typeface="Times New Roman" panose="02020603050405020304" pitchFamily="18" charset="0"/>
                  </a:rPr>
                  <a:t>7</a:t>
                </a:r>
                <a:endParaRPr kumimoji="0" lang="en-US" altLang="zh-CN" sz="3300" b="1" dirty="0">
                  <a:solidFill>
                    <a:srgbClr val="F1EFD7"/>
                  </a:solidFill>
                  <a:latin typeface="Times New Roman" panose="02020603050405020304" pitchFamily="18" charset="0"/>
                  <a:ea typeface="標楷體" panose="03000509000000000000" pitchFamily="65" charset="-120"/>
                  <a:cs typeface="Times New Roman" panose="02020603050405020304" pitchFamily="18" charset="0"/>
                </a:endParaRPr>
              </a:p>
              <a:p>
                <a:pPr algn="ctr" fontAlgn="auto">
                  <a:spcBef>
                    <a:spcPts val="0"/>
                  </a:spcBef>
                  <a:spcAft>
                    <a:spcPts val="0"/>
                  </a:spcAft>
                </a:pPr>
                <a:r>
                  <a:rPr kumimoji="0" lang="en-US" altLang="zh-CN" sz="3300" b="1" dirty="0">
                    <a:solidFill>
                      <a:srgbClr val="F1EFD7"/>
                    </a:solidFill>
                    <a:latin typeface="Times New Roman" panose="02020603050405020304" pitchFamily="18" charset="0"/>
                    <a:ea typeface="標楷體" panose="03000509000000000000" pitchFamily="65" charset="-120"/>
                    <a:cs typeface="Times New Roman" panose="02020603050405020304" pitchFamily="18" charset="0"/>
                  </a:rPr>
                  <a:t>24:00</a:t>
                </a:r>
                <a:r>
                  <a:rPr kumimoji="0" lang="zh-TW" altLang="en-US" sz="3300" b="1" dirty="0">
                    <a:solidFill>
                      <a:srgbClr val="F1EFD7"/>
                    </a:solidFill>
                    <a:latin typeface="Times New Roman" panose="02020603050405020304" pitchFamily="18" charset="0"/>
                    <a:ea typeface="標楷體" panose="03000509000000000000" pitchFamily="65" charset="-120"/>
                    <a:cs typeface="Times New Roman" panose="02020603050405020304" pitchFamily="18" charset="0"/>
                  </a:rPr>
                  <a:t>前</a:t>
                </a:r>
                <a:endParaRPr kumimoji="0" lang="zh-CN" altLang="en-US" sz="3300" b="1" dirty="0">
                  <a:solidFill>
                    <a:srgbClr val="F1EFD7"/>
                  </a:solidFill>
                  <a:latin typeface="Times New Roman" panose="02020603050405020304" pitchFamily="18" charset="0"/>
                  <a:ea typeface="標楷體" panose="03000509000000000000" pitchFamily="65" charset="-120"/>
                  <a:cs typeface="Times New Roman" panose="02020603050405020304" pitchFamily="18" charset="0"/>
                </a:endParaRPr>
              </a:p>
            </p:txBody>
          </p:sp>
        </p:grpSp>
        <p:sp>
          <p:nvSpPr>
            <p:cNvPr id="36" name="文本框 229"/>
            <p:cNvSpPr txBox="1"/>
            <p:nvPr/>
          </p:nvSpPr>
          <p:spPr>
            <a:xfrm>
              <a:off x="6597719" y="5056496"/>
              <a:ext cx="5051742" cy="2247859"/>
            </a:xfrm>
            <a:prstGeom prst="rect">
              <a:avLst/>
            </a:prstGeom>
            <a:noFill/>
          </p:spPr>
          <p:txBody>
            <a:bodyPr wrap="square" rtlCol="0">
              <a:spAutoFit/>
            </a:bodyPr>
            <a:lstStyle/>
            <a:p>
              <a:pPr fontAlgn="auto">
                <a:spcBef>
                  <a:spcPts val="0"/>
                </a:spcBef>
                <a:spcAft>
                  <a:spcPts val="0"/>
                </a:spcAft>
              </a:pPr>
              <a:r>
                <a:rPr kumimoji="0" lang="zh-TW" altLang="en-US" sz="2000" dirty="0">
                  <a:latin typeface="Times New Roman" panose="02020603050405020304" pitchFamily="18" charset="0"/>
                  <a:ea typeface="標楷體" panose="03000509000000000000" pitchFamily="65" charset="-120"/>
                  <a:cs typeface="Times New Roman" panose="02020603050405020304" pitchFamily="18" charset="0"/>
                </a:rPr>
                <a:t>上網下載匯款單並完成繳交第一階段報名費</a:t>
              </a:r>
              <a:endParaRPr kumimoji="0"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pPr fontAlgn="auto">
                <a:spcBef>
                  <a:spcPts val="0"/>
                </a:spcBef>
                <a:spcAft>
                  <a:spcPts val="0"/>
                </a:spcAft>
              </a:pPr>
              <a:r>
                <a:rPr kumimoji="0"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1400" dirty="0">
                  <a:latin typeface="Times New Roman" panose="02020603050405020304" pitchFamily="18" charset="0"/>
                  <a:ea typeface="標楷體" panose="03000509000000000000" pitchFamily="65" charset="-120"/>
                  <a:cs typeface="Times New Roman" panose="02020603050405020304" pitchFamily="18" charset="0"/>
                </a:rPr>
                <a:t>申請</a:t>
              </a:r>
              <a:r>
                <a:rPr kumimoji="0" lang="en-US" altLang="zh-TW" sz="1400" dirty="0">
                  <a:latin typeface="Times New Roman" panose="02020603050405020304" pitchFamily="18" charset="0"/>
                  <a:ea typeface="標楷體" panose="03000509000000000000" pitchFamily="65" charset="-120"/>
                  <a:cs typeface="Times New Roman" panose="02020603050405020304" pitchFamily="18" charset="0"/>
                </a:rPr>
                <a:t>1</a:t>
              </a:r>
              <a:r>
                <a:rPr kumimoji="0" lang="zh-TW" altLang="en-US" sz="1400" dirty="0">
                  <a:latin typeface="Times New Roman" panose="02020603050405020304" pitchFamily="18" charset="0"/>
                  <a:ea typeface="標楷體" panose="03000509000000000000" pitchFamily="65" charset="-120"/>
                  <a:cs typeface="Times New Roman" panose="02020603050405020304" pitchFamily="18" charset="0"/>
                </a:rPr>
                <a:t>個校系科</a:t>
              </a:r>
              <a:r>
                <a:rPr kumimoji="0"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1400" dirty="0">
                  <a:latin typeface="Times New Roman" panose="02020603050405020304" pitchFamily="18" charset="0"/>
                  <a:ea typeface="標楷體" panose="03000509000000000000" pitchFamily="65" charset="-120"/>
                  <a:cs typeface="Times New Roman" panose="02020603050405020304" pitchFamily="18" charset="0"/>
                </a:rPr>
                <a:t>組</a:t>
              </a:r>
              <a:r>
                <a:rPr kumimoji="0"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1400" dirty="0">
                  <a:latin typeface="Times New Roman" panose="02020603050405020304" pitchFamily="18" charset="0"/>
                  <a:ea typeface="標楷體" panose="03000509000000000000" pitchFamily="65" charset="-120"/>
                  <a:cs typeface="Times New Roman" panose="02020603050405020304" pitchFamily="18" charset="0"/>
                </a:rPr>
                <a:t>、學程者為新臺幣</a:t>
              </a:r>
              <a:r>
                <a:rPr kumimoji="0" lang="en-US" altLang="zh-TW" sz="1400" dirty="0">
                  <a:latin typeface="Times New Roman" panose="02020603050405020304" pitchFamily="18" charset="0"/>
                  <a:ea typeface="標楷體" panose="03000509000000000000" pitchFamily="65" charset="-120"/>
                  <a:cs typeface="Times New Roman" panose="02020603050405020304" pitchFamily="18" charset="0"/>
                </a:rPr>
                <a:t>300</a:t>
              </a:r>
              <a:r>
                <a:rPr kumimoji="0" lang="zh-TW" altLang="en-US" sz="1400" dirty="0">
                  <a:latin typeface="Times New Roman" panose="02020603050405020304" pitchFamily="18" charset="0"/>
                  <a:ea typeface="標楷體" panose="03000509000000000000" pitchFamily="65" charset="-120"/>
                  <a:cs typeface="Times New Roman" panose="02020603050405020304" pitchFamily="18" charset="0"/>
                </a:rPr>
                <a:t>元</a:t>
              </a:r>
            </a:p>
            <a:p>
              <a:pPr fontAlgn="auto">
                <a:spcBef>
                  <a:spcPts val="0"/>
                </a:spcBef>
                <a:spcAft>
                  <a:spcPts val="0"/>
                </a:spcAft>
              </a:pPr>
              <a:r>
                <a:rPr kumimoji="0"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1400" dirty="0">
                  <a:latin typeface="Times New Roman" panose="02020603050405020304" pitchFamily="18" charset="0"/>
                  <a:ea typeface="標楷體" panose="03000509000000000000" pitchFamily="65" charset="-120"/>
                  <a:cs typeface="Times New Roman" panose="02020603050405020304" pitchFamily="18" charset="0"/>
                </a:rPr>
                <a:t>申請</a:t>
              </a:r>
              <a:r>
                <a:rPr kumimoji="0" lang="en-US" altLang="zh-TW" sz="1400" dirty="0">
                  <a:latin typeface="Times New Roman" panose="02020603050405020304" pitchFamily="18" charset="0"/>
                  <a:ea typeface="標楷體" panose="03000509000000000000" pitchFamily="65" charset="-120"/>
                  <a:cs typeface="Times New Roman" panose="02020603050405020304" pitchFamily="18" charset="0"/>
                </a:rPr>
                <a:t>2</a:t>
              </a:r>
              <a:r>
                <a:rPr kumimoji="0" lang="zh-TW" altLang="en-US" sz="1400" dirty="0">
                  <a:latin typeface="Times New Roman" panose="02020603050405020304" pitchFamily="18" charset="0"/>
                  <a:ea typeface="標楷體" panose="03000509000000000000" pitchFamily="65" charset="-120"/>
                  <a:cs typeface="Times New Roman" panose="02020603050405020304" pitchFamily="18" charset="0"/>
                </a:rPr>
                <a:t>個校系科</a:t>
              </a:r>
              <a:r>
                <a:rPr kumimoji="0"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1400" dirty="0">
                  <a:latin typeface="Times New Roman" panose="02020603050405020304" pitchFamily="18" charset="0"/>
                  <a:ea typeface="標楷體" panose="03000509000000000000" pitchFamily="65" charset="-120"/>
                  <a:cs typeface="Times New Roman" panose="02020603050405020304" pitchFamily="18" charset="0"/>
                </a:rPr>
                <a:t>組</a:t>
              </a:r>
              <a:r>
                <a:rPr kumimoji="0"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1400" dirty="0">
                  <a:latin typeface="Times New Roman" panose="02020603050405020304" pitchFamily="18" charset="0"/>
                  <a:ea typeface="標楷體" panose="03000509000000000000" pitchFamily="65" charset="-120"/>
                  <a:cs typeface="Times New Roman" panose="02020603050405020304" pitchFamily="18" charset="0"/>
                </a:rPr>
                <a:t>、學程者為新臺幣</a:t>
              </a:r>
              <a:r>
                <a:rPr kumimoji="0" lang="en-US" altLang="zh-TW" sz="1400" dirty="0">
                  <a:latin typeface="Times New Roman" panose="02020603050405020304" pitchFamily="18" charset="0"/>
                  <a:ea typeface="標楷體" panose="03000509000000000000" pitchFamily="65" charset="-120"/>
                  <a:cs typeface="Times New Roman" panose="02020603050405020304" pitchFamily="18" charset="0"/>
                </a:rPr>
                <a:t>400</a:t>
              </a:r>
              <a:r>
                <a:rPr kumimoji="0" lang="zh-TW" altLang="en-US" sz="1400" dirty="0">
                  <a:latin typeface="Times New Roman" panose="02020603050405020304" pitchFamily="18" charset="0"/>
                  <a:ea typeface="標楷體" panose="03000509000000000000" pitchFamily="65" charset="-120"/>
                  <a:cs typeface="Times New Roman" panose="02020603050405020304" pitchFamily="18" charset="0"/>
                </a:rPr>
                <a:t>元</a:t>
              </a:r>
            </a:p>
            <a:p>
              <a:pPr fontAlgn="auto">
                <a:spcBef>
                  <a:spcPts val="0"/>
                </a:spcBef>
                <a:spcAft>
                  <a:spcPts val="0"/>
                </a:spcAft>
              </a:pPr>
              <a:r>
                <a:rPr kumimoji="0"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1400" dirty="0">
                  <a:latin typeface="Times New Roman" panose="02020603050405020304" pitchFamily="18" charset="0"/>
                  <a:ea typeface="標楷體" panose="03000509000000000000" pitchFamily="65" charset="-120"/>
                  <a:cs typeface="Times New Roman" panose="02020603050405020304" pitchFamily="18" charset="0"/>
                </a:rPr>
                <a:t>申請</a:t>
              </a:r>
              <a:r>
                <a:rPr kumimoji="0" lang="en-US" altLang="zh-TW" sz="1400" dirty="0">
                  <a:latin typeface="Times New Roman" panose="02020603050405020304" pitchFamily="18" charset="0"/>
                  <a:ea typeface="標楷體" panose="03000509000000000000" pitchFamily="65" charset="-120"/>
                  <a:cs typeface="Times New Roman" panose="02020603050405020304" pitchFamily="18" charset="0"/>
                </a:rPr>
                <a:t>3</a:t>
              </a:r>
              <a:r>
                <a:rPr kumimoji="0" lang="zh-TW" altLang="en-US" sz="1400" dirty="0">
                  <a:latin typeface="Times New Roman" panose="02020603050405020304" pitchFamily="18" charset="0"/>
                  <a:ea typeface="標楷體" panose="03000509000000000000" pitchFamily="65" charset="-120"/>
                  <a:cs typeface="Times New Roman" panose="02020603050405020304" pitchFamily="18" charset="0"/>
                </a:rPr>
                <a:t>個校系科</a:t>
              </a:r>
              <a:r>
                <a:rPr kumimoji="0"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1400" dirty="0">
                  <a:latin typeface="Times New Roman" panose="02020603050405020304" pitchFamily="18" charset="0"/>
                  <a:ea typeface="標楷體" panose="03000509000000000000" pitchFamily="65" charset="-120"/>
                  <a:cs typeface="Times New Roman" panose="02020603050405020304" pitchFamily="18" charset="0"/>
                </a:rPr>
                <a:t>組</a:t>
              </a:r>
              <a:r>
                <a:rPr kumimoji="0"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1400" dirty="0">
                  <a:latin typeface="Times New Roman" panose="02020603050405020304" pitchFamily="18" charset="0"/>
                  <a:ea typeface="標楷體" panose="03000509000000000000" pitchFamily="65" charset="-120"/>
                  <a:cs typeface="Times New Roman" panose="02020603050405020304" pitchFamily="18" charset="0"/>
                </a:rPr>
                <a:t>、學程者為新臺幣</a:t>
              </a:r>
              <a:r>
                <a:rPr kumimoji="0" lang="en-US" altLang="zh-TW" sz="1400" dirty="0">
                  <a:latin typeface="Times New Roman" panose="02020603050405020304" pitchFamily="18" charset="0"/>
                  <a:ea typeface="標楷體" panose="03000509000000000000" pitchFamily="65" charset="-120"/>
                  <a:cs typeface="Times New Roman" panose="02020603050405020304" pitchFamily="18" charset="0"/>
                </a:rPr>
                <a:t>500</a:t>
              </a:r>
              <a:r>
                <a:rPr kumimoji="0" lang="zh-TW" altLang="en-US" sz="1400" dirty="0" smtClean="0">
                  <a:latin typeface="Times New Roman" panose="02020603050405020304" pitchFamily="18" charset="0"/>
                  <a:ea typeface="標楷體" panose="03000509000000000000" pitchFamily="65" charset="-120"/>
                  <a:cs typeface="Times New Roman" panose="02020603050405020304" pitchFamily="18" charset="0"/>
                </a:rPr>
                <a:t>元</a:t>
              </a:r>
              <a:endParaRPr kumimoji="0"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endParaRPr>
            </a:p>
            <a:p>
              <a:pPr fontAlgn="auto">
                <a:spcBef>
                  <a:spcPts val="0"/>
                </a:spcBef>
                <a:spcAft>
                  <a:spcPts val="0"/>
                </a:spcAft>
              </a:pPr>
              <a:r>
                <a:rPr kumimoji="0"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1400" dirty="0" smtClean="0">
                  <a:latin typeface="Times New Roman" panose="02020603050405020304" pitchFamily="18" charset="0"/>
                  <a:ea typeface="標楷體" panose="03000509000000000000" pitchFamily="65" charset="-120"/>
                  <a:cs typeface="Times New Roman" panose="02020603050405020304" pitchFamily="18" charset="0"/>
                </a:rPr>
                <a:t>申請</a:t>
              </a:r>
              <a:r>
                <a:rPr kumimoji="0"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4</a:t>
              </a:r>
              <a:r>
                <a:rPr kumimoji="0" lang="zh-TW" altLang="en-US" sz="1400" dirty="0" smtClean="0">
                  <a:latin typeface="Times New Roman" panose="02020603050405020304" pitchFamily="18" charset="0"/>
                  <a:ea typeface="標楷體" panose="03000509000000000000" pitchFamily="65" charset="-120"/>
                  <a:cs typeface="Times New Roman" panose="02020603050405020304" pitchFamily="18" charset="0"/>
                </a:rPr>
                <a:t>個</a:t>
              </a:r>
              <a:r>
                <a:rPr kumimoji="0" lang="zh-TW" altLang="en-US" sz="1400" dirty="0">
                  <a:latin typeface="Times New Roman" panose="02020603050405020304" pitchFamily="18" charset="0"/>
                  <a:ea typeface="標楷體" panose="03000509000000000000" pitchFamily="65" charset="-120"/>
                  <a:cs typeface="Times New Roman" panose="02020603050405020304" pitchFamily="18" charset="0"/>
                </a:rPr>
                <a:t>校系科</a:t>
              </a:r>
              <a:r>
                <a:rPr kumimoji="0"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1400" dirty="0">
                  <a:latin typeface="Times New Roman" panose="02020603050405020304" pitchFamily="18" charset="0"/>
                  <a:ea typeface="標楷體" panose="03000509000000000000" pitchFamily="65" charset="-120"/>
                  <a:cs typeface="Times New Roman" panose="02020603050405020304" pitchFamily="18" charset="0"/>
                </a:rPr>
                <a:t>組</a:t>
              </a:r>
              <a:r>
                <a:rPr kumimoji="0"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1400" dirty="0">
                  <a:latin typeface="Times New Roman" panose="02020603050405020304" pitchFamily="18" charset="0"/>
                  <a:ea typeface="標楷體" panose="03000509000000000000" pitchFamily="65" charset="-120"/>
                  <a:cs typeface="Times New Roman" panose="02020603050405020304" pitchFamily="18" charset="0"/>
                </a:rPr>
                <a:t>、學程者為新</a:t>
              </a:r>
              <a:r>
                <a:rPr kumimoji="0" lang="zh-TW" altLang="en-US" sz="1400" dirty="0" smtClean="0">
                  <a:latin typeface="Times New Roman" panose="02020603050405020304" pitchFamily="18" charset="0"/>
                  <a:ea typeface="標楷體" panose="03000509000000000000" pitchFamily="65" charset="-120"/>
                  <a:cs typeface="Times New Roman" panose="02020603050405020304" pitchFamily="18" charset="0"/>
                </a:rPr>
                <a:t>臺幣</a:t>
              </a:r>
              <a:r>
                <a:rPr kumimoji="0"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600</a:t>
              </a:r>
              <a:r>
                <a:rPr kumimoji="0" lang="zh-TW" altLang="en-US" sz="1400" dirty="0">
                  <a:latin typeface="Times New Roman" panose="02020603050405020304" pitchFamily="18" charset="0"/>
                  <a:ea typeface="標楷體" panose="03000509000000000000" pitchFamily="65" charset="-120"/>
                  <a:cs typeface="Times New Roman" panose="02020603050405020304" pitchFamily="18" charset="0"/>
                </a:rPr>
                <a:t>元</a:t>
              </a:r>
            </a:p>
            <a:p>
              <a:pPr fontAlgn="auto">
                <a:spcBef>
                  <a:spcPts val="0"/>
                </a:spcBef>
                <a:spcAft>
                  <a:spcPts val="0"/>
                </a:spcAft>
              </a:pPr>
              <a:r>
                <a:rPr kumimoji="0"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1400" dirty="0" smtClean="0">
                  <a:latin typeface="Times New Roman" panose="02020603050405020304" pitchFamily="18" charset="0"/>
                  <a:ea typeface="標楷體" panose="03000509000000000000" pitchFamily="65" charset="-120"/>
                  <a:cs typeface="Times New Roman" panose="02020603050405020304" pitchFamily="18" charset="0"/>
                </a:rPr>
                <a:t>申請</a:t>
              </a:r>
              <a:r>
                <a:rPr kumimoji="0"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5</a:t>
              </a:r>
              <a:r>
                <a:rPr kumimoji="0" lang="zh-TW" altLang="en-US" sz="1400" dirty="0" smtClean="0">
                  <a:latin typeface="Times New Roman" panose="02020603050405020304" pitchFamily="18" charset="0"/>
                  <a:ea typeface="標楷體" panose="03000509000000000000" pitchFamily="65" charset="-120"/>
                  <a:cs typeface="Times New Roman" panose="02020603050405020304" pitchFamily="18" charset="0"/>
                </a:rPr>
                <a:t>個</a:t>
              </a:r>
              <a:r>
                <a:rPr kumimoji="0" lang="zh-TW" altLang="en-US" sz="1400" dirty="0">
                  <a:latin typeface="Times New Roman" panose="02020603050405020304" pitchFamily="18" charset="0"/>
                  <a:ea typeface="標楷體" panose="03000509000000000000" pitchFamily="65" charset="-120"/>
                  <a:cs typeface="Times New Roman" panose="02020603050405020304" pitchFamily="18" charset="0"/>
                </a:rPr>
                <a:t>校系科</a:t>
              </a:r>
              <a:r>
                <a:rPr kumimoji="0"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1400" dirty="0">
                  <a:latin typeface="Times New Roman" panose="02020603050405020304" pitchFamily="18" charset="0"/>
                  <a:ea typeface="標楷體" panose="03000509000000000000" pitchFamily="65" charset="-120"/>
                  <a:cs typeface="Times New Roman" panose="02020603050405020304" pitchFamily="18" charset="0"/>
                </a:rPr>
                <a:t>組</a:t>
              </a:r>
              <a:r>
                <a:rPr kumimoji="0"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1400" dirty="0">
                  <a:latin typeface="Times New Roman" panose="02020603050405020304" pitchFamily="18" charset="0"/>
                  <a:ea typeface="標楷體" panose="03000509000000000000" pitchFamily="65" charset="-120"/>
                  <a:cs typeface="Times New Roman" panose="02020603050405020304" pitchFamily="18" charset="0"/>
                </a:rPr>
                <a:t>、學程者為新</a:t>
              </a:r>
              <a:r>
                <a:rPr kumimoji="0" lang="zh-TW" altLang="en-US" sz="1400" dirty="0" smtClean="0">
                  <a:latin typeface="Times New Roman" panose="02020603050405020304" pitchFamily="18" charset="0"/>
                  <a:ea typeface="標楷體" panose="03000509000000000000" pitchFamily="65" charset="-120"/>
                  <a:cs typeface="Times New Roman" panose="02020603050405020304" pitchFamily="18" charset="0"/>
                </a:rPr>
                <a:t>臺幣</a:t>
              </a:r>
              <a:r>
                <a:rPr kumimoji="0"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700</a:t>
              </a:r>
              <a:r>
                <a:rPr kumimoji="0" lang="zh-TW" altLang="en-US" sz="1400" dirty="0">
                  <a:latin typeface="Times New Roman" panose="02020603050405020304" pitchFamily="18" charset="0"/>
                  <a:ea typeface="標楷體" panose="03000509000000000000" pitchFamily="65" charset="-120"/>
                  <a:cs typeface="Times New Roman" panose="02020603050405020304" pitchFamily="18" charset="0"/>
                </a:rPr>
                <a:t>元</a:t>
              </a:r>
            </a:p>
            <a:p>
              <a:pPr fontAlgn="auto">
                <a:spcBef>
                  <a:spcPts val="0"/>
                </a:spcBef>
                <a:spcAft>
                  <a:spcPts val="0"/>
                </a:spcAft>
              </a:pPr>
              <a:r>
                <a:rPr kumimoji="0"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1400" dirty="0" smtClean="0">
                  <a:latin typeface="Times New Roman" panose="02020603050405020304" pitchFamily="18" charset="0"/>
                  <a:ea typeface="標楷體" panose="03000509000000000000" pitchFamily="65" charset="-120"/>
                  <a:cs typeface="Times New Roman" panose="02020603050405020304" pitchFamily="18" charset="0"/>
                </a:rPr>
                <a:t>申請</a:t>
              </a:r>
              <a:r>
                <a:rPr kumimoji="0"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6</a:t>
              </a:r>
              <a:r>
                <a:rPr kumimoji="0" lang="zh-TW" altLang="en-US" sz="1400" dirty="0" smtClean="0">
                  <a:latin typeface="Times New Roman" panose="02020603050405020304" pitchFamily="18" charset="0"/>
                  <a:ea typeface="標楷體" panose="03000509000000000000" pitchFamily="65" charset="-120"/>
                  <a:cs typeface="Times New Roman" panose="02020603050405020304" pitchFamily="18" charset="0"/>
                </a:rPr>
                <a:t>個</a:t>
              </a:r>
              <a:r>
                <a:rPr kumimoji="0" lang="zh-TW" altLang="en-US" sz="1400" dirty="0">
                  <a:latin typeface="Times New Roman" panose="02020603050405020304" pitchFamily="18" charset="0"/>
                  <a:ea typeface="標楷體" panose="03000509000000000000" pitchFamily="65" charset="-120"/>
                  <a:cs typeface="Times New Roman" panose="02020603050405020304" pitchFamily="18" charset="0"/>
                </a:rPr>
                <a:t>校系科</a:t>
              </a:r>
              <a:r>
                <a:rPr kumimoji="0"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1400" dirty="0">
                  <a:latin typeface="Times New Roman" panose="02020603050405020304" pitchFamily="18" charset="0"/>
                  <a:ea typeface="標楷體" panose="03000509000000000000" pitchFamily="65" charset="-120"/>
                  <a:cs typeface="Times New Roman" panose="02020603050405020304" pitchFamily="18" charset="0"/>
                </a:rPr>
                <a:t>組</a:t>
              </a:r>
              <a:r>
                <a:rPr kumimoji="0"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1400" dirty="0">
                  <a:latin typeface="Times New Roman" panose="02020603050405020304" pitchFamily="18" charset="0"/>
                  <a:ea typeface="標楷體" panose="03000509000000000000" pitchFamily="65" charset="-120"/>
                  <a:cs typeface="Times New Roman" panose="02020603050405020304" pitchFamily="18" charset="0"/>
                </a:rPr>
                <a:t>、學程者為新</a:t>
              </a:r>
              <a:r>
                <a:rPr kumimoji="0" lang="zh-TW" altLang="en-US" sz="1400" dirty="0" smtClean="0">
                  <a:latin typeface="Times New Roman" panose="02020603050405020304" pitchFamily="18" charset="0"/>
                  <a:ea typeface="標楷體" panose="03000509000000000000" pitchFamily="65" charset="-120"/>
                  <a:cs typeface="Times New Roman" panose="02020603050405020304" pitchFamily="18" charset="0"/>
                </a:rPr>
                <a:t>臺幣</a:t>
              </a:r>
              <a:r>
                <a:rPr kumimoji="0"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800</a:t>
              </a:r>
              <a:r>
                <a:rPr kumimoji="0" lang="zh-TW" altLang="en-US" sz="1400" dirty="0">
                  <a:latin typeface="Times New Roman" panose="02020603050405020304" pitchFamily="18" charset="0"/>
                  <a:ea typeface="標楷體" panose="03000509000000000000" pitchFamily="65" charset="-120"/>
                  <a:cs typeface="Times New Roman" panose="02020603050405020304" pitchFamily="18" charset="0"/>
                </a:rPr>
                <a:t>元</a:t>
              </a:r>
            </a:p>
            <a:p>
              <a:pPr fontAlgn="auto">
                <a:spcBef>
                  <a:spcPts val="0"/>
                </a:spcBef>
                <a:spcAft>
                  <a:spcPts val="0"/>
                </a:spcAft>
              </a:pPr>
              <a:r>
                <a:rPr kumimoji="0"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1400" dirty="0">
                  <a:latin typeface="Times New Roman" panose="02020603050405020304" pitchFamily="18" charset="0"/>
                  <a:ea typeface="標楷體" panose="03000509000000000000" pitchFamily="65" charset="-120"/>
                  <a:cs typeface="Times New Roman" panose="02020603050405020304" pitchFamily="18" charset="0"/>
                </a:rPr>
                <a:t>低收入戶考生全免；中低收入戶考生減免</a:t>
              </a:r>
              <a:r>
                <a:rPr kumimoji="0"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60%</a:t>
              </a:r>
              <a:endParaRPr kumimoji="0" lang="zh-TW" altLang="en-US" sz="1400" dirty="0">
                <a:latin typeface="Times New Roman" panose="02020603050405020304" pitchFamily="18" charset="0"/>
                <a:ea typeface="標楷體" panose="03000509000000000000" pitchFamily="65" charset="-120"/>
                <a:cs typeface="Times New Roman" panose="02020603050405020304" pitchFamily="18" charset="0"/>
              </a:endParaRPr>
            </a:p>
            <a:p>
              <a:pPr fontAlgn="auto">
                <a:spcBef>
                  <a:spcPts val="0"/>
                </a:spcBef>
                <a:spcAft>
                  <a:spcPts val="0"/>
                </a:spcAft>
              </a:pPr>
              <a:r>
                <a:rPr kumimoji="0" lang="en-US" altLang="zh-TW" sz="16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16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繳款帳號每人皆不同，考生切勿以他人之繳款帳號繳費或與他人合併繳費</a:t>
              </a:r>
              <a:endParaRPr kumimoji="0" lang="zh-CN" altLang="en-US" sz="16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p:txBody>
        </p:sp>
      </p:grpSp>
      <p:sp>
        <p:nvSpPr>
          <p:cNvPr id="19" name="文字方塊 18">
            <a:extLst>
              <a:ext uri="{FF2B5EF4-FFF2-40B4-BE49-F238E27FC236}">
                <a16:creationId xmlns:a16="http://schemas.microsoft.com/office/drawing/2014/main" xmlns="" id="{6832D4E1-74B4-4675-B6F7-AD77A8DE2AFA}"/>
              </a:ext>
            </a:extLst>
          </p:cNvPr>
          <p:cNvSpPr txBox="1"/>
          <p:nvPr/>
        </p:nvSpPr>
        <p:spPr>
          <a:xfrm>
            <a:off x="9903712" y="143210"/>
            <a:ext cx="825867" cy="477054"/>
          </a:xfrm>
          <a:prstGeom prst="rect">
            <a:avLst/>
          </a:prstGeom>
          <a:noFill/>
        </p:spPr>
        <p:txBody>
          <a:bodyPr wrap="none" rtlCol="0">
            <a:spAutoFit/>
          </a:bodyPr>
          <a:lstStyle/>
          <a:p>
            <a:r>
              <a:rPr lang="zh-TW" altLang="en-US" sz="2500" dirty="0">
                <a:solidFill>
                  <a:schemeClr val="bg1"/>
                </a:solidFill>
                <a:latin typeface="微軟正黑體" panose="020B0604030504040204" pitchFamily="34" charset="-120"/>
                <a:ea typeface="微軟正黑體" panose="020B0604030504040204" pitchFamily="34" charset="-120"/>
              </a:rPr>
              <a:t>變革</a:t>
            </a:r>
          </a:p>
        </p:txBody>
      </p:sp>
    </p:spTree>
    <p:extLst>
      <p:ext uri="{BB962C8B-B14F-4D97-AF65-F5344CB8AC3E}">
        <p14:creationId xmlns:p14="http://schemas.microsoft.com/office/powerpoint/2010/main" xmlns="" val="369508134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911424" y="-206638"/>
            <a:ext cx="9111622" cy="1134823"/>
          </a:xfrm>
          <a:prstGeom prst="rect">
            <a:avLst/>
          </a:prstGeom>
          <a:ln/>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22313" indent="-722313">
              <a:lnSpc>
                <a:spcPts val="3600"/>
              </a:lnSpc>
            </a:pPr>
            <a:r>
              <a:rPr lang="zh-TW" altLang="en-US" sz="2400" b="1" kern="0" dirty="0" smtClean="0">
                <a:latin typeface="標楷體" panose="03000509000000000000" pitchFamily="65" charset="-120"/>
                <a:ea typeface="標楷體" panose="03000509000000000000" pitchFamily="65" charset="-120"/>
              </a:rPr>
              <a:t>第一</a:t>
            </a:r>
            <a:r>
              <a:rPr lang="zh-TW" altLang="en-US" sz="2400" b="1" kern="0" dirty="0">
                <a:latin typeface="標楷體" panose="03000509000000000000" pitchFamily="65" charset="-120"/>
                <a:ea typeface="標楷體" panose="03000509000000000000" pitchFamily="65" charset="-120"/>
              </a:rPr>
              <a:t>階段個別報名及繳費系統</a:t>
            </a:r>
            <a:r>
              <a:rPr lang="en-US" altLang="zh-TW" sz="2400" b="1" kern="0" dirty="0">
                <a:solidFill>
                  <a:srgbClr val="FF0000"/>
                </a:solidFill>
                <a:latin typeface="標楷體" panose="03000509000000000000" pitchFamily="65" charset="-120"/>
                <a:ea typeface="標楷體" panose="03000509000000000000" pitchFamily="65" charset="-120"/>
              </a:rPr>
              <a:t>-</a:t>
            </a:r>
            <a:r>
              <a:rPr lang="zh-TW" altLang="en-US" sz="2400" b="1" kern="0" dirty="0">
                <a:solidFill>
                  <a:srgbClr val="FF0000"/>
                </a:solidFill>
                <a:latin typeface="標楷體" panose="03000509000000000000" pitchFamily="65" charset="-120"/>
                <a:ea typeface="標楷體" panose="03000509000000000000" pitchFamily="65" charset="-120"/>
              </a:rPr>
              <a:t>登入頁</a:t>
            </a:r>
            <a:endParaRPr lang="en-US" altLang="zh-TW" sz="2400" b="1" kern="0" dirty="0">
              <a:solidFill>
                <a:srgbClr val="FF0000"/>
              </a:solidFill>
              <a:latin typeface="標楷體" panose="03000509000000000000" pitchFamily="65" charset="-120"/>
              <a:ea typeface="標楷體" panose="03000509000000000000" pitchFamily="65" charset="-120"/>
            </a:endParaRPr>
          </a:p>
        </p:txBody>
      </p:sp>
      <p:sp>
        <p:nvSpPr>
          <p:cNvPr id="9" name="文字方塊 8"/>
          <p:cNvSpPr txBox="1"/>
          <p:nvPr/>
        </p:nvSpPr>
        <p:spPr>
          <a:xfrm>
            <a:off x="1343472" y="956923"/>
            <a:ext cx="3960441" cy="523220"/>
          </a:xfrm>
          <a:prstGeom prst="rect">
            <a:avLst/>
          </a:prstGeom>
          <a:solidFill>
            <a:srgbClr val="00B050"/>
          </a:solidFill>
        </p:spPr>
        <p:txBody>
          <a:bodyPr wrap="square" rtlCol="0">
            <a:spAutoFit/>
          </a:bodyPr>
          <a:lstStyle/>
          <a:p>
            <a:pPr algn="ctr"/>
            <a:r>
              <a:rPr lang="zh-TW" altLang="en-US" sz="2800" b="1" dirty="0">
                <a:solidFill>
                  <a:schemeClr val="bg1"/>
                </a:solidFill>
                <a:latin typeface="標楷體" panose="03000509000000000000" pitchFamily="65" charset="-120"/>
                <a:ea typeface="標楷體" panose="03000509000000000000" pitchFamily="65" charset="-120"/>
              </a:rPr>
              <a:t>一般組</a:t>
            </a:r>
          </a:p>
        </p:txBody>
      </p:sp>
      <p:sp>
        <p:nvSpPr>
          <p:cNvPr id="11" name="文字方塊 10"/>
          <p:cNvSpPr txBox="1"/>
          <p:nvPr/>
        </p:nvSpPr>
        <p:spPr>
          <a:xfrm>
            <a:off x="6929444" y="956923"/>
            <a:ext cx="4143068" cy="523220"/>
          </a:xfrm>
          <a:prstGeom prst="rect">
            <a:avLst/>
          </a:prstGeom>
          <a:solidFill>
            <a:srgbClr val="00B050"/>
          </a:solidFill>
        </p:spPr>
        <p:txBody>
          <a:bodyPr wrap="square" rtlCol="0">
            <a:spAutoFit/>
          </a:bodyPr>
          <a:lstStyle/>
          <a:p>
            <a:pPr algn="ctr"/>
            <a:r>
              <a:rPr lang="zh-TW" altLang="en-US" sz="2800" b="1" dirty="0">
                <a:solidFill>
                  <a:schemeClr val="bg1"/>
                </a:solidFill>
                <a:latin typeface="標楷體" panose="03000509000000000000" pitchFamily="65" charset="-120"/>
                <a:ea typeface="標楷體" panose="03000509000000000000" pitchFamily="65" charset="-120"/>
              </a:rPr>
              <a:t>青儲組</a:t>
            </a:r>
          </a:p>
        </p:txBody>
      </p:sp>
      <p:pic>
        <p:nvPicPr>
          <p:cNvPr id="13" name="圖片 12"/>
          <p:cNvPicPr/>
          <p:nvPr/>
        </p:nvPicPr>
        <p:blipFill rotWithShape="1">
          <a:blip r:embed="rId3"/>
          <a:srcRect l="14421" r="14920"/>
          <a:stretch/>
        </p:blipFill>
        <p:spPr bwMode="auto">
          <a:xfrm>
            <a:off x="767408" y="1487002"/>
            <a:ext cx="5133952" cy="4465307"/>
          </a:xfrm>
          <a:prstGeom prst="rect">
            <a:avLst/>
          </a:prstGeom>
          <a:ln>
            <a:noFill/>
          </a:ln>
          <a:extLst>
            <a:ext uri="{53640926-AAD7-44D8-BBD7-CCE9431645EC}">
              <a14:shadowObscured xmlns:a14="http://schemas.microsoft.com/office/drawing/2010/main" xmlns=""/>
            </a:ext>
          </a:extLst>
        </p:spPr>
      </p:pic>
      <p:pic>
        <p:nvPicPr>
          <p:cNvPr id="14" name="圖片 13"/>
          <p:cNvPicPr/>
          <p:nvPr/>
        </p:nvPicPr>
        <p:blipFill>
          <a:blip r:embed="rId4"/>
          <a:stretch>
            <a:fillRect/>
          </a:stretch>
        </p:blipFill>
        <p:spPr>
          <a:xfrm>
            <a:off x="6353380" y="1593356"/>
            <a:ext cx="5485304" cy="4356182"/>
          </a:xfrm>
          <a:prstGeom prst="rect">
            <a:avLst/>
          </a:prstGeom>
        </p:spPr>
      </p:pic>
      <p:pic>
        <p:nvPicPr>
          <p:cNvPr id="2" name="圖片 1"/>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2392939" y="5244258"/>
            <a:ext cx="717309" cy="717309"/>
          </a:xfrm>
          <a:prstGeom prst="rect">
            <a:avLst/>
          </a:prstGeom>
        </p:spPr>
      </p:pic>
      <p:sp>
        <p:nvSpPr>
          <p:cNvPr id="10" name="文字方塊 9"/>
          <p:cNvSpPr txBox="1"/>
          <p:nvPr/>
        </p:nvSpPr>
        <p:spPr>
          <a:xfrm>
            <a:off x="2694484" y="6000039"/>
            <a:ext cx="6754316" cy="736297"/>
          </a:xfrm>
          <a:prstGeom prst="roundRect">
            <a:avLst/>
          </a:prstGeom>
          <a:solidFill>
            <a:srgbClr val="F25F5C"/>
          </a:solidFill>
          <a:ln w="9525" algn="ctr">
            <a:solidFill>
              <a:schemeClr val="accent1"/>
            </a:solidFill>
            <a:miter lim="800000"/>
            <a:headEnd/>
            <a:tailEnd/>
          </a:ln>
          <a:effectLst>
            <a:outerShdw dist="20000" dir="5400000" rotWithShape="0">
              <a:srgbClr val="000000">
                <a:alpha val="37999"/>
              </a:srgbClr>
            </a:outerShdw>
          </a:effectLst>
        </p:spPr>
        <p:txBody>
          <a:bodyPr/>
          <a:lstStyle>
            <a:defPPr>
              <a:defRPr lang="zh-TW"/>
            </a:defPPr>
            <a:lvl1pPr>
              <a:spcBef>
                <a:spcPct val="20000"/>
              </a:spcBef>
              <a:defRPr kumimoji="0">
                <a:solidFill>
                  <a:srgbClr val="000000"/>
                </a:solidFill>
                <a:latin typeface="微軟正黑體" pitchFamily="34" charset="-120"/>
                <a:ea typeface="微軟正黑體" pitchFamily="34" charset="-120"/>
              </a:defRPr>
            </a:lvl1pPr>
          </a:lstStyle>
          <a:p>
            <a:r>
              <a:rPr lang="zh-TW" altLang="en-US" sz="2000" b="1" dirty="0">
                <a:solidFill>
                  <a:schemeClr val="bg1"/>
                </a:solidFill>
                <a:latin typeface="標楷體" panose="03000509000000000000" pitchFamily="65" charset="-120"/>
                <a:ea typeface="標楷體" panose="03000509000000000000" pitchFamily="65" charset="-120"/>
              </a:rPr>
              <a:t>建議考生請勿使用手機或平板電腦登入使用本招生各系統</a:t>
            </a:r>
            <a:r>
              <a:rPr lang="zh-TW" altLang="en-US" sz="2000" b="1" dirty="0" smtClean="0">
                <a:solidFill>
                  <a:schemeClr val="bg1"/>
                </a:solidFill>
                <a:latin typeface="標楷體" panose="03000509000000000000" pitchFamily="65" charset="-120"/>
                <a:ea typeface="標楷體" panose="03000509000000000000" pitchFamily="65" charset="-120"/>
              </a:rPr>
              <a:t>，</a:t>
            </a:r>
            <a:endParaRPr lang="en-US" altLang="zh-TW" sz="2000" b="1" dirty="0" smtClean="0">
              <a:solidFill>
                <a:schemeClr val="bg1"/>
              </a:solidFill>
              <a:latin typeface="標楷體" panose="03000509000000000000" pitchFamily="65" charset="-120"/>
              <a:ea typeface="標楷體" panose="03000509000000000000" pitchFamily="65" charset="-120"/>
            </a:endParaRPr>
          </a:p>
          <a:p>
            <a:r>
              <a:rPr lang="zh-TW" altLang="en-US" sz="2000" b="1" dirty="0" smtClean="0">
                <a:solidFill>
                  <a:schemeClr val="bg1"/>
                </a:solidFill>
                <a:latin typeface="標楷體" panose="03000509000000000000" pitchFamily="65" charset="-120"/>
                <a:ea typeface="標楷體" panose="03000509000000000000" pitchFamily="65" charset="-120"/>
              </a:rPr>
              <a:t>避免</a:t>
            </a:r>
            <a:r>
              <a:rPr lang="zh-TW" altLang="en-US" sz="2000" b="1" dirty="0">
                <a:solidFill>
                  <a:schemeClr val="bg1"/>
                </a:solidFill>
                <a:latin typeface="標楷體" panose="03000509000000000000" pitchFamily="65" charset="-120"/>
                <a:ea typeface="標楷體" panose="03000509000000000000" pitchFamily="65" charset="-120"/>
              </a:rPr>
              <a:t>畫面資訊閱覽不完全，漏登資料而影響權益。</a:t>
            </a:r>
          </a:p>
        </p:txBody>
      </p:sp>
    </p:spTree>
    <p:extLst>
      <p:ext uri="{BB962C8B-B14F-4D97-AF65-F5344CB8AC3E}">
        <p14:creationId xmlns:p14="http://schemas.microsoft.com/office/powerpoint/2010/main" xmlns="" val="315590290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p:cNvPicPr>
            <a:picLocks noChangeAspect="1"/>
          </p:cNvPicPr>
          <p:nvPr/>
        </p:nvPicPr>
        <p:blipFill>
          <a:blip r:embed="rId2"/>
          <a:stretch>
            <a:fillRect/>
          </a:stretch>
        </p:blipFill>
        <p:spPr>
          <a:xfrm>
            <a:off x="1559496" y="836712"/>
            <a:ext cx="9118163" cy="4417103"/>
          </a:xfrm>
          <a:prstGeom prst="rect">
            <a:avLst/>
          </a:prstGeom>
        </p:spPr>
      </p:pic>
      <p:sp>
        <p:nvSpPr>
          <p:cNvPr id="2" name="Rectangle 3"/>
          <p:cNvSpPr txBox="1">
            <a:spLocks noChangeArrowheads="1"/>
          </p:cNvSpPr>
          <p:nvPr/>
        </p:nvSpPr>
        <p:spPr>
          <a:xfrm>
            <a:off x="911424" y="-171400"/>
            <a:ext cx="9111622" cy="1134823"/>
          </a:xfrm>
          <a:prstGeom prst="rect">
            <a:avLst/>
          </a:prstGeom>
          <a:ln/>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22313" indent="-722313">
              <a:lnSpc>
                <a:spcPts val="3600"/>
              </a:lnSpc>
            </a:pPr>
            <a:r>
              <a:rPr lang="zh-TW" altLang="en-US" sz="2400" b="1" kern="0" dirty="0" smtClean="0">
                <a:latin typeface="標楷體" panose="03000509000000000000" pitchFamily="65" charset="-120"/>
                <a:ea typeface="標楷體" panose="03000509000000000000" pitchFamily="65" charset="-120"/>
              </a:rPr>
              <a:t>第一</a:t>
            </a:r>
            <a:r>
              <a:rPr lang="zh-TW" altLang="en-US" sz="2400" b="1" kern="0" dirty="0">
                <a:latin typeface="標楷體" panose="03000509000000000000" pitchFamily="65" charset="-120"/>
                <a:ea typeface="標楷體" panose="03000509000000000000" pitchFamily="65" charset="-120"/>
              </a:rPr>
              <a:t>階段個別報名及繳費系統</a:t>
            </a:r>
            <a:r>
              <a:rPr lang="en-US" altLang="zh-TW" sz="2400" b="1" kern="0" dirty="0">
                <a:solidFill>
                  <a:srgbClr val="FF0000"/>
                </a:solidFill>
                <a:latin typeface="標楷體" panose="03000509000000000000" pitchFamily="65" charset="-120"/>
                <a:ea typeface="標楷體" panose="03000509000000000000" pitchFamily="65" charset="-120"/>
              </a:rPr>
              <a:t>-</a:t>
            </a:r>
            <a:r>
              <a:rPr lang="zh-TW" altLang="en-US" sz="2400" b="1" kern="0" dirty="0">
                <a:solidFill>
                  <a:srgbClr val="FF0000"/>
                </a:solidFill>
                <a:latin typeface="標楷體" panose="03000509000000000000" pitchFamily="65" charset="-120"/>
                <a:ea typeface="標楷體" panose="03000509000000000000" pitchFamily="65" charset="-120"/>
              </a:rPr>
              <a:t>青年儲蓄帳戶組選擇報名身分</a:t>
            </a:r>
            <a:endParaRPr lang="en-US" altLang="zh-TW" sz="2400" b="1" kern="0" dirty="0">
              <a:solidFill>
                <a:srgbClr val="FF0000"/>
              </a:solidFill>
              <a:latin typeface="標楷體" panose="03000509000000000000" pitchFamily="65" charset="-120"/>
              <a:ea typeface="標楷體" panose="03000509000000000000" pitchFamily="65" charset="-120"/>
            </a:endParaRPr>
          </a:p>
        </p:txBody>
      </p:sp>
      <p:sp>
        <p:nvSpPr>
          <p:cNvPr id="4" name="文字方塊 3"/>
          <p:cNvSpPr txBox="1"/>
          <p:nvPr/>
        </p:nvSpPr>
        <p:spPr>
          <a:xfrm>
            <a:off x="1919536" y="4425707"/>
            <a:ext cx="8398082" cy="715089"/>
          </a:xfrm>
          <a:prstGeom prst="roundRect">
            <a:avLst/>
          </a:prstGeom>
          <a:solidFill>
            <a:srgbClr val="F25F5C"/>
          </a:solidFill>
        </p:spPr>
        <p:txBody>
          <a:bodyPr wrap="square" rtlCol="0">
            <a:spAutoFit/>
          </a:bodyPr>
          <a:lstStyle/>
          <a:p>
            <a:r>
              <a:rPr lang="zh-TW" altLang="en-US" b="1" dirty="0">
                <a:solidFill>
                  <a:schemeClr val="bg1"/>
                </a:solidFill>
                <a:latin typeface="標楷體" panose="03000509000000000000" pitchFamily="65" charset="-120"/>
                <a:ea typeface="標楷體" panose="03000509000000000000" pitchFamily="65" charset="-120"/>
              </a:rPr>
              <a:t>青年儲蓄帳戶組考生持有</a:t>
            </a:r>
            <a:r>
              <a:rPr lang="en-US" altLang="zh-TW" b="1" dirty="0" smtClean="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111</a:t>
            </a:r>
            <a:r>
              <a:rPr lang="zh-TW" altLang="en-US" b="1" dirty="0" smtClean="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學年度統</a:t>
            </a:r>
            <a:r>
              <a:rPr lang="zh-TW" altLang="en-US"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測</a:t>
            </a:r>
            <a:r>
              <a:rPr lang="zh-TW" altLang="en-US" b="1" dirty="0">
                <a:solidFill>
                  <a:schemeClr val="bg1"/>
                </a:solidFill>
                <a:latin typeface="標楷體" panose="03000509000000000000" pitchFamily="65" charset="-120"/>
                <a:ea typeface="標楷體" panose="03000509000000000000" pitchFamily="65" charset="-120"/>
              </a:rPr>
              <a:t>成績者</a:t>
            </a:r>
            <a:r>
              <a:rPr lang="zh-TW" altLang="en-US" b="1" dirty="0" smtClean="0">
                <a:solidFill>
                  <a:schemeClr val="bg1"/>
                </a:solidFill>
                <a:latin typeface="標楷體" panose="03000509000000000000" pitchFamily="65" charset="-120"/>
                <a:ea typeface="標楷體" panose="03000509000000000000" pitchFamily="65" charset="-120"/>
              </a:rPr>
              <a:t>，</a:t>
            </a:r>
            <a:endParaRPr lang="en-US" altLang="zh-TW" b="1" dirty="0" smtClean="0">
              <a:solidFill>
                <a:schemeClr val="bg1"/>
              </a:solidFill>
              <a:latin typeface="標楷體" panose="03000509000000000000" pitchFamily="65" charset="-120"/>
              <a:ea typeface="標楷體" panose="03000509000000000000" pitchFamily="65" charset="-120"/>
            </a:endParaRPr>
          </a:p>
          <a:p>
            <a:r>
              <a:rPr lang="zh-TW" altLang="en-US" b="1" dirty="0" smtClean="0">
                <a:solidFill>
                  <a:schemeClr val="bg1"/>
                </a:solidFill>
                <a:latin typeface="標楷體" panose="03000509000000000000" pitchFamily="65" charset="-120"/>
                <a:ea typeface="標楷體" panose="03000509000000000000" pitchFamily="65" charset="-120"/>
              </a:rPr>
              <a:t>請</a:t>
            </a:r>
            <a:r>
              <a:rPr lang="zh-TW" altLang="en-US" b="1" dirty="0">
                <a:solidFill>
                  <a:schemeClr val="bg1"/>
                </a:solidFill>
                <a:latin typeface="標楷體" panose="03000509000000000000" pitchFamily="65" charset="-120"/>
                <a:ea typeface="標楷體" panose="03000509000000000000" pitchFamily="65" charset="-120"/>
              </a:rPr>
              <a:t>先選擇報名組別之身分</a:t>
            </a:r>
            <a:r>
              <a:rPr lang="zh-TW" altLang="en-US" b="1" dirty="0" smtClean="0">
                <a:solidFill>
                  <a:schemeClr val="bg1"/>
                </a:solidFill>
                <a:latin typeface="標楷體" panose="03000509000000000000" pitchFamily="65" charset="-120"/>
                <a:ea typeface="標楷體" panose="03000509000000000000" pitchFamily="65" charset="-120"/>
              </a:rPr>
              <a:t>，一經</a:t>
            </a:r>
            <a:r>
              <a:rPr lang="zh-TW" altLang="en-US" b="1" dirty="0">
                <a:solidFill>
                  <a:schemeClr val="bg1"/>
                </a:solidFill>
                <a:latin typeface="標楷體" panose="03000509000000000000" pitchFamily="65" charset="-120"/>
                <a:ea typeface="標楷體" panose="03000509000000000000" pitchFamily="65" charset="-120"/>
              </a:rPr>
              <a:t>確認送出後將無法再更改，請考生務必審慎考慮。</a:t>
            </a:r>
          </a:p>
        </p:txBody>
      </p:sp>
      <p:pic>
        <p:nvPicPr>
          <p:cNvPr id="8" name="圖片 7" descr="選擇報名身分-確定送出"/>
          <p:cNvPicPr/>
          <p:nvPr/>
        </p:nvPicPr>
        <p:blipFill rotWithShape="1">
          <a:blip r:embed="rId3">
            <a:extLst>
              <a:ext uri="{28A0092B-C50C-407E-A947-70E740481C1C}">
                <a14:useLocalDpi xmlns:a14="http://schemas.microsoft.com/office/drawing/2010/main" xmlns="" val="0"/>
              </a:ext>
            </a:extLst>
          </a:blip>
          <a:srcRect l="36974" t="10772" r="36906" b="73400"/>
          <a:stretch/>
        </p:blipFill>
        <p:spPr bwMode="auto">
          <a:xfrm>
            <a:off x="3143672" y="5157192"/>
            <a:ext cx="5500836" cy="1553907"/>
          </a:xfrm>
          <a:prstGeom prst="rect">
            <a:avLst/>
          </a:prstGeom>
          <a:noFill/>
          <a:ln>
            <a:noFill/>
          </a:ln>
        </p:spPr>
      </p:pic>
    </p:spTree>
    <p:extLst>
      <p:ext uri="{BB962C8B-B14F-4D97-AF65-F5344CB8AC3E}">
        <p14:creationId xmlns:p14="http://schemas.microsoft.com/office/powerpoint/2010/main" xmlns="" val="132891610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3"/>
          <a:stretch>
            <a:fillRect/>
          </a:stretch>
        </p:blipFill>
        <p:spPr>
          <a:xfrm>
            <a:off x="1838084" y="678485"/>
            <a:ext cx="8260448" cy="5998658"/>
          </a:xfrm>
          <a:prstGeom prst="rect">
            <a:avLst/>
          </a:prstGeom>
        </p:spPr>
      </p:pic>
      <p:sp>
        <p:nvSpPr>
          <p:cNvPr id="28" name="Rectangle 3"/>
          <p:cNvSpPr txBox="1">
            <a:spLocks noChangeArrowheads="1"/>
          </p:cNvSpPr>
          <p:nvPr/>
        </p:nvSpPr>
        <p:spPr>
          <a:xfrm>
            <a:off x="839416" y="92140"/>
            <a:ext cx="8905559" cy="556153"/>
          </a:xfrm>
          <a:prstGeom prst="rect">
            <a:avLst/>
          </a:prstGeom>
          <a:ln/>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630238" indent="-630238">
              <a:lnSpc>
                <a:spcPts val="3600"/>
              </a:lnSpc>
            </a:pPr>
            <a:r>
              <a:rPr lang="zh-TW" altLang="en-US" sz="2400" b="1" kern="0" dirty="0" smtClean="0">
                <a:latin typeface="標楷體" panose="03000509000000000000" pitchFamily="65" charset="-120"/>
                <a:ea typeface="標楷體" panose="03000509000000000000" pitchFamily="65" charset="-120"/>
              </a:rPr>
              <a:t>第一</a:t>
            </a:r>
            <a:r>
              <a:rPr lang="zh-TW" altLang="en-US" sz="2400" b="1" kern="0" dirty="0">
                <a:latin typeface="標楷體" panose="03000509000000000000" pitchFamily="65" charset="-120"/>
                <a:ea typeface="標楷體" panose="03000509000000000000" pitchFamily="65" charset="-120"/>
              </a:rPr>
              <a:t>階段個別報名及繳費系統</a:t>
            </a:r>
            <a:r>
              <a:rPr lang="en-US" altLang="zh-TW" sz="2400" b="1" kern="0" dirty="0">
                <a:solidFill>
                  <a:srgbClr val="FF0000"/>
                </a:solidFill>
                <a:latin typeface="標楷體" panose="03000509000000000000" pitchFamily="65" charset="-120"/>
                <a:ea typeface="標楷體" panose="03000509000000000000" pitchFamily="65" charset="-120"/>
              </a:rPr>
              <a:t>-</a:t>
            </a:r>
            <a:r>
              <a:rPr lang="zh-TW" altLang="en-US" sz="2400" b="1" kern="0" dirty="0">
                <a:solidFill>
                  <a:srgbClr val="FF0000"/>
                </a:solidFill>
                <a:latin typeface="標楷體" panose="03000509000000000000" pitchFamily="65" charset="-120"/>
                <a:ea typeface="標楷體" panose="03000509000000000000" pitchFamily="65" charset="-120"/>
              </a:rPr>
              <a:t>選擇可報名之甄選校系科</a:t>
            </a:r>
            <a:r>
              <a:rPr lang="en-US" altLang="zh-TW" sz="2400" b="1" kern="0" dirty="0">
                <a:solidFill>
                  <a:srgbClr val="FF0000"/>
                </a:solidFill>
                <a:latin typeface="標楷體" panose="03000509000000000000" pitchFamily="65" charset="-120"/>
                <a:ea typeface="標楷體" panose="03000509000000000000" pitchFamily="65" charset="-120"/>
              </a:rPr>
              <a:t>(</a:t>
            </a:r>
            <a:r>
              <a:rPr lang="zh-TW" altLang="en-US" sz="2400" b="1" kern="0" dirty="0">
                <a:solidFill>
                  <a:srgbClr val="FF0000"/>
                </a:solidFill>
                <a:latin typeface="標楷體" panose="03000509000000000000" pitchFamily="65" charset="-120"/>
                <a:ea typeface="標楷體" panose="03000509000000000000" pitchFamily="65" charset="-120"/>
              </a:rPr>
              <a:t>組</a:t>
            </a:r>
            <a:r>
              <a:rPr lang="en-US" altLang="zh-TW" sz="2400" b="1" kern="0" dirty="0">
                <a:solidFill>
                  <a:srgbClr val="FF0000"/>
                </a:solidFill>
                <a:latin typeface="標楷體" panose="03000509000000000000" pitchFamily="65" charset="-120"/>
                <a:ea typeface="標楷體" panose="03000509000000000000" pitchFamily="65" charset="-120"/>
              </a:rPr>
              <a:t>)</a:t>
            </a:r>
            <a:r>
              <a:rPr lang="zh-TW" altLang="en-US" sz="2400" b="1" kern="0" dirty="0">
                <a:solidFill>
                  <a:srgbClr val="FF0000"/>
                </a:solidFill>
                <a:latin typeface="標楷體" panose="03000509000000000000" pitchFamily="65" charset="-120"/>
                <a:ea typeface="標楷體" panose="03000509000000000000" pitchFamily="65" charset="-120"/>
              </a:rPr>
              <a:t>學</a:t>
            </a:r>
            <a:r>
              <a:rPr lang="zh-TW" altLang="en-US" sz="2400" b="1" kern="0" dirty="0" smtClean="0">
                <a:solidFill>
                  <a:srgbClr val="FF0000"/>
                </a:solidFill>
                <a:latin typeface="標楷體" panose="03000509000000000000" pitchFamily="65" charset="-120"/>
                <a:ea typeface="標楷體" panose="03000509000000000000" pitchFamily="65" charset="-120"/>
              </a:rPr>
              <a:t>程</a:t>
            </a:r>
            <a:endParaRPr lang="en-US" altLang="zh-TW" sz="2400" b="1" kern="0" dirty="0">
              <a:solidFill>
                <a:srgbClr val="FF0000"/>
              </a:solidFill>
              <a:latin typeface="標楷體" panose="03000509000000000000" pitchFamily="65" charset="-120"/>
              <a:ea typeface="標楷體" panose="03000509000000000000" pitchFamily="65" charset="-120"/>
            </a:endParaRPr>
          </a:p>
        </p:txBody>
      </p:sp>
      <p:sp>
        <p:nvSpPr>
          <p:cNvPr id="24" name="Rectangle 5">
            <a:extLst>
              <a:ext uri="{FF2B5EF4-FFF2-40B4-BE49-F238E27FC236}">
                <a16:creationId xmlns:a16="http://schemas.microsoft.com/office/drawing/2014/main" xmlns="" id="{E58D3BD3-6141-4549-B6A6-AC5F6C441EBA}"/>
              </a:ext>
            </a:extLst>
          </p:cNvPr>
          <p:cNvSpPr>
            <a:spLocks noChangeArrowheads="1"/>
          </p:cNvSpPr>
          <p:nvPr/>
        </p:nvSpPr>
        <p:spPr bwMode="auto">
          <a:xfrm>
            <a:off x="5692088" y="5065488"/>
            <a:ext cx="569568" cy="648072"/>
          </a:xfrm>
          <a:prstGeom prst="rect">
            <a:avLst/>
          </a:prstGeom>
          <a:noFill/>
          <a:ln w="38100">
            <a:solidFill>
              <a:srgbClr val="FF0000"/>
            </a:solidFill>
            <a:prstDash val="sysDot"/>
            <a:miter lim="800000"/>
            <a:headEnd/>
            <a:tailEnd/>
          </a:ln>
        </p:spPr>
        <p:txBody>
          <a:bodyPr wrap="none" anchor="ctr"/>
          <a:lstStyle/>
          <a:p>
            <a:pPr algn="just">
              <a:buFontTx/>
              <a:buChar char="•"/>
            </a:pPr>
            <a:endParaRPr lang="zh-TW" altLang="en-US">
              <a:latin typeface="標楷體" panose="03000509000000000000" pitchFamily="65" charset="-120"/>
              <a:ea typeface="標楷體" panose="03000509000000000000" pitchFamily="65" charset="-120"/>
            </a:endParaRPr>
          </a:p>
        </p:txBody>
      </p:sp>
      <p:sp>
        <p:nvSpPr>
          <p:cNvPr id="29" name="Rectangle 9">
            <a:extLst>
              <a:ext uri="{FF2B5EF4-FFF2-40B4-BE49-F238E27FC236}">
                <a16:creationId xmlns:a16="http://schemas.microsoft.com/office/drawing/2014/main" xmlns="" id="{A5343157-BE18-411E-BACB-5F0368DDAC0D}"/>
              </a:ext>
            </a:extLst>
          </p:cNvPr>
          <p:cNvSpPr>
            <a:spLocks noChangeArrowheads="1"/>
          </p:cNvSpPr>
          <p:nvPr/>
        </p:nvSpPr>
        <p:spPr bwMode="auto">
          <a:xfrm>
            <a:off x="5692088" y="5768181"/>
            <a:ext cx="552439" cy="620748"/>
          </a:xfrm>
          <a:prstGeom prst="rect">
            <a:avLst/>
          </a:prstGeom>
          <a:noFill/>
          <a:ln w="38100">
            <a:solidFill>
              <a:srgbClr val="FF0000"/>
            </a:solidFill>
            <a:prstDash val="sysDot"/>
            <a:miter lim="800000"/>
            <a:headEnd/>
            <a:tailEnd/>
          </a:ln>
        </p:spPr>
        <p:txBody>
          <a:bodyPr wrap="none" anchor="ctr"/>
          <a:lstStyle/>
          <a:p>
            <a:pPr algn="just">
              <a:buFontTx/>
              <a:buChar char="•"/>
            </a:pPr>
            <a:endParaRPr lang="zh-TW" altLang="en-US">
              <a:latin typeface="標楷體" panose="03000509000000000000" pitchFamily="65" charset="-120"/>
              <a:ea typeface="標楷體" panose="03000509000000000000" pitchFamily="65" charset="-120"/>
            </a:endParaRPr>
          </a:p>
        </p:txBody>
      </p:sp>
      <p:sp>
        <p:nvSpPr>
          <p:cNvPr id="30" name="AutoShape 10">
            <a:extLst>
              <a:ext uri="{FF2B5EF4-FFF2-40B4-BE49-F238E27FC236}">
                <a16:creationId xmlns:a16="http://schemas.microsoft.com/office/drawing/2014/main" xmlns="" id="{2C189863-E399-445A-9CF7-F33706619906}"/>
              </a:ext>
            </a:extLst>
          </p:cNvPr>
          <p:cNvSpPr>
            <a:spLocks noChangeArrowheads="1"/>
          </p:cNvSpPr>
          <p:nvPr/>
        </p:nvSpPr>
        <p:spPr bwMode="auto">
          <a:xfrm rot="10800000" flipH="1" flipV="1">
            <a:off x="6546666" y="4886894"/>
            <a:ext cx="3729946" cy="414314"/>
          </a:xfrm>
          <a:prstGeom prst="wedgeRoundRectCallout">
            <a:avLst>
              <a:gd name="adj1" fmla="val -55894"/>
              <a:gd name="adj2" fmla="val 36600"/>
              <a:gd name="adj3" fmla="val 16667"/>
            </a:avLst>
          </a:prstGeom>
          <a:solidFill>
            <a:schemeClr val="accent6">
              <a:lumMod val="40000"/>
              <a:lumOff val="60000"/>
            </a:schemeClr>
          </a:solidFill>
          <a:ln w="9525" algn="ctr">
            <a:solidFill>
              <a:srgbClr val="78C85D"/>
            </a:solidFill>
            <a:miter lim="800000"/>
            <a:headEnd/>
            <a:tailEnd/>
          </a:ln>
          <a:effectLst>
            <a:outerShdw dist="20000" dir="5400000" rotWithShape="0">
              <a:srgbClr val="000000">
                <a:alpha val="37999"/>
              </a:srgbClr>
            </a:outerShdw>
          </a:effectLst>
        </p:spPr>
        <p:txBody>
          <a:bodyPr/>
          <a:lstStyle/>
          <a:p>
            <a:pPr>
              <a:buClr>
                <a:schemeClr val="accent1"/>
              </a:buClr>
            </a:pPr>
            <a:r>
              <a:rPr kumimoji="0" lang="zh-TW" altLang="en-US" b="1" dirty="0">
                <a:latin typeface="標楷體" panose="03000509000000000000" pitchFamily="65" charset="-120"/>
                <a:ea typeface="標楷體" panose="03000509000000000000" pitchFamily="65" charset="-120"/>
              </a:rPr>
              <a:t>選取校</a:t>
            </a:r>
            <a:r>
              <a:rPr kumimoji="0" lang="zh-TW" altLang="en-US" b="1" dirty="0" smtClean="0">
                <a:latin typeface="標楷體" panose="03000509000000000000" pitchFamily="65" charset="-120"/>
                <a:ea typeface="標楷體" panose="03000509000000000000" pitchFamily="65" charset="-120"/>
              </a:rPr>
              <a:t>系科</a:t>
            </a:r>
            <a:r>
              <a:rPr kumimoji="0" lang="en-US" altLang="zh-TW" b="1" dirty="0" smtClean="0">
                <a:latin typeface="標楷體" panose="03000509000000000000" pitchFamily="65" charset="-120"/>
                <a:ea typeface="標楷體" panose="03000509000000000000" pitchFamily="65" charset="-120"/>
              </a:rPr>
              <a:t>(</a:t>
            </a:r>
            <a:r>
              <a:rPr kumimoji="0" lang="zh-TW" altLang="en-US" b="1" dirty="0" smtClean="0">
                <a:latin typeface="標楷體" panose="03000509000000000000" pitchFamily="65" charset="-120"/>
                <a:ea typeface="標楷體" panose="03000509000000000000" pitchFamily="65" charset="-120"/>
              </a:rPr>
              <a:t>組</a:t>
            </a:r>
            <a:r>
              <a:rPr kumimoji="0" lang="en-US" altLang="zh-TW" b="1" dirty="0" smtClean="0">
                <a:latin typeface="標楷體" panose="03000509000000000000" pitchFamily="65" charset="-120"/>
                <a:ea typeface="標楷體" panose="03000509000000000000" pitchFamily="65" charset="-120"/>
              </a:rPr>
              <a:t>)</a:t>
            </a:r>
            <a:r>
              <a:rPr kumimoji="0" lang="zh-TW" altLang="en-US" b="1" dirty="0" smtClean="0">
                <a:latin typeface="標楷體" panose="03000509000000000000" pitchFamily="65" charset="-120"/>
                <a:ea typeface="標楷體" panose="03000509000000000000" pitchFamily="65" charset="-120"/>
              </a:rPr>
              <a:t>、學</a:t>
            </a:r>
            <a:r>
              <a:rPr kumimoji="0" lang="zh-TW" altLang="en-US" b="1" dirty="0">
                <a:latin typeface="標楷體" panose="03000509000000000000" pitchFamily="65" charset="-120"/>
                <a:ea typeface="標楷體" panose="03000509000000000000" pitchFamily="65" charset="-120"/>
              </a:rPr>
              <a:t>程</a:t>
            </a:r>
            <a:r>
              <a:rPr kumimoji="0" lang="zh-TW" altLang="en-US" b="1" dirty="0" smtClean="0">
                <a:latin typeface="標楷體" panose="03000509000000000000" pitchFamily="65" charset="-120"/>
                <a:ea typeface="標楷體" panose="03000509000000000000" pitchFamily="65" charset="-120"/>
              </a:rPr>
              <a:t>後</a:t>
            </a:r>
            <a:r>
              <a:rPr kumimoji="0" lang="zh-TW" altLang="en-US" b="1" dirty="0">
                <a:latin typeface="標楷體" panose="03000509000000000000" pitchFamily="65" charset="-120"/>
                <a:ea typeface="標楷體" panose="03000509000000000000" pitchFamily="65" charset="-120"/>
              </a:rPr>
              <a:t>按此加入</a:t>
            </a:r>
          </a:p>
        </p:txBody>
      </p:sp>
      <p:sp>
        <p:nvSpPr>
          <p:cNvPr id="31" name="AutoShape 10">
            <a:extLst>
              <a:ext uri="{FF2B5EF4-FFF2-40B4-BE49-F238E27FC236}">
                <a16:creationId xmlns:a16="http://schemas.microsoft.com/office/drawing/2014/main" xmlns="" id="{7BCD56DB-5B45-473B-BC9F-939913024253}"/>
              </a:ext>
            </a:extLst>
          </p:cNvPr>
          <p:cNvSpPr>
            <a:spLocks noChangeArrowheads="1"/>
          </p:cNvSpPr>
          <p:nvPr/>
        </p:nvSpPr>
        <p:spPr bwMode="auto">
          <a:xfrm rot="10800000" flipH="1" flipV="1">
            <a:off x="6546666" y="5898674"/>
            <a:ext cx="3729945" cy="410646"/>
          </a:xfrm>
          <a:prstGeom prst="wedgeRoundRectCallout">
            <a:avLst>
              <a:gd name="adj1" fmla="val -57374"/>
              <a:gd name="adj2" fmla="val -14783"/>
              <a:gd name="adj3" fmla="val 16667"/>
            </a:avLst>
          </a:prstGeom>
          <a:solidFill>
            <a:schemeClr val="accent6">
              <a:lumMod val="40000"/>
              <a:lumOff val="60000"/>
            </a:schemeClr>
          </a:solidFill>
          <a:ln w="9525" algn="ctr">
            <a:solidFill>
              <a:srgbClr val="78C85D"/>
            </a:solidFill>
            <a:miter lim="800000"/>
            <a:headEnd/>
            <a:tailEnd/>
          </a:ln>
          <a:effectLst>
            <a:outerShdw dist="20000" dir="5400000" rotWithShape="0">
              <a:srgbClr val="000000">
                <a:alpha val="37999"/>
              </a:srgbClr>
            </a:outerShdw>
          </a:effectLst>
        </p:spPr>
        <p:txBody>
          <a:bodyPr/>
          <a:lstStyle/>
          <a:p>
            <a:pPr>
              <a:buClr>
                <a:schemeClr val="accent1"/>
              </a:buClr>
            </a:pPr>
            <a:r>
              <a:rPr kumimoji="0" lang="zh-TW" altLang="en-US" b="1" dirty="0">
                <a:latin typeface="標楷體" panose="03000509000000000000" pitchFamily="65" charset="-120"/>
                <a:ea typeface="標楷體" panose="03000509000000000000" pitchFamily="65" charset="-120"/>
              </a:rPr>
              <a:t>針對已選取校系科</a:t>
            </a:r>
            <a:r>
              <a:rPr kumimoji="0" lang="en-US" altLang="zh-TW" b="1" dirty="0">
                <a:latin typeface="標楷體" panose="03000509000000000000" pitchFamily="65" charset="-120"/>
                <a:ea typeface="標楷體" panose="03000509000000000000" pitchFamily="65" charset="-120"/>
              </a:rPr>
              <a:t>(</a:t>
            </a:r>
            <a:r>
              <a:rPr kumimoji="0" lang="zh-TW" altLang="en-US" b="1" dirty="0">
                <a:latin typeface="標楷體" panose="03000509000000000000" pitchFamily="65" charset="-120"/>
                <a:ea typeface="標楷體" panose="03000509000000000000" pitchFamily="65" charset="-120"/>
              </a:rPr>
              <a:t>組</a:t>
            </a:r>
            <a:r>
              <a:rPr kumimoji="0" lang="en-US" altLang="zh-TW" b="1" dirty="0">
                <a:latin typeface="標楷體" panose="03000509000000000000" pitchFamily="65" charset="-120"/>
                <a:ea typeface="標楷體" panose="03000509000000000000" pitchFamily="65" charset="-120"/>
              </a:rPr>
              <a:t>)</a:t>
            </a:r>
            <a:r>
              <a:rPr kumimoji="0" lang="zh-TW" altLang="en-US" b="1" dirty="0">
                <a:latin typeface="標楷體" panose="03000509000000000000" pitchFamily="65" charset="-120"/>
                <a:ea typeface="標楷體" panose="03000509000000000000" pitchFamily="65" charset="-120"/>
              </a:rPr>
              <a:t>、學程刪除</a:t>
            </a:r>
          </a:p>
        </p:txBody>
      </p:sp>
      <p:cxnSp>
        <p:nvCxnSpPr>
          <p:cNvPr id="35" name="直線單箭頭接點 34">
            <a:extLst>
              <a:ext uri="{FF2B5EF4-FFF2-40B4-BE49-F238E27FC236}">
                <a16:creationId xmlns:a16="http://schemas.microsoft.com/office/drawing/2014/main" xmlns="" id="{0B048167-E433-44A3-B1C5-5A85A66CE196}"/>
              </a:ext>
            </a:extLst>
          </p:cNvPr>
          <p:cNvCxnSpPr>
            <a:cxnSpLocks/>
          </p:cNvCxnSpPr>
          <p:nvPr/>
        </p:nvCxnSpPr>
        <p:spPr>
          <a:xfrm>
            <a:off x="3575720" y="2636912"/>
            <a:ext cx="4227" cy="1999430"/>
          </a:xfrm>
          <a:prstGeom prst="straightConnector1">
            <a:avLst/>
          </a:prstGeom>
          <a:ln w="28575">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36" name="圓角矩形 35">
            <a:extLst>
              <a:ext uri="{FF2B5EF4-FFF2-40B4-BE49-F238E27FC236}">
                <a16:creationId xmlns:a16="http://schemas.microsoft.com/office/drawing/2014/main" xmlns="" id="{62131800-C648-4072-9311-CB6CD5E3C7EF}"/>
              </a:ext>
            </a:extLst>
          </p:cNvPr>
          <p:cNvSpPr/>
          <p:nvPr/>
        </p:nvSpPr>
        <p:spPr>
          <a:xfrm>
            <a:off x="1044452" y="4636342"/>
            <a:ext cx="4565306" cy="1191816"/>
          </a:xfrm>
          <a:prstGeom prst="roundRect">
            <a:avLst/>
          </a:prstGeom>
          <a:solidFill>
            <a:schemeClr val="accent4">
              <a:lumMod val="40000"/>
              <a:lumOff val="60000"/>
            </a:schemeClr>
          </a:solidFill>
        </p:spPr>
        <p:txBody>
          <a:bodyPr wrap="square">
            <a:spAutoFit/>
          </a:bodyPr>
          <a:lstStyle/>
          <a:p>
            <a:pPr algn="just">
              <a:buClr>
                <a:schemeClr val="accent1"/>
              </a:buClr>
            </a:pPr>
            <a:r>
              <a:rPr kumimoji="0" lang="zh-TW" altLang="en-US" sz="1600" b="1" dirty="0">
                <a:solidFill>
                  <a:srgbClr val="000000"/>
                </a:solidFill>
                <a:latin typeface="標楷體" panose="03000509000000000000" pitchFamily="65" charset="-120"/>
                <a:ea typeface="標楷體" panose="03000509000000000000" pitchFamily="65" charset="-120"/>
              </a:rPr>
              <a:t>經放棄使用「低收或中低收入戶考生」身分者，</a:t>
            </a:r>
            <a:r>
              <a:rPr kumimoji="0" lang="zh-TW" altLang="en-US" sz="1600" b="1" dirty="0">
                <a:solidFill>
                  <a:srgbClr val="FF0000"/>
                </a:solidFill>
                <a:latin typeface="標楷體" panose="03000509000000000000" pitchFamily="65" charset="-120"/>
                <a:ea typeface="標楷體" panose="03000509000000000000" pitchFamily="65" charset="-120"/>
              </a:rPr>
              <a:t>即不得參加各校系科</a:t>
            </a:r>
            <a:r>
              <a:rPr kumimoji="0" lang="en-US" altLang="zh-TW" sz="1600" b="1" dirty="0">
                <a:solidFill>
                  <a:srgbClr val="FF0000"/>
                </a:solidFill>
                <a:latin typeface="標楷體" panose="03000509000000000000" pitchFamily="65" charset="-120"/>
                <a:ea typeface="標楷體" panose="03000509000000000000" pitchFamily="65" charset="-120"/>
              </a:rPr>
              <a:t>(</a:t>
            </a:r>
            <a:r>
              <a:rPr kumimoji="0" lang="zh-TW" altLang="en-US" sz="1600" b="1" dirty="0">
                <a:solidFill>
                  <a:srgbClr val="FF0000"/>
                </a:solidFill>
                <a:latin typeface="標楷體" panose="03000509000000000000" pitchFamily="65" charset="-120"/>
                <a:ea typeface="標楷體" panose="03000509000000000000" pitchFamily="65" charset="-120"/>
              </a:rPr>
              <a:t>組</a:t>
            </a:r>
            <a:r>
              <a:rPr kumimoji="0" lang="en-US" altLang="zh-TW" sz="1600" b="1" dirty="0">
                <a:solidFill>
                  <a:srgbClr val="FF0000"/>
                </a:solidFill>
                <a:latin typeface="標楷體" panose="03000509000000000000" pitchFamily="65" charset="-120"/>
                <a:ea typeface="標楷體" panose="03000509000000000000" pitchFamily="65" charset="-120"/>
              </a:rPr>
              <a:t>)</a:t>
            </a:r>
            <a:r>
              <a:rPr kumimoji="0" lang="zh-TW" altLang="en-US" sz="1600" b="1" dirty="0">
                <a:solidFill>
                  <a:srgbClr val="FF0000"/>
                </a:solidFill>
                <a:latin typeface="標楷體" panose="03000509000000000000" pitchFamily="65" charset="-120"/>
                <a:ea typeface="標楷體" panose="03000509000000000000" pitchFamily="65" charset="-120"/>
              </a:rPr>
              <a:t>、學程之「低收或中低收入戶考生」之招生名額</a:t>
            </a:r>
            <a:r>
              <a:rPr kumimoji="0" lang="zh-TW" altLang="en-US" sz="1600" b="1" dirty="0">
                <a:solidFill>
                  <a:srgbClr val="000000"/>
                </a:solidFill>
                <a:latin typeface="標楷體" panose="03000509000000000000" pitchFamily="65" charset="-120"/>
                <a:ea typeface="標楷體" panose="03000509000000000000" pitchFamily="65" charset="-120"/>
              </a:rPr>
              <a:t>，但不影響本招生之報名費減免</a:t>
            </a:r>
          </a:p>
        </p:txBody>
      </p:sp>
      <p:sp>
        <p:nvSpPr>
          <p:cNvPr id="39" name="圓角矩形 38">
            <a:extLst>
              <a:ext uri="{FF2B5EF4-FFF2-40B4-BE49-F238E27FC236}">
                <a16:creationId xmlns:a16="http://schemas.microsoft.com/office/drawing/2014/main" xmlns="" id="{8F547BF6-FFD6-44EC-BFEE-405781E71EFE}"/>
              </a:ext>
            </a:extLst>
          </p:cNvPr>
          <p:cNvSpPr/>
          <p:nvPr/>
        </p:nvSpPr>
        <p:spPr>
          <a:xfrm>
            <a:off x="6672064" y="1284288"/>
            <a:ext cx="5184576" cy="715089"/>
          </a:xfrm>
          <a:prstGeom prst="roundRect">
            <a:avLst/>
          </a:prstGeom>
          <a:solidFill>
            <a:schemeClr val="accent6">
              <a:lumMod val="40000"/>
              <a:lumOff val="60000"/>
            </a:schemeClr>
          </a:solidFill>
          <a:ln>
            <a:noFill/>
          </a:ln>
        </p:spPr>
        <p:txBody>
          <a:bodyPr wrap="square">
            <a:spAutoFit/>
          </a:bodyPr>
          <a:lstStyle/>
          <a:p>
            <a:pPr algn="just">
              <a:buClr>
                <a:schemeClr val="accent1"/>
              </a:buClr>
            </a:pPr>
            <a:r>
              <a:rPr kumimoji="0" lang="zh-TW" altLang="en-US" b="1" dirty="0" smtClean="0">
                <a:solidFill>
                  <a:srgbClr val="000000"/>
                </a:solidFill>
                <a:latin typeface="標楷體" panose="03000509000000000000" pitchFamily="65" charset="-120"/>
                <a:ea typeface="標楷體" panose="03000509000000000000" pitchFamily="65" charset="-120"/>
              </a:rPr>
              <a:t>確認</a:t>
            </a:r>
            <a:r>
              <a:rPr kumimoji="0" lang="zh-TW" altLang="en-US" b="1" dirty="0">
                <a:solidFill>
                  <a:srgbClr val="000000"/>
                </a:solidFill>
                <a:latin typeface="標楷體" panose="03000509000000000000" pitchFamily="65" charset="-120"/>
                <a:ea typeface="標楷體" panose="03000509000000000000" pitchFamily="65" charset="-120"/>
              </a:rPr>
              <a:t>考生姓名、身分證統一編號、統測准考證號、報名身分、統測報考類別是否為考生本人</a:t>
            </a:r>
          </a:p>
        </p:txBody>
      </p:sp>
      <p:sp>
        <p:nvSpPr>
          <p:cNvPr id="41" name="矩形 15">
            <a:extLst>
              <a:ext uri="{FF2B5EF4-FFF2-40B4-BE49-F238E27FC236}">
                <a16:creationId xmlns:a16="http://schemas.microsoft.com/office/drawing/2014/main" xmlns="" id="{AFF58600-6D01-4B68-81EE-8F9F798DA79F}"/>
              </a:ext>
            </a:extLst>
          </p:cNvPr>
          <p:cNvSpPr>
            <a:spLocks noChangeArrowheads="1"/>
          </p:cNvSpPr>
          <p:nvPr/>
        </p:nvSpPr>
        <p:spPr bwMode="auto">
          <a:xfrm>
            <a:off x="1044451" y="1268760"/>
            <a:ext cx="615553" cy="2376264"/>
          </a:xfrm>
          <a:prstGeom prst="rect">
            <a:avLst/>
          </a:prstGeom>
          <a:solidFill>
            <a:schemeClr val="bg1"/>
          </a:solidFill>
          <a:ln w="38100">
            <a:solidFill>
              <a:srgbClr val="FF0000"/>
            </a:solidFill>
            <a:miter lim="800000"/>
            <a:headEnd/>
            <a:tailEnd/>
          </a:ln>
        </p:spPr>
        <p:txBody>
          <a:bodyPr vert="eaVert" wrap="square">
            <a:spAutoFit/>
          </a:bodyPr>
          <a:lstStyle/>
          <a:p>
            <a:r>
              <a:rPr lang="zh-TW" altLang="en-US" sz="1400" b="1" dirty="0">
                <a:latin typeface="標楷體" panose="03000509000000000000" pitchFamily="65" charset="-120"/>
                <a:ea typeface="標楷體" panose="03000509000000000000" pitchFamily="65" charset="-120"/>
              </a:rPr>
              <a:t>特別提醒：統測跨群類考生，可跨填其它類別</a:t>
            </a:r>
          </a:p>
        </p:txBody>
      </p:sp>
      <p:cxnSp>
        <p:nvCxnSpPr>
          <p:cNvPr id="4" name="直線單箭頭接點 3"/>
          <p:cNvCxnSpPr/>
          <p:nvPr/>
        </p:nvCxnSpPr>
        <p:spPr>
          <a:xfrm>
            <a:off x="1660004" y="1700808"/>
            <a:ext cx="1627684" cy="648072"/>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xmlns="" val="265995989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p:cNvPicPr>
            <a:picLocks noChangeAspect="1"/>
          </p:cNvPicPr>
          <p:nvPr/>
        </p:nvPicPr>
        <p:blipFill>
          <a:blip r:embed="rId2"/>
          <a:stretch>
            <a:fillRect/>
          </a:stretch>
        </p:blipFill>
        <p:spPr>
          <a:xfrm>
            <a:off x="1775520" y="747622"/>
            <a:ext cx="8155061" cy="5993746"/>
          </a:xfrm>
          <a:prstGeom prst="rect">
            <a:avLst/>
          </a:prstGeom>
        </p:spPr>
      </p:pic>
      <p:sp>
        <p:nvSpPr>
          <p:cNvPr id="3" name="Rectangle 3"/>
          <p:cNvSpPr txBox="1">
            <a:spLocks noChangeArrowheads="1"/>
          </p:cNvSpPr>
          <p:nvPr/>
        </p:nvSpPr>
        <p:spPr>
          <a:xfrm>
            <a:off x="839416" y="132551"/>
            <a:ext cx="8905559" cy="592788"/>
          </a:xfrm>
          <a:prstGeom prst="rect">
            <a:avLst/>
          </a:prstGeom>
          <a:ln/>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630238" indent="-630238">
              <a:lnSpc>
                <a:spcPts val="3600"/>
              </a:lnSpc>
            </a:pPr>
            <a:r>
              <a:rPr lang="zh-TW" altLang="en-US" sz="2400" b="1" kern="0" dirty="0" smtClean="0">
                <a:latin typeface="標楷體" panose="03000509000000000000" pitchFamily="65" charset="-120"/>
                <a:ea typeface="標楷體" panose="03000509000000000000" pitchFamily="65" charset="-120"/>
              </a:rPr>
              <a:t>第一</a:t>
            </a:r>
            <a:r>
              <a:rPr lang="zh-TW" altLang="en-US" sz="2400" b="1" kern="0" dirty="0">
                <a:latin typeface="標楷體" panose="03000509000000000000" pitchFamily="65" charset="-120"/>
                <a:ea typeface="標楷體" panose="03000509000000000000" pitchFamily="65" charset="-120"/>
              </a:rPr>
              <a:t>階段個別報名及繳費系統</a:t>
            </a:r>
            <a:r>
              <a:rPr lang="en-US" altLang="zh-TW" sz="2400" b="1" kern="0" dirty="0">
                <a:solidFill>
                  <a:srgbClr val="FF0000"/>
                </a:solidFill>
                <a:latin typeface="標楷體" panose="03000509000000000000" pitchFamily="65" charset="-120"/>
                <a:ea typeface="標楷體" panose="03000509000000000000" pitchFamily="65" charset="-120"/>
              </a:rPr>
              <a:t>-</a:t>
            </a:r>
            <a:r>
              <a:rPr lang="zh-TW" altLang="en-US" sz="2400" b="1" kern="0" dirty="0">
                <a:solidFill>
                  <a:srgbClr val="FF0000"/>
                </a:solidFill>
                <a:latin typeface="標楷體" panose="03000509000000000000" pitchFamily="65" charset="-120"/>
                <a:ea typeface="標楷體" panose="03000509000000000000" pitchFamily="65" charset="-120"/>
              </a:rPr>
              <a:t>選擇可報名之甄選校系科</a:t>
            </a:r>
            <a:r>
              <a:rPr lang="en-US" altLang="zh-TW" sz="2400" b="1" kern="0" dirty="0">
                <a:solidFill>
                  <a:srgbClr val="FF0000"/>
                </a:solidFill>
                <a:latin typeface="標楷體" panose="03000509000000000000" pitchFamily="65" charset="-120"/>
                <a:ea typeface="標楷體" panose="03000509000000000000" pitchFamily="65" charset="-120"/>
              </a:rPr>
              <a:t>(</a:t>
            </a:r>
            <a:r>
              <a:rPr lang="zh-TW" altLang="en-US" sz="2400" b="1" kern="0" dirty="0">
                <a:solidFill>
                  <a:srgbClr val="FF0000"/>
                </a:solidFill>
                <a:latin typeface="標楷體" panose="03000509000000000000" pitchFamily="65" charset="-120"/>
                <a:ea typeface="標楷體" panose="03000509000000000000" pitchFamily="65" charset="-120"/>
              </a:rPr>
              <a:t>組</a:t>
            </a:r>
            <a:r>
              <a:rPr lang="en-US" altLang="zh-TW" sz="2400" b="1" kern="0" dirty="0">
                <a:solidFill>
                  <a:srgbClr val="FF0000"/>
                </a:solidFill>
                <a:latin typeface="標楷體" panose="03000509000000000000" pitchFamily="65" charset="-120"/>
                <a:ea typeface="標楷體" panose="03000509000000000000" pitchFamily="65" charset="-120"/>
              </a:rPr>
              <a:t>)</a:t>
            </a:r>
            <a:r>
              <a:rPr lang="zh-TW" altLang="en-US" sz="2400" b="1" kern="0" dirty="0" smtClean="0">
                <a:solidFill>
                  <a:srgbClr val="FF0000"/>
                </a:solidFill>
                <a:latin typeface="標楷體" panose="03000509000000000000" pitchFamily="65" charset="-120"/>
                <a:ea typeface="標楷體" panose="03000509000000000000" pitchFamily="65" charset="-120"/>
              </a:rPr>
              <a:t>學程</a:t>
            </a:r>
            <a:endParaRPr lang="en-US" altLang="zh-TW" sz="2400" b="1" kern="0" dirty="0">
              <a:solidFill>
                <a:srgbClr val="FF0000"/>
              </a:solidFill>
              <a:latin typeface="標楷體" panose="03000509000000000000" pitchFamily="65" charset="-120"/>
              <a:ea typeface="標楷體" panose="03000509000000000000" pitchFamily="65" charset="-120"/>
            </a:endParaRPr>
          </a:p>
        </p:txBody>
      </p:sp>
      <p:sp>
        <p:nvSpPr>
          <p:cNvPr id="13" name="矩形 12"/>
          <p:cNvSpPr/>
          <p:nvPr/>
        </p:nvSpPr>
        <p:spPr>
          <a:xfrm>
            <a:off x="11081017" y="863887"/>
            <a:ext cx="856211" cy="906607"/>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文字方塊 18"/>
          <p:cNvSpPr txBox="1"/>
          <p:nvPr/>
        </p:nvSpPr>
        <p:spPr>
          <a:xfrm>
            <a:off x="11103933" y="908720"/>
            <a:ext cx="825867" cy="861774"/>
          </a:xfrm>
          <a:prstGeom prst="rect">
            <a:avLst/>
          </a:prstGeom>
          <a:noFill/>
        </p:spPr>
        <p:txBody>
          <a:bodyPr wrap="none" rtlCol="0">
            <a:spAutoFit/>
          </a:bodyPr>
          <a:lstStyle/>
          <a:p>
            <a:r>
              <a:rPr lang="zh-TW" altLang="en-US" sz="2500" dirty="0">
                <a:solidFill>
                  <a:schemeClr val="bg1"/>
                </a:solidFill>
                <a:latin typeface="微軟正黑體" panose="020B0604030504040204" pitchFamily="34" charset="-120"/>
                <a:ea typeface="微軟正黑體" panose="020B0604030504040204" pitchFamily="34" charset="-120"/>
              </a:rPr>
              <a:t>離島</a:t>
            </a:r>
            <a:endParaRPr lang="en-US" altLang="zh-TW" sz="2500" dirty="0">
              <a:solidFill>
                <a:schemeClr val="bg1"/>
              </a:solidFill>
              <a:latin typeface="微軟正黑體" panose="020B0604030504040204" pitchFamily="34" charset="-120"/>
              <a:ea typeface="微軟正黑體" panose="020B0604030504040204" pitchFamily="34" charset="-120"/>
            </a:endParaRPr>
          </a:p>
          <a:p>
            <a:r>
              <a:rPr lang="zh-TW" altLang="en-US" sz="2500" dirty="0">
                <a:solidFill>
                  <a:schemeClr val="bg1"/>
                </a:solidFill>
                <a:latin typeface="微軟正黑體" panose="020B0604030504040204" pitchFamily="34" charset="-120"/>
                <a:ea typeface="微軟正黑體" panose="020B0604030504040204" pitchFamily="34" charset="-120"/>
              </a:rPr>
              <a:t>考生</a:t>
            </a:r>
          </a:p>
        </p:txBody>
      </p:sp>
      <p:cxnSp>
        <p:nvCxnSpPr>
          <p:cNvPr id="23" name="直線單箭頭接點 22">
            <a:extLst>
              <a:ext uri="{FF2B5EF4-FFF2-40B4-BE49-F238E27FC236}">
                <a16:creationId xmlns:a16="http://schemas.microsoft.com/office/drawing/2014/main" xmlns="" id="{F9E8E971-4D5E-4F89-AC6E-78EE34B04110}"/>
              </a:ext>
            </a:extLst>
          </p:cNvPr>
          <p:cNvCxnSpPr/>
          <p:nvPr/>
        </p:nvCxnSpPr>
        <p:spPr>
          <a:xfrm>
            <a:off x="7752184" y="2924944"/>
            <a:ext cx="0" cy="1112944"/>
          </a:xfrm>
          <a:prstGeom prst="straightConnector1">
            <a:avLst/>
          </a:prstGeom>
          <a:ln w="28575">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9" name="矩形 8"/>
          <p:cNvSpPr/>
          <p:nvPr/>
        </p:nvSpPr>
        <p:spPr>
          <a:xfrm>
            <a:off x="2495600" y="4046345"/>
            <a:ext cx="2419300" cy="288263"/>
          </a:xfrm>
          <a:prstGeom prst="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0" name="圖片 9"/>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rot="13790972">
            <a:off x="4758004" y="4047022"/>
            <a:ext cx="909073" cy="909073"/>
          </a:xfrm>
          <a:prstGeom prst="rect">
            <a:avLst/>
          </a:prstGeom>
        </p:spPr>
      </p:pic>
      <p:pic>
        <p:nvPicPr>
          <p:cNvPr id="11" name="圖片 10">
            <a:extLst>
              <a:ext uri="{FF2B5EF4-FFF2-40B4-BE49-F238E27FC236}">
                <a16:creationId xmlns:a16="http://schemas.microsoft.com/office/drawing/2014/main" xmlns="" id="{8483E2C7-B592-4323-ACC3-0E8E1D76B9F6}"/>
              </a:ext>
            </a:extLst>
          </p:cNvPr>
          <p:cNvPicPr>
            <a:picLocks noChangeAspect="1"/>
          </p:cNvPicPr>
          <p:nvPr/>
        </p:nvPicPr>
        <p:blipFill rotWithShape="1">
          <a:blip r:embed="rId4">
            <a:extLst>
              <a:ext uri="{28A0092B-C50C-407E-A947-70E740481C1C}">
                <a14:useLocalDpi xmlns:a14="http://schemas.microsoft.com/office/drawing/2010/main" xmlns="" val="0"/>
              </a:ext>
            </a:extLst>
          </a:blip>
          <a:srcRect l="25851" t="10278" r="27078" b="72947"/>
          <a:stretch/>
        </p:blipFill>
        <p:spPr>
          <a:xfrm>
            <a:off x="6265382" y="4060171"/>
            <a:ext cx="3657600" cy="1150461"/>
          </a:xfrm>
          <a:prstGeom prst="rect">
            <a:avLst/>
          </a:prstGeom>
          <a:ln>
            <a:noFill/>
          </a:ln>
          <a:effectLst>
            <a:outerShdw blurRad="292100" dist="139700" dir="2700000" algn="tl" rotWithShape="0">
              <a:srgbClr val="333333">
                <a:alpha val="65000"/>
              </a:srgbClr>
            </a:outerShdw>
          </a:effectLst>
        </p:spPr>
      </p:pic>
      <p:pic>
        <p:nvPicPr>
          <p:cNvPr id="12" name="圖片 11">
            <a:extLst>
              <a:ext uri="{FF2B5EF4-FFF2-40B4-BE49-F238E27FC236}">
                <a16:creationId xmlns:a16="http://schemas.microsoft.com/office/drawing/2014/main" xmlns="" id="{5603BFE0-9755-431D-9300-C3F470D03886}"/>
              </a:ext>
            </a:extLst>
          </p:cNvPr>
          <p:cNvPicPr>
            <a:picLocks noChangeAspect="1"/>
          </p:cNvPicPr>
          <p:nvPr/>
        </p:nvPicPr>
        <p:blipFill rotWithShape="1">
          <a:blip r:embed="rId5">
            <a:extLst>
              <a:ext uri="{28A0092B-C50C-407E-A947-70E740481C1C}">
                <a14:useLocalDpi xmlns:a14="http://schemas.microsoft.com/office/drawing/2010/main" xmlns="" val="0"/>
              </a:ext>
            </a:extLst>
          </a:blip>
          <a:srcRect l="26564" t="10138" r="26685" b="72225"/>
          <a:stretch/>
        </p:blipFill>
        <p:spPr>
          <a:xfrm>
            <a:off x="6265382" y="5232915"/>
            <a:ext cx="3667125" cy="12095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33021669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082880" y="1955172"/>
            <a:ext cx="10918620" cy="3571541"/>
          </a:xfrm>
        </p:spPr>
        <p:txBody>
          <a:bodyPr>
            <a:normAutofit/>
          </a:bodyPr>
          <a:lstStyle/>
          <a:p>
            <a:pPr marL="268288" indent="-268288" algn="just">
              <a:lnSpc>
                <a:spcPct val="100000"/>
              </a:lnSpc>
              <a:buFont typeface="+mj-lt"/>
              <a:buAutoNum type="arabicPeriod"/>
            </a:pPr>
            <a:r>
              <a:rPr lang="zh-TW" altLang="en-US" sz="2000" dirty="0">
                <a:latin typeface="華康儷楷書" panose="03000509000000000000" pitchFamily="65" charset="-120"/>
                <a:ea typeface="華康儷楷書" panose="03000509000000000000" pitchFamily="65" charset="-120"/>
              </a:rPr>
              <a:t>於「</a:t>
            </a:r>
            <a:r>
              <a:rPr lang="zh-TW" altLang="en-US" sz="2000" b="1" dirty="0">
                <a:latin typeface="華康儷楷書" panose="03000509000000000000" pitchFamily="65" charset="-120"/>
                <a:ea typeface="華康儷楷書" panose="03000509000000000000" pitchFamily="65" charset="-120"/>
              </a:rPr>
              <a:t>報名資格與身分審查</a:t>
            </a:r>
            <a:r>
              <a:rPr lang="zh-TW" altLang="en-US" sz="2000" dirty="0">
                <a:latin typeface="華康儷楷書" panose="03000509000000000000" pitchFamily="65" charset="-120"/>
                <a:ea typeface="華康儷楷書" panose="03000509000000000000" pitchFamily="65" charset="-120"/>
              </a:rPr>
              <a:t>」時</a:t>
            </a:r>
            <a:r>
              <a:rPr lang="zh-TW" altLang="en-US" sz="2000" b="1" dirty="0">
                <a:solidFill>
                  <a:srgbClr val="FF0000"/>
                </a:solidFill>
                <a:latin typeface="華康儷楷書" panose="03000509000000000000" pitchFamily="65" charset="-120"/>
                <a:ea typeface="華康儷楷書" panose="03000509000000000000" pitchFamily="65" charset="-120"/>
              </a:rPr>
              <a:t>同意</a:t>
            </a:r>
            <a:r>
              <a:rPr lang="zh-TW" altLang="en-US" sz="2000" dirty="0">
                <a:latin typeface="華康儷楷書" panose="03000509000000000000" pitchFamily="65" charset="-120"/>
                <a:ea typeface="華康儷楷書" panose="03000509000000000000" pitchFamily="65" charset="-120"/>
              </a:rPr>
              <a:t>釋出中央資料庫學習歷程檔案至本委員會之</a:t>
            </a:r>
            <a:r>
              <a:rPr lang="zh-TW" altLang="en-US" sz="2000" b="1" dirty="0">
                <a:latin typeface="華康儷楷書" panose="03000509000000000000" pitchFamily="65" charset="-120"/>
                <a:ea typeface="華康儷楷書" panose="03000509000000000000" pitchFamily="65" charset="-120"/>
              </a:rPr>
              <a:t>考生</a:t>
            </a:r>
            <a:r>
              <a:rPr lang="zh-TW" altLang="en-US" sz="2000" dirty="0">
                <a:latin typeface="華康儷楷書" panose="03000509000000000000" pitchFamily="65" charset="-120"/>
                <a:ea typeface="華康儷楷書" panose="03000509000000000000" pitchFamily="65" charset="-120"/>
              </a:rPr>
              <a:t>，須於</a:t>
            </a:r>
            <a:r>
              <a:rPr lang="en-US" altLang="zh-TW" sz="2000" dirty="0">
                <a:latin typeface="華康儷楷書" panose="03000509000000000000" pitchFamily="65" charset="-120"/>
                <a:ea typeface="華康儷楷書" panose="03000509000000000000" pitchFamily="65" charset="-120"/>
              </a:rPr>
              <a:t>111</a:t>
            </a:r>
            <a:r>
              <a:rPr lang="zh-TW" altLang="en-US" sz="2000" dirty="0">
                <a:latin typeface="華康儷楷書" panose="03000509000000000000" pitchFamily="65" charset="-120"/>
                <a:ea typeface="華康儷楷書" panose="03000509000000000000" pitchFamily="65" charset="-120"/>
              </a:rPr>
              <a:t>年</a:t>
            </a:r>
            <a:r>
              <a:rPr lang="en-US" altLang="zh-TW" sz="2000" dirty="0">
                <a:latin typeface="華康儷楷書" panose="03000509000000000000" pitchFamily="65" charset="-120"/>
                <a:ea typeface="華康儷楷書" panose="03000509000000000000" pitchFamily="65" charset="-120"/>
              </a:rPr>
              <a:t>5</a:t>
            </a:r>
            <a:r>
              <a:rPr lang="zh-TW" altLang="en-US" sz="2000" dirty="0">
                <a:latin typeface="華康儷楷書" panose="03000509000000000000" pitchFamily="65" charset="-120"/>
                <a:ea typeface="華康儷楷書" panose="03000509000000000000" pitchFamily="65" charset="-120"/>
              </a:rPr>
              <a:t>月</a:t>
            </a:r>
            <a:r>
              <a:rPr lang="en-US" altLang="zh-TW" sz="2000" dirty="0">
                <a:latin typeface="華康儷楷書" panose="03000509000000000000" pitchFamily="65" charset="-120"/>
                <a:ea typeface="華康儷楷書" panose="03000509000000000000" pitchFamily="65" charset="-120"/>
              </a:rPr>
              <a:t>20</a:t>
            </a:r>
            <a:r>
              <a:rPr lang="zh-TW" altLang="en-US" sz="2000" dirty="0">
                <a:latin typeface="華康儷楷書" panose="03000509000000000000" pitchFamily="65" charset="-120"/>
                <a:ea typeface="華康儷楷書" panose="03000509000000000000" pitchFamily="65" charset="-120"/>
              </a:rPr>
              <a:t>日</a:t>
            </a:r>
            <a:r>
              <a:rPr lang="en-US" altLang="zh-TW" sz="2000" dirty="0">
                <a:latin typeface="華康儷楷書" panose="03000509000000000000" pitchFamily="65" charset="-120"/>
                <a:ea typeface="華康儷楷書" panose="03000509000000000000" pitchFamily="65" charset="-120"/>
              </a:rPr>
              <a:t>(</a:t>
            </a:r>
            <a:r>
              <a:rPr lang="zh-TW" altLang="en-US" sz="2000" dirty="0">
                <a:latin typeface="華康儷楷書" panose="03000509000000000000" pitchFamily="65" charset="-120"/>
                <a:ea typeface="華康儷楷書" panose="03000509000000000000" pitchFamily="65" charset="-120"/>
              </a:rPr>
              <a:t>五</a:t>
            </a:r>
            <a:r>
              <a:rPr lang="en-US" altLang="zh-TW" sz="2000" dirty="0">
                <a:latin typeface="華康儷楷書" panose="03000509000000000000" pitchFamily="65" charset="-120"/>
                <a:ea typeface="華康儷楷書" panose="03000509000000000000" pitchFamily="65" charset="-120"/>
              </a:rPr>
              <a:t>)10:00</a:t>
            </a:r>
            <a:r>
              <a:rPr lang="zh-TW" altLang="en-US" sz="2000" dirty="0">
                <a:latin typeface="華康儷楷書" panose="03000509000000000000" pitchFamily="65" charset="-120"/>
                <a:ea typeface="華康儷楷書" panose="03000509000000000000" pitchFamily="65" charset="-120"/>
              </a:rPr>
              <a:t>起至</a:t>
            </a:r>
            <a:r>
              <a:rPr lang="en-US" altLang="zh-TW" sz="2000" dirty="0">
                <a:latin typeface="華康儷楷書" panose="03000509000000000000" pitchFamily="65" charset="-120"/>
                <a:ea typeface="華康儷楷書" panose="03000509000000000000" pitchFamily="65" charset="-120"/>
              </a:rPr>
              <a:t>111</a:t>
            </a:r>
            <a:r>
              <a:rPr lang="zh-TW" altLang="en-US" sz="2000" dirty="0">
                <a:latin typeface="華康儷楷書" panose="03000509000000000000" pitchFamily="65" charset="-120"/>
                <a:ea typeface="華康儷楷書" panose="03000509000000000000" pitchFamily="65" charset="-120"/>
              </a:rPr>
              <a:t>年</a:t>
            </a:r>
            <a:r>
              <a:rPr lang="en-US" altLang="zh-TW" sz="2000" dirty="0">
                <a:latin typeface="華康儷楷書" panose="03000509000000000000" pitchFamily="65" charset="-120"/>
                <a:ea typeface="華康儷楷書" panose="03000509000000000000" pitchFamily="65" charset="-120"/>
              </a:rPr>
              <a:t>5</a:t>
            </a:r>
            <a:r>
              <a:rPr lang="zh-TW" altLang="en-US" sz="2000" dirty="0">
                <a:latin typeface="華康儷楷書" panose="03000509000000000000" pitchFamily="65" charset="-120"/>
                <a:ea typeface="華康儷楷書" panose="03000509000000000000" pitchFamily="65" charset="-120"/>
              </a:rPr>
              <a:t>月</a:t>
            </a:r>
            <a:r>
              <a:rPr lang="en-US" altLang="zh-TW" sz="2000" dirty="0">
                <a:latin typeface="華康儷楷書" panose="03000509000000000000" pitchFamily="65" charset="-120"/>
                <a:ea typeface="華康儷楷書" panose="03000509000000000000" pitchFamily="65" charset="-120"/>
              </a:rPr>
              <a:t>27</a:t>
            </a:r>
            <a:r>
              <a:rPr lang="zh-TW" altLang="en-US" sz="2000" dirty="0">
                <a:latin typeface="華康儷楷書" panose="03000509000000000000" pitchFamily="65" charset="-120"/>
                <a:ea typeface="華康儷楷書" panose="03000509000000000000" pitchFamily="65" charset="-120"/>
              </a:rPr>
              <a:t>日</a:t>
            </a:r>
            <a:r>
              <a:rPr lang="en-US" altLang="zh-TW" sz="2000" dirty="0">
                <a:latin typeface="華康儷楷書" panose="03000509000000000000" pitchFamily="65" charset="-120"/>
                <a:ea typeface="華康儷楷書" panose="03000509000000000000" pitchFamily="65" charset="-120"/>
              </a:rPr>
              <a:t>(</a:t>
            </a:r>
            <a:r>
              <a:rPr lang="zh-TW" altLang="en-US" sz="2000" dirty="0">
                <a:latin typeface="華康儷楷書" panose="03000509000000000000" pitchFamily="65" charset="-120"/>
                <a:ea typeface="華康儷楷書" panose="03000509000000000000" pitchFamily="65" charset="-120"/>
              </a:rPr>
              <a:t>五</a:t>
            </a:r>
            <a:r>
              <a:rPr lang="en-US" altLang="zh-TW" sz="2000" dirty="0">
                <a:latin typeface="華康儷楷書" panose="03000509000000000000" pitchFamily="65" charset="-120"/>
                <a:ea typeface="華康儷楷書" panose="03000509000000000000" pitchFamily="65" charset="-120"/>
              </a:rPr>
              <a:t>)21:00</a:t>
            </a:r>
            <a:r>
              <a:rPr lang="zh-TW" altLang="en-US" sz="2000" dirty="0">
                <a:latin typeface="華康儷楷書" panose="03000509000000000000" pitchFamily="65" charset="-120"/>
                <a:ea typeface="華康儷楷書" panose="03000509000000000000" pitchFamily="65" charset="-120"/>
              </a:rPr>
              <a:t>止，</a:t>
            </a:r>
            <a:r>
              <a:rPr lang="zh-TW" altLang="en-US" sz="2000" b="1" dirty="0">
                <a:solidFill>
                  <a:srgbClr val="0000FF"/>
                </a:solidFill>
                <a:latin typeface="華康儷楷書" panose="03000509000000000000" pitchFamily="65" charset="-120"/>
                <a:ea typeface="華康儷楷書" panose="03000509000000000000" pitchFamily="65" charset="-120"/>
              </a:rPr>
              <a:t>登入本委員會「校系科</a:t>
            </a:r>
            <a:r>
              <a:rPr lang="en-US" altLang="zh-TW" sz="2000" b="1" dirty="0">
                <a:solidFill>
                  <a:srgbClr val="0000FF"/>
                </a:solidFill>
                <a:latin typeface="華康儷楷書" panose="03000509000000000000" pitchFamily="65" charset="-120"/>
                <a:ea typeface="華康儷楷書" panose="03000509000000000000" pitchFamily="65" charset="-120"/>
              </a:rPr>
              <a:t>(</a:t>
            </a:r>
            <a:r>
              <a:rPr lang="zh-TW" altLang="en-US" sz="2000" b="1" dirty="0">
                <a:solidFill>
                  <a:srgbClr val="0000FF"/>
                </a:solidFill>
                <a:latin typeface="華康儷楷書" panose="03000509000000000000" pitchFamily="65" charset="-120"/>
                <a:ea typeface="華康儷楷書" panose="03000509000000000000" pitchFamily="65" charset="-120"/>
              </a:rPr>
              <a:t>組</a:t>
            </a:r>
            <a:r>
              <a:rPr lang="en-US" altLang="zh-TW" sz="2000" b="1" dirty="0">
                <a:solidFill>
                  <a:srgbClr val="0000FF"/>
                </a:solidFill>
                <a:latin typeface="華康儷楷書" panose="03000509000000000000" pitchFamily="65" charset="-120"/>
                <a:ea typeface="華康儷楷書" panose="03000509000000000000" pitchFamily="65" charset="-120"/>
              </a:rPr>
              <a:t>)</a:t>
            </a:r>
            <a:r>
              <a:rPr lang="zh-TW" altLang="en-US" sz="2000" b="1" dirty="0">
                <a:solidFill>
                  <a:srgbClr val="0000FF"/>
                </a:solidFill>
                <a:latin typeface="華康儷楷書" panose="03000509000000000000" pitchFamily="65" charset="-120"/>
                <a:ea typeface="華康儷楷書" panose="03000509000000000000" pitchFamily="65" charset="-120"/>
              </a:rPr>
              <a:t>學程上傳檔案勾選清單預擬練習版」</a:t>
            </a:r>
            <a:r>
              <a:rPr lang="zh-TW" altLang="en-US" sz="2000" dirty="0">
                <a:latin typeface="華康儷楷書" panose="03000509000000000000" pitchFamily="65" charset="-120"/>
                <a:ea typeface="華康儷楷書" panose="03000509000000000000" pitchFamily="65" charset="-120"/>
              </a:rPr>
              <a:t>，</a:t>
            </a:r>
            <a:r>
              <a:rPr lang="zh-TW" altLang="en-US" sz="2000" b="1" dirty="0">
                <a:solidFill>
                  <a:srgbClr val="0000FF"/>
                </a:solidFill>
                <a:latin typeface="華康儷楷書" panose="03000509000000000000" pitchFamily="65" charset="-120"/>
                <a:ea typeface="華康儷楷書" panose="03000509000000000000" pitchFamily="65" charset="-120"/>
              </a:rPr>
              <a:t>檢視本委員會所取得之一</a:t>
            </a:r>
            <a:r>
              <a:rPr lang="en-US" altLang="zh-TW" sz="2000" b="1" dirty="0">
                <a:solidFill>
                  <a:srgbClr val="0000FF"/>
                </a:solidFill>
                <a:latin typeface="華康儷楷書" panose="03000509000000000000" pitchFamily="65" charset="-120"/>
                <a:ea typeface="華康儷楷書" panose="03000509000000000000" pitchFamily="65" charset="-120"/>
              </a:rPr>
              <a:t>~</a:t>
            </a:r>
            <a:r>
              <a:rPr lang="zh-TW" altLang="en-US" sz="2000" b="1" dirty="0">
                <a:solidFill>
                  <a:srgbClr val="0000FF"/>
                </a:solidFill>
                <a:latin typeface="華康儷楷書" panose="03000509000000000000" pitchFamily="65" charset="-120"/>
                <a:ea typeface="華康儷楷書" panose="03000509000000000000" pitchFamily="65" charset="-120"/>
              </a:rPr>
              <a:t>六學期學習歷程檔案</a:t>
            </a:r>
            <a:r>
              <a:rPr lang="en-US" altLang="zh-TW" sz="2000" dirty="0">
                <a:latin typeface="華康儷楷書" panose="03000509000000000000" pitchFamily="65" charset="-120"/>
                <a:ea typeface="華康儷楷書" panose="03000509000000000000" pitchFamily="65" charset="-120"/>
              </a:rPr>
              <a:t>(</a:t>
            </a:r>
            <a:r>
              <a:rPr lang="zh-TW" altLang="en-US" sz="2000" dirty="0">
                <a:latin typeface="華康儷楷書" panose="03000509000000000000" pitchFamily="65" charset="-120"/>
                <a:ea typeface="華康儷楷書" panose="03000509000000000000" pitchFamily="65" charset="-120"/>
              </a:rPr>
              <a:t>含修課紀錄、課程學習成果及多元表現</a:t>
            </a:r>
            <a:r>
              <a:rPr lang="en-US" altLang="zh-TW" sz="2000" dirty="0">
                <a:latin typeface="華康儷楷書" panose="03000509000000000000" pitchFamily="65" charset="-120"/>
                <a:ea typeface="華康儷楷書" panose="03000509000000000000" pitchFamily="65" charset="-120"/>
              </a:rPr>
              <a:t>)</a:t>
            </a:r>
            <a:r>
              <a:rPr lang="zh-TW" altLang="en-US" sz="2000" dirty="0">
                <a:latin typeface="華康儷楷書" panose="03000509000000000000" pitchFamily="65" charset="-120"/>
                <a:ea typeface="華康儷楷書" panose="03000509000000000000" pitchFamily="65" charset="-120"/>
              </a:rPr>
              <a:t>，其中修課紀錄不含第六學期修課紀錄</a:t>
            </a:r>
            <a:endParaRPr lang="en-US" altLang="zh-TW" sz="2000" dirty="0">
              <a:latin typeface="華康儷楷書" panose="03000509000000000000" pitchFamily="65" charset="-120"/>
              <a:ea typeface="華康儷楷書" panose="03000509000000000000" pitchFamily="65" charset="-120"/>
            </a:endParaRPr>
          </a:p>
          <a:p>
            <a:pPr marL="268288" indent="-268288" algn="just">
              <a:lnSpc>
                <a:spcPct val="100000"/>
              </a:lnSpc>
              <a:buFont typeface="+mj-lt"/>
              <a:buAutoNum type="arabicPeriod"/>
            </a:pPr>
            <a:r>
              <a:rPr lang="zh-TW" altLang="en-US" sz="2000" dirty="0">
                <a:latin typeface="華康儷楷書" panose="03000509000000000000" pitchFamily="65" charset="-120"/>
                <a:ea typeface="華康儷楷書" panose="03000509000000000000" pitchFamily="65" charset="-120"/>
              </a:rPr>
              <a:t>考生如有疑義時</a:t>
            </a:r>
            <a:r>
              <a:rPr lang="zh-TW" altLang="en-US" sz="2000" dirty="0" smtClean="0">
                <a:latin typeface="華康儷楷書" panose="03000509000000000000" pitchFamily="65" charset="-120"/>
                <a:ea typeface="華康儷楷書" panose="03000509000000000000" pitchFamily="65" charset="-120"/>
              </a:rPr>
              <a:t>，</a:t>
            </a:r>
            <a:r>
              <a:rPr lang="zh-TW" altLang="en-US" sz="2000" b="1" dirty="0" smtClean="0">
                <a:solidFill>
                  <a:schemeClr val="accent2">
                    <a:lumMod val="75000"/>
                  </a:schemeClr>
                </a:solidFill>
                <a:latin typeface="華康儷楷書" panose="03000509000000000000" pitchFamily="65" charset="-120"/>
                <a:ea typeface="華康儷楷書" panose="03000509000000000000" pitchFamily="65" charset="-120"/>
              </a:rPr>
              <a:t>應配合校內輔導程序儘速檢視並詳細核對</a:t>
            </a:r>
            <a:r>
              <a:rPr lang="zh-TW" altLang="en-US" sz="2000" dirty="0" smtClean="0">
                <a:latin typeface="華康儷楷書" panose="03000509000000000000" pitchFamily="65" charset="-120"/>
                <a:ea typeface="華康儷楷書" panose="03000509000000000000" pitchFamily="65" charset="-120"/>
              </a:rPr>
              <a:t>（</a:t>
            </a:r>
            <a:r>
              <a:rPr lang="zh-TW" altLang="en-US" sz="2000" dirty="0">
                <a:latin typeface="華康儷楷書" panose="03000509000000000000" pitchFamily="65" charset="-120"/>
                <a:ea typeface="華康儷楷書" panose="03000509000000000000" pitchFamily="65" charset="-120"/>
              </a:rPr>
              <a:t>最遲於</a:t>
            </a:r>
            <a:r>
              <a:rPr lang="en-US" altLang="zh-TW" sz="2000" dirty="0">
                <a:latin typeface="華康儷楷書" panose="03000509000000000000" pitchFamily="65" charset="-120"/>
                <a:ea typeface="華康儷楷書" panose="03000509000000000000" pitchFamily="65" charset="-120"/>
              </a:rPr>
              <a:t>111</a:t>
            </a:r>
            <a:r>
              <a:rPr lang="zh-TW" altLang="en-US" sz="2000" dirty="0">
                <a:latin typeface="華康儷楷書" panose="03000509000000000000" pitchFamily="65" charset="-120"/>
                <a:ea typeface="華康儷楷書" panose="03000509000000000000" pitchFamily="65" charset="-120"/>
              </a:rPr>
              <a:t>年</a:t>
            </a:r>
            <a:r>
              <a:rPr lang="en-US" altLang="zh-TW" sz="2000" dirty="0">
                <a:latin typeface="華康儷楷書" panose="03000509000000000000" pitchFamily="65" charset="-120"/>
                <a:ea typeface="華康儷楷書" panose="03000509000000000000" pitchFamily="65" charset="-120"/>
              </a:rPr>
              <a:t>5</a:t>
            </a:r>
            <a:r>
              <a:rPr lang="zh-TW" altLang="en-US" sz="2000" dirty="0">
                <a:latin typeface="華康儷楷書" panose="03000509000000000000" pitchFamily="65" charset="-120"/>
                <a:ea typeface="華康儷楷書" panose="03000509000000000000" pitchFamily="65" charset="-120"/>
              </a:rPr>
              <a:t>月</a:t>
            </a:r>
            <a:r>
              <a:rPr lang="en-US" altLang="zh-TW" sz="2000" dirty="0">
                <a:latin typeface="華康儷楷書" panose="03000509000000000000" pitchFamily="65" charset="-120"/>
                <a:ea typeface="華康儷楷書" panose="03000509000000000000" pitchFamily="65" charset="-120"/>
              </a:rPr>
              <a:t>27</a:t>
            </a:r>
            <a:r>
              <a:rPr lang="zh-TW" altLang="en-US" sz="2000" dirty="0">
                <a:latin typeface="華康儷楷書" panose="03000509000000000000" pitchFamily="65" charset="-120"/>
                <a:ea typeface="華康儷楷書" panose="03000509000000000000" pitchFamily="65" charset="-120"/>
              </a:rPr>
              <a:t>日</a:t>
            </a:r>
            <a:r>
              <a:rPr lang="en-US" altLang="zh-TW" sz="2000" dirty="0">
                <a:latin typeface="華康儷楷書" panose="03000509000000000000" pitchFamily="65" charset="-120"/>
                <a:ea typeface="華康儷楷書" panose="03000509000000000000" pitchFamily="65" charset="-120"/>
              </a:rPr>
              <a:t>(</a:t>
            </a:r>
            <a:r>
              <a:rPr lang="zh-TW" altLang="en-US" sz="2000" dirty="0">
                <a:latin typeface="華康儷楷書" panose="03000509000000000000" pitchFamily="65" charset="-120"/>
                <a:ea typeface="華康儷楷書" panose="03000509000000000000" pitchFamily="65" charset="-120"/>
              </a:rPr>
              <a:t>星期五</a:t>
            </a:r>
            <a:r>
              <a:rPr lang="en-US" altLang="zh-TW" sz="2000" dirty="0">
                <a:latin typeface="華康儷楷書" panose="03000509000000000000" pitchFamily="65" charset="-120"/>
                <a:ea typeface="華康儷楷書" panose="03000509000000000000" pitchFamily="65" charset="-120"/>
              </a:rPr>
              <a:t>)21:00</a:t>
            </a:r>
            <a:r>
              <a:rPr lang="zh-TW" altLang="en-US" sz="2000" dirty="0">
                <a:latin typeface="華康儷楷書" panose="03000509000000000000" pitchFamily="65" charset="-120"/>
                <a:ea typeface="華康儷楷書" panose="03000509000000000000" pitchFamily="65" charset="-120"/>
              </a:rPr>
              <a:t>前），向就讀學校提出疑義</a:t>
            </a:r>
            <a:r>
              <a:rPr lang="zh-TW" altLang="en-US" sz="2000" dirty="0" smtClean="0">
                <a:latin typeface="華康儷楷書" panose="03000509000000000000" pitchFamily="65" charset="-120"/>
                <a:ea typeface="華康儷楷書" panose="03000509000000000000" pitchFamily="65" charset="-120"/>
              </a:rPr>
              <a:t>申請。</a:t>
            </a:r>
            <a:endParaRPr lang="en-US" altLang="zh-TW" sz="2000" dirty="0" smtClean="0">
              <a:latin typeface="華康儷楷書" panose="03000509000000000000" pitchFamily="65" charset="-120"/>
              <a:ea typeface="華康儷楷書" panose="03000509000000000000" pitchFamily="65" charset="-120"/>
            </a:endParaRPr>
          </a:p>
          <a:p>
            <a:pPr marL="268288" indent="-268288" algn="just">
              <a:lnSpc>
                <a:spcPct val="100000"/>
              </a:lnSpc>
              <a:buFont typeface="+mj-lt"/>
              <a:buAutoNum type="arabicPeriod"/>
            </a:pPr>
            <a:r>
              <a:rPr lang="zh-TW" altLang="en-US" sz="2000" dirty="0" smtClean="0">
                <a:latin typeface="華康儷楷書" panose="03000509000000000000" pitchFamily="65" charset="-120"/>
                <a:ea typeface="華康儷楷書" panose="03000509000000000000" pitchFamily="65" charset="-120"/>
              </a:rPr>
              <a:t>就讀</a:t>
            </a:r>
            <a:r>
              <a:rPr lang="zh-TW" altLang="en-US" sz="2000" dirty="0">
                <a:latin typeface="華康儷楷書" panose="03000509000000000000" pitchFamily="65" charset="-120"/>
                <a:ea typeface="華康儷楷書" panose="03000509000000000000" pitchFamily="65" charset="-120"/>
              </a:rPr>
              <a:t>學校接獲所屬學生反映後，應於</a:t>
            </a:r>
            <a:r>
              <a:rPr lang="en-US" altLang="zh-TW" sz="2000" dirty="0">
                <a:latin typeface="華康儷楷書" panose="03000509000000000000" pitchFamily="65" charset="-120"/>
                <a:ea typeface="華康儷楷書" panose="03000509000000000000" pitchFamily="65" charset="-120"/>
              </a:rPr>
              <a:t>3</a:t>
            </a:r>
            <a:r>
              <a:rPr lang="zh-TW" altLang="en-US" sz="2000" dirty="0">
                <a:latin typeface="華康儷楷書" panose="03000509000000000000" pitchFamily="65" charset="-120"/>
                <a:ea typeface="華康儷楷書" panose="03000509000000000000" pitchFamily="65" charset="-120"/>
              </a:rPr>
              <a:t>日內查明並備文逕向中央資料庫學習歷程檔案主管權責單位辦理更正</a:t>
            </a:r>
            <a:endParaRPr lang="en-US" altLang="zh-TW" sz="2000" dirty="0">
              <a:latin typeface="華康儷楷書" panose="03000509000000000000" pitchFamily="65" charset="-120"/>
              <a:ea typeface="華康儷楷書" panose="03000509000000000000" pitchFamily="65" charset="-120"/>
            </a:endParaRPr>
          </a:p>
          <a:p>
            <a:pPr marL="268288" indent="-268288" algn="just">
              <a:lnSpc>
                <a:spcPct val="100000"/>
              </a:lnSpc>
              <a:buFont typeface="+mj-lt"/>
              <a:buAutoNum type="arabicPeriod"/>
            </a:pPr>
            <a:r>
              <a:rPr lang="zh-TW" altLang="en-US" sz="2000" dirty="0">
                <a:solidFill>
                  <a:srgbClr val="FF0000"/>
                </a:solidFill>
                <a:latin typeface="華康儷楷書" panose="03000509000000000000" pitchFamily="65" charset="-120"/>
                <a:ea typeface="華康儷楷書" panose="03000509000000000000" pitchFamily="65" charset="-120"/>
              </a:rPr>
              <a:t>逾期或未依本簡章規定提出疑義申請者，視同確認釋出中央資料庫學習歷程檔案無誤，概不受理複查及申訴</a:t>
            </a:r>
          </a:p>
        </p:txBody>
      </p:sp>
      <p:sp>
        <p:nvSpPr>
          <p:cNvPr id="4" name="投影片編號版面配置區 3"/>
          <p:cNvSpPr>
            <a:spLocks noGrp="1"/>
          </p:cNvSpPr>
          <p:nvPr>
            <p:ph type="sldNum" sz="quarter" idx="12"/>
          </p:nvPr>
        </p:nvSpPr>
        <p:spPr/>
        <p:txBody>
          <a:bodyPr/>
          <a:lstStyle/>
          <a:p>
            <a:pPr>
              <a:defRPr/>
            </a:pPr>
            <a:fld id="{52B5522C-A27E-428C-8770-BD9512493397}" type="slidenum">
              <a:rPr lang="zh-TW" altLang="en-US" smtClean="0"/>
              <a:pPr>
                <a:defRPr/>
              </a:pPr>
              <a:t>9</a:t>
            </a:fld>
            <a:endParaRPr lang="en-US" altLang="zh-TW" dirty="0"/>
          </a:p>
        </p:txBody>
      </p:sp>
      <p:sp>
        <p:nvSpPr>
          <p:cNvPr id="10" name="標題 1"/>
          <p:cNvSpPr txBox="1">
            <a:spLocks/>
          </p:cNvSpPr>
          <p:nvPr/>
        </p:nvSpPr>
        <p:spPr bwMode="auto">
          <a:xfrm>
            <a:off x="1251360" y="832515"/>
            <a:ext cx="8345809" cy="99628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800">
                <a:solidFill>
                  <a:schemeClr val="tx2"/>
                </a:solidFill>
                <a:latin typeface="+mj-lt"/>
                <a:ea typeface="+mj-ea"/>
                <a:cs typeface="+mj-cs"/>
              </a:defRPr>
            </a:lvl1pPr>
            <a:lvl2pPr algn="l" rtl="0" eaLnBrk="0" fontAlgn="base" hangingPunct="0">
              <a:spcBef>
                <a:spcPct val="0"/>
              </a:spcBef>
              <a:spcAft>
                <a:spcPct val="0"/>
              </a:spcAft>
              <a:defRPr kumimoji="1" sz="2800">
                <a:solidFill>
                  <a:schemeClr val="tx2"/>
                </a:solidFill>
                <a:latin typeface="Arial" charset="0"/>
                <a:ea typeface="華康中黑體" pitchFamily="49" charset="-120"/>
              </a:defRPr>
            </a:lvl2pPr>
            <a:lvl3pPr algn="l" rtl="0" eaLnBrk="0" fontAlgn="base" hangingPunct="0">
              <a:spcBef>
                <a:spcPct val="0"/>
              </a:spcBef>
              <a:spcAft>
                <a:spcPct val="0"/>
              </a:spcAft>
              <a:defRPr kumimoji="1" sz="2800">
                <a:solidFill>
                  <a:schemeClr val="tx2"/>
                </a:solidFill>
                <a:latin typeface="Arial" charset="0"/>
                <a:ea typeface="華康中黑體" pitchFamily="49" charset="-120"/>
              </a:defRPr>
            </a:lvl3pPr>
            <a:lvl4pPr algn="l" rtl="0" eaLnBrk="0" fontAlgn="base" hangingPunct="0">
              <a:spcBef>
                <a:spcPct val="0"/>
              </a:spcBef>
              <a:spcAft>
                <a:spcPct val="0"/>
              </a:spcAft>
              <a:defRPr kumimoji="1" sz="2800">
                <a:solidFill>
                  <a:schemeClr val="tx2"/>
                </a:solidFill>
                <a:latin typeface="Arial" charset="0"/>
                <a:ea typeface="華康中黑體" pitchFamily="49" charset="-120"/>
              </a:defRPr>
            </a:lvl4pPr>
            <a:lvl5pPr algn="l" rtl="0" eaLnBrk="0" fontAlgn="base" hangingPunct="0">
              <a:spcBef>
                <a:spcPct val="0"/>
              </a:spcBef>
              <a:spcAft>
                <a:spcPct val="0"/>
              </a:spcAft>
              <a:defRPr kumimoji="1" sz="2800">
                <a:solidFill>
                  <a:schemeClr val="tx2"/>
                </a:solidFill>
                <a:latin typeface="Arial" charset="0"/>
                <a:ea typeface="華康中黑體" pitchFamily="49" charset="-120"/>
              </a:defRPr>
            </a:lvl5pPr>
            <a:lvl6pPr marL="457200" algn="l" rtl="0" fontAlgn="base">
              <a:spcBef>
                <a:spcPct val="0"/>
              </a:spcBef>
              <a:spcAft>
                <a:spcPct val="0"/>
              </a:spcAft>
              <a:defRPr kumimoji="1" sz="2800">
                <a:solidFill>
                  <a:schemeClr val="tx2"/>
                </a:solidFill>
                <a:latin typeface="Arial" charset="0"/>
                <a:ea typeface="新細明體" charset="-120"/>
              </a:defRPr>
            </a:lvl6pPr>
            <a:lvl7pPr marL="914400" algn="l" rtl="0" fontAlgn="base">
              <a:spcBef>
                <a:spcPct val="0"/>
              </a:spcBef>
              <a:spcAft>
                <a:spcPct val="0"/>
              </a:spcAft>
              <a:defRPr kumimoji="1" sz="2800">
                <a:solidFill>
                  <a:schemeClr val="tx2"/>
                </a:solidFill>
                <a:latin typeface="Arial" charset="0"/>
                <a:ea typeface="新細明體" charset="-120"/>
              </a:defRPr>
            </a:lvl7pPr>
            <a:lvl8pPr marL="1371600" algn="l" rtl="0" fontAlgn="base">
              <a:spcBef>
                <a:spcPct val="0"/>
              </a:spcBef>
              <a:spcAft>
                <a:spcPct val="0"/>
              </a:spcAft>
              <a:defRPr kumimoji="1" sz="2800">
                <a:solidFill>
                  <a:schemeClr val="tx2"/>
                </a:solidFill>
                <a:latin typeface="Arial" charset="0"/>
                <a:ea typeface="新細明體" charset="-120"/>
              </a:defRPr>
            </a:lvl8pPr>
            <a:lvl9pPr marL="1828800" algn="l" rtl="0" fontAlgn="base">
              <a:spcBef>
                <a:spcPct val="0"/>
              </a:spcBef>
              <a:spcAft>
                <a:spcPct val="0"/>
              </a:spcAft>
              <a:defRPr kumimoji="1" sz="2800">
                <a:solidFill>
                  <a:schemeClr val="tx2"/>
                </a:solidFill>
                <a:latin typeface="Arial" charset="0"/>
                <a:ea typeface="新細明體" charset="-120"/>
              </a:defRPr>
            </a:lvl9pPr>
          </a:lstStyle>
          <a:p>
            <a:pPr eaLnBrk="1" hangingPunct="1"/>
            <a:r>
              <a:rPr lang="zh-TW" altLang="en-US" b="1" spc="-100" dirty="0">
                <a:solidFill>
                  <a:schemeClr val="tx1"/>
                </a:solidFill>
                <a:latin typeface="Book Antiqua" panose="02040602050305030304" pitchFamily="18" charset="0"/>
                <a:ea typeface="華康儷楷書" panose="03000509000000000000" pitchFamily="65" charset="-120"/>
              </a:rPr>
              <a:t>學習歷程中央資料庫釋出資料</a:t>
            </a:r>
            <a:r>
              <a:rPr lang="en-US" altLang="zh-TW" b="1" spc="-100" dirty="0">
                <a:solidFill>
                  <a:schemeClr val="tx1"/>
                </a:solidFill>
                <a:latin typeface="Book Antiqua" panose="02040602050305030304" pitchFamily="18" charset="0"/>
                <a:ea typeface="華康儷楷書" panose="03000509000000000000" pitchFamily="65" charset="-120"/>
              </a:rPr>
              <a:t>(EP</a:t>
            </a:r>
            <a:r>
              <a:rPr lang="zh-TW" altLang="en-US" b="1" spc="-100" dirty="0">
                <a:solidFill>
                  <a:schemeClr val="tx1"/>
                </a:solidFill>
                <a:latin typeface="Book Antiqua" panose="02040602050305030304" pitchFamily="18" charset="0"/>
                <a:ea typeface="華康儷楷書" panose="03000509000000000000" pitchFamily="65" charset="-120"/>
              </a:rPr>
              <a:t>檔案</a:t>
            </a:r>
            <a:r>
              <a:rPr lang="en-US" altLang="zh-TW" b="1" spc="-100" dirty="0">
                <a:solidFill>
                  <a:schemeClr val="tx1"/>
                </a:solidFill>
                <a:latin typeface="Book Antiqua" panose="02040602050305030304" pitchFamily="18" charset="0"/>
                <a:ea typeface="華康儷楷書" panose="03000509000000000000" pitchFamily="65" charset="-120"/>
              </a:rPr>
              <a:t>)</a:t>
            </a:r>
            <a:r>
              <a:rPr lang="zh-TW" altLang="en-US" b="1" spc="-100" dirty="0">
                <a:solidFill>
                  <a:schemeClr val="tx1"/>
                </a:solidFill>
                <a:latin typeface="Book Antiqua" panose="02040602050305030304" pitchFamily="18" charset="0"/>
                <a:ea typeface="華康儷楷書" panose="03000509000000000000" pitchFamily="65" charset="-120"/>
              </a:rPr>
              <a:t>查看及</a:t>
            </a:r>
            <a:endParaRPr lang="en-US" altLang="zh-TW" b="1" spc="-100" dirty="0">
              <a:solidFill>
                <a:schemeClr val="tx1"/>
              </a:solidFill>
              <a:latin typeface="Book Antiqua" panose="02040602050305030304" pitchFamily="18" charset="0"/>
              <a:ea typeface="華康儷楷書" panose="03000509000000000000" pitchFamily="65" charset="-120"/>
            </a:endParaRPr>
          </a:p>
          <a:p>
            <a:pPr eaLnBrk="1" hangingPunct="1"/>
            <a:r>
              <a:rPr lang="zh-TW" altLang="en-US" b="1" spc="-100" dirty="0">
                <a:solidFill>
                  <a:schemeClr val="tx1"/>
                </a:solidFill>
                <a:latin typeface="Book Antiqua" panose="02040602050305030304" pitchFamily="18" charset="0"/>
                <a:ea typeface="華康儷楷書" panose="03000509000000000000" pitchFamily="65" charset="-120"/>
              </a:rPr>
              <a:t>校系科</a:t>
            </a:r>
            <a:r>
              <a:rPr lang="en-US" altLang="zh-TW" b="1" spc="-100" dirty="0">
                <a:solidFill>
                  <a:schemeClr val="tx1"/>
                </a:solidFill>
                <a:latin typeface="Book Antiqua" panose="02040602050305030304" pitchFamily="18" charset="0"/>
                <a:ea typeface="華康儷楷書" panose="03000509000000000000" pitchFamily="65" charset="-120"/>
              </a:rPr>
              <a:t>(</a:t>
            </a:r>
            <a:r>
              <a:rPr lang="zh-TW" altLang="en-US" b="1" spc="-100" dirty="0">
                <a:solidFill>
                  <a:schemeClr val="tx1"/>
                </a:solidFill>
                <a:latin typeface="Book Antiqua" panose="02040602050305030304" pitchFamily="18" charset="0"/>
                <a:ea typeface="華康儷楷書" panose="03000509000000000000" pitchFamily="65" charset="-120"/>
              </a:rPr>
              <a:t>組</a:t>
            </a:r>
            <a:r>
              <a:rPr lang="en-US" altLang="zh-TW" b="1" spc="-100" dirty="0">
                <a:solidFill>
                  <a:schemeClr val="tx1"/>
                </a:solidFill>
                <a:latin typeface="Book Antiqua" panose="02040602050305030304" pitchFamily="18" charset="0"/>
                <a:ea typeface="華康儷楷書" panose="03000509000000000000" pitchFamily="65" charset="-120"/>
              </a:rPr>
              <a:t>)</a:t>
            </a:r>
            <a:r>
              <a:rPr lang="zh-TW" altLang="en-US" b="1" spc="-100" dirty="0">
                <a:solidFill>
                  <a:schemeClr val="tx1"/>
                </a:solidFill>
                <a:latin typeface="Book Antiqua" panose="02040602050305030304" pitchFamily="18" charset="0"/>
                <a:ea typeface="華康儷楷書" panose="03000509000000000000" pitchFamily="65" charset="-120"/>
              </a:rPr>
              <a:t>學程上傳檔案勾選清單預擬練習版開放</a:t>
            </a:r>
          </a:p>
        </p:txBody>
      </p:sp>
      <p:sp>
        <p:nvSpPr>
          <p:cNvPr id="7" name="矩形 6">
            <a:extLst>
              <a:ext uri="{FF2B5EF4-FFF2-40B4-BE49-F238E27FC236}">
                <a16:creationId xmlns:a16="http://schemas.microsoft.com/office/drawing/2014/main" xmlns="" id="{EE75C49D-C5B8-4B96-96F2-64184EEB63B6}"/>
              </a:ext>
            </a:extLst>
          </p:cNvPr>
          <p:cNvSpPr/>
          <p:nvPr/>
        </p:nvSpPr>
        <p:spPr>
          <a:xfrm>
            <a:off x="0" y="67516"/>
            <a:ext cx="974653" cy="62354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t>變革</a:t>
            </a:r>
          </a:p>
        </p:txBody>
      </p:sp>
    </p:spTree>
    <p:extLst>
      <p:ext uri="{BB962C8B-B14F-4D97-AF65-F5344CB8AC3E}">
        <p14:creationId xmlns:p14="http://schemas.microsoft.com/office/powerpoint/2010/main" xmlns="" val="385495895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2"/>
          <a:srcRect r="1182"/>
          <a:stretch/>
        </p:blipFill>
        <p:spPr>
          <a:xfrm>
            <a:off x="4889841" y="812651"/>
            <a:ext cx="4329035" cy="1158235"/>
          </a:xfrm>
          <a:prstGeom prst="rect">
            <a:avLst/>
          </a:prstGeom>
        </p:spPr>
      </p:pic>
      <p:sp>
        <p:nvSpPr>
          <p:cNvPr id="6" name="矩形 5"/>
          <p:cNvSpPr/>
          <p:nvPr/>
        </p:nvSpPr>
        <p:spPr>
          <a:xfrm>
            <a:off x="839416" y="116635"/>
            <a:ext cx="9577064" cy="461665"/>
          </a:xfrm>
          <a:prstGeom prst="rect">
            <a:avLst/>
          </a:prstGeom>
        </p:spPr>
        <p:txBody>
          <a:bodyPr wrap="square">
            <a:spAutoFit/>
          </a:bodyPr>
          <a:lstStyle/>
          <a:p>
            <a:r>
              <a:rPr lang="zh-TW" altLang="en-US" sz="2400" b="1" kern="0" dirty="0" smtClean="0">
                <a:solidFill>
                  <a:srgbClr val="000000"/>
                </a:solidFill>
                <a:latin typeface="標楷體" panose="03000509000000000000" pitchFamily="65" charset="-120"/>
                <a:ea typeface="標楷體" panose="03000509000000000000" pitchFamily="65" charset="-120"/>
              </a:rPr>
              <a:t>第一</a:t>
            </a:r>
            <a:r>
              <a:rPr lang="zh-TW" altLang="en-US" sz="2400" b="1" kern="0" dirty="0">
                <a:solidFill>
                  <a:srgbClr val="000000"/>
                </a:solidFill>
                <a:latin typeface="標楷體" panose="03000509000000000000" pitchFamily="65" charset="-120"/>
                <a:ea typeface="標楷體" panose="03000509000000000000" pitchFamily="65" charset="-120"/>
              </a:rPr>
              <a:t>階段個別報名及繳費</a:t>
            </a:r>
            <a:r>
              <a:rPr lang="zh-TW" altLang="en-US" sz="2400" b="1" kern="0" dirty="0" smtClean="0">
                <a:solidFill>
                  <a:srgbClr val="000000"/>
                </a:solidFill>
                <a:latin typeface="標楷體" panose="03000509000000000000" pitchFamily="65" charset="-120"/>
                <a:ea typeface="標楷體" panose="03000509000000000000" pitchFamily="65" charset="-120"/>
              </a:rPr>
              <a:t>系統</a:t>
            </a:r>
            <a:r>
              <a:rPr lang="en-US" altLang="zh-TW" sz="2400" b="1" kern="0" dirty="0" smtClean="0">
                <a:solidFill>
                  <a:srgbClr val="FF0000"/>
                </a:solidFill>
                <a:latin typeface="標楷體" panose="03000509000000000000" pitchFamily="65" charset="-120"/>
                <a:ea typeface="標楷體" panose="03000509000000000000" pitchFamily="65" charset="-120"/>
              </a:rPr>
              <a:t>-</a:t>
            </a:r>
            <a:r>
              <a:rPr lang="zh-TW" altLang="en-US" sz="2400" b="1" kern="0" dirty="0">
                <a:solidFill>
                  <a:srgbClr val="FF0000"/>
                </a:solidFill>
                <a:latin typeface="標楷體" panose="03000509000000000000" pitchFamily="65" charset="-120"/>
                <a:ea typeface="標楷體" panose="03000509000000000000" pitchFamily="65" charset="-120"/>
              </a:rPr>
              <a:t>選擇可報名之甄選校系科</a:t>
            </a:r>
            <a:r>
              <a:rPr lang="en-US" altLang="zh-TW" sz="2400" b="1" kern="0" dirty="0">
                <a:solidFill>
                  <a:srgbClr val="FF0000"/>
                </a:solidFill>
                <a:latin typeface="標楷體" panose="03000509000000000000" pitchFamily="65" charset="-120"/>
                <a:ea typeface="標楷體" panose="03000509000000000000" pitchFamily="65" charset="-120"/>
              </a:rPr>
              <a:t>(</a:t>
            </a:r>
            <a:r>
              <a:rPr lang="zh-TW" altLang="en-US" sz="2400" b="1" kern="0" dirty="0">
                <a:solidFill>
                  <a:srgbClr val="FF0000"/>
                </a:solidFill>
                <a:latin typeface="標楷體" panose="03000509000000000000" pitchFamily="65" charset="-120"/>
                <a:ea typeface="標楷體" panose="03000509000000000000" pitchFamily="65" charset="-120"/>
              </a:rPr>
              <a:t>組</a:t>
            </a:r>
            <a:r>
              <a:rPr lang="en-US" altLang="zh-TW" sz="2400" b="1" kern="0" dirty="0">
                <a:solidFill>
                  <a:srgbClr val="FF0000"/>
                </a:solidFill>
                <a:latin typeface="標楷體" panose="03000509000000000000" pitchFamily="65" charset="-120"/>
                <a:ea typeface="標楷體" panose="03000509000000000000" pitchFamily="65" charset="-120"/>
              </a:rPr>
              <a:t>)</a:t>
            </a:r>
            <a:r>
              <a:rPr lang="zh-TW" altLang="en-US" sz="2400" b="1" kern="0" dirty="0">
                <a:solidFill>
                  <a:srgbClr val="FF0000"/>
                </a:solidFill>
                <a:latin typeface="標楷體" panose="03000509000000000000" pitchFamily="65" charset="-120"/>
                <a:ea typeface="標楷體" panose="03000509000000000000" pitchFamily="65" charset="-120"/>
              </a:rPr>
              <a:t>學程</a:t>
            </a:r>
            <a:endParaRPr lang="zh-TW" altLang="en-US" dirty="0"/>
          </a:p>
        </p:txBody>
      </p:sp>
      <p:sp>
        <p:nvSpPr>
          <p:cNvPr id="9" name="圓角矩形 8"/>
          <p:cNvSpPr/>
          <p:nvPr/>
        </p:nvSpPr>
        <p:spPr>
          <a:xfrm>
            <a:off x="9275557" y="1389873"/>
            <a:ext cx="2869682" cy="1008112"/>
          </a:xfrm>
          <a:prstGeom prst="round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fontAlgn="auto">
              <a:spcBef>
                <a:spcPts val="0"/>
              </a:spcBef>
              <a:spcAft>
                <a:spcPts val="0"/>
              </a:spcAft>
            </a:pPr>
            <a:r>
              <a:rPr kumimoji="0" lang="zh-TW" altLang="en-US" sz="2000" dirty="0">
                <a:solidFill>
                  <a:prstClr val="black"/>
                </a:solidFill>
                <a:latin typeface="標楷體" panose="03000509000000000000" pitchFamily="65" charset="-120"/>
                <a:ea typeface="標楷體" panose="03000509000000000000" pitchFamily="65" charset="-120"/>
              </a:rPr>
              <a:t>系統檢核報名資料並提供錯誤或提示之訊息</a:t>
            </a:r>
          </a:p>
        </p:txBody>
      </p:sp>
      <p:pic>
        <p:nvPicPr>
          <p:cNvPr id="13" name="圖片 12"/>
          <p:cNvPicPr>
            <a:picLocks noChangeAspect="1"/>
          </p:cNvPicPr>
          <p:nvPr/>
        </p:nvPicPr>
        <p:blipFill rotWithShape="1">
          <a:blip r:embed="rId3">
            <a:extLst>
              <a:ext uri="{28A0092B-C50C-407E-A947-70E740481C1C}">
                <a14:useLocalDpi xmlns:a14="http://schemas.microsoft.com/office/drawing/2010/main" xmlns="" val="0"/>
              </a:ext>
            </a:extLst>
          </a:blip>
          <a:srcRect l="26021" t="10943" r="25693" b="75095"/>
          <a:stretch/>
        </p:blipFill>
        <p:spPr>
          <a:xfrm>
            <a:off x="4847834" y="3234074"/>
            <a:ext cx="4371042" cy="1109932"/>
          </a:xfrm>
          <a:prstGeom prst="rect">
            <a:avLst/>
          </a:prstGeom>
        </p:spPr>
      </p:pic>
      <p:sp>
        <p:nvSpPr>
          <p:cNvPr id="19" name="文字方塊 18"/>
          <p:cNvSpPr txBox="1"/>
          <p:nvPr/>
        </p:nvSpPr>
        <p:spPr>
          <a:xfrm>
            <a:off x="1162746" y="923043"/>
            <a:ext cx="3518676" cy="923330"/>
          </a:xfrm>
          <a:prstGeom prst="rect">
            <a:avLst/>
          </a:prstGeom>
          <a:noFill/>
        </p:spPr>
        <p:txBody>
          <a:bodyPr wrap="square" rtlCol="0">
            <a:spAutoFit/>
          </a:bodyPr>
          <a:lstStyle/>
          <a:p>
            <a:pPr marL="176213" indent="-176213" algn="just"/>
            <a:r>
              <a:rPr lang="en-US" altLang="zh-TW" dirty="0">
                <a:latin typeface="Times New Roman" panose="02020603050405020304" pitchFamily="18" charset="0"/>
                <a:ea typeface="標楷體" panose="03000509000000000000" pitchFamily="65" charset="-120"/>
              </a:rPr>
              <a:t>1.</a:t>
            </a:r>
            <a:r>
              <a:rPr lang="zh-TW" altLang="en-US" dirty="0">
                <a:latin typeface="Times New Roman" panose="02020603050405020304" pitchFamily="18" charset="0"/>
                <a:ea typeface="標楷體" panose="03000509000000000000" pitchFamily="65" charset="-120"/>
              </a:rPr>
              <a:t>考生所選填之校系科</a:t>
            </a:r>
            <a:r>
              <a:rPr lang="en-US" altLang="zh-TW" dirty="0">
                <a:latin typeface="Times New Roman" panose="02020603050405020304" pitchFamily="18" charset="0"/>
                <a:ea typeface="標楷體" panose="03000509000000000000" pitchFamily="65" charset="-120"/>
              </a:rPr>
              <a:t>(</a:t>
            </a:r>
            <a:r>
              <a:rPr lang="zh-TW" altLang="en-US" dirty="0">
                <a:latin typeface="Times New Roman" panose="02020603050405020304" pitchFamily="18" charset="0"/>
                <a:ea typeface="標楷體" panose="03000509000000000000" pitchFamily="65" charset="-120"/>
              </a:rPr>
              <a:t>組</a:t>
            </a:r>
            <a:r>
              <a:rPr lang="en-US" altLang="zh-TW" dirty="0">
                <a:latin typeface="Times New Roman" panose="02020603050405020304" pitchFamily="18" charset="0"/>
                <a:ea typeface="標楷體" panose="03000509000000000000" pitchFamily="65" charset="-120"/>
              </a:rPr>
              <a:t>)</a:t>
            </a:r>
            <a:r>
              <a:rPr lang="zh-TW" altLang="en-US" dirty="0">
                <a:latin typeface="Times New Roman" panose="02020603050405020304" pitchFamily="18" charset="0"/>
                <a:ea typeface="標楷體" panose="03000509000000000000" pitchFamily="65" charset="-120"/>
              </a:rPr>
              <a:t>、學程，報名之學校僅能</a:t>
            </a:r>
            <a:r>
              <a:rPr lang="zh-TW" altLang="en-US" dirty="0">
                <a:solidFill>
                  <a:srgbClr val="0000FF"/>
                </a:solidFill>
                <a:latin typeface="Times New Roman" panose="02020603050405020304" pitchFamily="18" charset="0"/>
                <a:ea typeface="標楷體" panose="03000509000000000000" pitchFamily="65" charset="-120"/>
              </a:rPr>
              <a:t>選填</a:t>
            </a:r>
            <a:r>
              <a:rPr lang="en-US" altLang="zh-TW" dirty="0">
                <a:solidFill>
                  <a:srgbClr val="0000FF"/>
                </a:solidFill>
                <a:latin typeface="Times New Roman" panose="02020603050405020304" pitchFamily="18" charset="0"/>
                <a:ea typeface="標楷體" panose="03000509000000000000" pitchFamily="65" charset="-120"/>
              </a:rPr>
              <a:t>1</a:t>
            </a:r>
            <a:r>
              <a:rPr lang="zh-TW" altLang="en-US" dirty="0">
                <a:solidFill>
                  <a:srgbClr val="0000FF"/>
                </a:solidFill>
                <a:latin typeface="Times New Roman" panose="02020603050405020304" pitchFamily="18" charset="0"/>
                <a:ea typeface="標楷體" panose="03000509000000000000" pitchFamily="65" charset="-120"/>
              </a:rPr>
              <a:t>個校系科</a:t>
            </a:r>
            <a:r>
              <a:rPr lang="en-US" altLang="zh-TW" dirty="0">
                <a:solidFill>
                  <a:srgbClr val="0000FF"/>
                </a:solidFill>
                <a:latin typeface="Times New Roman" panose="02020603050405020304" pitchFamily="18" charset="0"/>
                <a:ea typeface="標楷體" panose="03000509000000000000" pitchFamily="65" charset="-120"/>
              </a:rPr>
              <a:t>(</a:t>
            </a:r>
            <a:r>
              <a:rPr lang="zh-TW" altLang="en-US" dirty="0">
                <a:solidFill>
                  <a:srgbClr val="0000FF"/>
                </a:solidFill>
                <a:latin typeface="Times New Roman" panose="02020603050405020304" pitchFamily="18" charset="0"/>
                <a:ea typeface="標楷體" panose="03000509000000000000" pitchFamily="65" charset="-120"/>
              </a:rPr>
              <a:t>組</a:t>
            </a:r>
            <a:r>
              <a:rPr lang="en-US" altLang="zh-TW" dirty="0">
                <a:solidFill>
                  <a:srgbClr val="0000FF"/>
                </a:solidFill>
                <a:latin typeface="Times New Roman" panose="02020603050405020304" pitchFamily="18" charset="0"/>
                <a:ea typeface="標楷體" panose="03000509000000000000" pitchFamily="65" charset="-120"/>
              </a:rPr>
              <a:t>)</a:t>
            </a:r>
            <a:r>
              <a:rPr lang="zh-TW" altLang="en-US" dirty="0">
                <a:solidFill>
                  <a:srgbClr val="0000FF"/>
                </a:solidFill>
                <a:latin typeface="Times New Roman" panose="02020603050405020304" pitchFamily="18" charset="0"/>
                <a:ea typeface="標楷體" panose="03000509000000000000" pitchFamily="65" charset="-120"/>
              </a:rPr>
              <a:t>、學</a:t>
            </a:r>
            <a:r>
              <a:rPr lang="zh-TW" altLang="en-US" dirty="0" smtClean="0">
                <a:solidFill>
                  <a:srgbClr val="0000FF"/>
                </a:solidFill>
                <a:latin typeface="Times New Roman" panose="02020603050405020304" pitchFamily="18" charset="0"/>
                <a:ea typeface="標楷體" panose="03000509000000000000" pitchFamily="65" charset="-120"/>
              </a:rPr>
              <a:t>程</a:t>
            </a:r>
            <a:endParaRPr lang="en-US" altLang="zh-TW" dirty="0">
              <a:solidFill>
                <a:srgbClr val="0000FF"/>
              </a:solidFill>
              <a:latin typeface="Times New Roman" panose="02020603050405020304" pitchFamily="18" charset="0"/>
              <a:ea typeface="標楷體" panose="03000509000000000000" pitchFamily="65" charset="-120"/>
            </a:endParaRPr>
          </a:p>
        </p:txBody>
      </p:sp>
      <p:pic>
        <p:nvPicPr>
          <p:cNvPr id="14" name="圖片 13">
            <a:extLst>
              <a:ext uri="{FF2B5EF4-FFF2-40B4-BE49-F238E27FC236}">
                <a16:creationId xmlns:a16="http://schemas.microsoft.com/office/drawing/2014/main" xmlns="" id="{35B0FF71-651A-4134-BF09-39572A91771C}"/>
              </a:ext>
            </a:extLst>
          </p:cNvPr>
          <p:cNvPicPr>
            <a:picLocks noChangeAspect="1"/>
          </p:cNvPicPr>
          <p:nvPr/>
        </p:nvPicPr>
        <p:blipFill>
          <a:blip r:embed="rId4"/>
          <a:stretch>
            <a:fillRect/>
          </a:stretch>
        </p:blipFill>
        <p:spPr>
          <a:xfrm>
            <a:off x="4818252" y="1971518"/>
            <a:ext cx="4400624" cy="1181100"/>
          </a:xfrm>
          <a:prstGeom prst="rect">
            <a:avLst/>
          </a:prstGeom>
        </p:spPr>
      </p:pic>
      <p:pic>
        <p:nvPicPr>
          <p:cNvPr id="3" name="圖片 2"/>
          <p:cNvPicPr>
            <a:picLocks noChangeAspect="1"/>
          </p:cNvPicPr>
          <p:nvPr/>
        </p:nvPicPr>
        <p:blipFill>
          <a:blip r:embed="rId5"/>
          <a:stretch>
            <a:fillRect/>
          </a:stretch>
        </p:blipFill>
        <p:spPr>
          <a:xfrm>
            <a:off x="4847835" y="4369123"/>
            <a:ext cx="4371042" cy="1228853"/>
          </a:xfrm>
          <a:prstGeom prst="rect">
            <a:avLst/>
          </a:prstGeom>
        </p:spPr>
      </p:pic>
      <p:pic>
        <p:nvPicPr>
          <p:cNvPr id="5" name="圖片 4"/>
          <p:cNvPicPr>
            <a:picLocks noChangeAspect="1"/>
          </p:cNvPicPr>
          <p:nvPr/>
        </p:nvPicPr>
        <p:blipFill>
          <a:blip r:embed="rId6"/>
          <a:stretch>
            <a:fillRect/>
          </a:stretch>
        </p:blipFill>
        <p:spPr>
          <a:xfrm>
            <a:off x="4847835" y="5597976"/>
            <a:ext cx="4371042" cy="1235497"/>
          </a:xfrm>
          <a:prstGeom prst="rect">
            <a:avLst/>
          </a:prstGeom>
        </p:spPr>
      </p:pic>
      <p:sp>
        <p:nvSpPr>
          <p:cNvPr id="23" name="文字方塊 22"/>
          <p:cNvSpPr txBox="1"/>
          <p:nvPr/>
        </p:nvSpPr>
        <p:spPr>
          <a:xfrm>
            <a:off x="1170993" y="1611972"/>
            <a:ext cx="3518676" cy="2031325"/>
          </a:xfrm>
          <a:prstGeom prst="rect">
            <a:avLst/>
          </a:prstGeom>
          <a:noFill/>
        </p:spPr>
        <p:txBody>
          <a:bodyPr wrap="square" rtlCol="0">
            <a:spAutoFit/>
          </a:bodyPr>
          <a:lstStyle/>
          <a:p>
            <a:pPr marL="176213" indent="-176213" algn="just"/>
            <a:endParaRPr lang="en-US" altLang="zh-TW" dirty="0">
              <a:latin typeface="Times New Roman" panose="02020603050405020304" pitchFamily="18" charset="0"/>
              <a:ea typeface="標楷體" panose="03000509000000000000" pitchFamily="65" charset="-120"/>
            </a:endParaRPr>
          </a:p>
          <a:p>
            <a:pPr marL="176213" indent="-176213" algn="just"/>
            <a:r>
              <a:rPr lang="en-US" altLang="zh-TW" dirty="0">
                <a:latin typeface="Times New Roman" panose="02020603050405020304" pitchFamily="18" charset="0"/>
                <a:ea typeface="標楷體" panose="03000509000000000000" pitchFamily="65" charset="-120"/>
              </a:rPr>
              <a:t>2.</a:t>
            </a:r>
            <a:r>
              <a:rPr lang="zh-TW" altLang="en-US" dirty="0" smtClean="0">
                <a:latin typeface="Times New Roman" panose="02020603050405020304" pitchFamily="18" charset="0"/>
                <a:ea typeface="標楷體" panose="03000509000000000000" pitchFamily="65" charset="-120"/>
              </a:rPr>
              <a:t>範例說明：</a:t>
            </a:r>
            <a:endParaRPr lang="en-US" altLang="zh-TW" dirty="0" smtClean="0">
              <a:latin typeface="Times New Roman" panose="02020603050405020304" pitchFamily="18" charset="0"/>
              <a:ea typeface="標楷體" panose="03000509000000000000" pitchFamily="65" charset="-120"/>
            </a:endParaRPr>
          </a:p>
          <a:p>
            <a:pPr marL="176213" indent="-176213" algn="just"/>
            <a:r>
              <a:rPr lang="en-US" altLang="zh-TW" dirty="0">
                <a:latin typeface="Times New Roman" panose="02020603050405020304" pitchFamily="18" charset="0"/>
                <a:ea typeface="標楷體" panose="03000509000000000000" pitchFamily="65" charset="-120"/>
              </a:rPr>
              <a:t> </a:t>
            </a:r>
            <a:r>
              <a:rPr lang="en-US" altLang="zh-TW" dirty="0" smtClean="0">
                <a:latin typeface="Times New Roman" panose="02020603050405020304" pitchFamily="18" charset="0"/>
                <a:ea typeface="標楷體" panose="03000509000000000000" pitchFamily="65" charset="-120"/>
              </a:rPr>
              <a:t>  </a:t>
            </a:r>
            <a:r>
              <a:rPr lang="zh-TW" altLang="en-US" dirty="0" smtClean="0">
                <a:latin typeface="Times New Roman" panose="02020603050405020304" pitchFamily="18" charset="0"/>
                <a:ea typeface="標楷體" panose="03000509000000000000" pitchFamily="65" charset="-120"/>
              </a:rPr>
              <a:t>甲</a:t>
            </a:r>
            <a:r>
              <a:rPr lang="zh-TW" altLang="en-US" dirty="0">
                <a:latin typeface="Times New Roman" panose="02020603050405020304" pitchFamily="18" charset="0"/>
                <a:ea typeface="標楷體" panose="03000509000000000000" pitchFamily="65" charset="-120"/>
              </a:rPr>
              <a:t>生為一般生，且不具有原住民或離島生身分，但選填之校系科</a:t>
            </a:r>
            <a:r>
              <a:rPr lang="en-US" altLang="zh-TW" dirty="0">
                <a:latin typeface="Times New Roman" panose="02020603050405020304" pitchFamily="18" charset="0"/>
                <a:ea typeface="標楷體" panose="03000509000000000000" pitchFamily="65" charset="-120"/>
              </a:rPr>
              <a:t>(</a:t>
            </a:r>
            <a:r>
              <a:rPr lang="zh-TW" altLang="en-US" dirty="0">
                <a:latin typeface="Times New Roman" panose="02020603050405020304" pitchFamily="18" charset="0"/>
                <a:ea typeface="標楷體" panose="03000509000000000000" pitchFamily="65" charset="-120"/>
              </a:rPr>
              <a:t>組</a:t>
            </a:r>
            <a:r>
              <a:rPr lang="en-US" altLang="zh-TW" dirty="0">
                <a:latin typeface="Times New Roman" panose="02020603050405020304" pitchFamily="18" charset="0"/>
                <a:ea typeface="標楷體" panose="03000509000000000000" pitchFamily="65" charset="-120"/>
              </a:rPr>
              <a:t>)</a:t>
            </a:r>
            <a:r>
              <a:rPr lang="zh-TW" altLang="en-US" dirty="0">
                <a:latin typeface="Times New Roman" panose="02020603050405020304" pitchFamily="18" charset="0"/>
                <a:ea typeface="標楷體" panose="03000509000000000000" pitchFamily="65" charset="-120"/>
              </a:rPr>
              <a:t>學程僅招收「原住民」或「離島生」之名額。</a:t>
            </a:r>
            <a:endParaRPr lang="en-US" altLang="zh-TW" dirty="0">
              <a:latin typeface="Times New Roman" panose="02020603050405020304" pitchFamily="18" charset="0"/>
              <a:ea typeface="標楷體" panose="03000509000000000000" pitchFamily="65" charset="-120"/>
            </a:endParaRPr>
          </a:p>
          <a:p>
            <a:pPr marL="176213" indent="-176213" algn="just"/>
            <a:endParaRPr lang="en-US" altLang="zh-TW" dirty="0">
              <a:latin typeface="Times New Roman" panose="02020603050405020304" pitchFamily="18" charset="0"/>
              <a:ea typeface="標楷體" panose="03000509000000000000" pitchFamily="65" charset="-120"/>
            </a:endParaRPr>
          </a:p>
        </p:txBody>
      </p:sp>
      <p:sp>
        <p:nvSpPr>
          <p:cNvPr id="24" name="文字方塊 23"/>
          <p:cNvSpPr txBox="1"/>
          <p:nvPr/>
        </p:nvSpPr>
        <p:spPr>
          <a:xfrm>
            <a:off x="1162746" y="3481045"/>
            <a:ext cx="3518676" cy="646331"/>
          </a:xfrm>
          <a:prstGeom prst="rect">
            <a:avLst/>
          </a:prstGeom>
          <a:noFill/>
        </p:spPr>
        <p:txBody>
          <a:bodyPr wrap="square" rtlCol="0">
            <a:spAutoFit/>
          </a:bodyPr>
          <a:lstStyle/>
          <a:p>
            <a:pPr marL="176213" indent="-176213" algn="just"/>
            <a:r>
              <a:rPr lang="en-US" altLang="zh-TW" dirty="0" smtClean="0">
                <a:latin typeface="Times New Roman" panose="02020603050405020304" pitchFamily="18" charset="0"/>
                <a:ea typeface="標楷體" panose="03000509000000000000" pitchFamily="65" charset="-120"/>
              </a:rPr>
              <a:t>3</a:t>
            </a:r>
            <a:r>
              <a:rPr lang="en-US" altLang="zh-TW" dirty="0">
                <a:latin typeface="Times New Roman" panose="02020603050405020304" pitchFamily="18" charset="0"/>
                <a:ea typeface="標楷體" panose="03000509000000000000" pitchFamily="65" charset="-120"/>
              </a:rPr>
              <a:t>.</a:t>
            </a:r>
            <a:r>
              <a:rPr lang="zh-TW" altLang="en-US" dirty="0">
                <a:latin typeface="Times New Roman" panose="02020603050405020304" pitchFamily="18" charset="0"/>
                <a:ea typeface="標楷體" panose="03000509000000000000" pitchFamily="65" charset="-120"/>
              </a:rPr>
              <a:t>考生皆無選填校系科</a:t>
            </a:r>
            <a:r>
              <a:rPr lang="en-US" altLang="zh-TW" dirty="0">
                <a:latin typeface="Times New Roman" panose="02020603050405020304" pitchFamily="18" charset="0"/>
                <a:ea typeface="標楷體" panose="03000509000000000000" pitchFamily="65" charset="-120"/>
              </a:rPr>
              <a:t>(</a:t>
            </a:r>
            <a:r>
              <a:rPr lang="zh-TW" altLang="en-US" dirty="0">
                <a:latin typeface="Times New Roman" panose="02020603050405020304" pitchFamily="18" charset="0"/>
                <a:ea typeface="標楷體" panose="03000509000000000000" pitchFamily="65" charset="-120"/>
              </a:rPr>
              <a:t>組</a:t>
            </a:r>
            <a:r>
              <a:rPr lang="en-US" altLang="zh-TW" dirty="0">
                <a:latin typeface="Times New Roman" panose="02020603050405020304" pitchFamily="18" charset="0"/>
                <a:ea typeface="標楷體" panose="03000509000000000000" pitchFamily="65" charset="-120"/>
              </a:rPr>
              <a:t>)</a:t>
            </a:r>
            <a:r>
              <a:rPr lang="zh-TW" altLang="en-US" dirty="0">
                <a:latin typeface="Times New Roman" panose="02020603050405020304" pitchFamily="18" charset="0"/>
                <a:ea typeface="標楷體" panose="03000509000000000000" pitchFamily="65" charset="-120"/>
              </a:rPr>
              <a:t>、學程。</a:t>
            </a:r>
            <a:endParaRPr lang="en-US" altLang="zh-TW" dirty="0">
              <a:latin typeface="Times New Roman" panose="02020603050405020304" pitchFamily="18" charset="0"/>
              <a:ea typeface="標楷體" panose="03000509000000000000" pitchFamily="65" charset="-120"/>
            </a:endParaRPr>
          </a:p>
          <a:p>
            <a:pPr marL="176213" indent="-176213" algn="just"/>
            <a:endParaRPr lang="zh-TW" altLang="en-US" dirty="0">
              <a:latin typeface="Times New Roman" panose="02020603050405020304" pitchFamily="18" charset="0"/>
              <a:ea typeface="標楷體" panose="03000509000000000000" pitchFamily="65" charset="-120"/>
            </a:endParaRPr>
          </a:p>
        </p:txBody>
      </p:sp>
      <p:sp>
        <p:nvSpPr>
          <p:cNvPr id="25" name="文字方塊 24"/>
          <p:cNvSpPr txBox="1"/>
          <p:nvPr/>
        </p:nvSpPr>
        <p:spPr>
          <a:xfrm>
            <a:off x="1162746" y="4676969"/>
            <a:ext cx="3518676" cy="646331"/>
          </a:xfrm>
          <a:prstGeom prst="rect">
            <a:avLst/>
          </a:prstGeom>
          <a:noFill/>
        </p:spPr>
        <p:txBody>
          <a:bodyPr wrap="square" rtlCol="0">
            <a:spAutoFit/>
          </a:bodyPr>
          <a:lstStyle/>
          <a:p>
            <a:pPr marL="176213" indent="-176213" algn="just">
              <a:spcBef>
                <a:spcPts val="500"/>
              </a:spcBef>
            </a:pPr>
            <a:r>
              <a:rPr lang="en-US" altLang="zh-TW" dirty="0" smtClean="0">
                <a:latin typeface="Times New Roman" panose="02020603050405020304" pitchFamily="18" charset="0"/>
                <a:ea typeface="標楷體" panose="03000509000000000000" pitchFamily="65" charset="-120"/>
              </a:rPr>
              <a:t>4</a:t>
            </a:r>
            <a:r>
              <a:rPr lang="en-US" altLang="zh-TW" dirty="0">
                <a:latin typeface="Times New Roman" panose="02020603050405020304" pitchFamily="18" charset="0"/>
                <a:ea typeface="標楷體" panose="03000509000000000000" pitchFamily="65" charset="-120"/>
              </a:rPr>
              <a:t>.</a:t>
            </a:r>
            <a:r>
              <a:rPr lang="zh-TW" altLang="en-US" dirty="0">
                <a:latin typeface="Times New Roman" panose="02020603050405020304" pitchFamily="18" charset="0"/>
                <a:ea typeface="標楷體" panose="03000509000000000000" pitchFamily="65" charset="-120"/>
              </a:rPr>
              <a:t>考生所選填之校系科</a:t>
            </a:r>
            <a:r>
              <a:rPr lang="en-US" altLang="zh-TW" dirty="0">
                <a:latin typeface="Times New Roman" panose="02020603050405020304" pitchFamily="18" charset="0"/>
                <a:ea typeface="標楷體" panose="03000509000000000000" pitchFamily="65" charset="-120"/>
              </a:rPr>
              <a:t>(</a:t>
            </a:r>
            <a:r>
              <a:rPr lang="zh-TW" altLang="en-US" dirty="0">
                <a:latin typeface="Times New Roman" panose="02020603050405020304" pitchFamily="18" charset="0"/>
                <a:ea typeface="標楷體" panose="03000509000000000000" pitchFamily="65" charset="-120"/>
              </a:rPr>
              <a:t>組</a:t>
            </a:r>
            <a:r>
              <a:rPr lang="en-US" altLang="zh-TW" dirty="0">
                <a:latin typeface="Times New Roman" panose="02020603050405020304" pitchFamily="18" charset="0"/>
                <a:ea typeface="標楷體" panose="03000509000000000000" pitchFamily="65" charset="-120"/>
              </a:rPr>
              <a:t>)</a:t>
            </a:r>
            <a:r>
              <a:rPr lang="zh-TW" altLang="en-US" dirty="0">
                <a:latin typeface="Times New Roman" panose="02020603050405020304" pitchFamily="18" charset="0"/>
                <a:ea typeface="標楷體" panose="03000509000000000000" pitchFamily="65" charset="-120"/>
              </a:rPr>
              <a:t>、學程</a:t>
            </a:r>
            <a:r>
              <a:rPr lang="zh-TW" altLang="en-US" dirty="0" smtClean="0">
                <a:latin typeface="Times New Roman" panose="02020603050405020304" pitchFamily="18" charset="0"/>
                <a:ea typeface="標楷體" panose="03000509000000000000" pitchFamily="65" charset="-120"/>
              </a:rPr>
              <a:t>超過</a:t>
            </a:r>
            <a:r>
              <a:rPr lang="en-US" altLang="zh-TW" dirty="0" smtClean="0">
                <a:latin typeface="Times New Roman" panose="02020603050405020304" pitchFamily="18" charset="0"/>
                <a:ea typeface="標楷體" panose="03000509000000000000" pitchFamily="65" charset="-120"/>
              </a:rPr>
              <a:t>6</a:t>
            </a:r>
            <a:r>
              <a:rPr lang="zh-TW" altLang="en-US" dirty="0" smtClean="0">
                <a:latin typeface="Times New Roman" panose="02020603050405020304" pitchFamily="18" charset="0"/>
                <a:ea typeface="標楷體" panose="03000509000000000000" pitchFamily="65" charset="-120"/>
              </a:rPr>
              <a:t>個。</a:t>
            </a:r>
            <a:endParaRPr lang="en-US" altLang="zh-TW" dirty="0">
              <a:latin typeface="Times New Roman" panose="02020603050405020304" pitchFamily="18" charset="0"/>
              <a:ea typeface="標楷體" panose="03000509000000000000" pitchFamily="65" charset="-120"/>
            </a:endParaRPr>
          </a:p>
        </p:txBody>
      </p:sp>
      <p:sp>
        <p:nvSpPr>
          <p:cNvPr id="26" name="文字方塊 25"/>
          <p:cNvSpPr txBox="1"/>
          <p:nvPr/>
        </p:nvSpPr>
        <p:spPr>
          <a:xfrm>
            <a:off x="1162746" y="5570052"/>
            <a:ext cx="3518676" cy="1200329"/>
          </a:xfrm>
          <a:prstGeom prst="rect">
            <a:avLst/>
          </a:prstGeom>
          <a:noFill/>
        </p:spPr>
        <p:txBody>
          <a:bodyPr wrap="square" rtlCol="0">
            <a:spAutoFit/>
          </a:bodyPr>
          <a:lstStyle/>
          <a:p>
            <a:pPr marL="176213" indent="-176213" algn="just"/>
            <a:endParaRPr lang="en-US" altLang="zh-TW" dirty="0">
              <a:latin typeface="Times New Roman" panose="02020603050405020304" pitchFamily="18" charset="0"/>
              <a:ea typeface="標楷體" panose="03000509000000000000" pitchFamily="65" charset="-120"/>
            </a:endParaRPr>
          </a:p>
          <a:p>
            <a:pPr marL="176213" indent="-176213" algn="just"/>
            <a:r>
              <a:rPr lang="en-US" altLang="zh-TW" dirty="0">
                <a:latin typeface="Times New Roman" panose="02020603050405020304" pitchFamily="18" charset="0"/>
                <a:ea typeface="標楷體" panose="03000509000000000000" pitchFamily="65" charset="-120"/>
              </a:rPr>
              <a:t>5.</a:t>
            </a:r>
            <a:r>
              <a:rPr lang="zh-TW" altLang="en-US" dirty="0">
                <a:latin typeface="Times New Roman" panose="02020603050405020304" pitchFamily="18" charset="0"/>
                <a:ea typeface="標楷體" panose="03000509000000000000" pitchFamily="65" charset="-120"/>
              </a:rPr>
              <a:t>考生所選填之校系科</a:t>
            </a:r>
            <a:r>
              <a:rPr lang="en-US" altLang="zh-TW" dirty="0">
                <a:latin typeface="Times New Roman" panose="02020603050405020304" pitchFamily="18" charset="0"/>
                <a:ea typeface="標楷體" panose="03000509000000000000" pitchFamily="65" charset="-120"/>
              </a:rPr>
              <a:t>(</a:t>
            </a:r>
            <a:r>
              <a:rPr lang="zh-TW" altLang="en-US" dirty="0">
                <a:latin typeface="Times New Roman" panose="02020603050405020304" pitchFamily="18" charset="0"/>
                <a:ea typeface="標楷體" panose="03000509000000000000" pitchFamily="65" charset="-120"/>
              </a:rPr>
              <a:t>組</a:t>
            </a:r>
            <a:r>
              <a:rPr lang="en-US" altLang="zh-TW" dirty="0">
                <a:latin typeface="Times New Roman" panose="02020603050405020304" pitchFamily="18" charset="0"/>
                <a:ea typeface="標楷體" panose="03000509000000000000" pitchFamily="65" charset="-120"/>
              </a:rPr>
              <a:t>)</a:t>
            </a:r>
            <a:r>
              <a:rPr lang="zh-TW" altLang="en-US" dirty="0">
                <a:latin typeface="Times New Roman" panose="02020603050405020304" pitchFamily="18" charset="0"/>
                <a:ea typeface="標楷體" panose="03000509000000000000" pitchFamily="65" charset="-120"/>
              </a:rPr>
              <a:t>、學程</a:t>
            </a:r>
            <a:r>
              <a:rPr lang="zh-TW" altLang="en-US" dirty="0" smtClean="0">
                <a:latin typeface="Times New Roman" panose="02020603050405020304" pitchFamily="18" charset="0"/>
                <a:ea typeface="標楷體" panose="03000509000000000000" pitchFamily="65" charset="-120"/>
              </a:rPr>
              <a:t>未滿</a:t>
            </a:r>
            <a:r>
              <a:rPr lang="en-US" altLang="zh-TW" dirty="0" smtClean="0">
                <a:latin typeface="Times New Roman" panose="02020603050405020304" pitchFamily="18" charset="0"/>
                <a:ea typeface="標楷體" panose="03000509000000000000" pitchFamily="65" charset="-120"/>
              </a:rPr>
              <a:t>6</a:t>
            </a:r>
            <a:r>
              <a:rPr lang="zh-TW" altLang="en-US" dirty="0" smtClean="0">
                <a:latin typeface="Times New Roman" panose="02020603050405020304" pitchFamily="18" charset="0"/>
                <a:ea typeface="標楷體" panose="03000509000000000000" pitchFamily="65" charset="-120"/>
              </a:rPr>
              <a:t>個</a:t>
            </a:r>
            <a:r>
              <a:rPr lang="zh-TW" altLang="en-US" dirty="0">
                <a:latin typeface="Times New Roman" panose="02020603050405020304" pitchFamily="18" charset="0"/>
                <a:ea typeface="標楷體" panose="03000509000000000000" pitchFamily="65" charset="-120"/>
              </a:rPr>
              <a:t>。</a:t>
            </a:r>
          </a:p>
          <a:p>
            <a:pPr marL="176213" indent="-176213" algn="just"/>
            <a:endParaRPr lang="zh-TW" altLang="en-US" dirty="0">
              <a:latin typeface="Times New Roman" panose="02020603050405020304" pitchFamily="18" charset="0"/>
              <a:ea typeface="標楷體" panose="03000509000000000000" pitchFamily="65" charset="-120"/>
            </a:endParaRPr>
          </a:p>
        </p:txBody>
      </p:sp>
      <p:pic>
        <p:nvPicPr>
          <p:cNvPr id="16" name="圖片 15"/>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9480943" y="699493"/>
            <a:ext cx="707749" cy="707749"/>
          </a:xfrm>
          <a:prstGeom prst="rect">
            <a:avLst/>
          </a:prstGeom>
        </p:spPr>
      </p:pic>
      <p:sp>
        <p:nvSpPr>
          <p:cNvPr id="15" name="椭圆 76"/>
          <p:cNvSpPr/>
          <p:nvPr/>
        </p:nvSpPr>
        <p:spPr>
          <a:xfrm>
            <a:off x="962261" y="909503"/>
            <a:ext cx="417177" cy="397865"/>
          </a:xfrm>
          <a:prstGeom prst="ellipse">
            <a:avLst/>
          </a:prstGeom>
          <a:solidFill>
            <a:srgbClr val="FF9933"/>
          </a:solidFill>
          <a:ln w="12700" cap="flat" cmpd="sng" algn="ctr">
            <a:noFill/>
            <a:prstDash val="solid"/>
            <a:miter lim="800000"/>
          </a:ln>
          <a:effectLst/>
        </p:spPr>
        <p:txBody>
          <a:bodyPr rtlCol="0" anchor="ctr"/>
          <a:lstStyle/>
          <a:p>
            <a:pPr algn="ctr" fontAlgn="auto">
              <a:spcBef>
                <a:spcPts val="0"/>
              </a:spcBef>
              <a:spcAft>
                <a:spcPts val="0"/>
              </a:spcAft>
              <a:defRPr/>
            </a:pPr>
            <a:r>
              <a:rPr kumimoji="0" lang="en-US" altLang="zh-CN" sz="2500" b="1" kern="0" dirty="0">
                <a:solidFill>
                  <a:prstClr val="white"/>
                </a:solidFill>
                <a:latin typeface="Times New Roman" panose="02020603050405020304" pitchFamily="18" charset="0"/>
                <a:ea typeface="標楷體" panose="03000509000000000000" pitchFamily="65" charset="-120"/>
                <a:cs typeface="Times New Roman" panose="02020603050405020304" pitchFamily="18" charset="0"/>
              </a:rPr>
              <a:t>1</a:t>
            </a:r>
            <a:endParaRPr kumimoji="0" lang="zh-CN" altLang="en-US" sz="2500" b="1" kern="0" dirty="0">
              <a:solidFill>
                <a:prstClr val="white"/>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7" name="椭圆 76"/>
          <p:cNvSpPr/>
          <p:nvPr/>
        </p:nvSpPr>
        <p:spPr>
          <a:xfrm>
            <a:off x="962261" y="3457733"/>
            <a:ext cx="430329" cy="395768"/>
          </a:xfrm>
          <a:prstGeom prst="ellipse">
            <a:avLst/>
          </a:prstGeom>
          <a:solidFill>
            <a:srgbClr val="FF9933"/>
          </a:solidFill>
          <a:ln w="12700" cap="flat" cmpd="sng" algn="ctr">
            <a:noFill/>
            <a:prstDash val="solid"/>
            <a:miter lim="800000"/>
          </a:ln>
          <a:effectLst/>
        </p:spPr>
        <p:txBody>
          <a:bodyPr rtlCol="0" anchor="ctr"/>
          <a:lstStyle/>
          <a:p>
            <a:pPr algn="ctr" fontAlgn="auto">
              <a:spcBef>
                <a:spcPts val="0"/>
              </a:spcBef>
              <a:spcAft>
                <a:spcPts val="0"/>
              </a:spcAft>
              <a:defRPr/>
            </a:pPr>
            <a:r>
              <a:rPr kumimoji="0" lang="en-US" altLang="zh-CN" sz="2500" b="1" kern="0" dirty="0">
                <a:solidFill>
                  <a:prstClr val="white"/>
                </a:solidFill>
                <a:latin typeface="Times New Roman" panose="02020603050405020304" pitchFamily="18" charset="0"/>
                <a:ea typeface="標楷體" panose="03000509000000000000" pitchFamily="65" charset="-120"/>
                <a:cs typeface="Times New Roman" panose="02020603050405020304" pitchFamily="18" charset="0"/>
              </a:rPr>
              <a:t>3</a:t>
            </a:r>
            <a:endParaRPr kumimoji="0" lang="zh-CN" altLang="en-US" sz="2500" b="1" kern="0" dirty="0">
              <a:solidFill>
                <a:prstClr val="white"/>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8" name="椭圆 76"/>
          <p:cNvSpPr/>
          <p:nvPr/>
        </p:nvSpPr>
        <p:spPr>
          <a:xfrm>
            <a:off x="962261" y="4646267"/>
            <a:ext cx="417176" cy="414916"/>
          </a:xfrm>
          <a:prstGeom prst="ellipse">
            <a:avLst/>
          </a:prstGeom>
          <a:solidFill>
            <a:srgbClr val="FF9933"/>
          </a:solidFill>
          <a:ln w="12700" cap="flat" cmpd="sng" algn="ctr">
            <a:noFill/>
            <a:prstDash val="solid"/>
            <a:miter lim="800000"/>
          </a:ln>
          <a:effectLst/>
        </p:spPr>
        <p:txBody>
          <a:bodyPr rtlCol="0" anchor="ctr"/>
          <a:lstStyle/>
          <a:p>
            <a:pPr algn="ctr" fontAlgn="auto">
              <a:spcBef>
                <a:spcPts val="0"/>
              </a:spcBef>
              <a:spcAft>
                <a:spcPts val="0"/>
              </a:spcAft>
              <a:defRPr/>
            </a:pPr>
            <a:r>
              <a:rPr kumimoji="0" lang="en-US" altLang="zh-CN" sz="2500" b="1" kern="0" dirty="0">
                <a:solidFill>
                  <a:prstClr val="white"/>
                </a:solidFill>
                <a:latin typeface="Times New Roman" panose="02020603050405020304" pitchFamily="18" charset="0"/>
                <a:ea typeface="標楷體" panose="03000509000000000000" pitchFamily="65" charset="-120"/>
                <a:cs typeface="Times New Roman" panose="02020603050405020304" pitchFamily="18" charset="0"/>
              </a:rPr>
              <a:t>4</a:t>
            </a:r>
            <a:endParaRPr kumimoji="0" lang="zh-CN" altLang="en-US" sz="2500" b="1" kern="0" dirty="0">
              <a:solidFill>
                <a:prstClr val="white"/>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1" name="椭圆 76"/>
          <p:cNvSpPr/>
          <p:nvPr/>
        </p:nvSpPr>
        <p:spPr>
          <a:xfrm>
            <a:off x="962261" y="5823199"/>
            <a:ext cx="427252" cy="441826"/>
          </a:xfrm>
          <a:prstGeom prst="ellipse">
            <a:avLst/>
          </a:prstGeom>
          <a:solidFill>
            <a:srgbClr val="FF9933"/>
          </a:solidFill>
          <a:ln w="12700" cap="flat" cmpd="sng" algn="ctr">
            <a:noFill/>
            <a:prstDash val="solid"/>
            <a:miter lim="800000"/>
          </a:ln>
          <a:effectLst/>
        </p:spPr>
        <p:txBody>
          <a:bodyPr rtlCol="0" anchor="ctr"/>
          <a:lstStyle/>
          <a:p>
            <a:pPr algn="ctr" fontAlgn="auto">
              <a:spcBef>
                <a:spcPts val="0"/>
              </a:spcBef>
              <a:spcAft>
                <a:spcPts val="0"/>
              </a:spcAft>
              <a:defRPr/>
            </a:pPr>
            <a:r>
              <a:rPr kumimoji="0" lang="en-US" altLang="zh-CN" sz="2500" b="1" kern="0" dirty="0">
                <a:solidFill>
                  <a:prstClr val="white"/>
                </a:solidFill>
                <a:latin typeface="Times New Roman" panose="02020603050405020304" pitchFamily="18" charset="0"/>
                <a:ea typeface="標楷體" panose="03000509000000000000" pitchFamily="65" charset="-120"/>
                <a:cs typeface="Times New Roman" panose="02020603050405020304" pitchFamily="18" charset="0"/>
              </a:rPr>
              <a:t>5</a:t>
            </a:r>
            <a:endParaRPr kumimoji="0" lang="zh-CN" altLang="en-US" sz="2500" b="1" kern="0" dirty="0">
              <a:solidFill>
                <a:prstClr val="white"/>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2" name="椭圆 76">
            <a:extLst>
              <a:ext uri="{FF2B5EF4-FFF2-40B4-BE49-F238E27FC236}">
                <a16:creationId xmlns:a16="http://schemas.microsoft.com/office/drawing/2014/main" xmlns="" id="{5BF62C27-F0DB-45BC-8C29-9AA1BF66384F}"/>
              </a:ext>
            </a:extLst>
          </p:cNvPr>
          <p:cNvSpPr/>
          <p:nvPr/>
        </p:nvSpPr>
        <p:spPr>
          <a:xfrm>
            <a:off x="970508" y="1865835"/>
            <a:ext cx="423752" cy="399303"/>
          </a:xfrm>
          <a:prstGeom prst="ellipse">
            <a:avLst/>
          </a:prstGeom>
          <a:solidFill>
            <a:srgbClr val="FF9933"/>
          </a:solidFill>
          <a:ln w="12700" cap="flat" cmpd="sng" algn="ctr">
            <a:noFill/>
            <a:prstDash val="solid"/>
            <a:miter lim="800000"/>
          </a:ln>
          <a:effectLst/>
        </p:spPr>
        <p:txBody>
          <a:bodyPr rtlCol="0" anchor="ctr"/>
          <a:lstStyle/>
          <a:p>
            <a:pPr algn="ctr" fontAlgn="auto">
              <a:spcBef>
                <a:spcPts val="0"/>
              </a:spcBef>
              <a:spcAft>
                <a:spcPts val="0"/>
              </a:spcAft>
              <a:defRPr/>
            </a:pPr>
            <a:r>
              <a:rPr kumimoji="0" lang="en-US" altLang="zh-CN" sz="2500" b="1" kern="0" dirty="0">
                <a:solidFill>
                  <a:prstClr val="white"/>
                </a:solidFill>
                <a:latin typeface="Times New Roman" panose="02020603050405020304" pitchFamily="18" charset="0"/>
                <a:ea typeface="標楷體" panose="03000509000000000000" pitchFamily="65" charset="-120"/>
                <a:cs typeface="Times New Roman" panose="02020603050405020304" pitchFamily="18" charset="0"/>
              </a:rPr>
              <a:t>2</a:t>
            </a:r>
            <a:endParaRPr kumimoji="0" lang="zh-CN" altLang="en-US" sz="2500" b="1" kern="0" dirty="0">
              <a:solidFill>
                <a:prstClr val="white"/>
              </a:solidFill>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xmlns="" val="15127912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stretch>
            <a:fillRect/>
          </a:stretch>
        </p:blipFill>
        <p:spPr>
          <a:xfrm>
            <a:off x="975607" y="752667"/>
            <a:ext cx="7260594" cy="6105333"/>
          </a:xfrm>
          <a:prstGeom prst="rect">
            <a:avLst/>
          </a:prstGeom>
        </p:spPr>
      </p:pic>
      <p:sp>
        <p:nvSpPr>
          <p:cNvPr id="12" name="Rectangle 3"/>
          <p:cNvSpPr txBox="1">
            <a:spLocks noChangeArrowheads="1"/>
          </p:cNvSpPr>
          <p:nvPr/>
        </p:nvSpPr>
        <p:spPr>
          <a:xfrm>
            <a:off x="810403" y="-192249"/>
            <a:ext cx="9111622" cy="1134823"/>
          </a:xfrm>
          <a:prstGeom prst="rect">
            <a:avLst/>
          </a:prstGeom>
          <a:ln/>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22313" indent="-722313">
              <a:lnSpc>
                <a:spcPts val="3600"/>
              </a:lnSpc>
            </a:pPr>
            <a:r>
              <a:rPr lang="zh-TW" altLang="en-US" sz="2400" b="1" kern="0" dirty="0" smtClean="0">
                <a:latin typeface="標楷體" panose="03000509000000000000" pitchFamily="65" charset="-120"/>
                <a:ea typeface="標楷體" panose="03000509000000000000" pitchFamily="65" charset="-120"/>
              </a:rPr>
              <a:t>第一</a:t>
            </a:r>
            <a:r>
              <a:rPr lang="zh-TW" altLang="en-US" sz="2400" b="1" kern="0" dirty="0">
                <a:latin typeface="標楷體" panose="03000509000000000000" pitchFamily="65" charset="-120"/>
                <a:ea typeface="標楷體" panose="03000509000000000000" pitchFamily="65" charset="-120"/>
              </a:rPr>
              <a:t>階段個別報名及繳費系統</a:t>
            </a:r>
            <a:r>
              <a:rPr lang="en-US" altLang="zh-TW" sz="2400" b="1" kern="0" dirty="0">
                <a:solidFill>
                  <a:srgbClr val="FF0000"/>
                </a:solidFill>
                <a:latin typeface="標楷體" panose="03000509000000000000" pitchFamily="65" charset="-120"/>
                <a:ea typeface="標楷體" panose="03000509000000000000" pitchFamily="65" charset="-120"/>
              </a:rPr>
              <a:t>-</a:t>
            </a:r>
            <a:r>
              <a:rPr lang="zh-TW" altLang="en-US" sz="2400" b="1" kern="0" dirty="0">
                <a:solidFill>
                  <a:srgbClr val="FF0000"/>
                </a:solidFill>
                <a:latin typeface="標楷體" panose="03000509000000000000" pitchFamily="65" charset="-120"/>
                <a:ea typeface="標楷體" panose="03000509000000000000" pitchFamily="65" charset="-120"/>
              </a:rPr>
              <a:t>一階資料確定送出</a:t>
            </a:r>
            <a:endParaRPr lang="en-US" altLang="zh-TW" sz="2400" b="1" kern="0" dirty="0">
              <a:solidFill>
                <a:srgbClr val="FF0000"/>
              </a:solidFill>
              <a:latin typeface="標楷體" panose="03000509000000000000" pitchFamily="65" charset="-120"/>
              <a:ea typeface="標楷體" panose="03000509000000000000" pitchFamily="65" charset="-120"/>
            </a:endParaRPr>
          </a:p>
        </p:txBody>
      </p:sp>
      <p:sp>
        <p:nvSpPr>
          <p:cNvPr id="38" name="AutoShape 6">
            <a:extLst>
              <a:ext uri="{FF2B5EF4-FFF2-40B4-BE49-F238E27FC236}">
                <a16:creationId xmlns:a16="http://schemas.microsoft.com/office/drawing/2014/main" xmlns="" id="{0CBE8FEE-D885-4DC9-B5B4-6D7ED1227ACD}"/>
              </a:ext>
            </a:extLst>
          </p:cNvPr>
          <p:cNvSpPr>
            <a:spLocks noChangeArrowheads="1"/>
          </p:cNvSpPr>
          <p:nvPr/>
        </p:nvSpPr>
        <p:spPr bwMode="auto">
          <a:xfrm rot="10800000" flipH="1" flipV="1">
            <a:off x="8040216" y="2679656"/>
            <a:ext cx="3024187" cy="488950"/>
          </a:xfrm>
          <a:prstGeom prst="wedgeRoundRectCallout">
            <a:avLst>
              <a:gd name="adj1" fmla="val -66758"/>
              <a:gd name="adj2" fmla="val 51914"/>
              <a:gd name="adj3" fmla="val 16667"/>
            </a:avLst>
          </a:prstGeom>
          <a:solidFill>
            <a:schemeClr val="accent6">
              <a:lumMod val="40000"/>
              <a:lumOff val="60000"/>
            </a:schemeClr>
          </a:solidFill>
          <a:ln w="9525" algn="ctr">
            <a:solidFill>
              <a:srgbClr val="78C85D"/>
            </a:solidFill>
            <a:miter lim="800000"/>
            <a:headEnd/>
            <a:tailEnd/>
          </a:ln>
          <a:effectLst>
            <a:outerShdw dist="20000" dir="5400000" rotWithShape="0">
              <a:srgbClr val="000000">
                <a:alpha val="37999"/>
              </a:srgbClr>
            </a:outerShdw>
          </a:effectLst>
        </p:spPr>
        <p:txBody>
          <a:bodyPr anchor="ctr"/>
          <a:lstStyle/>
          <a:p>
            <a:pPr>
              <a:buClr>
                <a:schemeClr val="accent1"/>
              </a:buClr>
            </a:pPr>
            <a:r>
              <a:rPr kumimoji="0" lang="zh-TW" altLang="en-US" b="1" dirty="0">
                <a:solidFill>
                  <a:srgbClr val="000000"/>
                </a:solidFill>
                <a:latin typeface="標楷體" panose="03000509000000000000" pitchFamily="65" charset="-120"/>
                <a:ea typeface="標楷體" panose="03000509000000000000" pitchFamily="65" charset="-120"/>
              </a:rPr>
              <a:t>請考生再仔細檢查報名資料</a:t>
            </a:r>
          </a:p>
        </p:txBody>
      </p:sp>
      <p:cxnSp>
        <p:nvCxnSpPr>
          <p:cNvPr id="49" name="直線單箭頭接點 48">
            <a:extLst>
              <a:ext uri="{FF2B5EF4-FFF2-40B4-BE49-F238E27FC236}">
                <a16:creationId xmlns:a16="http://schemas.microsoft.com/office/drawing/2014/main" xmlns="" id="{ABACBB30-192D-4035-8A9F-D99FDBEC3C84}"/>
              </a:ext>
            </a:extLst>
          </p:cNvPr>
          <p:cNvCxnSpPr>
            <a:cxnSpLocks/>
          </p:cNvCxnSpPr>
          <p:nvPr/>
        </p:nvCxnSpPr>
        <p:spPr>
          <a:xfrm flipV="1">
            <a:off x="4201064" y="4631554"/>
            <a:ext cx="3413218" cy="1743367"/>
          </a:xfrm>
          <a:prstGeom prst="straightConnector1">
            <a:avLst/>
          </a:prstGeom>
          <a:ln w="47625">
            <a:solidFill>
              <a:srgbClr val="FF0000"/>
            </a:solidFill>
            <a:tailEnd type="triangle"/>
          </a:ln>
        </p:spPr>
        <p:style>
          <a:lnRef idx="1">
            <a:schemeClr val="accent2"/>
          </a:lnRef>
          <a:fillRef idx="0">
            <a:schemeClr val="accent2"/>
          </a:fillRef>
          <a:effectRef idx="0">
            <a:schemeClr val="accent2"/>
          </a:effectRef>
          <a:fontRef idx="minor">
            <a:schemeClr val="tx1"/>
          </a:fontRef>
        </p:style>
      </p:cxnSp>
      <p:pic>
        <p:nvPicPr>
          <p:cNvPr id="7" name="圖片 6"/>
          <p:cNvPicPr>
            <a:picLocks noChangeAspect="1"/>
          </p:cNvPicPr>
          <p:nvPr/>
        </p:nvPicPr>
        <p:blipFill>
          <a:blip r:embed="rId4"/>
          <a:stretch>
            <a:fillRect/>
          </a:stretch>
        </p:blipFill>
        <p:spPr>
          <a:xfrm>
            <a:off x="7628781" y="3740015"/>
            <a:ext cx="4264608" cy="1501859"/>
          </a:xfrm>
          <a:prstGeom prst="rect">
            <a:avLst/>
          </a:prstGeom>
        </p:spPr>
      </p:pic>
      <p:sp>
        <p:nvSpPr>
          <p:cNvPr id="52" name="AutoShape 7">
            <a:extLst>
              <a:ext uri="{FF2B5EF4-FFF2-40B4-BE49-F238E27FC236}">
                <a16:creationId xmlns:a16="http://schemas.microsoft.com/office/drawing/2014/main" xmlns="" id="{BF1840F6-78EA-4F79-ABC4-31A57DE89470}"/>
              </a:ext>
            </a:extLst>
          </p:cNvPr>
          <p:cNvSpPr>
            <a:spLocks noChangeArrowheads="1"/>
          </p:cNvSpPr>
          <p:nvPr/>
        </p:nvSpPr>
        <p:spPr bwMode="auto">
          <a:xfrm rot="10800000" flipH="1" flipV="1">
            <a:off x="5231904" y="5285422"/>
            <a:ext cx="4032448" cy="1395067"/>
          </a:xfrm>
          <a:prstGeom prst="wedgeRoundRectCallout">
            <a:avLst>
              <a:gd name="adj1" fmla="val -62474"/>
              <a:gd name="adj2" fmla="val -33345"/>
              <a:gd name="adj3" fmla="val 16667"/>
            </a:avLst>
          </a:prstGeom>
          <a:solidFill>
            <a:schemeClr val="accent6">
              <a:lumMod val="40000"/>
              <a:lumOff val="60000"/>
            </a:schemeClr>
          </a:solidFill>
          <a:ln w="9525" algn="ctr">
            <a:solidFill>
              <a:srgbClr val="78C85D"/>
            </a:solidFill>
            <a:miter lim="800000"/>
            <a:headEnd/>
            <a:tailEnd/>
          </a:ln>
          <a:effectLst>
            <a:outerShdw dist="20000" dir="5400000" rotWithShape="0">
              <a:srgbClr val="000000">
                <a:alpha val="37999"/>
              </a:srgbClr>
            </a:outerShdw>
          </a:effectLst>
        </p:spPr>
        <p:txBody>
          <a:bodyPr anchor="ctr"/>
          <a:lstStyle/>
          <a:p>
            <a:pPr>
              <a:buClr>
                <a:schemeClr val="accent1"/>
              </a:buClr>
            </a:pPr>
            <a:r>
              <a:rPr kumimoji="0" lang="zh-TW" altLang="en-US" b="1" dirty="0">
                <a:solidFill>
                  <a:srgbClr val="000000"/>
                </a:solidFill>
                <a:latin typeface="標楷體" panose="03000509000000000000" pitchFamily="65" charset="-120"/>
                <a:ea typeface="標楷體" panose="03000509000000000000" pitchFamily="65" charset="-120"/>
              </a:rPr>
              <a:t>若選取之甄選校系科</a:t>
            </a:r>
            <a:r>
              <a:rPr kumimoji="0" lang="en-US" altLang="zh-TW" b="1" dirty="0">
                <a:solidFill>
                  <a:srgbClr val="000000"/>
                </a:solidFill>
                <a:latin typeface="標楷體" panose="03000509000000000000" pitchFamily="65" charset="-120"/>
                <a:ea typeface="標楷體" panose="03000509000000000000" pitchFamily="65" charset="-120"/>
              </a:rPr>
              <a:t>(</a:t>
            </a:r>
            <a:r>
              <a:rPr kumimoji="0" lang="zh-TW" altLang="en-US" b="1" dirty="0">
                <a:solidFill>
                  <a:srgbClr val="000000"/>
                </a:solidFill>
                <a:latin typeface="標楷體" panose="03000509000000000000" pitchFamily="65" charset="-120"/>
                <a:ea typeface="標楷體" panose="03000509000000000000" pitchFamily="65" charset="-120"/>
              </a:rPr>
              <a:t>組</a:t>
            </a:r>
            <a:r>
              <a:rPr kumimoji="0" lang="en-US" altLang="zh-TW" b="1" dirty="0">
                <a:solidFill>
                  <a:srgbClr val="000000"/>
                </a:solidFill>
                <a:latin typeface="標楷體" panose="03000509000000000000" pitchFamily="65" charset="-120"/>
                <a:ea typeface="標楷體" panose="03000509000000000000" pitchFamily="65" charset="-120"/>
              </a:rPr>
              <a:t>)</a:t>
            </a:r>
            <a:r>
              <a:rPr kumimoji="0" lang="zh-TW" altLang="en-US" b="1" dirty="0">
                <a:solidFill>
                  <a:srgbClr val="000000"/>
                </a:solidFill>
                <a:latin typeface="標楷體" panose="03000509000000000000" pitchFamily="65" charset="-120"/>
                <a:ea typeface="標楷體" panose="03000509000000000000" pitchFamily="65" charset="-120"/>
              </a:rPr>
              <a:t>學程資料確認無誤，請輸入身分證統一編號及統測准考證號碼後點選「確定送出</a:t>
            </a:r>
            <a:r>
              <a:rPr kumimoji="0" lang="en-US" altLang="zh-TW" b="1" dirty="0">
                <a:solidFill>
                  <a:srgbClr val="000000"/>
                </a:solidFill>
                <a:latin typeface="標楷體" panose="03000509000000000000" pitchFamily="65" charset="-120"/>
                <a:ea typeface="標楷體" panose="03000509000000000000" pitchFamily="65" charset="-120"/>
              </a:rPr>
              <a:t>(</a:t>
            </a:r>
            <a:r>
              <a:rPr kumimoji="0" lang="zh-TW" altLang="en-US" b="1" dirty="0">
                <a:solidFill>
                  <a:srgbClr val="000000"/>
                </a:solidFill>
                <a:latin typeface="標楷體" panose="03000509000000000000" pitchFamily="65" charset="-120"/>
                <a:ea typeface="標楷體" panose="03000509000000000000" pitchFamily="65" charset="-120"/>
              </a:rPr>
              <a:t>確定送出後即不得再更改</a:t>
            </a:r>
            <a:r>
              <a:rPr kumimoji="0" lang="en-US" altLang="zh-TW" b="1" dirty="0">
                <a:solidFill>
                  <a:srgbClr val="000000"/>
                </a:solidFill>
                <a:latin typeface="標楷體" panose="03000509000000000000" pitchFamily="65" charset="-120"/>
                <a:ea typeface="標楷體" panose="03000509000000000000" pitchFamily="65" charset="-120"/>
              </a:rPr>
              <a:t>)</a:t>
            </a:r>
            <a:r>
              <a:rPr kumimoji="0" lang="zh-TW" altLang="en-US" b="1" dirty="0">
                <a:solidFill>
                  <a:srgbClr val="000000"/>
                </a:solidFill>
                <a:latin typeface="標楷體" panose="03000509000000000000" pitchFamily="65" charset="-120"/>
                <a:ea typeface="標楷體" panose="03000509000000000000" pitchFamily="65" charset="-120"/>
              </a:rPr>
              <a:t>」按鈕</a:t>
            </a:r>
          </a:p>
        </p:txBody>
      </p:sp>
      <p:sp>
        <p:nvSpPr>
          <p:cNvPr id="26" name="椭圆 76"/>
          <p:cNvSpPr/>
          <p:nvPr/>
        </p:nvSpPr>
        <p:spPr>
          <a:xfrm>
            <a:off x="4365891" y="2564904"/>
            <a:ext cx="417177" cy="397865"/>
          </a:xfrm>
          <a:prstGeom prst="ellipse">
            <a:avLst/>
          </a:prstGeom>
          <a:solidFill>
            <a:srgbClr val="FF9933"/>
          </a:solidFill>
          <a:ln w="12700" cap="flat" cmpd="sng" algn="ctr">
            <a:noFill/>
            <a:prstDash val="solid"/>
            <a:miter lim="800000"/>
          </a:ln>
          <a:effectLst/>
        </p:spPr>
        <p:txBody>
          <a:bodyPr rtlCol="0" anchor="ctr"/>
          <a:lstStyle/>
          <a:p>
            <a:pPr algn="ctr" fontAlgn="auto">
              <a:spcBef>
                <a:spcPts val="0"/>
              </a:spcBef>
              <a:spcAft>
                <a:spcPts val="0"/>
              </a:spcAft>
              <a:defRPr/>
            </a:pPr>
            <a:r>
              <a:rPr kumimoji="0" lang="en-US" altLang="zh-CN" sz="2500" b="1" kern="0" dirty="0">
                <a:solidFill>
                  <a:prstClr val="white"/>
                </a:solidFill>
                <a:latin typeface="Times New Roman" panose="02020603050405020304" pitchFamily="18" charset="0"/>
                <a:ea typeface="標楷體" panose="03000509000000000000" pitchFamily="65" charset="-120"/>
                <a:cs typeface="Times New Roman" panose="02020603050405020304" pitchFamily="18" charset="0"/>
              </a:rPr>
              <a:t>1</a:t>
            </a:r>
            <a:endParaRPr kumimoji="0" lang="zh-CN" altLang="en-US" sz="2500" b="1" kern="0" dirty="0">
              <a:solidFill>
                <a:prstClr val="white"/>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7" name="椭圆 76"/>
          <p:cNvSpPr/>
          <p:nvPr/>
        </p:nvSpPr>
        <p:spPr>
          <a:xfrm>
            <a:off x="1839232" y="5982956"/>
            <a:ext cx="430329" cy="395768"/>
          </a:xfrm>
          <a:prstGeom prst="ellipse">
            <a:avLst/>
          </a:prstGeom>
          <a:solidFill>
            <a:srgbClr val="FF9933"/>
          </a:solidFill>
          <a:ln w="12700" cap="flat" cmpd="sng" algn="ctr">
            <a:noFill/>
            <a:prstDash val="solid"/>
            <a:miter lim="800000"/>
          </a:ln>
          <a:effectLst/>
        </p:spPr>
        <p:txBody>
          <a:bodyPr rtlCol="0" anchor="ctr"/>
          <a:lstStyle/>
          <a:p>
            <a:pPr algn="ctr" fontAlgn="auto">
              <a:spcBef>
                <a:spcPts val="0"/>
              </a:spcBef>
              <a:spcAft>
                <a:spcPts val="0"/>
              </a:spcAft>
              <a:defRPr/>
            </a:pPr>
            <a:r>
              <a:rPr kumimoji="0" lang="en-US" altLang="zh-CN" sz="2500" b="1" kern="0" dirty="0">
                <a:solidFill>
                  <a:prstClr val="white"/>
                </a:solidFill>
                <a:latin typeface="Times New Roman" panose="02020603050405020304" pitchFamily="18" charset="0"/>
                <a:ea typeface="標楷體" panose="03000509000000000000" pitchFamily="65" charset="-120"/>
                <a:cs typeface="Times New Roman" panose="02020603050405020304" pitchFamily="18" charset="0"/>
              </a:rPr>
              <a:t>3</a:t>
            </a:r>
            <a:endParaRPr kumimoji="0" lang="zh-CN" altLang="en-US" sz="2500" b="1" kern="0" dirty="0">
              <a:solidFill>
                <a:prstClr val="white"/>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8" name="椭圆 76">
            <a:extLst>
              <a:ext uri="{FF2B5EF4-FFF2-40B4-BE49-F238E27FC236}">
                <a16:creationId xmlns:a16="http://schemas.microsoft.com/office/drawing/2014/main" xmlns="" id="{5BF62C27-F0DB-45BC-8C29-9AA1BF66384F}"/>
              </a:ext>
            </a:extLst>
          </p:cNvPr>
          <p:cNvSpPr/>
          <p:nvPr/>
        </p:nvSpPr>
        <p:spPr>
          <a:xfrm>
            <a:off x="1415480" y="4490944"/>
            <a:ext cx="423752" cy="399303"/>
          </a:xfrm>
          <a:prstGeom prst="ellipse">
            <a:avLst/>
          </a:prstGeom>
          <a:solidFill>
            <a:srgbClr val="FF9933"/>
          </a:solidFill>
          <a:ln w="12700" cap="flat" cmpd="sng" algn="ctr">
            <a:noFill/>
            <a:prstDash val="solid"/>
            <a:miter lim="800000"/>
          </a:ln>
          <a:effectLst/>
        </p:spPr>
        <p:txBody>
          <a:bodyPr rtlCol="0" anchor="ctr"/>
          <a:lstStyle/>
          <a:p>
            <a:pPr algn="ctr" fontAlgn="auto">
              <a:spcBef>
                <a:spcPts val="0"/>
              </a:spcBef>
              <a:spcAft>
                <a:spcPts val="0"/>
              </a:spcAft>
              <a:defRPr/>
            </a:pPr>
            <a:r>
              <a:rPr kumimoji="0" lang="en-US" altLang="zh-CN" sz="2500" b="1" kern="0" dirty="0">
                <a:solidFill>
                  <a:prstClr val="white"/>
                </a:solidFill>
                <a:latin typeface="Times New Roman" panose="02020603050405020304" pitchFamily="18" charset="0"/>
                <a:ea typeface="標楷體" panose="03000509000000000000" pitchFamily="65" charset="-120"/>
                <a:cs typeface="Times New Roman" panose="02020603050405020304" pitchFamily="18" charset="0"/>
              </a:rPr>
              <a:t>2</a:t>
            </a:r>
            <a:endParaRPr kumimoji="0" lang="zh-CN" altLang="en-US" sz="2500" b="1" kern="0" dirty="0">
              <a:solidFill>
                <a:prstClr val="white"/>
              </a:solidFill>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xmlns="" val="21678985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rotWithShape="1">
          <a:blip r:embed="rId3"/>
          <a:srcRect t="16660"/>
          <a:stretch/>
        </p:blipFill>
        <p:spPr>
          <a:xfrm>
            <a:off x="911424" y="692696"/>
            <a:ext cx="6870501" cy="6054571"/>
          </a:xfrm>
          <a:prstGeom prst="rect">
            <a:avLst/>
          </a:prstGeom>
        </p:spPr>
      </p:pic>
      <p:sp>
        <p:nvSpPr>
          <p:cNvPr id="14" name="Rectangle 3"/>
          <p:cNvSpPr txBox="1">
            <a:spLocks noChangeArrowheads="1"/>
          </p:cNvSpPr>
          <p:nvPr/>
        </p:nvSpPr>
        <p:spPr>
          <a:xfrm>
            <a:off x="767408" y="-179352"/>
            <a:ext cx="9380344" cy="1134823"/>
          </a:xfrm>
          <a:prstGeom prst="rect">
            <a:avLst/>
          </a:prstGeom>
          <a:ln/>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22313" indent="-722313">
              <a:lnSpc>
                <a:spcPts val="3600"/>
              </a:lnSpc>
            </a:pPr>
            <a:r>
              <a:rPr lang="zh-TW" altLang="en-US" sz="2400" b="1" kern="0" dirty="0" smtClean="0">
                <a:latin typeface="標楷體" panose="03000509000000000000" pitchFamily="65" charset="-120"/>
                <a:ea typeface="標楷體" panose="03000509000000000000" pitchFamily="65" charset="-120"/>
              </a:rPr>
              <a:t>第一</a:t>
            </a:r>
            <a:r>
              <a:rPr lang="zh-TW" altLang="en-US" sz="2400" b="1" kern="0" dirty="0">
                <a:latin typeface="標楷體" panose="03000509000000000000" pitchFamily="65" charset="-120"/>
                <a:ea typeface="標楷體" panose="03000509000000000000" pitchFamily="65" charset="-120"/>
              </a:rPr>
              <a:t>階段個別報名及繳費</a:t>
            </a:r>
            <a:r>
              <a:rPr lang="zh-TW" altLang="en-US" sz="2400" b="1" kern="0" dirty="0" smtClean="0">
                <a:latin typeface="標楷體" panose="03000509000000000000" pitchFamily="65" charset="-120"/>
                <a:ea typeface="標楷體" panose="03000509000000000000" pitchFamily="65" charset="-120"/>
              </a:rPr>
              <a:t>系統</a:t>
            </a:r>
            <a:r>
              <a:rPr lang="en-US" altLang="zh-TW" sz="2400" b="1" kern="0" dirty="0" smtClean="0">
                <a:solidFill>
                  <a:srgbClr val="FF0000"/>
                </a:solidFill>
                <a:latin typeface="標楷體" panose="03000509000000000000" pitchFamily="65" charset="-120"/>
                <a:ea typeface="標楷體" panose="03000509000000000000" pitchFamily="65" charset="-120"/>
              </a:rPr>
              <a:t>-</a:t>
            </a:r>
            <a:r>
              <a:rPr lang="zh-TW" altLang="en-US" sz="2400" b="1" kern="0" dirty="0">
                <a:solidFill>
                  <a:srgbClr val="FF0000"/>
                </a:solidFill>
                <a:latin typeface="標楷體" panose="03000509000000000000" pitchFamily="65" charset="-120"/>
                <a:ea typeface="標楷體" panose="03000509000000000000" pitchFamily="65" charset="-120"/>
              </a:rPr>
              <a:t>下載繳款帳號</a:t>
            </a:r>
            <a:r>
              <a:rPr lang="en-US" altLang="zh-TW" sz="2400" b="1" kern="0" dirty="0">
                <a:solidFill>
                  <a:srgbClr val="FF0000"/>
                </a:solidFill>
                <a:latin typeface="標楷體" panose="03000509000000000000" pitchFamily="65" charset="-120"/>
                <a:ea typeface="標楷體" panose="03000509000000000000" pitchFamily="65" charset="-120"/>
              </a:rPr>
              <a:t>(</a:t>
            </a:r>
            <a:r>
              <a:rPr lang="zh-TW" altLang="en-US" sz="2400" b="1" kern="0" dirty="0">
                <a:solidFill>
                  <a:srgbClr val="FF0000"/>
                </a:solidFill>
                <a:latin typeface="標楷體" panose="03000509000000000000" pitchFamily="65" charset="-120"/>
                <a:ea typeface="標楷體" panose="03000509000000000000" pitchFamily="65" charset="-120"/>
              </a:rPr>
              <a:t>不具低收入戶身分考生</a:t>
            </a:r>
            <a:r>
              <a:rPr lang="en-US" altLang="zh-TW" sz="2400" b="1" kern="0" dirty="0">
                <a:solidFill>
                  <a:srgbClr val="FF0000"/>
                </a:solidFill>
                <a:latin typeface="標楷體" panose="03000509000000000000" pitchFamily="65" charset="-120"/>
                <a:ea typeface="標楷體" panose="03000509000000000000" pitchFamily="65" charset="-120"/>
              </a:rPr>
              <a:t>)</a:t>
            </a:r>
          </a:p>
        </p:txBody>
      </p:sp>
      <p:sp>
        <p:nvSpPr>
          <p:cNvPr id="16" name="AutoShape 4">
            <a:extLst>
              <a:ext uri="{FF2B5EF4-FFF2-40B4-BE49-F238E27FC236}">
                <a16:creationId xmlns:a16="http://schemas.microsoft.com/office/drawing/2014/main" xmlns="" id="{E10627B3-218E-4FAB-ACB7-51585E3F1DE6}"/>
              </a:ext>
            </a:extLst>
          </p:cNvPr>
          <p:cNvSpPr>
            <a:spLocks noChangeArrowheads="1"/>
          </p:cNvSpPr>
          <p:nvPr/>
        </p:nvSpPr>
        <p:spPr bwMode="auto">
          <a:xfrm>
            <a:off x="4479209" y="5132537"/>
            <a:ext cx="3313113" cy="714375"/>
          </a:xfrm>
          <a:prstGeom prst="roundRect">
            <a:avLst/>
          </a:prstGeom>
          <a:solidFill>
            <a:schemeClr val="accent6">
              <a:lumMod val="40000"/>
              <a:lumOff val="60000"/>
            </a:schemeClr>
          </a:solidFill>
          <a:ln w="9525" algn="ctr">
            <a:solidFill>
              <a:srgbClr val="92D050"/>
            </a:solidFill>
            <a:miter lim="800000"/>
            <a:headEnd/>
            <a:tailEnd/>
          </a:ln>
          <a:effectLst>
            <a:outerShdw dist="20000" dir="5400000" rotWithShape="0">
              <a:srgbClr val="000000">
                <a:alpha val="37999"/>
              </a:srgbClr>
            </a:outerShdw>
          </a:effectLst>
        </p:spPr>
        <p:txBody>
          <a:bodyPr anchor="ctr"/>
          <a:lstStyle/>
          <a:p>
            <a:pPr>
              <a:buClr>
                <a:schemeClr val="accent1"/>
              </a:buClr>
            </a:pPr>
            <a:r>
              <a:rPr kumimoji="0" lang="zh-TW" altLang="en-US" b="1" dirty="0">
                <a:solidFill>
                  <a:srgbClr val="000000"/>
                </a:solidFill>
                <a:latin typeface="標楷體" panose="03000509000000000000" pitchFamily="65" charset="-120"/>
                <a:ea typeface="標楷體" panose="03000509000000000000" pitchFamily="65" charset="-120"/>
              </a:rPr>
              <a:t>可下載</a:t>
            </a:r>
            <a:r>
              <a:rPr kumimoji="0" lang="zh-TW" altLang="en-US" b="1" dirty="0">
                <a:solidFill>
                  <a:srgbClr val="FF0000"/>
                </a:solidFill>
                <a:latin typeface="標楷體" panose="03000509000000000000" pitchFamily="65" charset="-120"/>
                <a:ea typeface="標楷體" panose="03000509000000000000" pitchFamily="65" charset="-120"/>
              </a:rPr>
              <a:t>臺灣銀行</a:t>
            </a:r>
            <a:r>
              <a:rPr kumimoji="0" lang="zh-TW" altLang="en-US" b="1" dirty="0">
                <a:solidFill>
                  <a:srgbClr val="000000"/>
                </a:solidFill>
                <a:latin typeface="標楷體" panose="03000509000000000000" pitchFamily="65" charset="-120"/>
                <a:ea typeface="標楷體" panose="03000509000000000000" pitchFamily="65" charset="-120"/>
              </a:rPr>
              <a:t>繳款單，或依照其他繳費方法完成繳費</a:t>
            </a:r>
          </a:p>
        </p:txBody>
      </p:sp>
      <p:sp>
        <p:nvSpPr>
          <p:cNvPr id="5" name="矩形 4"/>
          <p:cNvSpPr/>
          <p:nvPr/>
        </p:nvSpPr>
        <p:spPr>
          <a:xfrm>
            <a:off x="2106320" y="3359526"/>
            <a:ext cx="4740508" cy="23251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a:p>
        </p:txBody>
      </p:sp>
      <p:sp>
        <p:nvSpPr>
          <p:cNvPr id="6" name="Rectangle 7"/>
          <p:cNvSpPr>
            <a:spLocks noChangeArrowheads="1"/>
          </p:cNvSpPr>
          <p:nvPr/>
        </p:nvSpPr>
        <p:spPr bwMode="auto">
          <a:xfrm>
            <a:off x="7430293" y="765318"/>
            <a:ext cx="4583832" cy="2200602"/>
          </a:xfrm>
          <a:prstGeom prst="rect">
            <a:avLst/>
          </a:prstGeom>
          <a:noFill/>
          <a:ln w="9525">
            <a:noFill/>
            <a:miter lim="800000"/>
            <a:headEnd/>
            <a:tailEnd/>
          </a:ln>
        </p:spPr>
        <p:txBody>
          <a:bodyPr wrap="square">
            <a:spAutoFit/>
          </a:bodyPr>
          <a:lstStyle/>
          <a:p>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繳費方式有下列</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種，請考生自行擇</a:t>
            </a:r>
            <a:r>
              <a:rPr lang="zh-TW" altLang="en-US" sz="1600" dirty="0" smtClean="0">
                <a:latin typeface="Times New Roman" panose="02020603050405020304" pitchFamily="18" charset="0"/>
                <a:ea typeface="標楷體" panose="03000509000000000000" pitchFamily="65" charset="-120"/>
                <a:cs typeface="Times New Roman" panose="02020603050405020304" pitchFamily="18" charset="0"/>
              </a:rPr>
              <a:t>一方式</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辦理： </a:t>
            </a:r>
            <a:endParaRPr lang="en-US" altLang="zh-TW" sz="1600" dirty="0">
              <a:latin typeface="Times New Roman" panose="02020603050405020304" pitchFamily="18" charset="0"/>
              <a:ea typeface="標楷體" panose="03000509000000000000" pitchFamily="65" charset="-120"/>
              <a:cs typeface="Times New Roman" panose="02020603050405020304" pitchFamily="18" charset="0"/>
            </a:endParaRPr>
          </a:p>
          <a:p>
            <a:pPr marL="896938" indent="-896938" algn="just">
              <a:spcBef>
                <a:spcPts val="1000"/>
              </a:spcBef>
            </a:pP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方式一</a:t>
            </a:r>
            <a:r>
              <a:rPr lang="zh-TW" altLang="en-US" sz="1600" dirty="0" smtClean="0">
                <a:latin typeface="Times New Roman" panose="02020603050405020304" pitchFamily="18" charset="0"/>
                <a:ea typeface="標楷體" panose="03000509000000000000" pitchFamily="65" charset="-120"/>
                <a:cs typeface="Times New Roman" panose="02020603050405020304" pitchFamily="18" charset="0"/>
              </a:rPr>
              <a:t>：持</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具轉帳功能金融卡</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不限本人</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至金融機構</a:t>
            </a:r>
            <a:r>
              <a:rPr lang="zh-TW" altLang="en-US" sz="1600" dirty="0" smtClean="0">
                <a:latin typeface="Times New Roman" panose="02020603050405020304" pitchFamily="18" charset="0"/>
                <a:ea typeface="標楷體" panose="03000509000000000000" pitchFamily="65" charset="-120"/>
                <a:cs typeface="Times New Roman" panose="02020603050405020304" pitchFamily="18" charset="0"/>
              </a:rPr>
              <a:t>自動櫃員</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機</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(ATM)</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或網路</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ATM(</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每日</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24</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小時</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轉帳繳款</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手續費自付</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a:t>
            </a:r>
          </a:p>
          <a:p>
            <a:pPr marL="896938" indent="-896938" algn="just">
              <a:spcBef>
                <a:spcPts val="1000"/>
              </a:spcBef>
            </a:pP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方式二</a:t>
            </a:r>
            <a:r>
              <a:rPr lang="zh-TW" altLang="en-US" sz="1600" dirty="0" smtClean="0">
                <a:latin typeface="Times New Roman" panose="02020603050405020304" pitchFamily="18" charset="0"/>
                <a:ea typeface="標楷體" panose="03000509000000000000" pitchFamily="65" charset="-120"/>
                <a:cs typeface="Times New Roman" panose="02020603050405020304" pitchFamily="18" charset="0"/>
              </a:rPr>
              <a:t>：至</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臺灣銀行臨櫃繳款 </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手續費新臺幣</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10</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元</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a:t>
            </a:r>
          </a:p>
          <a:p>
            <a:pPr marL="896938" indent="-896938" algn="just">
              <a:spcBef>
                <a:spcPts val="1000"/>
              </a:spcBef>
            </a:pP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方式三</a:t>
            </a:r>
            <a:r>
              <a:rPr lang="zh-TW" altLang="en-US" sz="1600" dirty="0" smtClean="0">
                <a:latin typeface="Times New Roman" panose="02020603050405020304" pitchFamily="18" charset="0"/>
                <a:ea typeface="標楷體" panose="03000509000000000000" pitchFamily="65" charset="-120"/>
                <a:cs typeface="Times New Roman" panose="02020603050405020304" pitchFamily="18" charset="0"/>
              </a:rPr>
              <a:t>：至</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各金融機構櫃檯辦理跨行匯款</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手續費新臺幣</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30~100</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元，依各金融機構規定</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a:t>
            </a:r>
          </a:p>
        </p:txBody>
      </p:sp>
      <p:pic>
        <p:nvPicPr>
          <p:cNvPr id="7" name="圖片 6"/>
          <p:cNvPicPr>
            <a:picLocks noChangeAspect="1"/>
          </p:cNvPicPr>
          <p:nvPr/>
        </p:nvPicPr>
        <p:blipFill rotWithShape="1">
          <a:blip r:embed="rId4" cstate="print"/>
          <a:srcRect l="1654"/>
          <a:stretch/>
        </p:blipFill>
        <p:spPr>
          <a:xfrm>
            <a:off x="8175769" y="3118829"/>
            <a:ext cx="2406718" cy="3437428"/>
          </a:xfrm>
          <a:prstGeom prst="rect">
            <a:avLst/>
          </a:prstGeom>
          <a:ln>
            <a:solidFill>
              <a:schemeClr val="tx1"/>
            </a:solidFill>
          </a:ln>
        </p:spPr>
      </p:pic>
      <p:sp>
        <p:nvSpPr>
          <p:cNvPr id="8" name="文字方塊 7"/>
          <p:cNvSpPr txBox="1"/>
          <p:nvPr/>
        </p:nvSpPr>
        <p:spPr>
          <a:xfrm>
            <a:off x="3515152" y="5996091"/>
            <a:ext cx="4506787" cy="646331"/>
          </a:xfrm>
          <a:prstGeom prst="rect">
            <a:avLst/>
          </a:prstGeom>
          <a:solidFill>
            <a:srgbClr val="FFFF00"/>
          </a:solidFill>
        </p:spPr>
        <p:txBody>
          <a:bodyPr wrap="square" rtlCol="0">
            <a:spAutoFit/>
          </a:bodyPr>
          <a:lstStyle/>
          <a:p>
            <a:r>
              <a:rPr lang="zh-TW" altLang="en-US" b="1" dirty="0">
                <a:solidFill>
                  <a:srgbClr val="FF0000"/>
                </a:solidFill>
                <a:latin typeface="標楷體" panose="03000509000000000000" pitchFamily="65" charset="-120"/>
                <a:ea typeface="標楷體" panose="03000509000000000000" pitchFamily="65" charset="-120"/>
              </a:rPr>
              <a:t>完成繳費兩小時後，請重新登入</a:t>
            </a:r>
            <a:r>
              <a:rPr lang="zh-TW" altLang="en-US" b="1" dirty="0" smtClean="0">
                <a:solidFill>
                  <a:srgbClr val="FF0000"/>
                </a:solidFill>
                <a:latin typeface="標楷體" panose="03000509000000000000" pitchFamily="65" charset="-120"/>
                <a:ea typeface="標楷體" panose="03000509000000000000" pitchFamily="65" charset="-120"/>
              </a:rPr>
              <a:t>系統</a:t>
            </a:r>
            <a:endParaRPr lang="en-US" altLang="zh-TW" b="1" dirty="0" smtClean="0">
              <a:solidFill>
                <a:srgbClr val="FF0000"/>
              </a:solidFill>
              <a:latin typeface="標楷體" panose="03000509000000000000" pitchFamily="65" charset="-120"/>
              <a:ea typeface="標楷體" panose="03000509000000000000" pitchFamily="65" charset="-120"/>
            </a:endParaRPr>
          </a:p>
          <a:p>
            <a:r>
              <a:rPr lang="zh-TW" altLang="en-US" b="1" dirty="0" smtClean="0">
                <a:solidFill>
                  <a:srgbClr val="FF0000"/>
                </a:solidFill>
                <a:latin typeface="標楷體" panose="03000509000000000000" pitchFamily="65" charset="-120"/>
                <a:ea typeface="標楷體" panose="03000509000000000000" pitchFamily="65" charset="-120"/>
              </a:rPr>
              <a:t>確認</a:t>
            </a:r>
            <a:r>
              <a:rPr lang="zh-TW" altLang="en-US" b="1" dirty="0">
                <a:solidFill>
                  <a:srgbClr val="FF0000"/>
                </a:solidFill>
                <a:latin typeface="標楷體" panose="03000509000000000000" pitchFamily="65" charset="-120"/>
                <a:ea typeface="標楷體" panose="03000509000000000000" pitchFamily="65" charset="-120"/>
              </a:rPr>
              <a:t>繳費成功並下載報名確認單與通行碼</a:t>
            </a:r>
          </a:p>
        </p:txBody>
      </p:sp>
    </p:spTree>
    <p:extLst>
      <p:ext uri="{BB962C8B-B14F-4D97-AF65-F5344CB8AC3E}">
        <p14:creationId xmlns:p14="http://schemas.microsoft.com/office/powerpoint/2010/main" xmlns="" val="193443207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3"/>
          <a:stretch>
            <a:fillRect/>
          </a:stretch>
        </p:blipFill>
        <p:spPr>
          <a:xfrm>
            <a:off x="1415480" y="925179"/>
            <a:ext cx="6199465" cy="3858114"/>
          </a:xfrm>
          <a:prstGeom prst="rect">
            <a:avLst/>
          </a:prstGeom>
        </p:spPr>
      </p:pic>
      <p:sp>
        <p:nvSpPr>
          <p:cNvPr id="9" name="Rectangle 14"/>
          <p:cNvSpPr>
            <a:spLocks noChangeArrowheads="1"/>
          </p:cNvSpPr>
          <p:nvPr/>
        </p:nvSpPr>
        <p:spPr bwMode="auto">
          <a:xfrm>
            <a:off x="1631504" y="4872019"/>
            <a:ext cx="5688632" cy="1778322"/>
          </a:xfrm>
          <a:prstGeom prst="roundRect">
            <a:avLst/>
          </a:prstGeom>
          <a:solidFill>
            <a:schemeClr val="accent4">
              <a:lumMod val="20000"/>
              <a:lumOff val="80000"/>
            </a:schemeClr>
          </a:solidFill>
          <a:ln w="9525">
            <a:noFill/>
            <a:miter lim="800000"/>
            <a:headEnd/>
            <a:tailEnd/>
          </a:ln>
          <a:effectLst/>
        </p:spPr>
        <p:txBody>
          <a:bodyPr wrap="square">
            <a:spAutoFit/>
          </a:bodyPr>
          <a:lstStyle/>
          <a:p>
            <a:pPr marL="342900" indent="-342900">
              <a:buFont typeface="+mj-lt"/>
              <a:buAutoNum type="arabicPeriod"/>
            </a:pPr>
            <a:r>
              <a:rPr lang="zh-TW" altLang="en-US" sz="1600" b="1" u="sng" dirty="0">
                <a:latin typeface="標楷體" panose="03000509000000000000" pitchFamily="65" charset="-120"/>
                <a:ea typeface="標楷體" panose="03000509000000000000" pitchFamily="65" charset="-120"/>
              </a:rPr>
              <a:t>完成甄選入學申請校系科</a:t>
            </a:r>
            <a:r>
              <a:rPr lang="en-US" altLang="zh-TW" sz="1600" b="1" u="sng" dirty="0">
                <a:latin typeface="標楷體" panose="03000509000000000000" pitchFamily="65" charset="-120"/>
                <a:ea typeface="標楷體" panose="03000509000000000000" pitchFamily="65" charset="-120"/>
              </a:rPr>
              <a:t>(</a:t>
            </a:r>
            <a:r>
              <a:rPr lang="zh-TW" altLang="en-US" sz="1600" b="1" u="sng" dirty="0">
                <a:latin typeface="標楷體" panose="03000509000000000000" pitchFamily="65" charset="-120"/>
                <a:ea typeface="標楷體" panose="03000509000000000000" pitchFamily="65" charset="-120"/>
              </a:rPr>
              <a:t>組</a:t>
            </a:r>
            <a:r>
              <a:rPr lang="en-US" altLang="zh-TW" sz="1600" b="1" u="sng" dirty="0">
                <a:latin typeface="標楷體" panose="03000509000000000000" pitchFamily="65" charset="-120"/>
                <a:ea typeface="標楷體" panose="03000509000000000000" pitchFamily="65" charset="-120"/>
              </a:rPr>
              <a:t>)</a:t>
            </a:r>
            <a:r>
              <a:rPr lang="zh-TW" altLang="en-US" sz="1600" b="1" u="sng" dirty="0">
                <a:latin typeface="標楷體" panose="03000509000000000000" pitchFamily="65" charset="-120"/>
                <a:ea typeface="標楷體" panose="03000509000000000000" pitchFamily="65" charset="-120"/>
              </a:rPr>
              <a:t>學程</a:t>
            </a:r>
            <a:r>
              <a:rPr lang="zh-TW" altLang="en-US" sz="1600" b="1" u="sng" dirty="0">
                <a:solidFill>
                  <a:srgbClr val="FF0000"/>
                </a:solidFill>
                <a:latin typeface="標楷體" panose="03000509000000000000" pitchFamily="65" charset="-120"/>
                <a:ea typeface="標楷體" panose="03000509000000000000" pitchFamily="65" charset="-120"/>
              </a:rPr>
              <a:t>確認單</a:t>
            </a:r>
            <a:r>
              <a:rPr lang="en-US" altLang="zh-TW" sz="1600" b="1" dirty="0">
                <a:latin typeface="標楷體" panose="03000509000000000000" pitchFamily="65" charset="-120"/>
                <a:ea typeface="標楷體" panose="03000509000000000000" pitchFamily="65" charset="-120"/>
              </a:rPr>
              <a:t>-</a:t>
            </a:r>
            <a:r>
              <a:rPr lang="zh-TW" altLang="en-US" sz="1600" b="1" dirty="0">
                <a:latin typeface="標楷體" panose="03000509000000000000" pitchFamily="65" charset="-120"/>
                <a:ea typeface="標楷體" panose="03000509000000000000" pitchFamily="65" charset="-120"/>
              </a:rPr>
              <a:t>此確認單無須繳回，請自行留存</a:t>
            </a:r>
            <a:endParaRPr lang="en-US" altLang="zh-TW" sz="1600" b="1" dirty="0">
              <a:latin typeface="標楷體" panose="03000509000000000000" pitchFamily="65" charset="-120"/>
              <a:ea typeface="標楷體" panose="03000509000000000000" pitchFamily="65" charset="-120"/>
            </a:endParaRPr>
          </a:p>
          <a:p>
            <a:pPr marL="342900" indent="-342900">
              <a:buFont typeface="+mj-lt"/>
              <a:buAutoNum type="arabicPeriod"/>
            </a:pPr>
            <a:r>
              <a:rPr lang="zh-TW" altLang="en-US" sz="1600" b="1" u="sng" dirty="0" smtClean="0">
                <a:solidFill>
                  <a:srgbClr val="FF0000"/>
                </a:solidFill>
                <a:latin typeface="標楷體" panose="03000509000000000000" pitchFamily="65" charset="-120"/>
                <a:ea typeface="標楷體" panose="03000509000000000000" pitchFamily="65" charset="-120"/>
              </a:rPr>
              <a:t>通行碼</a:t>
            </a:r>
            <a:r>
              <a:rPr lang="en-US" altLang="zh-TW" sz="1600" b="1" dirty="0" smtClean="0">
                <a:latin typeface="標楷體" panose="03000509000000000000" pitchFamily="65" charset="-120"/>
                <a:ea typeface="標楷體" panose="03000509000000000000" pitchFamily="65" charset="-120"/>
              </a:rPr>
              <a:t>-</a:t>
            </a:r>
            <a:r>
              <a:rPr lang="zh-TW" altLang="en-US" sz="1600" b="1" dirty="0">
                <a:latin typeface="標楷體" panose="03000509000000000000" pitchFamily="65" charset="-120"/>
                <a:ea typeface="標楷體" panose="03000509000000000000" pitchFamily="65" charset="-120"/>
              </a:rPr>
              <a:t>本通行碼限考生本人使用，後續各階段作業系統均需使用；請務必妥善保管</a:t>
            </a:r>
            <a:endParaRPr lang="en-US" altLang="zh-TW" sz="1600" b="1" dirty="0">
              <a:latin typeface="標楷體" panose="03000509000000000000" pitchFamily="65" charset="-120"/>
              <a:ea typeface="標楷體" panose="03000509000000000000" pitchFamily="65" charset="-120"/>
            </a:endParaRPr>
          </a:p>
          <a:p>
            <a:pPr marL="342900" indent="-342900">
              <a:buFont typeface="+mj-lt"/>
              <a:buAutoNum type="arabicPeriod"/>
            </a:pPr>
            <a:r>
              <a:rPr lang="zh-TW" altLang="en-US" sz="1600" b="1" u="sng" dirty="0">
                <a:latin typeface="標楷體" panose="03000509000000000000" pitchFamily="65" charset="-120"/>
                <a:ea typeface="標楷體" panose="03000509000000000000" pitchFamily="65" charset="-120"/>
              </a:rPr>
              <a:t>推薦函寄件封面</a:t>
            </a:r>
            <a:r>
              <a:rPr lang="en-US" altLang="zh-TW" sz="1600" b="1" dirty="0">
                <a:latin typeface="標楷體" panose="03000509000000000000" pitchFamily="65" charset="-120"/>
                <a:ea typeface="標楷體" panose="03000509000000000000" pitchFamily="65" charset="-120"/>
              </a:rPr>
              <a:t>-</a:t>
            </a:r>
            <a:r>
              <a:rPr lang="zh-TW" altLang="en-US" sz="1600" b="1" dirty="0">
                <a:latin typeface="標楷體" panose="03000509000000000000" pitchFamily="65" charset="-120"/>
                <a:ea typeface="標楷體" panose="03000509000000000000" pitchFamily="65" charset="-120"/>
              </a:rPr>
              <a:t>僅「</a:t>
            </a:r>
            <a:r>
              <a:rPr lang="zh-TW" altLang="en-US" sz="1600" b="1" dirty="0">
                <a:solidFill>
                  <a:schemeClr val="accent6"/>
                </a:solidFill>
                <a:latin typeface="標楷體" panose="03000509000000000000" pitchFamily="65" charset="-120"/>
                <a:ea typeface="標楷體" panose="03000509000000000000" pitchFamily="65" charset="-120"/>
              </a:rPr>
              <a:t>青年儲蓄帳戶組</a:t>
            </a:r>
            <a:r>
              <a:rPr lang="zh-TW" altLang="en-US" sz="1600" b="1" dirty="0">
                <a:latin typeface="標楷體" panose="03000509000000000000" pitchFamily="65" charset="-120"/>
                <a:ea typeface="標楷體" panose="03000509000000000000" pitchFamily="65" charset="-120"/>
              </a:rPr>
              <a:t>」需列印，後續併同推薦函由推薦人寄至</a:t>
            </a:r>
            <a:r>
              <a:rPr lang="zh-TW" altLang="en-US" sz="1600" b="1" dirty="0" smtClean="0">
                <a:latin typeface="標楷體" panose="03000509000000000000" pitchFamily="65" charset="-120"/>
                <a:ea typeface="標楷體" panose="03000509000000000000" pitchFamily="65" charset="-120"/>
              </a:rPr>
              <a:t>各</a:t>
            </a:r>
            <a:r>
              <a:rPr lang="zh-TW" altLang="en-US" sz="1600" b="1" dirty="0">
                <a:latin typeface="標楷體" panose="03000509000000000000" pitchFamily="65" charset="-120"/>
                <a:ea typeface="標楷體" panose="03000509000000000000" pitchFamily="65" charset="-120"/>
              </a:rPr>
              <a:t>甄選</a:t>
            </a:r>
            <a:r>
              <a:rPr lang="zh-TW" altLang="en-US" sz="1600" b="1" dirty="0" smtClean="0">
                <a:latin typeface="標楷體" panose="03000509000000000000" pitchFamily="65" charset="-120"/>
                <a:ea typeface="標楷體" panose="03000509000000000000" pitchFamily="65" charset="-120"/>
              </a:rPr>
              <a:t>學校</a:t>
            </a:r>
            <a:endParaRPr lang="zh-TW" altLang="en-US" sz="1600" b="1" dirty="0">
              <a:latin typeface="標楷體" panose="03000509000000000000" pitchFamily="65" charset="-120"/>
              <a:ea typeface="標楷體" panose="03000509000000000000" pitchFamily="65" charset="-120"/>
            </a:endParaRPr>
          </a:p>
        </p:txBody>
      </p:sp>
      <p:sp>
        <p:nvSpPr>
          <p:cNvPr id="10" name="Rectangle 3"/>
          <p:cNvSpPr txBox="1">
            <a:spLocks noChangeArrowheads="1"/>
          </p:cNvSpPr>
          <p:nvPr/>
        </p:nvSpPr>
        <p:spPr>
          <a:xfrm>
            <a:off x="767408" y="-209644"/>
            <a:ext cx="9111622" cy="1134823"/>
          </a:xfrm>
          <a:prstGeom prst="rect">
            <a:avLst/>
          </a:prstGeom>
          <a:ln/>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22313" indent="-722313">
              <a:lnSpc>
                <a:spcPts val="3600"/>
              </a:lnSpc>
            </a:pPr>
            <a:r>
              <a:rPr lang="zh-TW" altLang="en-US" sz="2400" b="1" kern="0" dirty="0" smtClean="0">
                <a:latin typeface="標楷體" panose="03000509000000000000" pitchFamily="65" charset="-120"/>
                <a:ea typeface="標楷體" panose="03000509000000000000" pitchFamily="65" charset="-120"/>
              </a:rPr>
              <a:t>第一</a:t>
            </a:r>
            <a:r>
              <a:rPr lang="zh-TW" altLang="en-US" sz="2400" b="1" kern="0" dirty="0">
                <a:latin typeface="標楷體" panose="03000509000000000000" pitchFamily="65" charset="-120"/>
                <a:ea typeface="標楷體" panose="03000509000000000000" pitchFamily="65" charset="-120"/>
              </a:rPr>
              <a:t>階段個別報名及繳費系統</a:t>
            </a:r>
            <a:r>
              <a:rPr lang="en-US" altLang="zh-TW" sz="2400" b="1" kern="0" dirty="0">
                <a:solidFill>
                  <a:srgbClr val="FF0000"/>
                </a:solidFill>
                <a:latin typeface="標楷體" panose="03000509000000000000" pitchFamily="65" charset="-120"/>
                <a:ea typeface="標楷體" panose="03000509000000000000" pitchFamily="65" charset="-120"/>
              </a:rPr>
              <a:t>-</a:t>
            </a:r>
            <a:r>
              <a:rPr lang="zh-TW" altLang="en-US" sz="2400" b="1" kern="0" dirty="0">
                <a:solidFill>
                  <a:srgbClr val="FF0000"/>
                </a:solidFill>
                <a:latin typeface="標楷體" panose="03000509000000000000" pitchFamily="65" charset="-120"/>
                <a:ea typeface="標楷體" panose="03000509000000000000" pitchFamily="65" charset="-120"/>
              </a:rPr>
              <a:t>列印表件</a:t>
            </a:r>
            <a:endParaRPr lang="en-US" altLang="zh-TW" sz="2400" b="1" kern="0" dirty="0">
              <a:solidFill>
                <a:srgbClr val="FF0000"/>
              </a:solidFill>
              <a:latin typeface="標楷體" panose="03000509000000000000" pitchFamily="65" charset="-120"/>
              <a:ea typeface="標楷體" panose="03000509000000000000" pitchFamily="65" charset="-120"/>
            </a:endParaRPr>
          </a:p>
        </p:txBody>
      </p:sp>
      <p:sp>
        <p:nvSpPr>
          <p:cNvPr id="13" name="矩形 12"/>
          <p:cNvSpPr/>
          <p:nvPr/>
        </p:nvSpPr>
        <p:spPr>
          <a:xfrm>
            <a:off x="2751016" y="1631659"/>
            <a:ext cx="3528392" cy="251422"/>
          </a:xfrm>
          <a:prstGeom prst="rect">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 name="圖片 3"/>
          <p:cNvPicPr>
            <a:picLocks noChangeAspect="1"/>
          </p:cNvPicPr>
          <p:nvPr/>
        </p:nvPicPr>
        <p:blipFill>
          <a:blip r:embed="rId4"/>
          <a:stretch>
            <a:fillRect/>
          </a:stretch>
        </p:blipFill>
        <p:spPr>
          <a:xfrm>
            <a:off x="7914446" y="767563"/>
            <a:ext cx="2691996" cy="3770738"/>
          </a:xfrm>
          <a:prstGeom prst="rect">
            <a:avLst/>
          </a:prstGeom>
        </p:spPr>
      </p:pic>
      <p:pic>
        <p:nvPicPr>
          <p:cNvPr id="7" name="圖片 6"/>
          <p:cNvPicPr>
            <a:picLocks noChangeAspect="1"/>
          </p:cNvPicPr>
          <p:nvPr/>
        </p:nvPicPr>
        <p:blipFill>
          <a:blip r:embed="rId5"/>
          <a:stretch>
            <a:fillRect/>
          </a:stretch>
        </p:blipFill>
        <p:spPr>
          <a:xfrm>
            <a:off x="7758961" y="4648057"/>
            <a:ext cx="3002967" cy="2183976"/>
          </a:xfrm>
          <a:prstGeom prst="rect">
            <a:avLst/>
          </a:prstGeom>
        </p:spPr>
      </p:pic>
    </p:spTree>
    <p:extLst>
      <p:ext uri="{BB962C8B-B14F-4D97-AF65-F5344CB8AC3E}">
        <p14:creationId xmlns:p14="http://schemas.microsoft.com/office/powerpoint/2010/main" xmlns="" val="392828220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矩形 43"/>
          <p:cNvSpPr/>
          <p:nvPr/>
        </p:nvSpPr>
        <p:spPr>
          <a:xfrm>
            <a:off x="6344235" y="4223439"/>
            <a:ext cx="2969098" cy="772386"/>
          </a:xfrm>
          <a:prstGeom prst="rect">
            <a:avLst/>
          </a:prstGeom>
          <a:solidFill>
            <a:srgbClr val="29ABE2"/>
          </a:solidFill>
          <a:ln w="12700" cap="flat" cmpd="sng" algn="ctr">
            <a:noFill/>
            <a:prstDash val="solid"/>
            <a:miter lim="800000"/>
          </a:ln>
          <a:effectLst>
            <a:outerShdw blurRad="177800" dist="114300" dir="5400000" algn="t" rotWithShape="0">
              <a:prstClr val="black">
                <a:alpha val="40000"/>
              </a:prstClr>
            </a:outerShdw>
          </a:effectLst>
        </p:spPr>
        <p:txBody>
          <a:bodyPr rtlCol="0" anchor="ctr"/>
          <a:lstStyle/>
          <a:p>
            <a:pPr algn="ctr" fontAlgn="auto">
              <a:spcBef>
                <a:spcPts val="0"/>
              </a:spcBef>
              <a:spcAft>
                <a:spcPts val="0"/>
              </a:spcAft>
              <a:defRPr/>
            </a:pPr>
            <a:endParaRPr kumimoji="0" lang="zh-CN" altLang="en-US" kern="0">
              <a:solidFill>
                <a:sysClr val="window" lastClr="FFFFFF"/>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Rectangle 2"/>
          <p:cNvSpPr txBox="1">
            <a:spLocks noChangeArrowheads="1"/>
          </p:cNvSpPr>
          <p:nvPr/>
        </p:nvSpPr>
        <p:spPr bwMode="auto">
          <a:xfrm>
            <a:off x="768276" y="-42426"/>
            <a:ext cx="8382754" cy="84030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r>
              <a:rPr lang="zh-TW" altLang="en-US" sz="2800" b="1" kern="0" dirty="0" smtClean="0">
                <a:latin typeface="Times New Roman" panose="02020603050405020304" pitchFamily="18" charset="0"/>
                <a:ea typeface="標楷體" panose="03000509000000000000" pitchFamily="65" charset="-120"/>
                <a:cs typeface="Times New Roman" panose="02020603050405020304" pitchFamily="18" charset="0"/>
              </a:rPr>
              <a:t>第二</a:t>
            </a:r>
            <a:r>
              <a:rPr lang="zh-TW" altLang="en-US" sz="2800" b="1" kern="0" dirty="0">
                <a:latin typeface="Times New Roman" panose="02020603050405020304" pitchFamily="18" charset="0"/>
                <a:ea typeface="標楷體" panose="03000509000000000000" pitchFamily="65" charset="-120"/>
                <a:cs typeface="Times New Roman" panose="02020603050405020304" pitchFamily="18" charset="0"/>
              </a:rPr>
              <a:t>階段報名系統</a:t>
            </a:r>
            <a:r>
              <a:rPr lang="en-US" altLang="zh-TW" sz="2800" b="1" kern="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kern="0" dirty="0" smtClean="0">
                <a:latin typeface="Times New Roman" panose="02020603050405020304" pitchFamily="18" charset="0"/>
                <a:ea typeface="標楷體" panose="03000509000000000000" pitchFamily="65" charset="-120"/>
                <a:cs typeface="Times New Roman" panose="02020603050405020304" pitchFamily="18" charset="0"/>
              </a:rPr>
              <a:t>含學習歷程備</a:t>
            </a:r>
            <a:r>
              <a:rPr lang="zh-TW" altLang="en-US" sz="2800" b="1" kern="0" dirty="0">
                <a:latin typeface="Times New Roman" panose="02020603050405020304" pitchFamily="18" charset="0"/>
                <a:ea typeface="標楷體" panose="03000509000000000000" pitchFamily="65" charset="-120"/>
                <a:cs typeface="Times New Roman" panose="02020603050405020304" pitchFamily="18" charset="0"/>
              </a:rPr>
              <a:t>審資料上</a:t>
            </a:r>
            <a:r>
              <a:rPr lang="zh-TW" altLang="en-US" sz="2800" b="1" kern="0" dirty="0" smtClean="0">
                <a:latin typeface="Times New Roman" panose="02020603050405020304" pitchFamily="18" charset="0"/>
                <a:ea typeface="標楷體" panose="03000509000000000000" pitchFamily="65" charset="-120"/>
                <a:cs typeface="Times New Roman" panose="02020603050405020304" pitchFamily="18" charset="0"/>
              </a:rPr>
              <a:t>傳作業</a:t>
            </a:r>
            <a:r>
              <a:rPr lang="en-US" altLang="zh-TW" sz="2800" b="1" kern="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800" b="1" kern="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 name="等腰三角形 5"/>
          <p:cNvSpPr/>
          <p:nvPr/>
        </p:nvSpPr>
        <p:spPr>
          <a:xfrm rot="5400000">
            <a:off x="2789555" y="1576160"/>
            <a:ext cx="996066" cy="955553"/>
          </a:xfrm>
          <a:prstGeom prst="triangle">
            <a:avLst/>
          </a:prstGeom>
          <a:solidFill>
            <a:sysClr val="window" lastClr="FFFFFF"/>
          </a:solidFill>
          <a:ln w="12700" cap="flat" cmpd="sng" algn="ctr">
            <a:noFill/>
            <a:prstDash val="solid"/>
            <a:miter lim="800000"/>
          </a:ln>
          <a:effectLst/>
        </p:spPr>
        <p:txBody>
          <a:bodyPr rtlCol="0" anchor="ctr"/>
          <a:lstStyle/>
          <a:p>
            <a:pPr algn="ctr" fontAlgn="auto">
              <a:spcBef>
                <a:spcPts val="0"/>
              </a:spcBef>
              <a:spcAft>
                <a:spcPts val="0"/>
              </a:spcAft>
              <a:defRPr/>
            </a:pPr>
            <a:endParaRPr kumimoji="0" lang="zh-CN" altLang="en-US" kern="0">
              <a:solidFill>
                <a:sysClr val="window" lastClr="FFFFFF"/>
              </a:solidFill>
              <a:latin typeface="Times New Roman" panose="02020603050405020304" pitchFamily="18" charset="0"/>
              <a:ea typeface="標楷體" panose="03000509000000000000" pitchFamily="65" charset="-120"/>
              <a:cs typeface="Times New Roman" panose="02020603050405020304" pitchFamily="18" charset="0"/>
            </a:endParaRPr>
          </a:p>
        </p:txBody>
      </p:sp>
      <p:grpSp>
        <p:nvGrpSpPr>
          <p:cNvPr id="61" name="群組 60"/>
          <p:cNvGrpSpPr/>
          <p:nvPr/>
        </p:nvGrpSpPr>
        <p:grpSpPr>
          <a:xfrm>
            <a:off x="1707644" y="4151268"/>
            <a:ext cx="8227645" cy="2043247"/>
            <a:chOff x="2723480" y="3616438"/>
            <a:chExt cx="8227645" cy="2043247"/>
          </a:xfrm>
        </p:grpSpPr>
        <p:sp>
          <p:nvSpPr>
            <p:cNvPr id="5" name="矩形 4"/>
            <p:cNvSpPr/>
            <p:nvPr/>
          </p:nvSpPr>
          <p:spPr>
            <a:xfrm>
              <a:off x="3014063" y="3724461"/>
              <a:ext cx="2928759" cy="772386"/>
            </a:xfrm>
            <a:prstGeom prst="rect">
              <a:avLst/>
            </a:prstGeom>
            <a:solidFill>
              <a:srgbClr val="FB9E00"/>
            </a:solidFill>
            <a:ln w="12700" cap="flat" cmpd="sng" algn="ctr">
              <a:noFill/>
              <a:prstDash val="solid"/>
              <a:miter lim="800000"/>
            </a:ln>
            <a:effectLst>
              <a:outerShdw blurRad="190500" dist="114300" dir="5400000" algn="t" rotWithShape="0">
                <a:prstClr val="black">
                  <a:alpha val="40000"/>
                </a:prstClr>
              </a:outerShdw>
            </a:effectLst>
          </p:spPr>
          <p:txBody>
            <a:bodyPr rtlCol="0" anchor="ctr"/>
            <a:lstStyle/>
            <a:p>
              <a:pPr algn="ctr" fontAlgn="auto">
                <a:spcBef>
                  <a:spcPts val="0"/>
                </a:spcBef>
                <a:spcAft>
                  <a:spcPts val="0"/>
                </a:spcAft>
                <a:defRPr/>
              </a:pPr>
              <a:endParaRPr kumimoji="0" lang="zh-CN" altLang="en-US" kern="0">
                <a:solidFill>
                  <a:sysClr val="window" lastClr="FFFFFF"/>
                </a:solidFill>
                <a:latin typeface="Times New Roman" panose="02020603050405020304" pitchFamily="18" charset="0"/>
                <a:ea typeface="標楷體" panose="03000509000000000000" pitchFamily="65" charset="-120"/>
                <a:cs typeface="Times New Roman" panose="02020603050405020304" pitchFamily="18" charset="0"/>
              </a:endParaRPr>
            </a:p>
          </p:txBody>
        </p:sp>
        <p:grpSp>
          <p:nvGrpSpPr>
            <p:cNvPr id="7" name="组合 25"/>
            <p:cNvGrpSpPr/>
            <p:nvPr/>
          </p:nvGrpSpPr>
          <p:grpSpPr>
            <a:xfrm>
              <a:off x="2723480" y="3616438"/>
              <a:ext cx="962821" cy="988289"/>
              <a:chOff x="1043608" y="1196752"/>
              <a:chExt cx="1571125" cy="1724110"/>
            </a:xfrm>
          </p:grpSpPr>
          <p:sp>
            <p:nvSpPr>
              <p:cNvPr id="8" name="矩形 7"/>
              <p:cNvSpPr/>
              <p:nvPr/>
            </p:nvSpPr>
            <p:spPr>
              <a:xfrm>
                <a:off x="1361292" y="2108499"/>
                <a:ext cx="735006" cy="241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PPT</a:t>
                </a:r>
                <a:r>
                  <a:rPr lang="zh-CN" altLang="en-US" sz="1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模板：</a:t>
                </a:r>
                <a:r>
                  <a:rPr lang="en-US" altLang="zh-CN" sz="1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www.1ppt.com/moban/                  PPT</a:t>
                </a:r>
                <a:r>
                  <a:rPr lang="zh-CN" altLang="en-US" sz="1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素材：</a:t>
                </a:r>
                <a:r>
                  <a:rPr lang="en-US" altLang="zh-CN" sz="1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www.1ppt.com/sucai/</a:t>
                </a:r>
              </a:p>
              <a:p>
                <a:r>
                  <a:rPr lang="en-US" altLang="zh-CN" sz="1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PPT</a:t>
                </a:r>
                <a:r>
                  <a:rPr lang="zh-CN" altLang="en-US" sz="1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背景：</a:t>
                </a:r>
                <a:r>
                  <a:rPr lang="en-US" altLang="zh-CN" sz="1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www.1ppt.com/beijing/                   PPT</a:t>
                </a:r>
                <a:r>
                  <a:rPr lang="zh-CN" altLang="en-US" sz="1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图表：</a:t>
                </a:r>
                <a:r>
                  <a:rPr lang="en-US" altLang="zh-CN" sz="1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www.1ppt.com/tubiao/      </a:t>
                </a:r>
              </a:p>
              <a:p>
                <a:r>
                  <a:rPr lang="en-US" altLang="zh-CN" sz="1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PPT</a:t>
                </a:r>
                <a:r>
                  <a:rPr lang="zh-CN" altLang="en-US" sz="1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下载：</a:t>
                </a:r>
                <a:r>
                  <a:rPr lang="en-US" altLang="zh-CN" sz="1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www.1ppt.com/xiazai/                     PPT</a:t>
                </a:r>
                <a:r>
                  <a:rPr lang="zh-CN" altLang="en-US" sz="1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教程： </a:t>
                </a:r>
                <a:r>
                  <a:rPr lang="en-US" altLang="zh-CN" sz="1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www.1ppt.com/powerpoint/      </a:t>
                </a:r>
              </a:p>
              <a:p>
                <a:r>
                  <a:rPr lang="zh-CN" altLang="en-US" sz="1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资料下载：</a:t>
                </a:r>
                <a:r>
                  <a:rPr lang="en-US" altLang="zh-CN" sz="1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www.1ppt.com/ziliao/                   </a:t>
                </a:r>
                <a:r>
                  <a:rPr lang="zh-CN" altLang="en-US" sz="1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范文下载：</a:t>
                </a:r>
                <a:r>
                  <a:rPr lang="en-US" altLang="zh-CN" sz="1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www.1ppt.com/fanwen/             </a:t>
                </a:r>
              </a:p>
              <a:p>
                <a:r>
                  <a:rPr lang="zh-CN" altLang="en-US" sz="1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试卷下载：</a:t>
                </a:r>
                <a:r>
                  <a:rPr lang="en-US" altLang="zh-CN" sz="1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www.1ppt.com/shiti/                     </a:t>
                </a:r>
                <a:r>
                  <a:rPr lang="zh-CN" altLang="en-US" sz="1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教案下载：</a:t>
                </a:r>
                <a:r>
                  <a:rPr lang="en-US" altLang="zh-CN" sz="1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www.1ppt.com/jiaoan/               </a:t>
                </a:r>
              </a:p>
              <a:p>
                <a:r>
                  <a:rPr lang="en-US" altLang="zh-CN" sz="1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PPT</a:t>
                </a:r>
                <a:r>
                  <a:rPr lang="zh-CN" altLang="en-US" sz="1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论坛：</a:t>
                </a:r>
                <a:r>
                  <a:rPr lang="en-US" altLang="zh-CN" sz="1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www.1ppt.cn                                     PPT</a:t>
                </a:r>
                <a:r>
                  <a:rPr lang="zh-CN" altLang="en-US" sz="1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课件：</a:t>
                </a:r>
                <a:r>
                  <a:rPr lang="en-US" altLang="zh-CN" sz="1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www.1ppt.com/kejian/ </a:t>
                </a:r>
              </a:p>
              <a:p>
                <a:r>
                  <a:rPr lang="zh-CN" altLang="en-US" sz="1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语文课件：</a:t>
                </a:r>
                <a:r>
                  <a:rPr lang="en-US" altLang="zh-CN" sz="1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www.1ppt.com/kejian/yuwen/    </a:t>
                </a:r>
                <a:r>
                  <a:rPr lang="zh-CN" altLang="en-US" sz="1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数学课件：</a:t>
                </a:r>
                <a:r>
                  <a:rPr lang="en-US" altLang="zh-CN" sz="1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www.1ppt.com/kejian/shuxue/ </a:t>
                </a:r>
              </a:p>
              <a:p>
                <a:r>
                  <a:rPr lang="zh-CN" altLang="en-US" sz="1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英语课件：</a:t>
                </a:r>
                <a:r>
                  <a:rPr lang="en-US" altLang="zh-CN" sz="1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www.1ppt.com/kejian/yingyu/    </a:t>
                </a:r>
                <a:r>
                  <a:rPr lang="zh-CN" altLang="en-US" sz="1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美术课件：</a:t>
                </a:r>
                <a:r>
                  <a:rPr lang="en-US" altLang="zh-CN" sz="1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www.1ppt.com/kejian/meishu/ </a:t>
                </a:r>
              </a:p>
              <a:p>
                <a:r>
                  <a:rPr lang="zh-CN" altLang="en-US" sz="1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科学课件：</a:t>
                </a:r>
                <a:r>
                  <a:rPr lang="en-US" altLang="zh-CN" sz="1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www.1ppt.com/kejian/kexue/     </a:t>
                </a:r>
                <a:r>
                  <a:rPr lang="zh-CN" altLang="en-US" sz="1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物理课件：</a:t>
                </a:r>
                <a:r>
                  <a:rPr lang="en-US" altLang="zh-CN" sz="1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www.1ppt.com/kejian/wuli/ </a:t>
                </a:r>
              </a:p>
              <a:p>
                <a:r>
                  <a:rPr lang="zh-CN" altLang="en-US" sz="1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化学课件：</a:t>
                </a:r>
                <a:r>
                  <a:rPr lang="en-US" altLang="zh-CN" sz="1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www.1ppt.com/kejian/huaxue/  </a:t>
                </a:r>
                <a:r>
                  <a:rPr lang="zh-CN" altLang="en-US" sz="1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生物课件：</a:t>
                </a:r>
                <a:r>
                  <a:rPr lang="en-US" altLang="zh-CN" sz="1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www.1ppt.com/kejian/shengwu/ </a:t>
                </a:r>
              </a:p>
              <a:p>
                <a:r>
                  <a:rPr lang="zh-CN" altLang="en-US" sz="1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地理课件：</a:t>
                </a:r>
                <a:r>
                  <a:rPr lang="en-US" altLang="zh-CN" sz="1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www.1ppt.com/kejian/dili/          </a:t>
                </a:r>
                <a:r>
                  <a:rPr lang="zh-CN" altLang="en-US" sz="1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历史课件：</a:t>
                </a:r>
                <a:r>
                  <a:rPr lang="en-US" altLang="zh-CN" sz="1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www.1ppt.com/kejian/lishi/        </a:t>
                </a:r>
              </a:p>
            </p:txBody>
          </p:sp>
          <p:sp>
            <p:nvSpPr>
              <p:cNvPr id="9" name="Freeform 5"/>
              <p:cNvSpPr>
                <a:spLocks noEditPoints="1"/>
              </p:cNvSpPr>
              <p:nvPr/>
            </p:nvSpPr>
            <p:spPr bwMode="auto">
              <a:xfrm>
                <a:off x="1043608" y="1196752"/>
                <a:ext cx="1571125" cy="1724110"/>
              </a:xfrm>
              <a:custGeom>
                <a:avLst/>
                <a:gdLst>
                  <a:gd name="T0" fmla="*/ 42 w 511"/>
                  <a:gd name="T1" fmla="*/ 586 h 586"/>
                  <a:gd name="T2" fmla="*/ 57 w 511"/>
                  <a:gd name="T3" fmla="*/ 582 h 586"/>
                  <a:gd name="T4" fmla="*/ 500 w 511"/>
                  <a:gd name="T5" fmla="*/ 326 h 586"/>
                  <a:gd name="T6" fmla="*/ 511 w 511"/>
                  <a:gd name="T7" fmla="*/ 315 h 586"/>
                  <a:gd name="T8" fmla="*/ 511 w 511"/>
                  <a:gd name="T9" fmla="*/ 271 h 586"/>
                  <a:gd name="T10" fmla="*/ 500 w 511"/>
                  <a:gd name="T11" fmla="*/ 260 h 586"/>
                  <a:gd name="T12" fmla="*/ 57 w 511"/>
                  <a:gd name="T13" fmla="*/ 4 h 586"/>
                  <a:gd name="T14" fmla="*/ 42 w 511"/>
                  <a:gd name="T15" fmla="*/ 0 h 586"/>
                  <a:gd name="T16" fmla="*/ 3 w 511"/>
                  <a:gd name="T17" fmla="*/ 22 h 586"/>
                  <a:gd name="T18" fmla="*/ 0 w 511"/>
                  <a:gd name="T19" fmla="*/ 37 h 586"/>
                  <a:gd name="T20" fmla="*/ 0 w 511"/>
                  <a:gd name="T21" fmla="*/ 549 h 586"/>
                  <a:gd name="T22" fmla="*/ 3 w 511"/>
                  <a:gd name="T23" fmla="*/ 564 h 586"/>
                  <a:gd name="T24" fmla="*/ 42 w 511"/>
                  <a:gd name="T25" fmla="*/ 586 h 586"/>
                  <a:gd name="T26" fmla="*/ 87 w 511"/>
                  <a:gd name="T27" fmla="*/ 442 h 586"/>
                  <a:gd name="T28" fmla="*/ 84 w 511"/>
                  <a:gd name="T29" fmla="*/ 427 h 586"/>
                  <a:gd name="T30" fmla="*/ 84 w 511"/>
                  <a:gd name="T31" fmla="*/ 159 h 586"/>
                  <a:gd name="T32" fmla="*/ 87 w 511"/>
                  <a:gd name="T33" fmla="*/ 144 h 586"/>
                  <a:gd name="T34" fmla="*/ 103 w 511"/>
                  <a:gd name="T35" fmla="*/ 135 h 586"/>
                  <a:gd name="T36" fmla="*/ 118 w 511"/>
                  <a:gd name="T37" fmla="*/ 140 h 586"/>
                  <a:gd name="T38" fmla="*/ 349 w 511"/>
                  <a:gd name="T39" fmla="*/ 273 h 586"/>
                  <a:gd name="T40" fmla="*/ 361 w 511"/>
                  <a:gd name="T41" fmla="*/ 284 h 586"/>
                  <a:gd name="T42" fmla="*/ 361 w 511"/>
                  <a:gd name="T43" fmla="*/ 302 h 586"/>
                  <a:gd name="T44" fmla="*/ 349 w 511"/>
                  <a:gd name="T45" fmla="*/ 313 h 586"/>
                  <a:gd name="T46" fmla="*/ 118 w 511"/>
                  <a:gd name="T47" fmla="*/ 446 h 586"/>
                  <a:gd name="T48" fmla="*/ 103 w 511"/>
                  <a:gd name="T49" fmla="*/ 451 h 586"/>
                  <a:gd name="T50" fmla="*/ 87 w 511"/>
                  <a:gd name="T51" fmla="*/ 442 h 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11" h="586">
                    <a:moveTo>
                      <a:pt x="42" y="586"/>
                    </a:moveTo>
                    <a:cubicBezTo>
                      <a:pt x="47" y="586"/>
                      <a:pt x="53" y="584"/>
                      <a:pt x="57" y="582"/>
                    </a:cubicBezTo>
                    <a:cubicBezTo>
                      <a:pt x="500" y="326"/>
                      <a:pt x="500" y="326"/>
                      <a:pt x="500" y="326"/>
                    </a:cubicBezTo>
                    <a:cubicBezTo>
                      <a:pt x="503" y="324"/>
                      <a:pt x="509" y="319"/>
                      <a:pt x="511" y="315"/>
                    </a:cubicBezTo>
                    <a:cubicBezTo>
                      <a:pt x="511" y="271"/>
                      <a:pt x="511" y="271"/>
                      <a:pt x="511" y="271"/>
                    </a:cubicBezTo>
                    <a:cubicBezTo>
                      <a:pt x="509" y="267"/>
                      <a:pt x="503" y="262"/>
                      <a:pt x="500" y="260"/>
                    </a:cubicBezTo>
                    <a:cubicBezTo>
                      <a:pt x="57" y="4"/>
                      <a:pt x="57" y="4"/>
                      <a:pt x="57" y="4"/>
                    </a:cubicBezTo>
                    <a:cubicBezTo>
                      <a:pt x="53" y="2"/>
                      <a:pt x="47" y="0"/>
                      <a:pt x="42" y="0"/>
                    </a:cubicBezTo>
                    <a:cubicBezTo>
                      <a:pt x="3" y="22"/>
                      <a:pt x="3" y="22"/>
                      <a:pt x="3" y="22"/>
                    </a:cubicBezTo>
                    <a:cubicBezTo>
                      <a:pt x="1" y="26"/>
                      <a:pt x="0" y="33"/>
                      <a:pt x="0" y="37"/>
                    </a:cubicBezTo>
                    <a:cubicBezTo>
                      <a:pt x="0" y="549"/>
                      <a:pt x="0" y="549"/>
                      <a:pt x="0" y="549"/>
                    </a:cubicBezTo>
                    <a:cubicBezTo>
                      <a:pt x="0" y="553"/>
                      <a:pt x="1" y="560"/>
                      <a:pt x="3" y="564"/>
                    </a:cubicBezTo>
                    <a:cubicBezTo>
                      <a:pt x="42" y="586"/>
                      <a:pt x="42" y="586"/>
                      <a:pt x="42" y="586"/>
                    </a:cubicBezTo>
                    <a:moveTo>
                      <a:pt x="87" y="442"/>
                    </a:moveTo>
                    <a:cubicBezTo>
                      <a:pt x="85" y="438"/>
                      <a:pt x="84" y="431"/>
                      <a:pt x="84" y="427"/>
                    </a:cubicBezTo>
                    <a:cubicBezTo>
                      <a:pt x="84" y="159"/>
                      <a:pt x="84" y="159"/>
                      <a:pt x="84" y="159"/>
                    </a:cubicBezTo>
                    <a:cubicBezTo>
                      <a:pt x="84" y="155"/>
                      <a:pt x="85" y="148"/>
                      <a:pt x="87" y="144"/>
                    </a:cubicBezTo>
                    <a:cubicBezTo>
                      <a:pt x="103" y="135"/>
                      <a:pt x="103" y="135"/>
                      <a:pt x="103" y="135"/>
                    </a:cubicBezTo>
                    <a:cubicBezTo>
                      <a:pt x="107" y="135"/>
                      <a:pt x="114" y="137"/>
                      <a:pt x="118" y="140"/>
                    </a:cubicBezTo>
                    <a:cubicBezTo>
                      <a:pt x="349" y="273"/>
                      <a:pt x="349" y="273"/>
                      <a:pt x="349" y="273"/>
                    </a:cubicBezTo>
                    <a:cubicBezTo>
                      <a:pt x="353" y="276"/>
                      <a:pt x="358" y="280"/>
                      <a:pt x="361" y="284"/>
                    </a:cubicBezTo>
                    <a:cubicBezTo>
                      <a:pt x="361" y="302"/>
                      <a:pt x="361" y="302"/>
                      <a:pt x="361" y="302"/>
                    </a:cubicBezTo>
                    <a:cubicBezTo>
                      <a:pt x="358" y="306"/>
                      <a:pt x="353" y="310"/>
                      <a:pt x="349" y="313"/>
                    </a:cubicBezTo>
                    <a:cubicBezTo>
                      <a:pt x="118" y="446"/>
                      <a:pt x="118" y="446"/>
                      <a:pt x="118" y="446"/>
                    </a:cubicBezTo>
                    <a:cubicBezTo>
                      <a:pt x="114" y="449"/>
                      <a:pt x="107" y="451"/>
                      <a:pt x="103" y="451"/>
                    </a:cubicBezTo>
                    <a:cubicBezTo>
                      <a:pt x="87" y="442"/>
                      <a:pt x="87" y="442"/>
                      <a:pt x="87" y="442"/>
                    </a:cubicBezTo>
                  </a:path>
                </a:pathLst>
              </a:custGeom>
              <a:gradFill flip="none" rotWithShape="1">
                <a:gsLst>
                  <a:gs pos="0">
                    <a:srgbClr val="29ABE2">
                      <a:lumMod val="5000"/>
                      <a:lumOff val="95000"/>
                    </a:srgbClr>
                  </a:gs>
                  <a:gs pos="100000">
                    <a:sysClr val="window" lastClr="FFFFFF">
                      <a:lumMod val="75000"/>
                    </a:sysClr>
                  </a:gs>
                </a:gsLst>
                <a:lin ang="13500000" scaled="1"/>
                <a:tileRect/>
              </a:gradFill>
              <a:ln w="34925" cap="flat" cmpd="sng" algn="ctr">
                <a:gradFill flip="none" rotWithShape="1">
                  <a:gsLst>
                    <a:gs pos="0">
                      <a:srgbClr val="BE309C">
                        <a:lumMod val="5000"/>
                        <a:lumOff val="95000"/>
                      </a:srgbClr>
                    </a:gs>
                    <a:gs pos="100000">
                      <a:sysClr val="window" lastClr="FFFFFF">
                        <a:lumMod val="65000"/>
                      </a:sysClr>
                    </a:gs>
                  </a:gsLst>
                  <a:lin ang="2700000" scaled="1"/>
                  <a:tileRect/>
                </a:gradFill>
                <a:prstDash val="solid"/>
                <a:miter lim="800000"/>
              </a:ln>
              <a:effectLst>
                <a:outerShdw blurRad="177800" dist="127000" dir="2700000" algn="tl" rotWithShape="0">
                  <a:prstClr val="black">
                    <a:alpha val="40000"/>
                  </a:prstClr>
                </a:outerShdw>
              </a:effectLst>
            </p:spPr>
            <p:txBody>
              <a:bodyPr rtlCol="0" anchor="ctr"/>
              <a:lstStyle/>
              <a:p>
                <a:pPr algn="ctr" fontAlgn="auto">
                  <a:spcBef>
                    <a:spcPts val="0"/>
                  </a:spcBef>
                  <a:spcAft>
                    <a:spcPts val="0"/>
                  </a:spcAft>
                  <a:defRPr/>
                </a:pPr>
                <a:endParaRPr kumimoji="0" lang="zh-CN" altLang="en-US" kern="0" dirty="0">
                  <a:solidFill>
                    <a:sysClr val="window" lastClr="FFFFFF"/>
                  </a:solidFill>
                  <a:latin typeface="Times New Roman" panose="02020603050405020304" pitchFamily="18" charset="0"/>
                  <a:ea typeface="標楷體" panose="03000509000000000000" pitchFamily="65" charset="-120"/>
                  <a:cs typeface="Times New Roman" panose="02020603050405020304" pitchFamily="18" charset="0"/>
                </a:endParaRPr>
              </a:p>
            </p:txBody>
          </p:sp>
        </p:grpSp>
        <p:sp>
          <p:nvSpPr>
            <p:cNvPr id="10" name="直角三角形 9"/>
            <p:cNvSpPr/>
            <p:nvPr/>
          </p:nvSpPr>
          <p:spPr>
            <a:xfrm>
              <a:off x="3014063" y="4021639"/>
              <a:ext cx="258630" cy="106203"/>
            </a:xfrm>
            <a:prstGeom prst="rtTriangle">
              <a:avLst/>
            </a:prstGeom>
            <a:solidFill>
              <a:srgbClr val="FB9E00"/>
            </a:solidFill>
            <a:ln w="12700" cap="flat" cmpd="sng" algn="ctr">
              <a:noFill/>
              <a:prstDash val="solid"/>
              <a:miter lim="800000"/>
            </a:ln>
            <a:effectLst>
              <a:innerShdw blurRad="63500" dist="50800" dir="13500000">
                <a:prstClr val="black">
                  <a:alpha val="50000"/>
                </a:prstClr>
              </a:innerShdw>
            </a:effectLst>
          </p:spPr>
          <p:txBody>
            <a:bodyPr rtlCol="0" anchor="ctr"/>
            <a:lstStyle/>
            <a:p>
              <a:pPr algn="ctr" fontAlgn="auto">
                <a:spcBef>
                  <a:spcPts val="0"/>
                </a:spcBef>
                <a:spcAft>
                  <a:spcPts val="0"/>
                </a:spcAft>
                <a:defRPr/>
              </a:pPr>
              <a:endParaRPr kumimoji="0" lang="zh-CN" altLang="en-US" kern="0">
                <a:solidFill>
                  <a:sysClr val="window" lastClr="FFFFFF"/>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1" name="直角三角形 10"/>
            <p:cNvSpPr/>
            <p:nvPr/>
          </p:nvSpPr>
          <p:spPr>
            <a:xfrm flipV="1">
              <a:off x="3014063" y="4136104"/>
              <a:ext cx="258630" cy="106203"/>
            </a:xfrm>
            <a:prstGeom prst="rtTriangle">
              <a:avLst/>
            </a:prstGeom>
            <a:solidFill>
              <a:srgbClr val="29ABE2"/>
            </a:solidFill>
            <a:ln w="12700" cap="flat" cmpd="sng" algn="ctr">
              <a:noFill/>
              <a:prstDash val="solid"/>
              <a:miter lim="800000"/>
            </a:ln>
            <a:effectLst>
              <a:innerShdw blurRad="63500" dist="50800" dir="13500000">
                <a:prstClr val="black">
                  <a:alpha val="50000"/>
                </a:prstClr>
              </a:innerShdw>
            </a:effectLst>
          </p:spPr>
          <p:txBody>
            <a:bodyPr rtlCol="0" anchor="ctr"/>
            <a:lstStyle/>
            <a:p>
              <a:pPr algn="ctr" fontAlgn="auto">
                <a:spcBef>
                  <a:spcPts val="0"/>
                </a:spcBef>
                <a:spcAft>
                  <a:spcPts val="0"/>
                </a:spcAft>
                <a:defRPr/>
              </a:pPr>
              <a:endParaRPr kumimoji="0" lang="zh-CN" altLang="en-US" kern="0">
                <a:solidFill>
                  <a:sysClr val="window" lastClr="FFFFFF"/>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2" name="矩形 11"/>
            <p:cNvSpPr/>
            <p:nvPr/>
          </p:nvSpPr>
          <p:spPr>
            <a:xfrm>
              <a:off x="2930560" y="4854722"/>
              <a:ext cx="3000324" cy="772386"/>
            </a:xfrm>
            <a:prstGeom prst="rect">
              <a:avLst/>
            </a:prstGeom>
            <a:solidFill>
              <a:srgbClr val="A3D800"/>
            </a:solidFill>
            <a:ln w="12700" cap="flat" cmpd="sng" algn="ctr">
              <a:noFill/>
              <a:prstDash val="solid"/>
              <a:miter lim="800000"/>
            </a:ln>
            <a:effectLst>
              <a:outerShdw blurRad="177800" dist="114300" dir="5400000" algn="t" rotWithShape="0">
                <a:prstClr val="black">
                  <a:alpha val="40000"/>
                </a:prstClr>
              </a:outerShdw>
            </a:effectLst>
          </p:spPr>
          <p:txBody>
            <a:bodyPr rtlCol="0" anchor="ctr"/>
            <a:lstStyle/>
            <a:p>
              <a:pPr algn="ctr" fontAlgn="auto">
                <a:spcBef>
                  <a:spcPts val="0"/>
                </a:spcBef>
                <a:spcAft>
                  <a:spcPts val="0"/>
                </a:spcAft>
                <a:defRPr/>
              </a:pPr>
              <a:endParaRPr kumimoji="0" lang="zh-CN" altLang="en-US" kern="0">
                <a:solidFill>
                  <a:sysClr val="window" lastClr="FFFFFF"/>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4" name="文本框 45"/>
            <p:cNvSpPr txBox="1"/>
            <p:nvPr/>
          </p:nvSpPr>
          <p:spPr>
            <a:xfrm>
              <a:off x="3628095" y="4828688"/>
              <a:ext cx="2327971" cy="830997"/>
            </a:xfrm>
            <a:prstGeom prst="rect">
              <a:avLst/>
            </a:prstGeom>
            <a:noFill/>
          </p:spPr>
          <p:txBody>
            <a:bodyPr wrap="square" rtlCol="0">
              <a:spAutoFit/>
            </a:bodyPr>
            <a:lstStyle>
              <a:defPPr>
                <a:defRPr lang="zh-TW"/>
              </a:defPPr>
              <a:lvl1pPr marL="0" marR="0" lvl="0" indent="0" defTabSz="914400" eaLnBrk="1" fontAlgn="auto" latinLnBrk="0" hangingPunct="1">
                <a:lnSpc>
                  <a:spcPct val="100000"/>
                </a:lnSpc>
                <a:spcBef>
                  <a:spcPts val="0"/>
                </a:spcBef>
                <a:spcAft>
                  <a:spcPts val="0"/>
                </a:spcAft>
                <a:buClrTx/>
                <a:buSzTx/>
                <a:buFontTx/>
                <a:buNone/>
                <a:tabLst/>
                <a:defRPr kumimoji="0" sz="2400" kern="0">
                  <a:solidFill>
                    <a:sysClr val="window" lastClr="FFFFFF"/>
                  </a:solidFill>
                  <a:latin typeface="標楷體" panose="03000509000000000000" pitchFamily="65" charset="-120"/>
                  <a:ea typeface="標楷體" panose="03000509000000000000" pitchFamily="65" charset="-120"/>
                </a:defRPr>
              </a:lvl1pPr>
            </a:lstStyle>
            <a:p>
              <a:r>
                <a:rPr lang="zh-TW" altLang="en-US" dirty="0" smtClean="0">
                  <a:latin typeface="Times New Roman" panose="02020603050405020304" pitchFamily="18" charset="0"/>
                  <a:cs typeface="Times New Roman" panose="02020603050405020304" pitchFamily="18" charset="0"/>
                </a:rPr>
                <a:t>可檢視</a:t>
              </a:r>
              <a:r>
                <a:rPr lang="en-US" altLang="zh-TW" dirty="0" smtClean="0">
                  <a:latin typeface="Times New Roman" panose="02020603050405020304" pitchFamily="18" charset="0"/>
                  <a:cs typeface="Times New Roman" panose="02020603050405020304" pitchFamily="18" charset="0"/>
                </a:rPr>
                <a:t>1</a:t>
              </a:r>
              <a:r>
                <a:rPr lang="zh-TW" altLang="en-US" dirty="0" smtClean="0">
                  <a:latin typeface="Times New Roman" panose="02020603050405020304" pitchFamily="18" charset="0"/>
                  <a:cs typeface="Times New Roman" panose="02020603050405020304" pitchFamily="18" charset="0"/>
                </a:rPr>
                <a:t>至</a:t>
              </a:r>
              <a:r>
                <a:rPr lang="en-US" altLang="zh-TW" dirty="0" smtClean="0">
                  <a:latin typeface="Times New Roman" panose="02020603050405020304" pitchFamily="18" charset="0"/>
                  <a:cs typeface="Times New Roman" panose="02020603050405020304" pitchFamily="18" charset="0"/>
                </a:rPr>
                <a:t>5</a:t>
              </a:r>
              <a:r>
                <a:rPr lang="zh-TW" altLang="en-US" dirty="0" smtClean="0">
                  <a:latin typeface="Times New Roman" panose="02020603050405020304" pitchFamily="18" charset="0"/>
                  <a:cs typeface="Times New Roman" panose="02020603050405020304" pitchFamily="18" charset="0"/>
                </a:rPr>
                <a:t>學期修課紀錄</a:t>
              </a:r>
              <a:endParaRPr lang="zh-CN" altLang="en-US" dirty="0">
                <a:latin typeface="Times New Roman" panose="02020603050405020304" pitchFamily="18" charset="0"/>
                <a:cs typeface="Times New Roman" panose="02020603050405020304" pitchFamily="18" charset="0"/>
              </a:endParaRPr>
            </a:p>
          </p:txBody>
        </p:sp>
        <p:sp>
          <p:nvSpPr>
            <p:cNvPr id="27" name="文本框 49"/>
            <p:cNvSpPr txBox="1"/>
            <p:nvPr/>
          </p:nvSpPr>
          <p:spPr>
            <a:xfrm>
              <a:off x="5960343" y="3701357"/>
              <a:ext cx="748923" cy="769441"/>
            </a:xfrm>
            <a:prstGeom prst="rect">
              <a:avLst/>
            </a:prstGeom>
            <a:noFill/>
          </p:spPr>
          <p:txBody>
            <a:bodyPr wrap="none" rtlCol="0">
              <a:spAutoFit/>
            </a:bodyPr>
            <a:lstStyle/>
            <a:p>
              <a:pPr fontAlgn="auto">
                <a:spcBef>
                  <a:spcPts val="0"/>
                </a:spcBef>
                <a:spcAft>
                  <a:spcPts val="0"/>
                </a:spcAft>
                <a:defRPr/>
              </a:pPr>
              <a:r>
                <a:rPr kumimoji="0" lang="en-US" altLang="zh-CN" sz="4400" kern="0" dirty="0">
                  <a:solidFill>
                    <a:srgbClr val="FB9E00"/>
                  </a:solidFill>
                  <a:effectLst>
                    <a:outerShdw blurRad="177800" dist="1143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01</a:t>
              </a:r>
              <a:endParaRPr kumimoji="0" lang="zh-CN" altLang="en-US" sz="4400" kern="0" dirty="0">
                <a:solidFill>
                  <a:srgbClr val="FB9E00"/>
                </a:solidFill>
                <a:effectLst>
                  <a:outerShdw blurRad="177800" dist="1143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8" name="文本框 50"/>
            <p:cNvSpPr txBox="1"/>
            <p:nvPr/>
          </p:nvSpPr>
          <p:spPr>
            <a:xfrm>
              <a:off x="5975489" y="4824357"/>
              <a:ext cx="748923" cy="769441"/>
            </a:xfrm>
            <a:prstGeom prst="rect">
              <a:avLst/>
            </a:prstGeom>
            <a:noFill/>
          </p:spPr>
          <p:txBody>
            <a:bodyPr wrap="none" rtlCol="0">
              <a:spAutoFit/>
            </a:bodyPr>
            <a:lstStyle>
              <a:defPPr>
                <a:defRPr lang="zh-CN"/>
              </a:defPPr>
              <a:lvl1pPr>
                <a:defRPr sz="7200">
                  <a:solidFill>
                    <a:schemeClr val="accent3"/>
                  </a:solidFill>
                  <a:effectLst>
                    <a:outerShdw blurRad="177800" dist="114300" dir="2700000" algn="tl">
                      <a:srgbClr val="000000">
                        <a:alpha val="43137"/>
                      </a:srgbClr>
                    </a:outerShdw>
                  </a:effectLst>
                  <a:latin typeface="时尚中黑简体" panose="01010104010101010101" pitchFamily="2" charset="-122"/>
                  <a:ea typeface="时尚中黑简体" panose="01010104010101010101" pitchFamily="2" charset="-122"/>
                </a:defRPr>
              </a:lvl1pPr>
            </a:lstStyle>
            <a:p>
              <a:pPr fontAlgn="auto">
                <a:spcBef>
                  <a:spcPts val="0"/>
                </a:spcBef>
                <a:spcAft>
                  <a:spcPts val="0"/>
                </a:spcAft>
                <a:defRPr/>
              </a:pPr>
              <a:r>
                <a:rPr kumimoji="0" lang="en-US" altLang="zh-CN" sz="4400" kern="0" dirty="0">
                  <a:solidFill>
                    <a:srgbClr val="A3D800"/>
                  </a:solidFill>
                  <a:latin typeface="Times New Roman" panose="02020603050405020304" pitchFamily="18" charset="0"/>
                  <a:ea typeface="標楷體" panose="03000509000000000000" pitchFamily="65" charset="-120"/>
                  <a:cs typeface="Times New Roman" panose="02020603050405020304" pitchFamily="18" charset="0"/>
                </a:rPr>
                <a:t>02</a:t>
              </a:r>
              <a:endParaRPr kumimoji="0" lang="zh-CN" altLang="en-US" sz="4400" kern="0" dirty="0">
                <a:solidFill>
                  <a:srgbClr val="A3D8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5" name="文本框 46"/>
            <p:cNvSpPr txBox="1"/>
            <p:nvPr/>
          </p:nvSpPr>
          <p:spPr>
            <a:xfrm>
              <a:off x="7996470" y="3648917"/>
              <a:ext cx="2954655" cy="830997"/>
            </a:xfrm>
            <a:prstGeom prst="rect">
              <a:avLst/>
            </a:prstGeom>
            <a:noFill/>
          </p:spPr>
          <p:txBody>
            <a:bodyPr wrap="square" rtlCol="0">
              <a:spAutoFit/>
            </a:bodyPr>
            <a:lstStyle>
              <a:defPPr>
                <a:defRPr lang="zh-TW"/>
              </a:defPPr>
              <a:lvl1pPr marL="0" marR="0" lvl="0" indent="0" defTabSz="914400" eaLnBrk="1" fontAlgn="auto" latinLnBrk="0" hangingPunct="1">
                <a:lnSpc>
                  <a:spcPct val="100000"/>
                </a:lnSpc>
                <a:spcBef>
                  <a:spcPts val="0"/>
                </a:spcBef>
                <a:spcAft>
                  <a:spcPts val="0"/>
                </a:spcAft>
                <a:buClrTx/>
                <a:buSzTx/>
                <a:buFontTx/>
                <a:buNone/>
                <a:tabLst/>
                <a:defRPr kumimoji="0" sz="2400" kern="0">
                  <a:solidFill>
                    <a:sysClr val="window" lastClr="FFFFFF"/>
                  </a:solidFill>
                  <a:latin typeface="標楷體" panose="03000509000000000000" pitchFamily="65" charset="-120"/>
                  <a:ea typeface="標楷體" panose="03000509000000000000" pitchFamily="65" charset="-120"/>
                </a:defRPr>
              </a:lvl1pPr>
            </a:lstStyle>
            <a:p>
              <a:r>
                <a:rPr lang="zh-TW" altLang="en-US" dirty="0">
                  <a:latin typeface="Times New Roman" panose="02020603050405020304" pitchFamily="18" charset="0"/>
                  <a:cs typeface="Times New Roman" panose="02020603050405020304" pitchFamily="18" charset="0"/>
                </a:rPr>
                <a:t>證照或得獎加分</a:t>
              </a:r>
              <a:endParaRPr lang="en-US" altLang="zh-TW" dirty="0">
                <a:latin typeface="Times New Roman" panose="02020603050405020304" pitchFamily="18" charset="0"/>
                <a:cs typeface="Times New Roman" panose="02020603050405020304" pitchFamily="18" charset="0"/>
              </a:endParaRPr>
            </a:p>
            <a:p>
              <a:r>
                <a:rPr lang="zh-TW" altLang="en-US" dirty="0">
                  <a:latin typeface="Times New Roman" panose="02020603050405020304" pitchFamily="18" charset="0"/>
                  <a:cs typeface="Times New Roman" panose="02020603050405020304" pitchFamily="18" charset="0"/>
                </a:rPr>
                <a:t>證明</a:t>
              </a:r>
              <a:endParaRPr lang="en-US" altLang="zh-CN" dirty="0">
                <a:latin typeface="Times New Roman" panose="02020603050405020304" pitchFamily="18" charset="0"/>
                <a:cs typeface="Times New Roman" panose="02020603050405020304" pitchFamily="18" charset="0"/>
              </a:endParaRPr>
            </a:p>
          </p:txBody>
        </p:sp>
      </p:grpSp>
      <p:sp>
        <p:nvSpPr>
          <p:cNvPr id="39" name="矩形 38"/>
          <p:cNvSpPr/>
          <p:nvPr/>
        </p:nvSpPr>
        <p:spPr>
          <a:xfrm>
            <a:off x="1865492" y="697832"/>
            <a:ext cx="8176092" cy="1122295"/>
          </a:xfrm>
          <a:prstGeom prst="rect">
            <a:avLst/>
          </a:prstGeom>
        </p:spPr>
        <p:txBody>
          <a:bodyPr wrap="square">
            <a:spAutoFit/>
          </a:bodyPr>
          <a:lstStyle/>
          <a:p>
            <a:pPr marL="342900" indent="-342900" algn="ctr">
              <a:lnSpc>
                <a:spcPts val="4000"/>
              </a:lnSpc>
              <a:buClr>
                <a:srgbClr val="000000"/>
              </a:buClr>
            </a:pPr>
            <a:r>
              <a:rPr lang="zh-TW" altLang="en-US" sz="28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第二階段</a:t>
            </a:r>
            <a:r>
              <a:rPr lang="zh-TW" altLang="en-US" sz="280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報名系統</a:t>
            </a:r>
            <a:r>
              <a:rPr lang="en-US" altLang="zh-TW" sz="280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含學習歷程備</a:t>
            </a:r>
            <a:r>
              <a:rPr lang="zh-TW" altLang="en-US" sz="28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審資料上</a:t>
            </a:r>
            <a:r>
              <a:rPr lang="zh-TW" altLang="en-US" sz="280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傳作業</a:t>
            </a:r>
            <a:r>
              <a:rPr lang="en-US" altLang="zh-TW" sz="280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80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111/6/2(</a:t>
            </a:r>
            <a:r>
              <a:rPr lang="zh-TW" altLang="en-US" sz="280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四</a:t>
            </a:r>
            <a:r>
              <a:rPr lang="en-US" altLang="zh-TW" sz="280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)10:00~111/6/9(</a:t>
            </a:r>
            <a:r>
              <a:rPr lang="zh-TW" altLang="en-US" sz="28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四</a:t>
            </a:r>
            <a:r>
              <a:rPr lang="en-US" altLang="zh-TW" sz="28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sz="4400" b="1" dirty="0" smtClean="0">
                <a:solidFill>
                  <a:srgbClr val="3333FF"/>
                </a:solidFill>
                <a:latin typeface="Times New Roman" panose="02020603050405020304" pitchFamily="18" charset="0"/>
                <a:ea typeface="標楷體" panose="03000509000000000000" pitchFamily="65" charset="-120"/>
                <a:cs typeface="Times New Roman" panose="02020603050405020304" pitchFamily="18" charset="0"/>
              </a:rPr>
              <a:t>21:00</a:t>
            </a:r>
            <a:endParaRPr lang="zh-TW" altLang="en-US" sz="4400" b="1" dirty="0">
              <a:solidFill>
                <a:srgbClr val="3333FF"/>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0" name="矩形 39"/>
          <p:cNvSpPr/>
          <p:nvPr/>
        </p:nvSpPr>
        <p:spPr>
          <a:xfrm>
            <a:off x="1316774" y="2038997"/>
            <a:ext cx="9473764" cy="1643527"/>
          </a:xfrm>
          <a:prstGeom prst="rect">
            <a:avLst/>
          </a:prstGeom>
        </p:spPr>
        <p:txBody>
          <a:bodyPr wrap="square">
            <a:spAutoFit/>
          </a:bodyPr>
          <a:lstStyle/>
          <a:p>
            <a:pPr marL="457200" indent="-457200">
              <a:spcBef>
                <a:spcPct val="20000"/>
              </a:spcBef>
              <a:buClr>
                <a:srgbClr val="FF0000"/>
              </a:buClr>
              <a:buFont typeface="Wingdings" panose="05000000000000000000" pitchFamily="2" charset="2"/>
              <a:buChar char="n"/>
            </a:pPr>
            <a:r>
              <a:rPr lang="zh-TW" altLang="en-US" b="1" dirty="0">
                <a:latin typeface="Times New Roman" panose="02020603050405020304" pitchFamily="18" charset="0"/>
                <a:ea typeface="標楷體" panose="03000509000000000000" pitchFamily="65" charset="-120"/>
                <a:cs typeface="Times New Roman" panose="02020603050405020304" pitchFamily="18" charset="0"/>
              </a:rPr>
              <a:t>第二階段報名</a:t>
            </a:r>
            <a:r>
              <a:rPr lang="zh-TW" altLang="en-US" b="1" dirty="0" smtClean="0">
                <a:latin typeface="Times New Roman" panose="02020603050405020304" pitchFamily="18" charset="0"/>
                <a:ea typeface="標楷體" panose="03000509000000000000" pitchFamily="65" charset="-120"/>
                <a:cs typeface="Times New Roman" panose="02020603050405020304" pitchFamily="18" charset="0"/>
              </a:rPr>
              <a:t>「學習歷程備</a:t>
            </a:r>
            <a:r>
              <a:rPr lang="zh-TW" altLang="en-US" b="1" dirty="0">
                <a:latin typeface="Times New Roman" panose="02020603050405020304" pitchFamily="18" charset="0"/>
                <a:ea typeface="標楷體" panose="03000509000000000000" pitchFamily="65" charset="-120"/>
                <a:cs typeface="Times New Roman" panose="02020603050405020304" pitchFamily="18" charset="0"/>
              </a:rPr>
              <a:t>審資料上</a:t>
            </a:r>
            <a:r>
              <a:rPr lang="zh-TW" altLang="en-US" b="1" dirty="0" smtClean="0">
                <a:latin typeface="Times New Roman" panose="02020603050405020304" pitchFamily="18" charset="0"/>
                <a:ea typeface="標楷體" panose="03000509000000000000" pitchFamily="65" charset="-120"/>
                <a:cs typeface="Times New Roman" panose="02020603050405020304" pitchFamily="18" charset="0"/>
              </a:rPr>
              <a:t>傳</a:t>
            </a:r>
            <a:r>
              <a:rPr lang="en-US" altLang="zh-TW" b="1"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b="1" dirty="0" smtClean="0">
                <a:latin typeface="Times New Roman" panose="02020603050405020304" pitchFamily="18" charset="0"/>
                <a:ea typeface="標楷體" panose="03000509000000000000" pitchFamily="65" charset="-120"/>
                <a:cs typeface="Times New Roman" panose="02020603050405020304" pitchFamily="18" charset="0"/>
              </a:rPr>
              <a:t>或勾選</a:t>
            </a:r>
            <a:r>
              <a:rPr lang="en-US" altLang="zh-TW" b="1"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b="1"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b="1" dirty="0">
                <a:latin typeface="Times New Roman" panose="02020603050405020304" pitchFamily="18" charset="0"/>
                <a:ea typeface="標楷體" panose="03000509000000000000" pitchFamily="65" charset="-120"/>
                <a:cs typeface="Times New Roman" panose="02020603050405020304" pitchFamily="18" charset="0"/>
              </a:rPr>
              <a:t>及「繳費查詢」分為兩系統操作</a:t>
            </a:r>
            <a:endParaRPr lang="en-US" altLang="zh-TW" b="1" dirty="0">
              <a:latin typeface="Times New Roman" panose="02020603050405020304" pitchFamily="18" charset="0"/>
              <a:ea typeface="標楷體" panose="03000509000000000000" pitchFamily="65" charset="-120"/>
              <a:cs typeface="Times New Roman" panose="02020603050405020304" pitchFamily="18" charset="0"/>
            </a:endParaRPr>
          </a:p>
          <a:p>
            <a:pPr marL="457200" indent="-457200">
              <a:spcBef>
                <a:spcPct val="20000"/>
              </a:spcBef>
              <a:buClr>
                <a:srgbClr val="FF0000"/>
              </a:buClr>
              <a:buFont typeface="Wingdings" panose="05000000000000000000" pitchFamily="2" charset="2"/>
              <a:buChar char="n"/>
            </a:pPr>
            <a:r>
              <a:rPr lang="zh-TW" altLang="en-US" b="1" dirty="0">
                <a:latin typeface="Times New Roman" panose="02020603050405020304" pitchFamily="18" charset="0"/>
                <a:ea typeface="標楷體" panose="03000509000000000000" pitchFamily="65" charset="-120"/>
                <a:cs typeface="Times New Roman" panose="02020603050405020304" pitchFamily="18" charset="0"/>
              </a:rPr>
              <a:t>學習歷程備審資料上傳系統開放時間：</a:t>
            </a:r>
            <a:r>
              <a:rPr lang="zh-TW" altLang="en-US"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自</a:t>
            </a:r>
            <a:r>
              <a:rPr lang="en-US" altLang="zh-TW" b="1" dirty="0" smtClean="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111</a:t>
            </a:r>
            <a:r>
              <a:rPr lang="zh-TW" altLang="en-US" b="1" dirty="0" smtClean="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年</a:t>
            </a:r>
            <a:r>
              <a:rPr lang="en-US" altLang="zh-TW"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6</a:t>
            </a:r>
            <a:r>
              <a:rPr lang="zh-TW" altLang="en-US"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月</a:t>
            </a:r>
            <a:r>
              <a:rPr lang="en-US" altLang="zh-TW"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2</a:t>
            </a:r>
            <a:r>
              <a:rPr lang="zh-TW" altLang="en-US"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日</a:t>
            </a:r>
            <a:r>
              <a:rPr lang="en-US" altLang="zh-TW" b="1" dirty="0" smtClean="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b="1" dirty="0" smtClean="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四</a:t>
            </a:r>
            <a:r>
              <a:rPr lang="en-US" altLang="zh-TW" b="1" dirty="0" smtClean="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起，</a:t>
            </a:r>
            <a:r>
              <a:rPr lang="zh-TW" altLang="zh-TW"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每日</a:t>
            </a:r>
            <a:r>
              <a:rPr lang="en-US" altLang="zh-TW"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8:00</a:t>
            </a:r>
            <a:r>
              <a:rPr lang="zh-TW" altLang="zh-TW"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至</a:t>
            </a:r>
            <a:r>
              <a:rPr lang="en-US" altLang="zh-TW" b="1" dirty="0" smtClean="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21:00</a:t>
            </a:r>
            <a:r>
              <a:rPr lang="zh-TW" altLang="zh-TW"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止</a:t>
            </a:r>
            <a:r>
              <a:rPr lang="en-US" altLang="zh-TW"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zh-TW"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首日為</a:t>
            </a:r>
            <a:r>
              <a:rPr lang="en-US" altLang="zh-TW"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10:00</a:t>
            </a:r>
            <a:r>
              <a:rPr lang="zh-TW" altLang="zh-TW"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起至</a:t>
            </a:r>
            <a:r>
              <a:rPr lang="en-US" altLang="zh-TW" b="1" dirty="0" smtClean="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21:00</a:t>
            </a:r>
            <a:r>
              <a:rPr lang="zh-TW" altLang="zh-TW"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止</a:t>
            </a:r>
            <a:r>
              <a:rPr lang="en-US" altLang="zh-TW"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zh-TW"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，系統於每日</a:t>
            </a:r>
            <a:r>
              <a:rPr lang="en-US" altLang="zh-TW" b="1" dirty="0" smtClean="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21:00</a:t>
            </a:r>
            <a:r>
              <a:rPr lang="zh-TW" altLang="zh-TW" b="1"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準時關閉</a:t>
            </a:r>
            <a:r>
              <a:rPr lang="zh-TW" altLang="zh-TW" b="1"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zh-TW" b="1" u="sng"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截止</a:t>
            </a:r>
            <a:r>
              <a:rPr lang="zh-TW" altLang="en-US" b="1" u="sng"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時間</a:t>
            </a:r>
            <a:r>
              <a:rPr lang="zh-TW" altLang="zh-TW" b="1" u="sng"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b="1" u="sng"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依各</a:t>
            </a:r>
            <a:r>
              <a:rPr lang="zh-TW" altLang="zh-TW" b="1" u="sng"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甄選學校</a:t>
            </a:r>
            <a:r>
              <a:rPr lang="zh-TW" altLang="en-US" b="1" u="sng"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所訂時間辦理。</a:t>
            </a:r>
            <a:endParaRPr lang="en-US" altLang="zh-TW" b="1" u="sng"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a:p>
            <a:pPr marL="457200" indent="-457200">
              <a:spcBef>
                <a:spcPct val="20000"/>
              </a:spcBef>
              <a:buClr>
                <a:srgbClr val="FF0000"/>
              </a:buClr>
              <a:buFont typeface="Wingdings" panose="05000000000000000000" pitchFamily="2" charset="2"/>
              <a:buChar char="n"/>
            </a:pPr>
            <a:r>
              <a:rPr lang="zh-TW" altLang="en-US" dirty="0">
                <a:latin typeface="Times New Roman" panose="02020603050405020304" pitchFamily="18" charset="0"/>
                <a:ea typeface="標楷體" panose="03000509000000000000" pitchFamily="65" charset="-120"/>
                <a:cs typeface="Times New Roman" panose="02020603050405020304" pitchFamily="18" charset="0"/>
              </a:rPr>
              <a:t>第二階段學習歷程備審資料所需審查資料一概以網路上傳方式</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繳交。</a:t>
            </a: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marL="457200" indent="-457200">
              <a:spcBef>
                <a:spcPct val="20000"/>
              </a:spcBef>
              <a:buClr>
                <a:srgbClr val="FF0000"/>
              </a:buClr>
              <a:buFont typeface="Wingdings" panose="05000000000000000000" pitchFamily="2" charset="2"/>
              <a:buChar char="n"/>
            </a:pPr>
            <a:r>
              <a:rPr lang="zh-TW" altLang="en-US" dirty="0">
                <a:latin typeface="Times New Roman" panose="02020603050405020304" pitchFamily="18" charset="0"/>
                <a:ea typeface="標楷體" panose="03000509000000000000" pitchFamily="65" charset="-120"/>
                <a:cs typeface="Times New Roman" panose="02020603050405020304" pitchFamily="18" charset="0"/>
              </a:rPr>
              <a:t>考生所報名之校系科</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組</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、學程若皆未通過第一階段篩選，則無法登入本系統</a:t>
            </a: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p:txBody>
      </p:sp>
      <p:grpSp>
        <p:nvGrpSpPr>
          <p:cNvPr id="45" name="组合 11"/>
          <p:cNvGrpSpPr>
            <a:grpSpLocks noChangeAspect="1"/>
          </p:cNvGrpSpPr>
          <p:nvPr/>
        </p:nvGrpSpPr>
        <p:grpSpPr>
          <a:xfrm>
            <a:off x="6053656" y="4115420"/>
            <a:ext cx="962821" cy="988289"/>
            <a:chOff x="2831735" y="1860655"/>
            <a:chExt cx="1928813" cy="2209800"/>
          </a:xfrm>
        </p:grpSpPr>
        <p:sp>
          <p:nvSpPr>
            <p:cNvPr id="46" name="等腰三角形 45"/>
            <p:cNvSpPr/>
            <p:nvPr/>
          </p:nvSpPr>
          <p:spPr>
            <a:xfrm rot="5400000">
              <a:off x="3077297" y="2372760"/>
              <a:ext cx="1276662" cy="1173098"/>
            </a:xfrm>
            <a:prstGeom prst="triangle">
              <a:avLst/>
            </a:prstGeom>
            <a:solidFill>
              <a:sysClr val="window" lastClr="FFFFFF"/>
            </a:solidFill>
            <a:ln w="12700" cap="flat" cmpd="sng" algn="ctr">
              <a:noFill/>
              <a:prstDash val="solid"/>
              <a:miter lim="800000"/>
            </a:ln>
            <a:effectLst/>
          </p:spPr>
          <p:txBody>
            <a:bodyPr rtlCol="0" anchor="ctr"/>
            <a:lstStyle/>
            <a:p>
              <a:pPr algn="ctr" fontAlgn="auto">
                <a:spcBef>
                  <a:spcPts val="0"/>
                </a:spcBef>
                <a:spcAft>
                  <a:spcPts val="0"/>
                </a:spcAft>
                <a:defRPr/>
              </a:pPr>
              <a:endParaRPr kumimoji="0" lang="zh-CN" altLang="en-US" kern="0">
                <a:solidFill>
                  <a:sysClr val="window" lastClr="FFFFFF"/>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7" name="Freeform 5"/>
            <p:cNvSpPr>
              <a:spLocks noEditPoints="1"/>
            </p:cNvSpPr>
            <p:nvPr/>
          </p:nvSpPr>
          <p:spPr bwMode="auto">
            <a:xfrm>
              <a:off x="2831735" y="1860655"/>
              <a:ext cx="1928813" cy="2209800"/>
            </a:xfrm>
            <a:custGeom>
              <a:avLst/>
              <a:gdLst>
                <a:gd name="T0" fmla="*/ 42 w 511"/>
                <a:gd name="T1" fmla="*/ 586 h 586"/>
                <a:gd name="T2" fmla="*/ 57 w 511"/>
                <a:gd name="T3" fmla="*/ 582 h 586"/>
                <a:gd name="T4" fmla="*/ 500 w 511"/>
                <a:gd name="T5" fmla="*/ 326 h 586"/>
                <a:gd name="T6" fmla="*/ 511 w 511"/>
                <a:gd name="T7" fmla="*/ 315 h 586"/>
                <a:gd name="T8" fmla="*/ 511 w 511"/>
                <a:gd name="T9" fmla="*/ 271 h 586"/>
                <a:gd name="T10" fmla="*/ 500 w 511"/>
                <a:gd name="T11" fmla="*/ 260 h 586"/>
                <a:gd name="T12" fmla="*/ 57 w 511"/>
                <a:gd name="T13" fmla="*/ 4 h 586"/>
                <a:gd name="T14" fmla="*/ 42 w 511"/>
                <a:gd name="T15" fmla="*/ 0 h 586"/>
                <a:gd name="T16" fmla="*/ 3 w 511"/>
                <a:gd name="T17" fmla="*/ 22 h 586"/>
                <a:gd name="T18" fmla="*/ 0 w 511"/>
                <a:gd name="T19" fmla="*/ 37 h 586"/>
                <a:gd name="T20" fmla="*/ 0 w 511"/>
                <a:gd name="T21" fmla="*/ 549 h 586"/>
                <a:gd name="T22" fmla="*/ 3 w 511"/>
                <a:gd name="T23" fmla="*/ 564 h 586"/>
                <a:gd name="T24" fmla="*/ 42 w 511"/>
                <a:gd name="T25" fmla="*/ 586 h 586"/>
                <a:gd name="T26" fmla="*/ 87 w 511"/>
                <a:gd name="T27" fmla="*/ 442 h 586"/>
                <a:gd name="T28" fmla="*/ 84 w 511"/>
                <a:gd name="T29" fmla="*/ 427 h 586"/>
                <a:gd name="T30" fmla="*/ 84 w 511"/>
                <a:gd name="T31" fmla="*/ 159 h 586"/>
                <a:gd name="T32" fmla="*/ 87 w 511"/>
                <a:gd name="T33" fmla="*/ 144 h 586"/>
                <a:gd name="T34" fmla="*/ 103 w 511"/>
                <a:gd name="T35" fmla="*/ 135 h 586"/>
                <a:gd name="T36" fmla="*/ 118 w 511"/>
                <a:gd name="T37" fmla="*/ 140 h 586"/>
                <a:gd name="T38" fmla="*/ 349 w 511"/>
                <a:gd name="T39" fmla="*/ 273 h 586"/>
                <a:gd name="T40" fmla="*/ 361 w 511"/>
                <a:gd name="T41" fmla="*/ 284 h 586"/>
                <a:gd name="T42" fmla="*/ 361 w 511"/>
                <a:gd name="T43" fmla="*/ 302 h 586"/>
                <a:gd name="T44" fmla="*/ 349 w 511"/>
                <a:gd name="T45" fmla="*/ 313 h 586"/>
                <a:gd name="T46" fmla="*/ 118 w 511"/>
                <a:gd name="T47" fmla="*/ 446 h 586"/>
                <a:gd name="T48" fmla="*/ 103 w 511"/>
                <a:gd name="T49" fmla="*/ 451 h 586"/>
                <a:gd name="T50" fmla="*/ 87 w 511"/>
                <a:gd name="T51" fmla="*/ 442 h 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11" h="586">
                  <a:moveTo>
                    <a:pt x="42" y="586"/>
                  </a:moveTo>
                  <a:cubicBezTo>
                    <a:pt x="47" y="586"/>
                    <a:pt x="53" y="584"/>
                    <a:pt x="57" y="582"/>
                  </a:cubicBezTo>
                  <a:cubicBezTo>
                    <a:pt x="500" y="326"/>
                    <a:pt x="500" y="326"/>
                    <a:pt x="500" y="326"/>
                  </a:cubicBezTo>
                  <a:cubicBezTo>
                    <a:pt x="503" y="324"/>
                    <a:pt x="509" y="319"/>
                    <a:pt x="511" y="315"/>
                  </a:cubicBezTo>
                  <a:cubicBezTo>
                    <a:pt x="511" y="271"/>
                    <a:pt x="511" y="271"/>
                    <a:pt x="511" y="271"/>
                  </a:cubicBezTo>
                  <a:cubicBezTo>
                    <a:pt x="509" y="267"/>
                    <a:pt x="503" y="262"/>
                    <a:pt x="500" y="260"/>
                  </a:cubicBezTo>
                  <a:cubicBezTo>
                    <a:pt x="57" y="4"/>
                    <a:pt x="57" y="4"/>
                    <a:pt x="57" y="4"/>
                  </a:cubicBezTo>
                  <a:cubicBezTo>
                    <a:pt x="53" y="2"/>
                    <a:pt x="47" y="0"/>
                    <a:pt x="42" y="0"/>
                  </a:cubicBezTo>
                  <a:cubicBezTo>
                    <a:pt x="3" y="22"/>
                    <a:pt x="3" y="22"/>
                    <a:pt x="3" y="22"/>
                  </a:cubicBezTo>
                  <a:cubicBezTo>
                    <a:pt x="1" y="26"/>
                    <a:pt x="0" y="33"/>
                    <a:pt x="0" y="37"/>
                  </a:cubicBezTo>
                  <a:cubicBezTo>
                    <a:pt x="0" y="549"/>
                    <a:pt x="0" y="549"/>
                    <a:pt x="0" y="549"/>
                  </a:cubicBezTo>
                  <a:cubicBezTo>
                    <a:pt x="0" y="553"/>
                    <a:pt x="1" y="560"/>
                    <a:pt x="3" y="564"/>
                  </a:cubicBezTo>
                  <a:cubicBezTo>
                    <a:pt x="42" y="586"/>
                    <a:pt x="42" y="586"/>
                    <a:pt x="42" y="586"/>
                  </a:cubicBezTo>
                  <a:moveTo>
                    <a:pt x="87" y="442"/>
                  </a:moveTo>
                  <a:cubicBezTo>
                    <a:pt x="85" y="438"/>
                    <a:pt x="84" y="431"/>
                    <a:pt x="84" y="427"/>
                  </a:cubicBezTo>
                  <a:cubicBezTo>
                    <a:pt x="84" y="159"/>
                    <a:pt x="84" y="159"/>
                    <a:pt x="84" y="159"/>
                  </a:cubicBezTo>
                  <a:cubicBezTo>
                    <a:pt x="84" y="155"/>
                    <a:pt x="85" y="148"/>
                    <a:pt x="87" y="144"/>
                  </a:cubicBezTo>
                  <a:cubicBezTo>
                    <a:pt x="103" y="135"/>
                    <a:pt x="103" y="135"/>
                    <a:pt x="103" y="135"/>
                  </a:cubicBezTo>
                  <a:cubicBezTo>
                    <a:pt x="107" y="135"/>
                    <a:pt x="114" y="137"/>
                    <a:pt x="118" y="140"/>
                  </a:cubicBezTo>
                  <a:cubicBezTo>
                    <a:pt x="349" y="273"/>
                    <a:pt x="349" y="273"/>
                    <a:pt x="349" y="273"/>
                  </a:cubicBezTo>
                  <a:cubicBezTo>
                    <a:pt x="353" y="276"/>
                    <a:pt x="358" y="280"/>
                    <a:pt x="361" y="284"/>
                  </a:cubicBezTo>
                  <a:cubicBezTo>
                    <a:pt x="361" y="302"/>
                    <a:pt x="361" y="302"/>
                    <a:pt x="361" y="302"/>
                  </a:cubicBezTo>
                  <a:cubicBezTo>
                    <a:pt x="358" y="306"/>
                    <a:pt x="353" y="310"/>
                    <a:pt x="349" y="313"/>
                  </a:cubicBezTo>
                  <a:cubicBezTo>
                    <a:pt x="118" y="446"/>
                    <a:pt x="118" y="446"/>
                    <a:pt x="118" y="446"/>
                  </a:cubicBezTo>
                  <a:cubicBezTo>
                    <a:pt x="114" y="449"/>
                    <a:pt x="107" y="451"/>
                    <a:pt x="103" y="451"/>
                  </a:cubicBezTo>
                  <a:cubicBezTo>
                    <a:pt x="87" y="442"/>
                    <a:pt x="87" y="442"/>
                    <a:pt x="87" y="442"/>
                  </a:cubicBezTo>
                </a:path>
              </a:pathLst>
            </a:custGeom>
            <a:gradFill flip="none" rotWithShape="1">
              <a:gsLst>
                <a:gs pos="0">
                  <a:srgbClr val="29ABE2">
                    <a:lumMod val="5000"/>
                    <a:lumOff val="95000"/>
                  </a:srgbClr>
                </a:gs>
                <a:gs pos="100000">
                  <a:sysClr val="window" lastClr="FFFFFF">
                    <a:lumMod val="75000"/>
                  </a:sysClr>
                </a:gs>
              </a:gsLst>
              <a:lin ang="13500000" scaled="1"/>
              <a:tileRect/>
            </a:gradFill>
            <a:ln w="34925" cap="flat" cmpd="sng" algn="ctr">
              <a:gradFill flip="none" rotWithShape="1">
                <a:gsLst>
                  <a:gs pos="0">
                    <a:srgbClr val="BE309C">
                      <a:lumMod val="5000"/>
                      <a:lumOff val="95000"/>
                    </a:srgbClr>
                  </a:gs>
                  <a:gs pos="100000">
                    <a:sysClr val="window" lastClr="FFFFFF">
                      <a:lumMod val="65000"/>
                    </a:sysClr>
                  </a:gs>
                </a:gsLst>
                <a:lin ang="2700000" scaled="1"/>
                <a:tileRect/>
              </a:gradFill>
              <a:prstDash val="solid"/>
              <a:miter lim="800000"/>
            </a:ln>
            <a:effectLst>
              <a:outerShdw blurRad="177800" dist="127000" dir="2700000" algn="tl" rotWithShape="0">
                <a:prstClr val="black">
                  <a:alpha val="40000"/>
                </a:prstClr>
              </a:outerShdw>
            </a:effectLst>
          </p:spPr>
          <p:txBody>
            <a:bodyPr rtlCol="0" anchor="ctr"/>
            <a:lstStyle/>
            <a:p>
              <a:pPr algn="ctr" fontAlgn="auto">
                <a:spcBef>
                  <a:spcPts val="0"/>
                </a:spcBef>
                <a:spcAft>
                  <a:spcPts val="0"/>
                </a:spcAft>
                <a:defRPr/>
              </a:pPr>
              <a:endParaRPr kumimoji="0" lang="zh-CN" altLang="en-US" kern="0" dirty="0">
                <a:solidFill>
                  <a:sysClr val="window" lastClr="FFFFFF"/>
                </a:solidFill>
                <a:latin typeface="Times New Roman" panose="02020603050405020304" pitchFamily="18" charset="0"/>
                <a:ea typeface="標楷體" panose="03000509000000000000" pitchFamily="65" charset="-120"/>
                <a:cs typeface="Times New Roman" panose="02020603050405020304" pitchFamily="18" charset="0"/>
              </a:endParaRPr>
            </a:p>
          </p:txBody>
        </p:sp>
      </p:grpSp>
      <p:sp>
        <p:nvSpPr>
          <p:cNvPr id="48" name="梯形 43"/>
          <p:cNvSpPr/>
          <p:nvPr/>
        </p:nvSpPr>
        <p:spPr>
          <a:xfrm rot="12299302">
            <a:off x="6286089" y="4550301"/>
            <a:ext cx="286607" cy="89715"/>
          </a:xfrm>
          <a:custGeom>
            <a:avLst/>
            <a:gdLst>
              <a:gd name="connsiteX0" fmla="*/ 0 w 489380"/>
              <a:gd name="connsiteY0" fmla="*/ 170101 h 170101"/>
              <a:gd name="connsiteX1" fmla="*/ 77398 w 489380"/>
              <a:gd name="connsiteY1" fmla="*/ 0 h 170101"/>
              <a:gd name="connsiteX2" fmla="*/ 411982 w 489380"/>
              <a:gd name="connsiteY2" fmla="*/ 0 h 170101"/>
              <a:gd name="connsiteX3" fmla="*/ 489380 w 489380"/>
              <a:gd name="connsiteY3" fmla="*/ 170101 h 170101"/>
              <a:gd name="connsiteX4" fmla="*/ 0 w 489380"/>
              <a:gd name="connsiteY4" fmla="*/ 170101 h 170101"/>
              <a:gd name="connsiteX0" fmla="*/ 0 w 489380"/>
              <a:gd name="connsiteY0" fmla="*/ 179718 h 179718"/>
              <a:gd name="connsiteX1" fmla="*/ 169471 w 489380"/>
              <a:gd name="connsiteY1" fmla="*/ 0 h 179718"/>
              <a:gd name="connsiteX2" fmla="*/ 411982 w 489380"/>
              <a:gd name="connsiteY2" fmla="*/ 9617 h 179718"/>
              <a:gd name="connsiteX3" fmla="*/ 489380 w 489380"/>
              <a:gd name="connsiteY3" fmla="*/ 179718 h 179718"/>
              <a:gd name="connsiteX4" fmla="*/ 0 w 489380"/>
              <a:gd name="connsiteY4" fmla="*/ 179718 h 179718"/>
              <a:gd name="connsiteX0" fmla="*/ 0 w 489380"/>
              <a:gd name="connsiteY0" fmla="*/ 186686 h 186686"/>
              <a:gd name="connsiteX1" fmla="*/ 153431 w 489380"/>
              <a:gd name="connsiteY1" fmla="*/ 0 h 186686"/>
              <a:gd name="connsiteX2" fmla="*/ 411982 w 489380"/>
              <a:gd name="connsiteY2" fmla="*/ 16585 h 186686"/>
              <a:gd name="connsiteX3" fmla="*/ 489380 w 489380"/>
              <a:gd name="connsiteY3" fmla="*/ 186686 h 186686"/>
              <a:gd name="connsiteX4" fmla="*/ 0 w 489380"/>
              <a:gd name="connsiteY4" fmla="*/ 186686 h 186686"/>
              <a:gd name="connsiteX0" fmla="*/ 0 w 489380"/>
              <a:gd name="connsiteY0" fmla="*/ 186686 h 186686"/>
              <a:gd name="connsiteX1" fmla="*/ 153431 w 489380"/>
              <a:gd name="connsiteY1" fmla="*/ 0 h 186686"/>
              <a:gd name="connsiteX2" fmla="*/ 417453 w 489380"/>
              <a:gd name="connsiteY2" fmla="*/ 13542 h 186686"/>
              <a:gd name="connsiteX3" fmla="*/ 489380 w 489380"/>
              <a:gd name="connsiteY3" fmla="*/ 186686 h 186686"/>
              <a:gd name="connsiteX4" fmla="*/ 0 w 489380"/>
              <a:gd name="connsiteY4" fmla="*/ 186686 h 186686"/>
              <a:gd name="connsiteX0" fmla="*/ 0 w 467683"/>
              <a:gd name="connsiteY0" fmla="*/ 182567 h 186686"/>
              <a:gd name="connsiteX1" fmla="*/ 131734 w 467683"/>
              <a:gd name="connsiteY1" fmla="*/ 0 h 186686"/>
              <a:gd name="connsiteX2" fmla="*/ 395756 w 467683"/>
              <a:gd name="connsiteY2" fmla="*/ 13542 h 186686"/>
              <a:gd name="connsiteX3" fmla="*/ 467683 w 467683"/>
              <a:gd name="connsiteY3" fmla="*/ 186686 h 186686"/>
              <a:gd name="connsiteX4" fmla="*/ 0 w 467683"/>
              <a:gd name="connsiteY4" fmla="*/ 182567 h 186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683" h="186686">
                <a:moveTo>
                  <a:pt x="0" y="182567"/>
                </a:moveTo>
                <a:lnTo>
                  <a:pt x="131734" y="0"/>
                </a:lnTo>
                <a:lnTo>
                  <a:pt x="395756" y="13542"/>
                </a:lnTo>
                <a:lnTo>
                  <a:pt x="467683" y="186686"/>
                </a:lnTo>
                <a:lnTo>
                  <a:pt x="0" y="182567"/>
                </a:lnTo>
                <a:close/>
              </a:path>
            </a:pathLst>
          </a:custGeom>
          <a:solidFill>
            <a:srgbClr val="FB9E00"/>
          </a:solidFill>
          <a:ln w="12700" cap="flat" cmpd="sng" algn="ctr">
            <a:noFill/>
            <a:prstDash val="solid"/>
            <a:miter lim="800000"/>
          </a:ln>
          <a:effectLst>
            <a:innerShdw blurRad="63500" dist="50800" dir="9600000">
              <a:prstClr val="black">
                <a:alpha val="50000"/>
              </a:prstClr>
            </a:innerShdw>
          </a:effectLst>
        </p:spPr>
        <p:txBody>
          <a:bodyPr rtlCol="0" anchor="ctr"/>
          <a:lstStyle/>
          <a:p>
            <a:pPr algn="ctr" fontAlgn="auto">
              <a:spcBef>
                <a:spcPts val="0"/>
              </a:spcBef>
              <a:spcAft>
                <a:spcPts val="0"/>
              </a:spcAft>
              <a:defRPr/>
            </a:pPr>
            <a:endParaRPr kumimoji="0" lang="zh-CN" altLang="en-US" kern="0">
              <a:solidFill>
                <a:sysClr val="window" lastClr="FFFFFF"/>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9" name="等腰三角形 44"/>
          <p:cNvSpPr/>
          <p:nvPr/>
        </p:nvSpPr>
        <p:spPr>
          <a:xfrm rot="5400000">
            <a:off x="6322072" y="4595307"/>
            <a:ext cx="131705" cy="137745"/>
          </a:xfrm>
          <a:custGeom>
            <a:avLst/>
            <a:gdLst>
              <a:gd name="connsiteX0" fmla="*/ 0 w 235801"/>
              <a:gd name="connsiteY0" fmla="*/ 251930 h 251930"/>
              <a:gd name="connsiteX1" fmla="*/ 117901 w 235801"/>
              <a:gd name="connsiteY1" fmla="*/ 0 h 251930"/>
              <a:gd name="connsiteX2" fmla="*/ 235801 w 235801"/>
              <a:gd name="connsiteY2" fmla="*/ 251930 h 251930"/>
              <a:gd name="connsiteX3" fmla="*/ 0 w 235801"/>
              <a:gd name="connsiteY3" fmla="*/ 251930 h 251930"/>
              <a:gd name="connsiteX0" fmla="*/ 0 w 235801"/>
              <a:gd name="connsiteY0" fmla="*/ 236841 h 236841"/>
              <a:gd name="connsiteX1" fmla="*/ 108851 w 235801"/>
              <a:gd name="connsiteY1" fmla="*/ 0 h 236841"/>
              <a:gd name="connsiteX2" fmla="*/ 235801 w 235801"/>
              <a:gd name="connsiteY2" fmla="*/ 236841 h 236841"/>
              <a:gd name="connsiteX3" fmla="*/ 0 w 235801"/>
              <a:gd name="connsiteY3" fmla="*/ 236841 h 236841"/>
              <a:gd name="connsiteX0" fmla="*/ 0 w 229765"/>
              <a:gd name="connsiteY0" fmla="*/ 236841 h 236841"/>
              <a:gd name="connsiteX1" fmla="*/ 108851 w 229765"/>
              <a:gd name="connsiteY1" fmla="*/ 0 h 236841"/>
              <a:gd name="connsiteX2" fmla="*/ 229765 w 229765"/>
              <a:gd name="connsiteY2" fmla="*/ 233823 h 236841"/>
              <a:gd name="connsiteX3" fmla="*/ 0 w 229765"/>
              <a:gd name="connsiteY3" fmla="*/ 236841 h 236841"/>
              <a:gd name="connsiteX0" fmla="*/ 0 w 229765"/>
              <a:gd name="connsiteY0" fmla="*/ 230806 h 230806"/>
              <a:gd name="connsiteX1" fmla="*/ 108851 w 229765"/>
              <a:gd name="connsiteY1" fmla="*/ 0 h 230806"/>
              <a:gd name="connsiteX2" fmla="*/ 229765 w 229765"/>
              <a:gd name="connsiteY2" fmla="*/ 227788 h 230806"/>
              <a:gd name="connsiteX3" fmla="*/ 0 w 229765"/>
              <a:gd name="connsiteY3" fmla="*/ 230806 h 230806"/>
              <a:gd name="connsiteX0" fmla="*/ 0 w 229765"/>
              <a:gd name="connsiteY0" fmla="*/ 224771 h 224771"/>
              <a:gd name="connsiteX1" fmla="*/ 117907 w 229765"/>
              <a:gd name="connsiteY1" fmla="*/ 0 h 224771"/>
              <a:gd name="connsiteX2" fmla="*/ 229765 w 229765"/>
              <a:gd name="connsiteY2" fmla="*/ 221753 h 224771"/>
              <a:gd name="connsiteX3" fmla="*/ 0 w 229765"/>
              <a:gd name="connsiteY3" fmla="*/ 224771 h 224771"/>
            </a:gdLst>
            <a:ahLst/>
            <a:cxnLst>
              <a:cxn ang="0">
                <a:pos x="connsiteX0" y="connsiteY0"/>
              </a:cxn>
              <a:cxn ang="0">
                <a:pos x="connsiteX1" y="connsiteY1"/>
              </a:cxn>
              <a:cxn ang="0">
                <a:pos x="connsiteX2" y="connsiteY2"/>
              </a:cxn>
              <a:cxn ang="0">
                <a:pos x="connsiteX3" y="connsiteY3"/>
              </a:cxn>
            </a:cxnLst>
            <a:rect l="l" t="t" r="r" b="b"/>
            <a:pathLst>
              <a:path w="229765" h="224771">
                <a:moveTo>
                  <a:pt x="0" y="224771"/>
                </a:moveTo>
                <a:lnTo>
                  <a:pt x="117907" y="0"/>
                </a:lnTo>
                <a:lnTo>
                  <a:pt x="229765" y="221753"/>
                </a:lnTo>
                <a:lnTo>
                  <a:pt x="0" y="224771"/>
                </a:lnTo>
                <a:close/>
              </a:path>
            </a:pathLst>
          </a:custGeom>
          <a:solidFill>
            <a:srgbClr val="A3D800"/>
          </a:solidFill>
          <a:ln w="12700" cap="flat" cmpd="sng" algn="ctr">
            <a:noFill/>
            <a:prstDash val="solid"/>
            <a:miter lim="800000"/>
          </a:ln>
          <a:effectLst>
            <a:innerShdw blurRad="63500" dist="50800" dir="9600000">
              <a:prstClr val="black">
                <a:alpha val="50000"/>
              </a:prstClr>
            </a:innerShdw>
          </a:effectLst>
        </p:spPr>
        <p:txBody>
          <a:bodyPr rtlCol="0" anchor="ctr"/>
          <a:lstStyle/>
          <a:p>
            <a:pPr algn="ctr" fontAlgn="auto">
              <a:spcBef>
                <a:spcPts val="0"/>
              </a:spcBef>
              <a:spcAft>
                <a:spcPts val="0"/>
              </a:spcAft>
              <a:defRPr/>
            </a:pPr>
            <a:endParaRPr kumimoji="0" lang="zh-CN" altLang="en-US" kern="0">
              <a:solidFill>
                <a:sysClr val="window" lastClr="FFFFFF"/>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0" name="文本框 47"/>
          <p:cNvSpPr txBox="1"/>
          <p:nvPr/>
        </p:nvSpPr>
        <p:spPr>
          <a:xfrm>
            <a:off x="2524606" y="4235598"/>
            <a:ext cx="2438957" cy="830997"/>
          </a:xfrm>
          <a:prstGeom prst="rect">
            <a:avLst/>
          </a:prstGeom>
          <a:noFill/>
        </p:spPr>
        <p:txBody>
          <a:bodyPr wrap="square" rtlCol="0">
            <a:spAutoFit/>
          </a:bodyPr>
          <a:lstStyle/>
          <a:p>
            <a:pPr fontAlgn="auto">
              <a:spcBef>
                <a:spcPts val="0"/>
              </a:spcBef>
              <a:spcAft>
                <a:spcPts val="0"/>
              </a:spcAft>
              <a:defRPr/>
            </a:pPr>
            <a:r>
              <a:rPr kumimoji="0" lang="zh-TW" altLang="zh-TW" sz="2400" kern="0" dirty="0">
                <a:solidFill>
                  <a:sysClr val="window" lastClr="FFFFFF"/>
                </a:solidFill>
                <a:latin typeface="Times New Roman" panose="02020603050405020304" pitchFamily="18" charset="0"/>
                <a:ea typeface="標楷體" panose="03000509000000000000" pitchFamily="65" charset="-120"/>
                <a:cs typeface="Times New Roman" panose="02020603050405020304" pitchFamily="18" charset="0"/>
              </a:rPr>
              <a:t>第二階段指定項目甄試</a:t>
            </a:r>
            <a:r>
              <a:rPr kumimoji="0" lang="zh-TW" altLang="en-US" sz="2400" kern="0" dirty="0" smtClean="0">
                <a:solidFill>
                  <a:sysClr val="window" lastClr="FFFFFF"/>
                </a:solidFill>
                <a:latin typeface="Times New Roman" panose="02020603050405020304" pitchFamily="18" charset="0"/>
                <a:ea typeface="標楷體" panose="03000509000000000000" pitchFamily="65" charset="-120"/>
                <a:cs typeface="Times New Roman" panose="02020603050405020304" pitchFamily="18" charset="0"/>
              </a:rPr>
              <a:t>費繳費</a:t>
            </a:r>
            <a:endParaRPr kumimoji="0" lang="en-US" altLang="zh-TW" sz="2400" kern="0" dirty="0">
              <a:solidFill>
                <a:sysClr val="window" lastClr="FFFFFF"/>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1" name="文本框 51"/>
          <p:cNvSpPr txBox="1"/>
          <p:nvPr/>
        </p:nvSpPr>
        <p:spPr>
          <a:xfrm>
            <a:off x="9455491" y="4210437"/>
            <a:ext cx="748923" cy="769441"/>
          </a:xfrm>
          <a:prstGeom prst="rect">
            <a:avLst/>
          </a:prstGeom>
          <a:noFill/>
        </p:spPr>
        <p:txBody>
          <a:bodyPr wrap="none" rtlCol="0">
            <a:spAutoFit/>
          </a:bodyPr>
          <a:lstStyle>
            <a:defPPr>
              <a:defRPr lang="zh-CN"/>
            </a:defPPr>
            <a:lvl1pPr>
              <a:defRPr sz="7200">
                <a:solidFill>
                  <a:schemeClr val="accent3"/>
                </a:solidFill>
                <a:effectLst>
                  <a:outerShdw blurRad="177800" dist="114300" dir="2700000" algn="tl">
                    <a:srgbClr val="000000">
                      <a:alpha val="43137"/>
                    </a:srgbClr>
                  </a:outerShdw>
                </a:effectLst>
                <a:latin typeface="时尚中黑简体" panose="01010104010101010101" pitchFamily="2" charset="-122"/>
                <a:ea typeface="时尚中黑简体" panose="01010104010101010101" pitchFamily="2" charset="-122"/>
              </a:defRPr>
            </a:lvl1pPr>
          </a:lstStyle>
          <a:p>
            <a:pPr fontAlgn="auto">
              <a:spcBef>
                <a:spcPts val="0"/>
              </a:spcBef>
              <a:spcAft>
                <a:spcPts val="0"/>
              </a:spcAft>
              <a:defRPr/>
            </a:pPr>
            <a:r>
              <a:rPr kumimoji="0" lang="en-US" altLang="zh-CN" sz="4400" kern="0" dirty="0">
                <a:solidFill>
                  <a:srgbClr val="29ABE2"/>
                </a:solidFill>
                <a:latin typeface="Times New Roman" panose="02020603050405020304" pitchFamily="18" charset="0"/>
                <a:ea typeface="標楷體" panose="03000509000000000000" pitchFamily="65" charset="-120"/>
                <a:cs typeface="Times New Roman" panose="02020603050405020304" pitchFamily="18" charset="0"/>
              </a:rPr>
              <a:t>03</a:t>
            </a:r>
            <a:endParaRPr kumimoji="0" lang="zh-CN" altLang="en-US" sz="4400" kern="0" dirty="0">
              <a:solidFill>
                <a:srgbClr val="29ABE2"/>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2" name="矩形 51"/>
          <p:cNvSpPr/>
          <p:nvPr/>
        </p:nvSpPr>
        <p:spPr>
          <a:xfrm>
            <a:off x="6344235" y="5366327"/>
            <a:ext cx="3035830" cy="772386"/>
          </a:xfrm>
          <a:prstGeom prst="rect">
            <a:avLst/>
          </a:prstGeom>
          <a:solidFill>
            <a:srgbClr val="002060"/>
          </a:solidFill>
          <a:ln w="12700" cap="flat" cmpd="sng" algn="ctr">
            <a:noFill/>
            <a:prstDash val="solid"/>
            <a:miter lim="800000"/>
          </a:ln>
          <a:effectLst>
            <a:outerShdw blurRad="177800" dist="114300" dir="5400000" algn="t" rotWithShape="0">
              <a:prstClr val="black">
                <a:alpha val="40000"/>
              </a:prstClr>
            </a:outerShdw>
          </a:effectLst>
        </p:spPr>
        <p:txBody>
          <a:bodyPr rtlCol="0" anchor="ctr"/>
          <a:lstStyle/>
          <a:p>
            <a:pPr algn="ctr" fontAlgn="auto">
              <a:spcBef>
                <a:spcPts val="0"/>
              </a:spcBef>
              <a:spcAft>
                <a:spcPts val="0"/>
              </a:spcAft>
              <a:defRPr/>
            </a:pPr>
            <a:endParaRPr kumimoji="0" lang="zh-CN" altLang="en-US" kern="0">
              <a:solidFill>
                <a:sysClr val="window" lastClr="FFFFFF"/>
              </a:solidFill>
              <a:latin typeface="Times New Roman" panose="02020603050405020304" pitchFamily="18" charset="0"/>
              <a:ea typeface="標楷體" panose="03000509000000000000" pitchFamily="65" charset="-120"/>
              <a:cs typeface="Times New Roman" panose="02020603050405020304" pitchFamily="18" charset="0"/>
            </a:endParaRPr>
          </a:p>
        </p:txBody>
      </p:sp>
      <p:grpSp>
        <p:nvGrpSpPr>
          <p:cNvPr id="53" name="组合 11"/>
          <p:cNvGrpSpPr>
            <a:grpSpLocks noChangeAspect="1"/>
          </p:cNvGrpSpPr>
          <p:nvPr/>
        </p:nvGrpSpPr>
        <p:grpSpPr>
          <a:xfrm>
            <a:off x="6053656" y="5208073"/>
            <a:ext cx="962821" cy="988289"/>
            <a:chOff x="2831735" y="1860655"/>
            <a:chExt cx="1928813" cy="2209800"/>
          </a:xfrm>
        </p:grpSpPr>
        <p:sp>
          <p:nvSpPr>
            <p:cNvPr id="54" name="等腰三角形 53"/>
            <p:cNvSpPr/>
            <p:nvPr/>
          </p:nvSpPr>
          <p:spPr>
            <a:xfrm rot="5400000">
              <a:off x="3077297" y="2372760"/>
              <a:ext cx="1276662" cy="1173098"/>
            </a:xfrm>
            <a:prstGeom prst="triangle">
              <a:avLst/>
            </a:prstGeom>
            <a:solidFill>
              <a:sysClr val="window" lastClr="FFFFFF"/>
            </a:solidFill>
            <a:ln w="12700" cap="flat" cmpd="sng" algn="ctr">
              <a:noFill/>
              <a:prstDash val="solid"/>
              <a:miter lim="800000"/>
            </a:ln>
            <a:effectLst/>
          </p:spPr>
          <p:txBody>
            <a:bodyPr rtlCol="0" anchor="ctr"/>
            <a:lstStyle/>
            <a:p>
              <a:pPr algn="ctr" fontAlgn="auto">
                <a:spcBef>
                  <a:spcPts val="0"/>
                </a:spcBef>
                <a:spcAft>
                  <a:spcPts val="0"/>
                </a:spcAft>
                <a:defRPr/>
              </a:pPr>
              <a:endParaRPr kumimoji="0" lang="zh-CN" altLang="en-US" kern="0">
                <a:solidFill>
                  <a:sysClr val="window" lastClr="FFFFFF"/>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5" name="Freeform 5"/>
            <p:cNvSpPr>
              <a:spLocks noEditPoints="1"/>
            </p:cNvSpPr>
            <p:nvPr/>
          </p:nvSpPr>
          <p:spPr bwMode="auto">
            <a:xfrm>
              <a:off x="2831735" y="1860655"/>
              <a:ext cx="1928813" cy="2209800"/>
            </a:xfrm>
            <a:custGeom>
              <a:avLst/>
              <a:gdLst>
                <a:gd name="T0" fmla="*/ 42 w 511"/>
                <a:gd name="T1" fmla="*/ 586 h 586"/>
                <a:gd name="T2" fmla="*/ 57 w 511"/>
                <a:gd name="T3" fmla="*/ 582 h 586"/>
                <a:gd name="T4" fmla="*/ 500 w 511"/>
                <a:gd name="T5" fmla="*/ 326 h 586"/>
                <a:gd name="T6" fmla="*/ 511 w 511"/>
                <a:gd name="T7" fmla="*/ 315 h 586"/>
                <a:gd name="T8" fmla="*/ 511 w 511"/>
                <a:gd name="T9" fmla="*/ 271 h 586"/>
                <a:gd name="T10" fmla="*/ 500 w 511"/>
                <a:gd name="T11" fmla="*/ 260 h 586"/>
                <a:gd name="T12" fmla="*/ 57 w 511"/>
                <a:gd name="T13" fmla="*/ 4 h 586"/>
                <a:gd name="T14" fmla="*/ 42 w 511"/>
                <a:gd name="T15" fmla="*/ 0 h 586"/>
                <a:gd name="T16" fmla="*/ 3 w 511"/>
                <a:gd name="T17" fmla="*/ 22 h 586"/>
                <a:gd name="T18" fmla="*/ 0 w 511"/>
                <a:gd name="T19" fmla="*/ 37 h 586"/>
                <a:gd name="T20" fmla="*/ 0 w 511"/>
                <a:gd name="T21" fmla="*/ 549 h 586"/>
                <a:gd name="T22" fmla="*/ 3 w 511"/>
                <a:gd name="T23" fmla="*/ 564 h 586"/>
                <a:gd name="T24" fmla="*/ 42 w 511"/>
                <a:gd name="T25" fmla="*/ 586 h 586"/>
                <a:gd name="T26" fmla="*/ 87 w 511"/>
                <a:gd name="T27" fmla="*/ 442 h 586"/>
                <a:gd name="T28" fmla="*/ 84 w 511"/>
                <a:gd name="T29" fmla="*/ 427 h 586"/>
                <a:gd name="T30" fmla="*/ 84 w 511"/>
                <a:gd name="T31" fmla="*/ 159 h 586"/>
                <a:gd name="T32" fmla="*/ 87 w 511"/>
                <a:gd name="T33" fmla="*/ 144 h 586"/>
                <a:gd name="T34" fmla="*/ 103 w 511"/>
                <a:gd name="T35" fmla="*/ 135 h 586"/>
                <a:gd name="T36" fmla="*/ 118 w 511"/>
                <a:gd name="T37" fmla="*/ 140 h 586"/>
                <a:gd name="T38" fmla="*/ 349 w 511"/>
                <a:gd name="T39" fmla="*/ 273 h 586"/>
                <a:gd name="T40" fmla="*/ 361 w 511"/>
                <a:gd name="T41" fmla="*/ 284 h 586"/>
                <a:gd name="T42" fmla="*/ 361 w 511"/>
                <a:gd name="T43" fmla="*/ 302 h 586"/>
                <a:gd name="T44" fmla="*/ 349 w 511"/>
                <a:gd name="T45" fmla="*/ 313 h 586"/>
                <a:gd name="T46" fmla="*/ 118 w 511"/>
                <a:gd name="T47" fmla="*/ 446 h 586"/>
                <a:gd name="T48" fmla="*/ 103 w 511"/>
                <a:gd name="T49" fmla="*/ 451 h 586"/>
                <a:gd name="T50" fmla="*/ 87 w 511"/>
                <a:gd name="T51" fmla="*/ 442 h 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11" h="586">
                  <a:moveTo>
                    <a:pt x="42" y="586"/>
                  </a:moveTo>
                  <a:cubicBezTo>
                    <a:pt x="47" y="586"/>
                    <a:pt x="53" y="584"/>
                    <a:pt x="57" y="582"/>
                  </a:cubicBezTo>
                  <a:cubicBezTo>
                    <a:pt x="500" y="326"/>
                    <a:pt x="500" y="326"/>
                    <a:pt x="500" y="326"/>
                  </a:cubicBezTo>
                  <a:cubicBezTo>
                    <a:pt x="503" y="324"/>
                    <a:pt x="509" y="319"/>
                    <a:pt x="511" y="315"/>
                  </a:cubicBezTo>
                  <a:cubicBezTo>
                    <a:pt x="511" y="271"/>
                    <a:pt x="511" y="271"/>
                    <a:pt x="511" y="271"/>
                  </a:cubicBezTo>
                  <a:cubicBezTo>
                    <a:pt x="509" y="267"/>
                    <a:pt x="503" y="262"/>
                    <a:pt x="500" y="260"/>
                  </a:cubicBezTo>
                  <a:cubicBezTo>
                    <a:pt x="57" y="4"/>
                    <a:pt x="57" y="4"/>
                    <a:pt x="57" y="4"/>
                  </a:cubicBezTo>
                  <a:cubicBezTo>
                    <a:pt x="53" y="2"/>
                    <a:pt x="47" y="0"/>
                    <a:pt x="42" y="0"/>
                  </a:cubicBezTo>
                  <a:cubicBezTo>
                    <a:pt x="3" y="22"/>
                    <a:pt x="3" y="22"/>
                    <a:pt x="3" y="22"/>
                  </a:cubicBezTo>
                  <a:cubicBezTo>
                    <a:pt x="1" y="26"/>
                    <a:pt x="0" y="33"/>
                    <a:pt x="0" y="37"/>
                  </a:cubicBezTo>
                  <a:cubicBezTo>
                    <a:pt x="0" y="549"/>
                    <a:pt x="0" y="549"/>
                    <a:pt x="0" y="549"/>
                  </a:cubicBezTo>
                  <a:cubicBezTo>
                    <a:pt x="0" y="553"/>
                    <a:pt x="1" y="560"/>
                    <a:pt x="3" y="564"/>
                  </a:cubicBezTo>
                  <a:cubicBezTo>
                    <a:pt x="42" y="586"/>
                    <a:pt x="42" y="586"/>
                    <a:pt x="42" y="586"/>
                  </a:cubicBezTo>
                  <a:moveTo>
                    <a:pt x="87" y="442"/>
                  </a:moveTo>
                  <a:cubicBezTo>
                    <a:pt x="85" y="438"/>
                    <a:pt x="84" y="431"/>
                    <a:pt x="84" y="427"/>
                  </a:cubicBezTo>
                  <a:cubicBezTo>
                    <a:pt x="84" y="159"/>
                    <a:pt x="84" y="159"/>
                    <a:pt x="84" y="159"/>
                  </a:cubicBezTo>
                  <a:cubicBezTo>
                    <a:pt x="84" y="155"/>
                    <a:pt x="85" y="148"/>
                    <a:pt x="87" y="144"/>
                  </a:cubicBezTo>
                  <a:cubicBezTo>
                    <a:pt x="103" y="135"/>
                    <a:pt x="103" y="135"/>
                    <a:pt x="103" y="135"/>
                  </a:cubicBezTo>
                  <a:cubicBezTo>
                    <a:pt x="107" y="135"/>
                    <a:pt x="114" y="137"/>
                    <a:pt x="118" y="140"/>
                  </a:cubicBezTo>
                  <a:cubicBezTo>
                    <a:pt x="349" y="273"/>
                    <a:pt x="349" y="273"/>
                    <a:pt x="349" y="273"/>
                  </a:cubicBezTo>
                  <a:cubicBezTo>
                    <a:pt x="353" y="276"/>
                    <a:pt x="358" y="280"/>
                    <a:pt x="361" y="284"/>
                  </a:cubicBezTo>
                  <a:cubicBezTo>
                    <a:pt x="361" y="302"/>
                    <a:pt x="361" y="302"/>
                    <a:pt x="361" y="302"/>
                  </a:cubicBezTo>
                  <a:cubicBezTo>
                    <a:pt x="358" y="306"/>
                    <a:pt x="353" y="310"/>
                    <a:pt x="349" y="313"/>
                  </a:cubicBezTo>
                  <a:cubicBezTo>
                    <a:pt x="118" y="446"/>
                    <a:pt x="118" y="446"/>
                    <a:pt x="118" y="446"/>
                  </a:cubicBezTo>
                  <a:cubicBezTo>
                    <a:pt x="114" y="449"/>
                    <a:pt x="107" y="451"/>
                    <a:pt x="103" y="451"/>
                  </a:cubicBezTo>
                  <a:cubicBezTo>
                    <a:pt x="87" y="442"/>
                    <a:pt x="87" y="442"/>
                    <a:pt x="87" y="442"/>
                  </a:cubicBezTo>
                </a:path>
              </a:pathLst>
            </a:custGeom>
            <a:gradFill flip="none" rotWithShape="1">
              <a:gsLst>
                <a:gs pos="0">
                  <a:srgbClr val="29ABE2">
                    <a:lumMod val="5000"/>
                    <a:lumOff val="95000"/>
                  </a:srgbClr>
                </a:gs>
                <a:gs pos="100000">
                  <a:sysClr val="window" lastClr="FFFFFF">
                    <a:lumMod val="75000"/>
                  </a:sysClr>
                </a:gs>
              </a:gsLst>
              <a:lin ang="13500000" scaled="1"/>
              <a:tileRect/>
            </a:gradFill>
            <a:ln w="34925" cap="flat" cmpd="sng" algn="ctr">
              <a:gradFill flip="none" rotWithShape="1">
                <a:gsLst>
                  <a:gs pos="0">
                    <a:srgbClr val="BE309C">
                      <a:lumMod val="5000"/>
                      <a:lumOff val="95000"/>
                    </a:srgbClr>
                  </a:gs>
                  <a:gs pos="100000">
                    <a:sysClr val="window" lastClr="FFFFFF">
                      <a:lumMod val="65000"/>
                    </a:sysClr>
                  </a:gs>
                </a:gsLst>
                <a:lin ang="2700000" scaled="1"/>
                <a:tileRect/>
              </a:gradFill>
              <a:prstDash val="solid"/>
              <a:miter lim="800000"/>
            </a:ln>
            <a:effectLst>
              <a:outerShdw blurRad="177800" dist="127000" dir="2700000" algn="tl" rotWithShape="0">
                <a:prstClr val="black">
                  <a:alpha val="40000"/>
                </a:prstClr>
              </a:outerShdw>
            </a:effectLst>
          </p:spPr>
          <p:txBody>
            <a:bodyPr rtlCol="0" anchor="ctr"/>
            <a:lstStyle/>
            <a:p>
              <a:pPr algn="ctr" fontAlgn="auto">
                <a:spcBef>
                  <a:spcPts val="0"/>
                </a:spcBef>
                <a:spcAft>
                  <a:spcPts val="0"/>
                </a:spcAft>
                <a:defRPr/>
              </a:pPr>
              <a:endParaRPr kumimoji="0" lang="zh-CN" altLang="en-US" kern="0" dirty="0">
                <a:solidFill>
                  <a:sysClr val="window" lastClr="FFFFFF"/>
                </a:solidFill>
                <a:latin typeface="Times New Roman" panose="02020603050405020304" pitchFamily="18" charset="0"/>
                <a:ea typeface="標楷體" panose="03000509000000000000" pitchFamily="65" charset="-120"/>
                <a:cs typeface="Times New Roman" panose="02020603050405020304" pitchFamily="18" charset="0"/>
              </a:endParaRPr>
            </a:p>
          </p:txBody>
        </p:sp>
      </p:grpSp>
      <p:sp>
        <p:nvSpPr>
          <p:cNvPr id="56" name="梯形 43"/>
          <p:cNvSpPr/>
          <p:nvPr/>
        </p:nvSpPr>
        <p:spPr>
          <a:xfrm rot="12299302">
            <a:off x="6286090" y="5642955"/>
            <a:ext cx="286607" cy="89715"/>
          </a:xfrm>
          <a:custGeom>
            <a:avLst/>
            <a:gdLst>
              <a:gd name="connsiteX0" fmla="*/ 0 w 489380"/>
              <a:gd name="connsiteY0" fmla="*/ 170101 h 170101"/>
              <a:gd name="connsiteX1" fmla="*/ 77398 w 489380"/>
              <a:gd name="connsiteY1" fmla="*/ 0 h 170101"/>
              <a:gd name="connsiteX2" fmla="*/ 411982 w 489380"/>
              <a:gd name="connsiteY2" fmla="*/ 0 h 170101"/>
              <a:gd name="connsiteX3" fmla="*/ 489380 w 489380"/>
              <a:gd name="connsiteY3" fmla="*/ 170101 h 170101"/>
              <a:gd name="connsiteX4" fmla="*/ 0 w 489380"/>
              <a:gd name="connsiteY4" fmla="*/ 170101 h 170101"/>
              <a:gd name="connsiteX0" fmla="*/ 0 w 489380"/>
              <a:gd name="connsiteY0" fmla="*/ 179718 h 179718"/>
              <a:gd name="connsiteX1" fmla="*/ 169471 w 489380"/>
              <a:gd name="connsiteY1" fmla="*/ 0 h 179718"/>
              <a:gd name="connsiteX2" fmla="*/ 411982 w 489380"/>
              <a:gd name="connsiteY2" fmla="*/ 9617 h 179718"/>
              <a:gd name="connsiteX3" fmla="*/ 489380 w 489380"/>
              <a:gd name="connsiteY3" fmla="*/ 179718 h 179718"/>
              <a:gd name="connsiteX4" fmla="*/ 0 w 489380"/>
              <a:gd name="connsiteY4" fmla="*/ 179718 h 179718"/>
              <a:gd name="connsiteX0" fmla="*/ 0 w 489380"/>
              <a:gd name="connsiteY0" fmla="*/ 186686 h 186686"/>
              <a:gd name="connsiteX1" fmla="*/ 153431 w 489380"/>
              <a:gd name="connsiteY1" fmla="*/ 0 h 186686"/>
              <a:gd name="connsiteX2" fmla="*/ 411982 w 489380"/>
              <a:gd name="connsiteY2" fmla="*/ 16585 h 186686"/>
              <a:gd name="connsiteX3" fmla="*/ 489380 w 489380"/>
              <a:gd name="connsiteY3" fmla="*/ 186686 h 186686"/>
              <a:gd name="connsiteX4" fmla="*/ 0 w 489380"/>
              <a:gd name="connsiteY4" fmla="*/ 186686 h 186686"/>
              <a:gd name="connsiteX0" fmla="*/ 0 w 489380"/>
              <a:gd name="connsiteY0" fmla="*/ 186686 h 186686"/>
              <a:gd name="connsiteX1" fmla="*/ 153431 w 489380"/>
              <a:gd name="connsiteY1" fmla="*/ 0 h 186686"/>
              <a:gd name="connsiteX2" fmla="*/ 417453 w 489380"/>
              <a:gd name="connsiteY2" fmla="*/ 13542 h 186686"/>
              <a:gd name="connsiteX3" fmla="*/ 489380 w 489380"/>
              <a:gd name="connsiteY3" fmla="*/ 186686 h 186686"/>
              <a:gd name="connsiteX4" fmla="*/ 0 w 489380"/>
              <a:gd name="connsiteY4" fmla="*/ 186686 h 186686"/>
              <a:gd name="connsiteX0" fmla="*/ 0 w 467683"/>
              <a:gd name="connsiteY0" fmla="*/ 182567 h 186686"/>
              <a:gd name="connsiteX1" fmla="*/ 131734 w 467683"/>
              <a:gd name="connsiteY1" fmla="*/ 0 h 186686"/>
              <a:gd name="connsiteX2" fmla="*/ 395756 w 467683"/>
              <a:gd name="connsiteY2" fmla="*/ 13542 h 186686"/>
              <a:gd name="connsiteX3" fmla="*/ 467683 w 467683"/>
              <a:gd name="connsiteY3" fmla="*/ 186686 h 186686"/>
              <a:gd name="connsiteX4" fmla="*/ 0 w 467683"/>
              <a:gd name="connsiteY4" fmla="*/ 182567 h 186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683" h="186686">
                <a:moveTo>
                  <a:pt x="0" y="182567"/>
                </a:moveTo>
                <a:lnTo>
                  <a:pt x="131734" y="0"/>
                </a:lnTo>
                <a:lnTo>
                  <a:pt x="395756" y="13542"/>
                </a:lnTo>
                <a:lnTo>
                  <a:pt x="467683" y="186686"/>
                </a:lnTo>
                <a:lnTo>
                  <a:pt x="0" y="182567"/>
                </a:lnTo>
                <a:close/>
              </a:path>
            </a:pathLst>
          </a:custGeom>
          <a:solidFill>
            <a:srgbClr val="FB9E00"/>
          </a:solidFill>
          <a:ln w="12700" cap="flat" cmpd="sng" algn="ctr">
            <a:noFill/>
            <a:prstDash val="solid"/>
            <a:miter lim="800000"/>
          </a:ln>
          <a:effectLst>
            <a:innerShdw blurRad="63500" dist="50800" dir="9600000">
              <a:prstClr val="black">
                <a:alpha val="50000"/>
              </a:prstClr>
            </a:innerShdw>
          </a:effectLst>
        </p:spPr>
        <p:txBody>
          <a:bodyPr rtlCol="0" anchor="ctr"/>
          <a:lstStyle/>
          <a:p>
            <a:pPr algn="ctr" fontAlgn="auto">
              <a:spcBef>
                <a:spcPts val="0"/>
              </a:spcBef>
              <a:spcAft>
                <a:spcPts val="0"/>
              </a:spcAft>
              <a:defRPr/>
            </a:pPr>
            <a:endParaRPr kumimoji="0" lang="zh-CN" altLang="en-US" kern="0">
              <a:solidFill>
                <a:sysClr val="window" lastClr="FFFFFF"/>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7" name="等腰三角形 44"/>
          <p:cNvSpPr/>
          <p:nvPr/>
        </p:nvSpPr>
        <p:spPr>
          <a:xfrm rot="5400000">
            <a:off x="6322073" y="5687961"/>
            <a:ext cx="131705" cy="137745"/>
          </a:xfrm>
          <a:custGeom>
            <a:avLst/>
            <a:gdLst>
              <a:gd name="connsiteX0" fmla="*/ 0 w 235801"/>
              <a:gd name="connsiteY0" fmla="*/ 251930 h 251930"/>
              <a:gd name="connsiteX1" fmla="*/ 117901 w 235801"/>
              <a:gd name="connsiteY1" fmla="*/ 0 h 251930"/>
              <a:gd name="connsiteX2" fmla="*/ 235801 w 235801"/>
              <a:gd name="connsiteY2" fmla="*/ 251930 h 251930"/>
              <a:gd name="connsiteX3" fmla="*/ 0 w 235801"/>
              <a:gd name="connsiteY3" fmla="*/ 251930 h 251930"/>
              <a:gd name="connsiteX0" fmla="*/ 0 w 235801"/>
              <a:gd name="connsiteY0" fmla="*/ 236841 h 236841"/>
              <a:gd name="connsiteX1" fmla="*/ 108851 w 235801"/>
              <a:gd name="connsiteY1" fmla="*/ 0 h 236841"/>
              <a:gd name="connsiteX2" fmla="*/ 235801 w 235801"/>
              <a:gd name="connsiteY2" fmla="*/ 236841 h 236841"/>
              <a:gd name="connsiteX3" fmla="*/ 0 w 235801"/>
              <a:gd name="connsiteY3" fmla="*/ 236841 h 236841"/>
              <a:gd name="connsiteX0" fmla="*/ 0 w 229765"/>
              <a:gd name="connsiteY0" fmla="*/ 236841 h 236841"/>
              <a:gd name="connsiteX1" fmla="*/ 108851 w 229765"/>
              <a:gd name="connsiteY1" fmla="*/ 0 h 236841"/>
              <a:gd name="connsiteX2" fmla="*/ 229765 w 229765"/>
              <a:gd name="connsiteY2" fmla="*/ 233823 h 236841"/>
              <a:gd name="connsiteX3" fmla="*/ 0 w 229765"/>
              <a:gd name="connsiteY3" fmla="*/ 236841 h 236841"/>
              <a:gd name="connsiteX0" fmla="*/ 0 w 229765"/>
              <a:gd name="connsiteY0" fmla="*/ 230806 h 230806"/>
              <a:gd name="connsiteX1" fmla="*/ 108851 w 229765"/>
              <a:gd name="connsiteY1" fmla="*/ 0 h 230806"/>
              <a:gd name="connsiteX2" fmla="*/ 229765 w 229765"/>
              <a:gd name="connsiteY2" fmla="*/ 227788 h 230806"/>
              <a:gd name="connsiteX3" fmla="*/ 0 w 229765"/>
              <a:gd name="connsiteY3" fmla="*/ 230806 h 230806"/>
              <a:gd name="connsiteX0" fmla="*/ 0 w 229765"/>
              <a:gd name="connsiteY0" fmla="*/ 224771 h 224771"/>
              <a:gd name="connsiteX1" fmla="*/ 117907 w 229765"/>
              <a:gd name="connsiteY1" fmla="*/ 0 h 224771"/>
              <a:gd name="connsiteX2" fmla="*/ 229765 w 229765"/>
              <a:gd name="connsiteY2" fmla="*/ 221753 h 224771"/>
              <a:gd name="connsiteX3" fmla="*/ 0 w 229765"/>
              <a:gd name="connsiteY3" fmla="*/ 224771 h 224771"/>
            </a:gdLst>
            <a:ahLst/>
            <a:cxnLst>
              <a:cxn ang="0">
                <a:pos x="connsiteX0" y="connsiteY0"/>
              </a:cxn>
              <a:cxn ang="0">
                <a:pos x="connsiteX1" y="connsiteY1"/>
              </a:cxn>
              <a:cxn ang="0">
                <a:pos x="connsiteX2" y="connsiteY2"/>
              </a:cxn>
              <a:cxn ang="0">
                <a:pos x="connsiteX3" y="connsiteY3"/>
              </a:cxn>
            </a:cxnLst>
            <a:rect l="l" t="t" r="r" b="b"/>
            <a:pathLst>
              <a:path w="229765" h="224771">
                <a:moveTo>
                  <a:pt x="0" y="224771"/>
                </a:moveTo>
                <a:lnTo>
                  <a:pt x="117907" y="0"/>
                </a:lnTo>
                <a:lnTo>
                  <a:pt x="229765" y="221753"/>
                </a:lnTo>
                <a:lnTo>
                  <a:pt x="0" y="224771"/>
                </a:lnTo>
                <a:close/>
              </a:path>
            </a:pathLst>
          </a:custGeom>
          <a:solidFill>
            <a:srgbClr val="A3D800"/>
          </a:solidFill>
          <a:ln w="12700" cap="flat" cmpd="sng" algn="ctr">
            <a:noFill/>
            <a:prstDash val="solid"/>
            <a:miter lim="800000"/>
          </a:ln>
          <a:effectLst>
            <a:innerShdw blurRad="63500" dist="50800" dir="9600000">
              <a:prstClr val="black">
                <a:alpha val="50000"/>
              </a:prstClr>
            </a:innerShdw>
          </a:effectLst>
        </p:spPr>
        <p:txBody>
          <a:bodyPr rtlCol="0" anchor="ctr"/>
          <a:lstStyle/>
          <a:p>
            <a:pPr algn="ctr" fontAlgn="auto">
              <a:spcBef>
                <a:spcPts val="0"/>
              </a:spcBef>
              <a:spcAft>
                <a:spcPts val="0"/>
              </a:spcAft>
              <a:defRPr/>
            </a:pPr>
            <a:endParaRPr kumimoji="0" lang="zh-CN" altLang="en-US" kern="0">
              <a:solidFill>
                <a:sysClr val="window" lastClr="FFFFFF"/>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8" name="文本框 47"/>
          <p:cNvSpPr txBox="1"/>
          <p:nvPr/>
        </p:nvSpPr>
        <p:spPr>
          <a:xfrm>
            <a:off x="6980631" y="5325344"/>
            <a:ext cx="2332702" cy="830997"/>
          </a:xfrm>
          <a:prstGeom prst="rect">
            <a:avLst/>
          </a:prstGeom>
          <a:noFill/>
        </p:spPr>
        <p:txBody>
          <a:bodyPr wrap="square" rtlCol="0">
            <a:spAutoFit/>
          </a:bodyPr>
          <a:lstStyle>
            <a:defPPr>
              <a:defRPr lang="zh-TW"/>
            </a:defPPr>
            <a:lvl1pPr marL="0" marR="0" lvl="0" indent="0" defTabSz="914400" eaLnBrk="1" fontAlgn="auto" latinLnBrk="0" hangingPunct="1">
              <a:lnSpc>
                <a:spcPct val="100000"/>
              </a:lnSpc>
              <a:spcBef>
                <a:spcPts val="0"/>
              </a:spcBef>
              <a:spcAft>
                <a:spcPts val="0"/>
              </a:spcAft>
              <a:buClrTx/>
              <a:buSzTx/>
              <a:buFontTx/>
              <a:buNone/>
              <a:tabLst/>
              <a:defRPr kumimoji="0" sz="2400" kern="0">
                <a:solidFill>
                  <a:sysClr val="window" lastClr="FFFFFF"/>
                </a:solidFill>
                <a:latin typeface="標楷體" panose="03000509000000000000" pitchFamily="65" charset="-120"/>
                <a:ea typeface="標楷體" panose="03000509000000000000" pitchFamily="65" charset="-120"/>
              </a:defRPr>
            </a:lvl1pPr>
          </a:lstStyle>
          <a:p>
            <a:r>
              <a:rPr lang="zh-TW" altLang="en-US" dirty="0" smtClean="0">
                <a:latin typeface="Times New Roman" panose="02020603050405020304" pitchFamily="18" charset="0"/>
                <a:cs typeface="Times New Roman" panose="02020603050405020304" pitchFamily="18" charset="0"/>
              </a:rPr>
              <a:t>學習歷程備</a:t>
            </a:r>
            <a:r>
              <a:rPr lang="zh-TW" altLang="en-US" dirty="0">
                <a:latin typeface="Times New Roman" panose="02020603050405020304" pitchFamily="18" charset="0"/>
                <a:cs typeface="Times New Roman" panose="02020603050405020304" pitchFamily="18" charset="0"/>
              </a:rPr>
              <a:t>審</a:t>
            </a:r>
            <a:r>
              <a:rPr lang="zh-TW" altLang="en-US" dirty="0" smtClean="0">
                <a:latin typeface="Times New Roman" panose="02020603050405020304" pitchFamily="18" charset="0"/>
                <a:cs typeface="Times New Roman" panose="02020603050405020304" pitchFamily="18" charset="0"/>
              </a:rPr>
              <a:t>資料上傳或勾選</a:t>
            </a:r>
            <a:endParaRPr lang="zh-CN" altLang="en-US" dirty="0">
              <a:latin typeface="Times New Roman" panose="02020603050405020304" pitchFamily="18" charset="0"/>
              <a:cs typeface="Times New Roman" panose="02020603050405020304" pitchFamily="18" charset="0"/>
            </a:endParaRPr>
          </a:p>
        </p:txBody>
      </p:sp>
      <p:sp>
        <p:nvSpPr>
          <p:cNvPr id="59" name="文本框 51"/>
          <p:cNvSpPr txBox="1"/>
          <p:nvPr/>
        </p:nvSpPr>
        <p:spPr>
          <a:xfrm>
            <a:off x="9487604" y="5418429"/>
            <a:ext cx="748923" cy="769441"/>
          </a:xfrm>
          <a:prstGeom prst="rect">
            <a:avLst/>
          </a:prstGeom>
          <a:noFill/>
        </p:spPr>
        <p:txBody>
          <a:bodyPr wrap="none" rtlCol="0">
            <a:spAutoFit/>
          </a:bodyPr>
          <a:lstStyle>
            <a:defPPr>
              <a:defRPr lang="zh-CN"/>
            </a:defPPr>
            <a:lvl1pPr>
              <a:defRPr sz="7200">
                <a:solidFill>
                  <a:schemeClr val="accent3"/>
                </a:solidFill>
                <a:effectLst>
                  <a:outerShdw blurRad="177800" dist="114300" dir="2700000" algn="tl">
                    <a:srgbClr val="000000">
                      <a:alpha val="43137"/>
                    </a:srgbClr>
                  </a:outerShdw>
                </a:effectLst>
                <a:latin typeface="时尚中黑简体" panose="01010104010101010101" pitchFamily="2" charset="-122"/>
                <a:ea typeface="时尚中黑简体" panose="01010104010101010101" pitchFamily="2" charset="-122"/>
              </a:defRPr>
            </a:lvl1pPr>
          </a:lstStyle>
          <a:p>
            <a:pPr fontAlgn="auto">
              <a:spcBef>
                <a:spcPts val="0"/>
              </a:spcBef>
              <a:spcAft>
                <a:spcPts val="0"/>
              </a:spcAft>
              <a:defRPr/>
            </a:pPr>
            <a:r>
              <a:rPr kumimoji="0" lang="en-US" altLang="zh-CN" sz="4400" kern="0" dirty="0">
                <a:solidFill>
                  <a:srgbClr val="002060"/>
                </a:solidFill>
                <a:latin typeface="Times New Roman" panose="02020603050405020304" pitchFamily="18" charset="0"/>
                <a:ea typeface="標楷體" panose="03000509000000000000" pitchFamily="65" charset="-120"/>
                <a:cs typeface="Times New Roman" panose="02020603050405020304" pitchFamily="18" charset="0"/>
              </a:rPr>
              <a:t>04</a:t>
            </a:r>
            <a:endParaRPr kumimoji="0" lang="zh-CN" altLang="en-US" sz="4400" kern="0" dirty="0">
              <a:solidFill>
                <a:srgbClr val="002060"/>
              </a:solidFill>
              <a:latin typeface="Times New Roman" panose="02020603050405020304" pitchFamily="18" charset="0"/>
              <a:ea typeface="標楷體" panose="03000509000000000000" pitchFamily="65" charset="-120"/>
              <a:cs typeface="Times New Roman" panose="02020603050405020304" pitchFamily="18" charset="0"/>
            </a:endParaRPr>
          </a:p>
        </p:txBody>
      </p:sp>
      <p:grpSp>
        <p:nvGrpSpPr>
          <p:cNvPr id="42" name="组合 11"/>
          <p:cNvGrpSpPr>
            <a:grpSpLocks noChangeAspect="1"/>
          </p:cNvGrpSpPr>
          <p:nvPr/>
        </p:nvGrpSpPr>
        <p:grpSpPr>
          <a:xfrm>
            <a:off x="1721759" y="5264359"/>
            <a:ext cx="962821" cy="988289"/>
            <a:chOff x="2831735" y="1860655"/>
            <a:chExt cx="1928813" cy="2209800"/>
          </a:xfrm>
        </p:grpSpPr>
        <p:sp>
          <p:nvSpPr>
            <p:cNvPr id="43" name="等腰三角形 42"/>
            <p:cNvSpPr/>
            <p:nvPr/>
          </p:nvSpPr>
          <p:spPr>
            <a:xfrm rot="5400000">
              <a:off x="3077297" y="2372760"/>
              <a:ext cx="1276662" cy="1173098"/>
            </a:xfrm>
            <a:prstGeom prst="triangle">
              <a:avLst/>
            </a:prstGeom>
            <a:solidFill>
              <a:sysClr val="window" lastClr="FFFFFF"/>
            </a:solidFill>
            <a:ln w="12700" cap="flat" cmpd="sng" algn="ctr">
              <a:noFill/>
              <a:prstDash val="solid"/>
              <a:miter lim="800000"/>
            </a:ln>
            <a:effectLst/>
          </p:spPr>
          <p:txBody>
            <a:bodyPr rtlCol="0" anchor="ctr"/>
            <a:lstStyle/>
            <a:p>
              <a:pPr algn="ctr" fontAlgn="auto">
                <a:spcBef>
                  <a:spcPts val="0"/>
                </a:spcBef>
                <a:spcAft>
                  <a:spcPts val="0"/>
                </a:spcAft>
                <a:defRPr/>
              </a:pPr>
              <a:endParaRPr kumimoji="0" lang="zh-CN" altLang="en-US" kern="0">
                <a:solidFill>
                  <a:sysClr val="window" lastClr="FFFFFF"/>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0" name="Freeform 5"/>
            <p:cNvSpPr>
              <a:spLocks noEditPoints="1"/>
            </p:cNvSpPr>
            <p:nvPr/>
          </p:nvSpPr>
          <p:spPr bwMode="auto">
            <a:xfrm>
              <a:off x="2831735" y="1860655"/>
              <a:ext cx="1928813" cy="2209800"/>
            </a:xfrm>
            <a:custGeom>
              <a:avLst/>
              <a:gdLst>
                <a:gd name="T0" fmla="*/ 42 w 511"/>
                <a:gd name="T1" fmla="*/ 586 h 586"/>
                <a:gd name="T2" fmla="*/ 57 w 511"/>
                <a:gd name="T3" fmla="*/ 582 h 586"/>
                <a:gd name="T4" fmla="*/ 500 w 511"/>
                <a:gd name="T5" fmla="*/ 326 h 586"/>
                <a:gd name="T6" fmla="*/ 511 w 511"/>
                <a:gd name="T7" fmla="*/ 315 h 586"/>
                <a:gd name="T8" fmla="*/ 511 w 511"/>
                <a:gd name="T9" fmla="*/ 271 h 586"/>
                <a:gd name="T10" fmla="*/ 500 w 511"/>
                <a:gd name="T11" fmla="*/ 260 h 586"/>
                <a:gd name="T12" fmla="*/ 57 w 511"/>
                <a:gd name="T13" fmla="*/ 4 h 586"/>
                <a:gd name="T14" fmla="*/ 42 w 511"/>
                <a:gd name="T15" fmla="*/ 0 h 586"/>
                <a:gd name="T16" fmla="*/ 3 w 511"/>
                <a:gd name="T17" fmla="*/ 22 h 586"/>
                <a:gd name="T18" fmla="*/ 0 w 511"/>
                <a:gd name="T19" fmla="*/ 37 h 586"/>
                <a:gd name="T20" fmla="*/ 0 w 511"/>
                <a:gd name="T21" fmla="*/ 549 h 586"/>
                <a:gd name="T22" fmla="*/ 3 w 511"/>
                <a:gd name="T23" fmla="*/ 564 h 586"/>
                <a:gd name="T24" fmla="*/ 42 w 511"/>
                <a:gd name="T25" fmla="*/ 586 h 586"/>
                <a:gd name="T26" fmla="*/ 87 w 511"/>
                <a:gd name="T27" fmla="*/ 442 h 586"/>
                <a:gd name="T28" fmla="*/ 84 w 511"/>
                <a:gd name="T29" fmla="*/ 427 h 586"/>
                <a:gd name="T30" fmla="*/ 84 w 511"/>
                <a:gd name="T31" fmla="*/ 159 h 586"/>
                <a:gd name="T32" fmla="*/ 87 w 511"/>
                <a:gd name="T33" fmla="*/ 144 h 586"/>
                <a:gd name="T34" fmla="*/ 103 w 511"/>
                <a:gd name="T35" fmla="*/ 135 h 586"/>
                <a:gd name="T36" fmla="*/ 118 w 511"/>
                <a:gd name="T37" fmla="*/ 140 h 586"/>
                <a:gd name="T38" fmla="*/ 349 w 511"/>
                <a:gd name="T39" fmla="*/ 273 h 586"/>
                <a:gd name="T40" fmla="*/ 361 w 511"/>
                <a:gd name="T41" fmla="*/ 284 h 586"/>
                <a:gd name="T42" fmla="*/ 361 w 511"/>
                <a:gd name="T43" fmla="*/ 302 h 586"/>
                <a:gd name="T44" fmla="*/ 349 w 511"/>
                <a:gd name="T45" fmla="*/ 313 h 586"/>
                <a:gd name="T46" fmla="*/ 118 w 511"/>
                <a:gd name="T47" fmla="*/ 446 h 586"/>
                <a:gd name="T48" fmla="*/ 103 w 511"/>
                <a:gd name="T49" fmla="*/ 451 h 586"/>
                <a:gd name="T50" fmla="*/ 87 w 511"/>
                <a:gd name="T51" fmla="*/ 442 h 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11" h="586">
                  <a:moveTo>
                    <a:pt x="42" y="586"/>
                  </a:moveTo>
                  <a:cubicBezTo>
                    <a:pt x="47" y="586"/>
                    <a:pt x="53" y="584"/>
                    <a:pt x="57" y="582"/>
                  </a:cubicBezTo>
                  <a:cubicBezTo>
                    <a:pt x="500" y="326"/>
                    <a:pt x="500" y="326"/>
                    <a:pt x="500" y="326"/>
                  </a:cubicBezTo>
                  <a:cubicBezTo>
                    <a:pt x="503" y="324"/>
                    <a:pt x="509" y="319"/>
                    <a:pt x="511" y="315"/>
                  </a:cubicBezTo>
                  <a:cubicBezTo>
                    <a:pt x="511" y="271"/>
                    <a:pt x="511" y="271"/>
                    <a:pt x="511" y="271"/>
                  </a:cubicBezTo>
                  <a:cubicBezTo>
                    <a:pt x="509" y="267"/>
                    <a:pt x="503" y="262"/>
                    <a:pt x="500" y="260"/>
                  </a:cubicBezTo>
                  <a:cubicBezTo>
                    <a:pt x="57" y="4"/>
                    <a:pt x="57" y="4"/>
                    <a:pt x="57" y="4"/>
                  </a:cubicBezTo>
                  <a:cubicBezTo>
                    <a:pt x="53" y="2"/>
                    <a:pt x="47" y="0"/>
                    <a:pt x="42" y="0"/>
                  </a:cubicBezTo>
                  <a:cubicBezTo>
                    <a:pt x="3" y="22"/>
                    <a:pt x="3" y="22"/>
                    <a:pt x="3" y="22"/>
                  </a:cubicBezTo>
                  <a:cubicBezTo>
                    <a:pt x="1" y="26"/>
                    <a:pt x="0" y="33"/>
                    <a:pt x="0" y="37"/>
                  </a:cubicBezTo>
                  <a:cubicBezTo>
                    <a:pt x="0" y="549"/>
                    <a:pt x="0" y="549"/>
                    <a:pt x="0" y="549"/>
                  </a:cubicBezTo>
                  <a:cubicBezTo>
                    <a:pt x="0" y="553"/>
                    <a:pt x="1" y="560"/>
                    <a:pt x="3" y="564"/>
                  </a:cubicBezTo>
                  <a:cubicBezTo>
                    <a:pt x="42" y="586"/>
                    <a:pt x="42" y="586"/>
                    <a:pt x="42" y="586"/>
                  </a:cubicBezTo>
                  <a:moveTo>
                    <a:pt x="87" y="442"/>
                  </a:moveTo>
                  <a:cubicBezTo>
                    <a:pt x="85" y="438"/>
                    <a:pt x="84" y="431"/>
                    <a:pt x="84" y="427"/>
                  </a:cubicBezTo>
                  <a:cubicBezTo>
                    <a:pt x="84" y="159"/>
                    <a:pt x="84" y="159"/>
                    <a:pt x="84" y="159"/>
                  </a:cubicBezTo>
                  <a:cubicBezTo>
                    <a:pt x="84" y="155"/>
                    <a:pt x="85" y="148"/>
                    <a:pt x="87" y="144"/>
                  </a:cubicBezTo>
                  <a:cubicBezTo>
                    <a:pt x="103" y="135"/>
                    <a:pt x="103" y="135"/>
                    <a:pt x="103" y="135"/>
                  </a:cubicBezTo>
                  <a:cubicBezTo>
                    <a:pt x="107" y="135"/>
                    <a:pt x="114" y="137"/>
                    <a:pt x="118" y="140"/>
                  </a:cubicBezTo>
                  <a:cubicBezTo>
                    <a:pt x="349" y="273"/>
                    <a:pt x="349" y="273"/>
                    <a:pt x="349" y="273"/>
                  </a:cubicBezTo>
                  <a:cubicBezTo>
                    <a:pt x="353" y="276"/>
                    <a:pt x="358" y="280"/>
                    <a:pt x="361" y="284"/>
                  </a:cubicBezTo>
                  <a:cubicBezTo>
                    <a:pt x="361" y="302"/>
                    <a:pt x="361" y="302"/>
                    <a:pt x="361" y="302"/>
                  </a:cubicBezTo>
                  <a:cubicBezTo>
                    <a:pt x="358" y="306"/>
                    <a:pt x="353" y="310"/>
                    <a:pt x="349" y="313"/>
                  </a:cubicBezTo>
                  <a:cubicBezTo>
                    <a:pt x="118" y="446"/>
                    <a:pt x="118" y="446"/>
                    <a:pt x="118" y="446"/>
                  </a:cubicBezTo>
                  <a:cubicBezTo>
                    <a:pt x="114" y="449"/>
                    <a:pt x="107" y="451"/>
                    <a:pt x="103" y="451"/>
                  </a:cubicBezTo>
                  <a:cubicBezTo>
                    <a:pt x="87" y="442"/>
                    <a:pt x="87" y="442"/>
                    <a:pt x="87" y="442"/>
                  </a:cubicBezTo>
                </a:path>
              </a:pathLst>
            </a:custGeom>
            <a:gradFill flip="none" rotWithShape="1">
              <a:gsLst>
                <a:gs pos="0">
                  <a:srgbClr val="29ABE2">
                    <a:lumMod val="5000"/>
                    <a:lumOff val="95000"/>
                  </a:srgbClr>
                </a:gs>
                <a:gs pos="100000">
                  <a:sysClr val="window" lastClr="FFFFFF">
                    <a:lumMod val="75000"/>
                  </a:sysClr>
                </a:gs>
              </a:gsLst>
              <a:lin ang="13500000" scaled="1"/>
              <a:tileRect/>
            </a:gradFill>
            <a:ln w="34925" cap="flat" cmpd="sng" algn="ctr">
              <a:gradFill flip="none" rotWithShape="1">
                <a:gsLst>
                  <a:gs pos="0">
                    <a:srgbClr val="BE309C">
                      <a:lumMod val="5000"/>
                      <a:lumOff val="95000"/>
                    </a:srgbClr>
                  </a:gs>
                  <a:gs pos="100000">
                    <a:sysClr val="window" lastClr="FFFFFF">
                      <a:lumMod val="65000"/>
                    </a:sysClr>
                  </a:gs>
                </a:gsLst>
                <a:lin ang="2700000" scaled="1"/>
                <a:tileRect/>
              </a:gradFill>
              <a:prstDash val="solid"/>
              <a:miter lim="800000"/>
            </a:ln>
            <a:effectLst>
              <a:outerShdw blurRad="177800" dist="127000" dir="2700000" algn="tl" rotWithShape="0">
                <a:prstClr val="black">
                  <a:alpha val="40000"/>
                </a:prstClr>
              </a:outerShdw>
            </a:effectLst>
          </p:spPr>
          <p:txBody>
            <a:bodyPr rtlCol="0" anchor="ctr"/>
            <a:lstStyle/>
            <a:p>
              <a:pPr algn="ctr" fontAlgn="auto">
                <a:spcBef>
                  <a:spcPts val="0"/>
                </a:spcBef>
                <a:spcAft>
                  <a:spcPts val="0"/>
                </a:spcAft>
                <a:defRPr/>
              </a:pPr>
              <a:endParaRPr kumimoji="0" lang="zh-CN" altLang="en-US" kern="0" dirty="0">
                <a:solidFill>
                  <a:sysClr val="window" lastClr="FFFFFF"/>
                </a:solidFill>
                <a:latin typeface="Times New Roman" panose="02020603050405020304" pitchFamily="18" charset="0"/>
                <a:ea typeface="標楷體" panose="03000509000000000000" pitchFamily="65" charset="-120"/>
                <a:cs typeface="Times New Roman" panose="02020603050405020304" pitchFamily="18" charset="0"/>
              </a:endParaRPr>
            </a:p>
          </p:txBody>
        </p:sp>
      </p:grpSp>
      <p:sp>
        <p:nvSpPr>
          <p:cNvPr id="62" name="梯形 43"/>
          <p:cNvSpPr/>
          <p:nvPr/>
        </p:nvSpPr>
        <p:spPr>
          <a:xfrm rot="12299302">
            <a:off x="1954193" y="5699241"/>
            <a:ext cx="286607" cy="89715"/>
          </a:xfrm>
          <a:custGeom>
            <a:avLst/>
            <a:gdLst>
              <a:gd name="connsiteX0" fmla="*/ 0 w 489380"/>
              <a:gd name="connsiteY0" fmla="*/ 170101 h 170101"/>
              <a:gd name="connsiteX1" fmla="*/ 77398 w 489380"/>
              <a:gd name="connsiteY1" fmla="*/ 0 h 170101"/>
              <a:gd name="connsiteX2" fmla="*/ 411982 w 489380"/>
              <a:gd name="connsiteY2" fmla="*/ 0 h 170101"/>
              <a:gd name="connsiteX3" fmla="*/ 489380 w 489380"/>
              <a:gd name="connsiteY3" fmla="*/ 170101 h 170101"/>
              <a:gd name="connsiteX4" fmla="*/ 0 w 489380"/>
              <a:gd name="connsiteY4" fmla="*/ 170101 h 170101"/>
              <a:gd name="connsiteX0" fmla="*/ 0 w 489380"/>
              <a:gd name="connsiteY0" fmla="*/ 179718 h 179718"/>
              <a:gd name="connsiteX1" fmla="*/ 169471 w 489380"/>
              <a:gd name="connsiteY1" fmla="*/ 0 h 179718"/>
              <a:gd name="connsiteX2" fmla="*/ 411982 w 489380"/>
              <a:gd name="connsiteY2" fmla="*/ 9617 h 179718"/>
              <a:gd name="connsiteX3" fmla="*/ 489380 w 489380"/>
              <a:gd name="connsiteY3" fmla="*/ 179718 h 179718"/>
              <a:gd name="connsiteX4" fmla="*/ 0 w 489380"/>
              <a:gd name="connsiteY4" fmla="*/ 179718 h 179718"/>
              <a:gd name="connsiteX0" fmla="*/ 0 w 489380"/>
              <a:gd name="connsiteY0" fmla="*/ 186686 h 186686"/>
              <a:gd name="connsiteX1" fmla="*/ 153431 w 489380"/>
              <a:gd name="connsiteY1" fmla="*/ 0 h 186686"/>
              <a:gd name="connsiteX2" fmla="*/ 411982 w 489380"/>
              <a:gd name="connsiteY2" fmla="*/ 16585 h 186686"/>
              <a:gd name="connsiteX3" fmla="*/ 489380 w 489380"/>
              <a:gd name="connsiteY3" fmla="*/ 186686 h 186686"/>
              <a:gd name="connsiteX4" fmla="*/ 0 w 489380"/>
              <a:gd name="connsiteY4" fmla="*/ 186686 h 186686"/>
              <a:gd name="connsiteX0" fmla="*/ 0 w 489380"/>
              <a:gd name="connsiteY0" fmla="*/ 186686 h 186686"/>
              <a:gd name="connsiteX1" fmla="*/ 153431 w 489380"/>
              <a:gd name="connsiteY1" fmla="*/ 0 h 186686"/>
              <a:gd name="connsiteX2" fmla="*/ 417453 w 489380"/>
              <a:gd name="connsiteY2" fmla="*/ 13542 h 186686"/>
              <a:gd name="connsiteX3" fmla="*/ 489380 w 489380"/>
              <a:gd name="connsiteY3" fmla="*/ 186686 h 186686"/>
              <a:gd name="connsiteX4" fmla="*/ 0 w 489380"/>
              <a:gd name="connsiteY4" fmla="*/ 186686 h 186686"/>
              <a:gd name="connsiteX0" fmla="*/ 0 w 467683"/>
              <a:gd name="connsiteY0" fmla="*/ 182567 h 186686"/>
              <a:gd name="connsiteX1" fmla="*/ 131734 w 467683"/>
              <a:gd name="connsiteY1" fmla="*/ 0 h 186686"/>
              <a:gd name="connsiteX2" fmla="*/ 395756 w 467683"/>
              <a:gd name="connsiteY2" fmla="*/ 13542 h 186686"/>
              <a:gd name="connsiteX3" fmla="*/ 467683 w 467683"/>
              <a:gd name="connsiteY3" fmla="*/ 186686 h 186686"/>
              <a:gd name="connsiteX4" fmla="*/ 0 w 467683"/>
              <a:gd name="connsiteY4" fmla="*/ 182567 h 186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683" h="186686">
                <a:moveTo>
                  <a:pt x="0" y="182567"/>
                </a:moveTo>
                <a:lnTo>
                  <a:pt x="131734" y="0"/>
                </a:lnTo>
                <a:lnTo>
                  <a:pt x="395756" y="13542"/>
                </a:lnTo>
                <a:lnTo>
                  <a:pt x="467683" y="186686"/>
                </a:lnTo>
                <a:lnTo>
                  <a:pt x="0" y="182567"/>
                </a:lnTo>
                <a:close/>
              </a:path>
            </a:pathLst>
          </a:custGeom>
          <a:solidFill>
            <a:srgbClr val="FB9E00"/>
          </a:solidFill>
          <a:ln w="12700" cap="flat" cmpd="sng" algn="ctr">
            <a:noFill/>
            <a:prstDash val="solid"/>
            <a:miter lim="800000"/>
          </a:ln>
          <a:effectLst>
            <a:innerShdw blurRad="63500" dist="50800" dir="9600000">
              <a:prstClr val="black">
                <a:alpha val="50000"/>
              </a:prstClr>
            </a:innerShdw>
          </a:effectLst>
        </p:spPr>
        <p:txBody>
          <a:bodyPr rtlCol="0" anchor="ctr"/>
          <a:lstStyle/>
          <a:p>
            <a:pPr algn="ctr" fontAlgn="auto">
              <a:spcBef>
                <a:spcPts val="0"/>
              </a:spcBef>
              <a:spcAft>
                <a:spcPts val="0"/>
              </a:spcAft>
              <a:defRPr/>
            </a:pPr>
            <a:endParaRPr kumimoji="0" lang="zh-CN" altLang="en-US" kern="0">
              <a:solidFill>
                <a:sysClr val="window" lastClr="FFFFFF"/>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3" name="等腰三角形 44"/>
          <p:cNvSpPr/>
          <p:nvPr/>
        </p:nvSpPr>
        <p:spPr>
          <a:xfrm rot="5400000">
            <a:off x="1990176" y="5744247"/>
            <a:ext cx="131705" cy="137745"/>
          </a:xfrm>
          <a:custGeom>
            <a:avLst/>
            <a:gdLst>
              <a:gd name="connsiteX0" fmla="*/ 0 w 235801"/>
              <a:gd name="connsiteY0" fmla="*/ 251930 h 251930"/>
              <a:gd name="connsiteX1" fmla="*/ 117901 w 235801"/>
              <a:gd name="connsiteY1" fmla="*/ 0 h 251930"/>
              <a:gd name="connsiteX2" fmla="*/ 235801 w 235801"/>
              <a:gd name="connsiteY2" fmla="*/ 251930 h 251930"/>
              <a:gd name="connsiteX3" fmla="*/ 0 w 235801"/>
              <a:gd name="connsiteY3" fmla="*/ 251930 h 251930"/>
              <a:gd name="connsiteX0" fmla="*/ 0 w 235801"/>
              <a:gd name="connsiteY0" fmla="*/ 236841 h 236841"/>
              <a:gd name="connsiteX1" fmla="*/ 108851 w 235801"/>
              <a:gd name="connsiteY1" fmla="*/ 0 h 236841"/>
              <a:gd name="connsiteX2" fmla="*/ 235801 w 235801"/>
              <a:gd name="connsiteY2" fmla="*/ 236841 h 236841"/>
              <a:gd name="connsiteX3" fmla="*/ 0 w 235801"/>
              <a:gd name="connsiteY3" fmla="*/ 236841 h 236841"/>
              <a:gd name="connsiteX0" fmla="*/ 0 w 229765"/>
              <a:gd name="connsiteY0" fmla="*/ 236841 h 236841"/>
              <a:gd name="connsiteX1" fmla="*/ 108851 w 229765"/>
              <a:gd name="connsiteY1" fmla="*/ 0 h 236841"/>
              <a:gd name="connsiteX2" fmla="*/ 229765 w 229765"/>
              <a:gd name="connsiteY2" fmla="*/ 233823 h 236841"/>
              <a:gd name="connsiteX3" fmla="*/ 0 w 229765"/>
              <a:gd name="connsiteY3" fmla="*/ 236841 h 236841"/>
              <a:gd name="connsiteX0" fmla="*/ 0 w 229765"/>
              <a:gd name="connsiteY0" fmla="*/ 230806 h 230806"/>
              <a:gd name="connsiteX1" fmla="*/ 108851 w 229765"/>
              <a:gd name="connsiteY1" fmla="*/ 0 h 230806"/>
              <a:gd name="connsiteX2" fmla="*/ 229765 w 229765"/>
              <a:gd name="connsiteY2" fmla="*/ 227788 h 230806"/>
              <a:gd name="connsiteX3" fmla="*/ 0 w 229765"/>
              <a:gd name="connsiteY3" fmla="*/ 230806 h 230806"/>
              <a:gd name="connsiteX0" fmla="*/ 0 w 229765"/>
              <a:gd name="connsiteY0" fmla="*/ 224771 h 224771"/>
              <a:gd name="connsiteX1" fmla="*/ 117907 w 229765"/>
              <a:gd name="connsiteY1" fmla="*/ 0 h 224771"/>
              <a:gd name="connsiteX2" fmla="*/ 229765 w 229765"/>
              <a:gd name="connsiteY2" fmla="*/ 221753 h 224771"/>
              <a:gd name="connsiteX3" fmla="*/ 0 w 229765"/>
              <a:gd name="connsiteY3" fmla="*/ 224771 h 224771"/>
            </a:gdLst>
            <a:ahLst/>
            <a:cxnLst>
              <a:cxn ang="0">
                <a:pos x="connsiteX0" y="connsiteY0"/>
              </a:cxn>
              <a:cxn ang="0">
                <a:pos x="connsiteX1" y="connsiteY1"/>
              </a:cxn>
              <a:cxn ang="0">
                <a:pos x="connsiteX2" y="connsiteY2"/>
              </a:cxn>
              <a:cxn ang="0">
                <a:pos x="connsiteX3" y="connsiteY3"/>
              </a:cxn>
            </a:cxnLst>
            <a:rect l="l" t="t" r="r" b="b"/>
            <a:pathLst>
              <a:path w="229765" h="224771">
                <a:moveTo>
                  <a:pt x="0" y="224771"/>
                </a:moveTo>
                <a:lnTo>
                  <a:pt x="117907" y="0"/>
                </a:lnTo>
                <a:lnTo>
                  <a:pt x="229765" y="221753"/>
                </a:lnTo>
                <a:lnTo>
                  <a:pt x="0" y="224771"/>
                </a:lnTo>
                <a:close/>
              </a:path>
            </a:pathLst>
          </a:custGeom>
          <a:solidFill>
            <a:srgbClr val="A3D800"/>
          </a:solidFill>
          <a:ln w="12700" cap="flat" cmpd="sng" algn="ctr">
            <a:noFill/>
            <a:prstDash val="solid"/>
            <a:miter lim="800000"/>
          </a:ln>
          <a:effectLst>
            <a:innerShdw blurRad="63500" dist="50800" dir="9600000">
              <a:prstClr val="black">
                <a:alpha val="50000"/>
              </a:prstClr>
            </a:innerShdw>
          </a:effectLst>
        </p:spPr>
        <p:txBody>
          <a:bodyPr rtlCol="0" anchor="ctr"/>
          <a:lstStyle/>
          <a:p>
            <a:pPr algn="ctr" fontAlgn="auto">
              <a:spcBef>
                <a:spcPts val="0"/>
              </a:spcBef>
              <a:spcAft>
                <a:spcPts val="0"/>
              </a:spcAft>
              <a:defRPr/>
            </a:pPr>
            <a:endParaRPr kumimoji="0" lang="zh-CN" altLang="en-US" kern="0">
              <a:solidFill>
                <a:sysClr val="window" lastClr="FFFFFF"/>
              </a:solidFill>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xmlns="" val="153499841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628158" y="5471104"/>
            <a:ext cx="11012458" cy="800219"/>
          </a:xfrm>
          <a:prstGeom prst="rect">
            <a:avLst/>
          </a:prstGeom>
          <a:solidFill>
            <a:schemeClr val="bg1">
              <a:lumMod val="95000"/>
            </a:schemeClr>
          </a:solidFill>
        </p:spPr>
        <p:txBody>
          <a:bodyPr wrap="square">
            <a:spAutoFit/>
          </a:bodyPr>
          <a:lstStyle/>
          <a:p>
            <a:pPr marL="285750" indent="-285750">
              <a:buFont typeface="Wingdings" panose="05000000000000000000" pitchFamily="2" charset="2"/>
              <a:buChar char="u"/>
            </a:pPr>
            <a:r>
              <a:rPr lang="zh-TW" altLang="zh-TW" sz="1500" spc="-100" dirty="0">
                <a:solidFill>
                  <a:schemeClr val="dk1"/>
                </a:solidFill>
                <a:latin typeface="Book Antiqua" panose="02040602050305030304" pitchFamily="18" charset="0"/>
                <a:ea typeface="華康儷楷書" panose="03000509000000000000" pitchFamily="65" charset="-120"/>
              </a:rPr>
              <a:t>使用</a:t>
            </a:r>
            <a:r>
              <a:rPr lang="en-US" altLang="zh-TW" sz="1500" spc="-100" dirty="0">
                <a:solidFill>
                  <a:schemeClr val="dk1"/>
                </a:solidFill>
                <a:latin typeface="Book Antiqua" panose="02040602050305030304" pitchFamily="18" charset="0"/>
                <a:ea typeface="華康儷楷書" panose="03000509000000000000" pitchFamily="65" charset="-120"/>
              </a:rPr>
              <a:t>EP</a:t>
            </a:r>
            <a:r>
              <a:rPr lang="zh-TW" altLang="zh-TW" sz="1500" spc="-100" dirty="0">
                <a:solidFill>
                  <a:schemeClr val="dk1"/>
                </a:solidFill>
                <a:latin typeface="Book Antiqua" panose="02040602050305030304" pitchFamily="18" charset="0"/>
                <a:ea typeface="華康儷楷書" panose="03000509000000000000" pitchFamily="65" charset="-120"/>
              </a:rPr>
              <a:t>及未使用</a:t>
            </a:r>
            <a:r>
              <a:rPr lang="en-US" altLang="zh-TW" sz="1500" spc="-100" dirty="0">
                <a:solidFill>
                  <a:schemeClr val="dk1"/>
                </a:solidFill>
                <a:latin typeface="Book Antiqua" panose="02040602050305030304" pitchFamily="18" charset="0"/>
                <a:ea typeface="華康儷楷書" panose="03000509000000000000" pitchFamily="65" charset="-120"/>
              </a:rPr>
              <a:t>EP</a:t>
            </a:r>
            <a:r>
              <a:rPr lang="zh-TW" altLang="zh-TW" sz="1500" spc="-100" dirty="0">
                <a:solidFill>
                  <a:schemeClr val="dk1"/>
                </a:solidFill>
                <a:latin typeface="Book Antiqua" panose="02040602050305030304" pitchFamily="18" charset="0"/>
                <a:ea typeface="華康儷楷書" panose="03000509000000000000" pitchFamily="65" charset="-120"/>
              </a:rPr>
              <a:t>之</a:t>
            </a:r>
            <a:r>
              <a:rPr lang="zh-TW" altLang="en-US" sz="1500" spc="-100" dirty="0">
                <a:solidFill>
                  <a:schemeClr val="dk1"/>
                </a:solidFill>
                <a:latin typeface="Book Antiqua" panose="02040602050305030304" pitchFamily="18" charset="0"/>
                <a:ea typeface="華康儷楷書" panose="03000509000000000000" pitchFamily="65" charset="-120"/>
              </a:rPr>
              <a:t>全體</a:t>
            </a:r>
            <a:r>
              <a:rPr lang="zh-TW" altLang="zh-TW" sz="1500" spc="-100" dirty="0">
                <a:solidFill>
                  <a:schemeClr val="dk1"/>
                </a:solidFill>
                <a:latin typeface="Book Antiqua" panose="02040602050305030304" pitchFamily="18" charset="0"/>
                <a:ea typeface="華康儷楷書" panose="03000509000000000000" pitchFamily="65" charset="-120"/>
              </a:rPr>
              <a:t>考生，皆</a:t>
            </a:r>
            <a:r>
              <a:rPr lang="zh-TW" altLang="en-US" sz="1500" spc="-100" dirty="0">
                <a:solidFill>
                  <a:schemeClr val="dk1"/>
                </a:solidFill>
                <a:latin typeface="Book Antiqua" panose="02040602050305030304" pitchFamily="18" charset="0"/>
                <a:ea typeface="華康儷楷書" panose="03000509000000000000" pitchFamily="65" charset="-120"/>
              </a:rPr>
              <a:t>依據報名校系所</a:t>
            </a:r>
            <a:r>
              <a:rPr lang="zh-TW" altLang="zh-TW" sz="1500" spc="-100" dirty="0">
                <a:solidFill>
                  <a:schemeClr val="dk1"/>
                </a:solidFill>
                <a:latin typeface="Book Antiqua" panose="02040602050305030304" pitchFamily="18" charset="0"/>
                <a:ea typeface="華康儷楷書" panose="03000509000000000000" pitchFamily="65" charset="-120"/>
              </a:rPr>
              <a:t>採</a:t>
            </a:r>
            <a:r>
              <a:rPr lang="zh-TW" altLang="en-US" sz="1500" spc="-100" dirty="0">
                <a:solidFill>
                  <a:schemeClr val="dk1"/>
                </a:solidFill>
                <a:latin typeface="Book Antiqua" panose="02040602050305030304" pitchFamily="18" charset="0"/>
                <a:ea typeface="華康儷楷書" panose="03000509000000000000" pitchFamily="65" charset="-120"/>
              </a:rPr>
              <a:t>計之</a:t>
            </a:r>
            <a:r>
              <a:rPr lang="zh-TW" altLang="zh-TW" sz="1500" spc="-100" dirty="0">
                <a:solidFill>
                  <a:srgbClr val="FF0000"/>
                </a:solidFill>
                <a:latin typeface="Book Antiqua" panose="02040602050305030304" pitchFamily="18" charset="0"/>
                <a:ea typeface="華康儷楷書" panose="03000509000000000000" pitchFamily="65" charset="-120"/>
              </a:rPr>
              <a:t>「件數」為上限</a:t>
            </a:r>
            <a:r>
              <a:rPr lang="zh-TW" altLang="en-US" sz="1500" spc="-100" dirty="0">
                <a:solidFill>
                  <a:schemeClr val="dk1"/>
                </a:solidFill>
                <a:latin typeface="Book Antiqua" panose="02040602050305030304" pitchFamily="18" charset="0"/>
                <a:ea typeface="華康儷楷書" panose="03000509000000000000" pitchFamily="65" charset="-120"/>
              </a:rPr>
              <a:t>。</a:t>
            </a:r>
            <a:endParaRPr lang="en-US" altLang="zh-TW" sz="1500" spc="-100" dirty="0">
              <a:solidFill>
                <a:schemeClr val="dk1"/>
              </a:solidFill>
              <a:latin typeface="Book Antiqua" panose="02040602050305030304" pitchFamily="18" charset="0"/>
              <a:ea typeface="華康儷楷書" panose="03000509000000000000" pitchFamily="65" charset="-120"/>
            </a:endParaRPr>
          </a:p>
          <a:p>
            <a:pPr marL="285750" indent="-285750">
              <a:buFont typeface="Wingdings" panose="05000000000000000000" pitchFamily="2" charset="2"/>
              <a:buChar char="u"/>
            </a:pPr>
            <a:r>
              <a:rPr lang="zh-TW" altLang="zh-TW" sz="1500" spc="-100" dirty="0">
                <a:solidFill>
                  <a:schemeClr val="dk1"/>
                </a:solidFill>
                <a:latin typeface="Book Antiqua" panose="02040602050305030304" pitchFamily="18" charset="0"/>
                <a:ea typeface="華康儷楷書" panose="03000509000000000000" pitchFamily="65" charset="-120"/>
              </a:rPr>
              <a:t>每</a:t>
            </a:r>
            <a:r>
              <a:rPr lang="zh-TW" altLang="en-US" sz="1500" spc="-100" dirty="0">
                <a:solidFill>
                  <a:schemeClr val="dk1"/>
                </a:solidFill>
                <a:latin typeface="Book Antiqua" panose="02040602050305030304" pitchFamily="18" charset="0"/>
                <a:ea typeface="華康儷楷書" panose="03000509000000000000" pitchFamily="65" charset="-120"/>
              </a:rPr>
              <a:t>一</a:t>
            </a:r>
            <a:r>
              <a:rPr lang="zh-TW" altLang="zh-TW" sz="1500" spc="-100" dirty="0">
                <a:solidFill>
                  <a:schemeClr val="dk1"/>
                </a:solidFill>
                <a:latin typeface="Book Antiqua" panose="02040602050305030304" pitchFamily="18" charset="0"/>
                <a:ea typeface="華康儷楷書" panose="03000509000000000000" pitchFamily="65" charset="-120"/>
              </a:rPr>
              <a:t>件文件檔案容量上限</a:t>
            </a:r>
            <a:r>
              <a:rPr lang="zh-TW" altLang="en-US" sz="1500" spc="-100" dirty="0">
                <a:solidFill>
                  <a:srgbClr val="FF0000"/>
                </a:solidFill>
                <a:latin typeface="Book Antiqua" panose="02040602050305030304" pitchFamily="18" charset="0"/>
                <a:ea typeface="華康儷楷書" panose="03000509000000000000" pitchFamily="65" charset="-120"/>
              </a:rPr>
              <a:t>皆</a:t>
            </a:r>
            <a:r>
              <a:rPr lang="zh-TW" altLang="zh-TW" sz="1500" spc="-100" dirty="0">
                <a:solidFill>
                  <a:srgbClr val="FF0000"/>
                </a:solidFill>
                <a:latin typeface="Book Antiqua" panose="02040602050305030304" pitchFamily="18" charset="0"/>
                <a:ea typeface="華康儷楷書" panose="03000509000000000000" pitchFamily="65" charset="-120"/>
              </a:rPr>
              <a:t>為</a:t>
            </a:r>
            <a:r>
              <a:rPr lang="en-US" altLang="zh-TW" sz="1500" u="sng" spc="-100" dirty="0">
                <a:solidFill>
                  <a:srgbClr val="FF0000"/>
                </a:solidFill>
                <a:latin typeface="Book Antiqua" panose="02040602050305030304" pitchFamily="18" charset="0"/>
                <a:ea typeface="華康儷楷書" panose="03000509000000000000" pitchFamily="65" charset="-120"/>
              </a:rPr>
              <a:t>4 MB</a:t>
            </a:r>
            <a:r>
              <a:rPr lang="zh-TW" altLang="zh-TW" sz="1500" spc="-100" dirty="0">
                <a:solidFill>
                  <a:schemeClr val="dk1"/>
                </a:solidFill>
                <a:latin typeface="Book Antiqua" panose="02040602050305030304" pitchFamily="18" charset="0"/>
                <a:ea typeface="華康儷楷書" panose="03000509000000000000" pitchFamily="65" charset="-120"/>
              </a:rPr>
              <a:t>，</a:t>
            </a:r>
            <a:r>
              <a:rPr lang="zh-TW" altLang="en-US" sz="1500" spc="-100" dirty="0">
                <a:solidFill>
                  <a:schemeClr val="dk1"/>
                </a:solidFill>
                <a:latin typeface="Book Antiqua" panose="02040602050305030304" pitchFamily="18" charset="0"/>
                <a:ea typeface="華康儷楷書" panose="03000509000000000000" pitchFamily="65" charset="-120"/>
              </a:rPr>
              <a:t>惟</a:t>
            </a:r>
            <a:r>
              <a:rPr lang="zh-TW" altLang="zh-TW" sz="1500" spc="-100" dirty="0">
                <a:solidFill>
                  <a:schemeClr val="dk1"/>
                </a:solidFill>
                <a:latin typeface="Book Antiqua" panose="02040602050305030304" pitchFamily="18" charset="0"/>
                <a:ea typeface="華康儷楷書" panose="03000509000000000000" pitchFamily="65" charset="-120"/>
              </a:rPr>
              <a:t>未使用</a:t>
            </a:r>
            <a:r>
              <a:rPr lang="en-US" altLang="zh-TW" sz="1500" spc="-100" dirty="0">
                <a:solidFill>
                  <a:schemeClr val="dk1"/>
                </a:solidFill>
                <a:latin typeface="Book Antiqua" panose="02040602050305030304" pitchFamily="18" charset="0"/>
                <a:ea typeface="華康儷楷書" panose="03000509000000000000" pitchFamily="65" charset="-120"/>
              </a:rPr>
              <a:t>EP</a:t>
            </a:r>
            <a:r>
              <a:rPr lang="zh-TW" altLang="zh-TW" sz="1500" spc="-100" dirty="0">
                <a:solidFill>
                  <a:schemeClr val="dk1"/>
                </a:solidFill>
                <a:latin typeface="Book Antiqua" panose="02040602050305030304" pitchFamily="18" charset="0"/>
                <a:ea typeface="華康儷楷書" panose="03000509000000000000" pitchFamily="65" charset="-120"/>
              </a:rPr>
              <a:t>考生</a:t>
            </a:r>
            <a:r>
              <a:rPr lang="zh-TW" altLang="zh-TW" sz="1500" u="sng" spc="-100" dirty="0">
                <a:solidFill>
                  <a:schemeClr val="dk1"/>
                </a:solidFill>
                <a:latin typeface="Book Antiqua" panose="02040602050305030304" pitchFamily="18" charset="0"/>
                <a:ea typeface="華康儷楷書" panose="03000509000000000000" pitchFamily="65" charset="-120"/>
              </a:rPr>
              <a:t>無法</a:t>
            </a:r>
            <a:r>
              <a:rPr lang="zh-TW" altLang="en-US" sz="1500" u="sng" spc="-100" dirty="0">
                <a:solidFill>
                  <a:schemeClr val="dk1"/>
                </a:solidFill>
                <a:latin typeface="Book Antiqua" panose="02040602050305030304" pitchFamily="18" charset="0"/>
                <a:ea typeface="華康儷楷書" panose="03000509000000000000" pitchFamily="65" charset="-120"/>
              </a:rPr>
              <a:t>上傳</a:t>
            </a:r>
            <a:r>
              <a:rPr lang="zh-TW" altLang="zh-TW" sz="1500" u="sng" spc="-100" dirty="0">
                <a:solidFill>
                  <a:schemeClr val="dk1"/>
                </a:solidFill>
                <a:latin typeface="Book Antiqua" panose="02040602050305030304" pitchFamily="18" charset="0"/>
                <a:ea typeface="華康儷楷書" panose="03000509000000000000" pitchFamily="65" charset="-120"/>
              </a:rPr>
              <a:t>影音</a:t>
            </a:r>
            <a:r>
              <a:rPr lang="zh-TW" altLang="zh-TW" sz="1500" spc="-100" dirty="0">
                <a:solidFill>
                  <a:schemeClr val="dk1"/>
                </a:solidFill>
                <a:latin typeface="Book Antiqua" panose="02040602050305030304" pitchFamily="18" charset="0"/>
                <a:ea typeface="華康儷楷書" panose="03000509000000000000" pitchFamily="65" charset="-120"/>
              </a:rPr>
              <a:t>檔案</a:t>
            </a:r>
            <a:r>
              <a:rPr lang="zh-TW" altLang="en-US" sz="1500" spc="-100" dirty="0">
                <a:solidFill>
                  <a:schemeClr val="dk1"/>
                </a:solidFill>
                <a:latin typeface="Book Antiqua" panose="02040602050305030304" pitchFamily="18" charset="0"/>
                <a:ea typeface="華康儷楷書" panose="03000509000000000000" pitchFamily="65" charset="-120"/>
              </a:rPr>
              <a:t>。</a:t>
            </a:r>
            <a:endParaRPr lang="en-US" altLang="zh-TW" sz="1500" spc="-100" dirty="0">
              <a:solidFill>
                <a:schemeClr val="dk1"/>
              </a:solidFill>
              <a:latin typeface="Book Antiqua" panose="02040602050305030304" pitchFamily="18" charset="0"/>
              <a:ea typeface="華康儷楷書" panose="03000509000000000000" pitchFamily="65" charset="-120"/>
            </a:endParaRPr>
          </a:p>
          <a:p>
            <a:pPr marL="285750" indent="-285750">
              <a:buFont typeface="Wingdings" panose="05000000000000000000" pitchFamily="2" charset="2"/>
              <a:buChar char="u"/>
            </a:pPr>
            <a:r>
              <a:rPr lang="en-US" altLang="zh-TW" sz="1600" spc="-50" dirty="0">
                <a:solidFill>
                  <a:srgbClr val="FF0000"/>
                </a:solidFill>
                <a:latin typeface="Times New Roman" panose="02020603050405020304" pitchFamily="18" charset="0"/>
                <a:ea typeface="標楷體" panose="03000509000000000000" pitchFamily="65" charset="-120"/>
              </a:rPr>
              <a:t>B-1</a:t>
            </a:r>
            <a:r>
              <a:rPr lang="zh-TW" altLang="zh-TW" sz="1600" spc="-50" dirty="0">
                <a:latin typeface="Times New Roman" panose="02020603050405020304" pitchFamily="18" charset="0"/>
                <a:ea typeface="標楷體" panose="03000509000000000000" pitchFamily="65" charset="-120"/>
                <a:cs typeface="Times New Roman" panose="02020603050405020304" pitchFamily="18" charset="0"/>
              </a:rPr>
              <a:t>專題實作及實習科目學習成果</a:t>
            </a:r>
            <a:r>
              <a:rPr lang="en-US" altLang="zh-TW" sz="1600" spc="-50" dirty="0">
                <a:latin typeface="Times New Roman" panose="02020603050405020304" pitchFamily="18" charset="0"/>
                <a:ea typeface="標楷體" panose="03000509000000000000" pitchFamily="65" charset="-120"/>
              </a:rPr>
              <a:t>(</a:t>
            </a:r>
            <a:r>
              <a:rPr lang="zh-TW" altLang="zh-TW" sz="1600" spc="-50" dirty="0">
                <a:latin typeface="Times New Roman" panose="02020603050405020304" pitchFamily="18" charset="0"/>
                <a:ea typeface="標楷體" panose="03000509000000000000" pitchFamily="65" charset="-120"/>
                <a:cs typeface="Times New Roman" panose="02020603050405020304" pitchFamily="18" charset="0"/>
              </a:rPr>
              <a:t>含技能領域</a:t>
            </a:r>
            <a:r>
              <a:rPr lang="en-US" altLang="zh-TW" sz="1600" spc="-50" dirty="0">
                <a:latin typeface="Times New Roman" panose="02020603050405020304" pitchFamily="18" charset="0"/>
                <a:ea typeface="標楷體" panose="03000509000000000000" pitchFamily="65" charset="-120"/>
              </a:rPr>
              <a:t>) (*</a:t>
            </a:r>
            <a:r>
              <a:rPr lang="zh-TW" altLang="zh-TW" sz="1600" spc="-50" dirty="0">
                <a:latin typeface="Times New Roman" panose="02020603050405020304" pitchFamily="18" charset="0"/>
                <a:ea typeface="標楷體" panose="03000509000000000000" pitchFamily="65" charset="-120"/>
                <a:cs typeface="Times New Roman" panose="02020603050405020304" pitchFamily="18" charset="0"/>
              </a:rPr>
              <a:t>須至少上傳</a:t>
            </a:r>
            <a:r>
              <a:rPr lang="en-US" altLang="zh-TW" sz="1600" spc="-50" dirty="0">
                <a:latin typeface="Times New Roman" panose="02020603050405020304" pitchFamily="18" charset="0"/>
                <a:ea typeface="標楷體" panose="03000509000000000000" pitchFamily="65" charset="-120"/>
              </a:rPr>
              <a:t>1</a:t>
            </a:r>
            <a:r>
              <a:rPr lang="zh-TW" altLang="zh-TW" sz="1600" spc="-50" dirty="0">
                <a:latin typeface="Times New Roman" panose="02020603050405020304" pitchFamily="18" charset="0"/>
                <a:ea typeface="標楷體" panose="03000509000000000000" pitchFamily="65" charset="-120"/>
                <a:cs typeface="Times New Roman" panose="02020603050405020304" pitchFamily="18" charset="0"/>
              </a:rPr>
              <a:t>件</a:t>
            </a:r>
            <a:r>
              <a:rPr lang="en-US" altLang="zh-TW" sz="1600" spc="-50" dirty="0">
                <a:latin typeface="Times New Roman" panose="02020603050405020304" pitchFamily="18" charset="0"/>
                <a:ea typeface="標楷體" panose="03000509000000000000" pitchFamily="65" charset="-120"/>
              </a:rPr>
              <a:t>)</a:t>
            </a:r>
            <a:r>
              <a:rPr lang="zh-TW" altLang="en-US" sz="1600" spc="-50" dirty="0">
                <a:latin typeface="Times New Roman" panose="02020603050405020304" pitchFamily="18" charset="0"/>
                <a:ea typeface="標楷體" panose="03000509000000000000" pitchFamily="65" charset="-120"/>
              </a:rPr>
              <a:t>；</a:t>
            </a:r>
            <a:r>
              <a:rPr lang="en-US" altLang="zh-TW" sz="1600" spc="-50" dirty="0">
                <a:solidFill>
                  <a:srgbClr val="FF0000"/>
                </a:solidFill>
                <a:latin typeface="Times New Roman" panose="02020603050405020304" pitchFamily="18" charset="0"/>
                <a:ea typeface="標楷體" panose="03000509000000000000" pitchFamily="65" charset="-120"/>
              </a:rPr>
              <a:t>B-2</a:t>
            </a:r>
            <a:r>
              <a:rPr lang="zh-TW" altLang="zh-TW" sz="1600" spc="-50" dirty="0">
                <a:latin typeface="Times New Roman" panose="02020603050405020304" pitchFamily="18" charset="0"/>
                <a:ea typeface="標楷體" panose="03000509000000000000" pitchFamily="65" charset="-120"/>
                <a:cs typeface="Times New Roman" panose="02020603050405020304" pitchFamily="18" charset="0"/>
              </a:rPr>
              <a:t>其他課程學習</a:t>
            </a:r>
            <a:r>
              <a:rPr lang="en-US" altLang="zh-TW" sz="1600" spc="-50" dirty="0">
                <a:latin typeface="Times New Roman" panose="02020603050405020304" pitchFamily="18" charset="0"/>
                <a:ea typeface="標楷體" panose="03000509000000000000" pitchFamily="65" charset="-120"/>
              </a:rPr>
              <a:t>(</a:t>
            </a:r>
            <a:r>
              <a:rPr lang="zh-TW" altLang="zh-TW" sz="1600" spc="-50" dirty="0">
                <a:latin typeface="Times New Roman" panose="02020603050405020304" pitchFamily="18" charset="0"/>
                <a:ea typeface="標楷體" panose="03000509000000000000" pitchFamily="65" charset="-120"/>
                <a:cs typeface="Times New Roman" panose="02020603050405020304" pitchFamily="18" charset="0"/>
              </a:rPr>
              <a:t>作品</a:t>
            </a:r>
            <a:r>
              <a:rPr lang="en-US" altLang="zh-TW" sz="1600" spc="-50" dirty="0">
                <a:latin typeface="Times New Roman" panose="02020603050405020304" pitchFamily="18" charset="0"/>
                <a:ea typeface="標楷體" panose="03000509000000000000" pitchFamily="65" charset="-120"/>
              </a:rPr>
              <a:t>)</a:t>
            </a:r>
            <a:r>
              <a:rPr lang="zh-TW" altLang="zh-TW" sz="1600" spc="-50" dirty="0">
                <a:latin typeface="Times New Roman" panose="02020603050405020304" pitchFamily="18" charset="0"/>
                <a:ea typeface="標楷體" panose="03000509000000000000" pitchFamily="65" charset="-120"/>
                <a:cs typeface="Times New Roman" panose="02020603050405020304" pitchFamily="18" charset="0"/>
              </a:rPr>
              <a:t>成果</a:t>
            </a:r>
            <a:endParaRPr lang="en-US" altLang="zh-TW" sz="1500" spc="-100" dirty="0">
              <a:solidFill>
                <a:schemeClr val="dk1"/>
              </a:solidFill>
              <a:latin typeface="Book Antiqua" panose="02040602050305030304" pitchFamily="18" charset="0"/>
              <a:ea typeface="華康儷楷書" panose="03000509000000000000" pitchFamily="65" charset="-120"/>
            </a:endParaRPr>
          </a:p>
        </p:txBody>
      </p:sp>
      <p:graphicFrame>
        <p:nvGraphicFramePr>
          <p:cNvPr id="3" name="表格 2"/>
          <p:cNvGraphicFramePr>
            <a:graphicFrameLocks noGrp="1"/>
          </p:cNvGraphicFramePr>
          <p:nvPr>
            <p:extLst/>
          </p:nvPr>
        </p:nvGraphicFramePr>
        <p:xfrm>
          <a:off x="632709" y="816395"/>
          <a:ext cx="11007907" cy="4698560"/>
        </p:xfrm>
        <a:graphic>
          <a:graphicData uri="http://schemas.openxmlformats.org/drawingml/2006/table">
            <a:tbl>
              <a:tblPr firstRow="1" firstCol="1" bandRow="1">
                <a:tableStyleId>{5C22544A-7EE6-4342-B048-85BDC9FD1C3A}</a:tableStyleId>
              </a:tblPr>
              <a:tblGrid>
                <a:gridCol w="429590">
                  <a:extLst>
                    <a:ext uri="{9D8B030D-6E8A-4147-A177-3AD203B41FA5}">
                      <a16:colId xmlns:a16="http://schemas.microsoft.com/office/drawing/2014/main" xmlns="" val="906334719"/>
                    </a:ext>
                  </a:extLst>
                </a:gridCol>
                <a:gridCol w="969194">
                  <a:extLst>
                    <a:ext uri="{9D8B030D-6E8A-4147-A177-3AD203B41FA5}">
                      <a16:colId xmlns:a16="http://schemas.microsoft.com/office/drawing/2014/main" xmlns="" val="2880713014"/>
                    </a:ext>
                  </a:extLst>
                </a:gridCol>
                <a:gridCol w="504877">
                  <a:extLst>
                    <a:ext uri="{9D8B030D-6E8A-4147-A177-3AD203B41FA5}">
                      <a16:colId xmlns:a16="http://schemas.microsoft.com/office/drawing/2014/main" xmlns="" val="4068363248"/>
                    </a:ext>
                  </a:extLst>
                </a:gridCol>
                <a:gridCol w="751333">
                  <a:extLst>
                    <a:ext uri="{9D8B030D-6E8A-4147-A177-3AD203B41FA5}">
                      <a16:colId xmlns:a16="http://schemas.microsoft.com/office/drawing/2014/main" xmlns="" val="3272170717"/>
                    </a:ext>
                  </a:extLst>
                </a:gridCol>
                <a:gridCol w="3066723">
                  <a:extLst>
                    <a:ext uri="{9D8B030D-6E8A-4147-A177-3AD203B41FA5}">
                      <a16:colId xmlns:a16="http://schemas.microsoft.com/office/drawing/2014/main" xmlns="" val="245345194"/>
                    </a:ext>
                  </a:extLst>
                </a:gridCol>
                <a:gridCol w="3066723">
                  <a:extLst>
                    <a:ext uri="{9D8B030D-6E8A-4147-A177-3AD203B41FA5}">
                      <a16:colId xmlns:a16="http://schemas.microsoft.com/office/drawing/2014/main" xmlns="" val="1956236806"/>
                    </a:ext>
                  </a:extLst>
                </a:gridCol>
                <a:gridCol w="2219467">
                  <a:extLst>
                    <a:ext uri="{9D8B030D-6E8A-4147-A177-3AD203B41FA5}">
                      <a16:colId xmlns:a16="http://schemas.microsoft.com/office/drawing/2014/main" xmlns="" val="2371954030"/>
                    </a:ext>
                  </a:extLst>
                </a:gridCol>
              </a:tblGrid>
              <a:tr h="367742">
                <a:tc rowSpan="2" gridSpan="4">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zh-TW" sz="2200" u="none" strike="noStrike" kern="1200" spc="-100" baseline="0" dirty="0">
                          <a:solidFill>
                            <a:schemeClr val="dk1"/>
                          </a:solidFill>
                          <a:latin typeface="Book Antiqua" panose="02040602050305030304" pitchFamily="18" charset="0"/>
                          <a:ea typeface="華康儷楷書" panose="03000509000000000000" pitchFamily="65" charset="-120"/>
                          <a:cs typeface="+mn-cs"/>
                        </a:rPr>
                        <a:t>考生</a:t>
                      </a:r>
                      <a:r>
                        <a:rPr lang="zh-TW" altLang="en-US" sz="2200" u="sng" strike="noStrike" kern="1200" spc="-100" baseline="0" dirty="0">
                          <a:solidFill>
                            <a:srgbClr val="FF0000"/>
                          </a:solidFill>
                          <a:latin typeface="Book Antiqua" panose="02040602050305030304" pitchFamily="18" charset="0"/>
                          <a:ea typeface="華康儷楷書" panose="03000509000000000000" pitchFamily="65" charset="-120"/>
                          <a:cs typeface="+mn-cs"/>
                        </a:rPr>
                        <a:t>使用模式</a:t>
                      </a:r>
                      <a:r>
                        <a:rPr lang="zh-TW" sz="2200" u="none" strike="noStrike" kern="1200" spc="-100" baseline="0" dirty="0">
                          <a:solidFill>
                            <a:schemeClr val="dk1"/>
                          </a:solidFill>
                          <a:latin typeface="Book Antiqua" panose="02040602050305030304" pitchFamily="18" charset="0"/>
                          <a:ea typeface="華康儷楷書" panose="03000509000000000000" pitchFamily="65" charset="-120"/>
                          <a:cs typeface="+mn-cs"/>
                        </a:rPr>
                        <a:t>身</a:t>
                      </a:r>
                      <a:r>
                        <a:rPr lang="zh-TW" altLang="en-US" sz="2200" u="none" strike="noStrike" kern="1200" spc="-100" baseline="0" dirty="0">
                          <a:solidFill>
                            <a:schemeClr val="dk1"/>
                          </a:solidFill>
                          <a:latin typeface="Book Antiqua" panose="02040602050305030304" pitchFamily="18" charset="0"/>
                          <a:ea typeface="華康儷楷書" panose="03000509000000000000" pitchFamily="65" charset="-120"/>
                          <a:cs typeface="+mn-cs"/>
                        </a:rPr>
                        <a:t>分</a:t>
                      </a:r>
                      <a:r>
                        <a:rPr lang="zh-TW" sz="2200" u="none" strike="noStrike" kern="1200" spc="-100" baseline="0" dirty="0">
                          <a:solidFill>
                            <a:schemeClr val="dk1"/>
                          </a:solidFill>
                          <a:latin typeface="Book Antiqua" panose="02040602050305030304" pitchFamily="18" charset="0"/>
                          <a:ea typeface="華康儷楷書" panose="03000509000000000000" pitchFamily="65" charset="-120"/>
                          <a:cs typeface="+mn-cs"/>
                        </a:rPr>
                        <a:t>別</a:t>
                      </a:r>
                    </a:p>
                  </a:txBody>
                  <a:tcPr marL="68580" marR="68580" marT="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hMerge="1">
                  <a:txBody>
                    <a:bodyPr/>
                    <a:lstStyle/>
                    <a:p>
                      <a:endParaRPr lang="zh-TW" altLang="en-US"/>
                    </a:p>
                  </a:txBody>
                  <a:tcPr/>
                </a:tc>
                <a:tc rowSpan="2" hMerge="1">
                  <a:txBody>
                    <a:bodyPr/>
                    <a:lstStyle/>
                    <a:p>
                      <a:endParaRPr lang="zh-TW" altLang="en-US"/>
                    </a:p>
                  </a:txBody>
                  <a:tcPr/>
                </a:tc>
                <a:tc rowSpan="2" hMerge="1">
                  <a:txBody>
                    <a:bodyPr/>
                    <a:lstStyle/>
                    <a:p>
                      <a:endParaRPr lang="zh-TW" altLang="en-US"/>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altLang="zh-TW" sz="2200" u="none" strike="noStrike" kern="1200" spc="-100" baseline="0" dirty="0">
                          <a:solidFill>
                            <a:schemeClr val="dk1"/>
                          </a:solidFill>
                          <a:latin typeface="Book Antiqua" panose="02040602050305030304" pitchFamily="18" charset="0"/>
                          <a:ea typeface="華康儷楷書" panose="03000509000000000000" pitchFamily="65" charset="-120"/>
                          <a:cs typeface="+mn-cs"/>
                        </a:rPr>
                        <a:t>111</a:t>
                      </a:r>
                      <a:r>
                        <a:rPr lang="zh-TW" altLang="en-US" sz="2200" u="none" strike="noStrike" kern="1200" spc="-100" baseline="0" dirty="0">
                          <a:solidFill>
                            <a:schemeClr val="dk1"/>
                          </a:solidFill>
                          <a:latin typeface="Book Antiqua" panose="02040602050305030304" pitchFamily="18" charset="0"/>
                          <a:ea typeface="華康儷楷書" panose="03000509000000000000" pitchFamily="65" charset="-120"/>
                          <a:cs typeface="+mn-cs"/>
                        </a:rPr>
                        <a:t>學年度參加升學之</a:t>
                      </a:r>
                      <a:r>
                        <a:rPr lang="zh-TW" altLang="zh-TW" sz="2200" u="sng" strike="noStrike" kern="1200" spc="-100" baseline="0" dirty="0">
                          <a:solidFill>
                            <a:srgbClr val="FF0000"/>
                          </a:solidFill>
                          <a:latin typeface="Book Antiqua" panose="02040602050305030304" pitchFamily="18" charset="0"/>
                          <a:ea typeface="華康儷楷書" panose="03000509000000000000" pitchFamily="65" charset="-120"/>
                          <a:cs typeface="+mn-cs"/>
                        </a:rPr>
                        <a:t>應屆</a:t>
                      </a:r>
                      <a:r>
                        <a:rPr lang="zh-TW" altLang="en-US" sz="2200" u="none" strike="noStrike" kern="1200" spc="-100" baseline="0" dirty="0">
                          <a:solidFill>
                            <a:schemeClr val="dk1"/>
                          </a:solidFill>
                          <a:latin typeface="Book Antiqua" panose="02040602050305030304" pitchFamily="18" charset="0"/>
                          <a:ea typeface="華康儷楷書" panose="03000509000000000000" pitchFamily="65" charset="-120"/>
                          <a:cs typeface="+mn-cs"/>
                        </a:rPr>
                        <a:t>畢業</a:t>
                      </a:r>
                      <a:r>
                        <a:rPr lang="zh-TW" altLang="zh-TW" sz="2200" u="none" strike="noStrike" kern="1200" spc="-100" baseline="0" dirty="0">
                          <a:solidFill>
                            <a:schemeClr val="dk1"/>
                          </a:solidFill>
                          <a:latin typeface="Book Antiqua" panose="02040602050305030304" pitchFamily="18" charset="0"/>
                          <a:ea typeface="華康儷楷書" panose="03000509000000000000" pitchFamily="65" charset="-120"/>
                          <a:cs typeface="+mn-cs"/>
                        </a:rPr>
                        <a:t>生</a:t>
                      </a:r>
                      <a:endParaRPr lang="zh-TW" sz="2200" u="none" strike="noStrike" kern="1200" spc="-100" baseline="0" dirty="0">
                        <a:solidFill>
                          <a:schemeClr val="dk1"/>
                        </a:solidFill>
                        <a:latin typeface="Book Antiqua" panose="02040602050305030304" pitchFamily="18" charset="0"/>
                        <a:ea typeface="華康儷楷書" panose="03000509000000000000" pitchFamily="65" charset="-120"/>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lnSpc>
                          <a:spcPts val="2400"/>
                        </a:lnSpc>
                        <a:spcAft>
                          <a:spcPts val="0"/>
                        </a:spcAft>
                      </a:pP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tc rowSpan="2">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zh-TW" sz="2000" u="none" strike="noStrike" kern="1200" spc="-100" baseline="0" dirty="0">
                          <a:solidFill>
                            <a:srgbClr val="006600"/>
                          </a:solidFill>
                          <a:latin typeface="Book Antiqua" panose="02040602050305030304" pitchFamily="18" charset="0"/>
                          <a:ea typeface="華康儷楷書" panose="03000509000000000000" pitchFamily="65" charset="-120"/>
                          <a:cs typeface="+mn-cs"/>
                        </a:rPr>
                        <a:t>非應屆生</a:t>
                      </a:r>
                      <a:r>
                        <a:rPr lang="zh-TW" altLang="en-US" sz="2000" u="none" strike="noStrike" kern="1200" spc="-100" baseline="0" dirty="0">
                          <a:solidFill>
                            <a:srgbClr val="006600"/>
                          </a:solidFill>
                          <a:latin typeface="Book Antiqua" panose="02040602050305030304" pitchFamily="18" charset="0"/>
                          <a:ea typeface="華康儷楷書" panose="03000509000000000000" pitchFamily="65" charset="-120"/>
                          <a:cs typeface="+mn-cs"/>
                        </a:rPr>
                        <a:t>或</a:t>
                      </a:r>
                      <a:endParaRPr lang="en-US" altLang="zh-TW" sz="2000" u="none" strike="noStrike" kern="1200" spc="-100" baseline="0" dirty="0">
                        <a:solidFill>
                          <a:srgbClr val="006600"/>
                        </a:solidFill>
                        <a:latin typeface="Book Antiqua" panose="02040602050305030304" pitchFamily="18" charset="0"/>
                        <a:ea typeface="華康儷楷書" panose="03000509000000000000" pitchFamily="65" charset="-120"/>
                        <a:cs typeface="+mn-cs"/>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zh-TW" altLang="en-US" sz="2000" u="none" strike="noStrike" kern="1200" spc="-100" baseline="0" dirty="0">
                          <a:solidFill>
                            <a:srgbClr val="006600"/>
                          </a:solidFill>
                          <a:latin typeface="Book Antiqua" panose="02040602050305030304" pitchFamily="18" charset="0"/>
                          <a:ea typeface="華康儷楷書" panose="03000509000000000000" pitchFamily="65" charset="-120"/>
                          <a:cs typeface="+mn-cs"/>
                        </a:rPr>
                        <a:t>其他同等學力生</a:t>
                      </a:r>
                      <a:r>
                        <a:rPr lang="en-US" altLang="zh-TW" sz="2200" u="none" strike="noStrike" kern="1200" spc="-100" baseline="0" dirty="0">
                          <a:solidFill>
                            <a:srgbClr val="FF0000"/>
                          </a:solidFill>
                          <a:latin typeface="Book Antiqua" panose="02040602050305030304" pitchFamily="18" charset="0"/>
                          <a:ea typeface="華康儷楷書" panose="03000509000000000000" pitchFamily="65" charset="-120"/>
                          <a:cs typeface="+mn-cs"/>
                        </a:rPr>
                        <a:t>(3)</a:t>
                      </a:r>
                      <a:endParaRPr lang="zh-TW" sz="2200" u="none" strike="noStrike" kern="1200" spc="-100" baseline="0" dirty="0">
                        <a:solidFill>
                          <a:srgbClr val="FF0000"/>
                        </a:solidFill>
                        <a:latin typeface="Book Antiqua" panose="02040602050305030304" pitchFamily="18" charset="0"/>
                        <a:ea typeface="華康儷楷書" panose="03000509000000000000" pitchFamily="65" charset="-120"/>
                        <a:cs typeface="+mn-cs"/>
                      </a:endParaRPr>
                    </a:p>
                  </a:txBody>
                  <a:tcPr marL="68580" marR="68580" marT="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4080109187"/>
                  </a:ext>
                </a:extLst>
              </a:tr>
              <a:tr h="367742">
                <a:tc gridSpan="4" vMerge="1">
                  <a:txBody>
                    <a:bodyPr/>
                    <a:lstStyle/>
                    <a:p>
                      <a:pPr algn="ctr">
                        <a:lnSpc>
                          <a:spcPts val="2400"/>
                        </a:lnSpc>
                        <a:spcAft>
                          <a:spcPts val="0"/>
                        </a:spcAft>
                      </a:pP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hMerge="1" vMerge="1">
                  <a:txBody>
                    <a:bodyPr/>
                    <a:lstStyle/>
                    <a:p>
                      <a:endParaRPr lang="zh-TW" altLang="en-US"/>
                    </a:p>
                  </a:txBody>
                  <a:tcPr/>
                </a:tc>
                <a:tc hMerge="1" vMerge="1">
                  <a:txBody>
                    <a:bodyPr/>
                    <a:lstStyle/>
                    <a:p>
                      <a:endParaRPr lang="zh-TW" altLang="en-US"/>
                    </a:p>
                  </a:txBody>
                  <a:tcPr/>
                </a:tc>
                <a:tc hMerge="1" vMerge="1">
                  <a:txBody>
                    <a:bodyPr/>
                    <a:lstStyle/>
                    <a:p>
                      <a:endParaRPr lang="zh-TW" alt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zh-TW" sz="2200" u="none" strike="noStrike" kern="1200" spc="-100" baseline="0" dirty="0">
                          <a:solidFill>
                            <a:schemeClr val="dk1"/>
                          </a:solidFill>
                          <a:latin typeface="Book Antiqua" panose="02040602050305030304" pitchFamily="18" charset="0"/>
                          <a:ea typeface="華康儷楷書" panose="03000509000000000000" pitchFamily="65" charset="-120"/>
                          <a:cs typeface="+mn-cs"/>
                        </a:rPr>
                        <a:t>選擇</a:t>
                      </a:r>
                      <a:r>
                        <a:rPr lang="zh-TW" sz="2200" u="none" strike="noStrike" kern="1200" spc="-100" baseline="0" dirty="0">
                          <a:solidFill>
                            <a:srgbClr val="FF0000"/>
                          </a:solidFill>
                          <a:latin typeface="Book Antiqua" panose="02040602050305030304" pitchFamily="18" charset="0"/>
                          <a:ea typeface="華康儷楷書" panose="03000509000000000000" pitchFamily="65" charset="-120"/>
                          <a:cs typeface="+mn-cs"/>
                        </a:rPr>
                        <a:t>使用</a:t>
                      </a:r>
                      <a:r>
                        <a:rPr lang="en-US" sz="2200" u="none" strike="noStrike" kern="1200" spc="-100" baseline="0" dirty="0">
                          <a:solidFill>
                            <a:srgbClr val="FF0000"/>
                          </a:solidFill>
                          <a:latin typeface="Book Antiqua" panose="02040602050305030304" pitchFamily="18" charset="0"/>
                          <a:ea typeface="華康儷楷書" panose="03000509000000000000" pitchFamily="65" charset="-120"/>
                          <a:cs typeface="+mn-cs"/>
                        </a:rPr>
                        <a:t>EP</a:t>
                      </a:r>
                      <a:r>
                        <a:rPr lang="zh-TW" sz="2200" u="none" strike="noStrike" kern="1200" spc="-100" baseline="0" dirty="0">
                          <a:solidFill>
                            <a:schemeClr val="dk1"/>
                          </a:solidFill>
                          <a:latin typeface="Book Antiqua" panose="02040602050305030304" pitchFamily="18" charset="0"/>
                          <a:ea typeface="華康儷楷書" panose="03000509000000000000" pitchFamily="65" charset="-120"/>
                          <a:cs typeface="+mn-cs"/>
                        </a:rPr>
                        <a:t>資料</a:t>
                      </a:r>
                      <a:r>
                        <a:rPr lang="en-US" altLang="zh-TW" sz="2200" u="none" strike="noStrike" kern="1200" spc="-100" baseline="0" dirty="0">
                          <a:solidFill>
                            <a:srgbClr val="FF0000"/>
                          </a:solidFill>
                          <a:latin typeface="Book Antiqua" panose="02040602050305030304" pitchFamily="18" charset="0"/>
                          <a:ea typeface="華康儷楷書" panose="03000509000000000000" pitchFamily="65" charset="-120"/>
                          <a:cs typeface="+mn-cs"/>
                        </a:rPr>
                        <a:t>(1)</a:t>
                      </a:r>
                      <a:endParaRPr lang="zh-TW" sz="2200" u="none" strike="noStrike" kern="1200" spc="-100" baseline="0" dirty="0">
                        <a:solidFill>
                          <a:srgbClr val="FF0000"/>
                        </a:solidFill>
                        <a:latin typeface="Book Antiqua" panose="02040602050305030304" pitchFamily="18" charset="0"/>
                        <a:ea typeface="華康儷楷書" panose="03000509000000000000" pitchFamily="65" charset="-120"/>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zh-TW" sz="2200" u="none" strike="noStrike" kern="1200" spc="-100" baseline="0" dirty="0">
                          <a:solidFill>
                            <a:schemeClr val="dk1"/>
                          </a:solidFill>
                          <a:latin typeface="Book Antiqua" panose="02040602050305030304" pitchFamily="18" charset="0"/>
                          <a:ea typeface="華康儷楷書" panose="03000509000000000000" pitchFamily="65" charset="-120"/>
                          <a:cs typeface="+mn-cs"/>
                        </a:rPr>
                        <a:t>選擇</a:t>
                      </a:r>
                      <a:r>
                        <a:rPr lang="zh-TW" sz="2200" u="none" strike="noStrike" kern="1200" spc="-100" baseline="0" dirty="0">
                          <a:solidFill>
                            <a:srgbClr val="FF0000"/>
                          </a:solidFill>
                          <a:latin typeface="Book Antiqua" panose="02040602050305030304" pitchFamily="18" charset="0"/>
                          <a:ea typeface="華康儷楷書" panose="03000509000000000000" pitchFamily="65" charset="-120"/>
                          <a:cs typeface="+mn-cs"/>
                        </a:rPr>
                        <a:t>不使用</a:t>
                      </a:r>
                      <a:r>
                        <a:rPr lang="en-US" sz="2200" u="none" strike="noStrike" kern="1200" spc="-100" baseline="0" dirty="0">
                          <a:solidFill>
                            <a:srgbClr val="FF0000"/>
                          </a:solidFill>
                          <a:latin typeface="Book Antiqua" panose="02040602050305030304" pitchFamily="18" charset="0"/>
                          <a:ea typeface="華康儷楷書" panose="03000509000000000000" pitchFamily="65" charset="-120"/>
                          <a:cs typeface="+mn-cs"/>
                        </a:rPr>
                        <a:t>EP</a:t>
                      </a:r>
                      <a:r>
                        <a:rPr lang="zh-TW" sz="2200" u="none" strike="noStrike" kern="1200" spc="-100" baseline="0" dirty="0">
                          <a:solidFill>
                            <a:schemeClr val="dk1"/>
                          </a:solidFill>
                          <a:latin typeface="Book Antiqua" panose="02040602050305030304" pitchFamily="18" charset="0"/>
                          <a:ea typeface="華康儷楷書" panose="03000509000000000000" pitchFamily="65" charset="-120"/>
                          <a:cs typeface="+mn-cs"/>
                        </a:rPr>
                        <a:t>資料</a:t>
                      </a:r>
                      <a:r>
                        <a:rPr lang="en-US" altLang="zh-TW" sz="2200" u="none" strike="noStrike" kern="1200" spc="-100" baseline="0" dirty="0">
                          <a:solidFill>
                            <a:srgbClr val="FF0000"/>
                          </a:solidFill>
                          <a:latin typeface="Book Antiqua" panose="02040602050305030304" pitchFamily="18" charset="0"/>
                          <a:ea typeface="華康儷楷書" panose="03000509000000000000" pitchFamily="65" charset="-120"/>
                          <a:cs typeface="+mn-cs"/>
                        </a:rPr>
                        <a:t>(2)</a:t>
                      </a:r>
                      <a:endParaRPr lang="zh-TW" sz="2200" u="none" strike="noStrike" kern="1200" spc="-100" baseline="0" dirty="0">
                        <a:solidFill>
                          <a:srgbClr val="FF0000"/>
                        </a:solidFill>
                        <a:latin typeface="Book Antiqua" panose="02040602050305030304" pitchFamily="18" charset="0"/>
                        <a:ea typeface="華康儷楷書" panose="03000509000000000000" pitchFamily="65" charset="-120"/>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85000"/>
                      </a:schemeClr>
                    </a:solidFill>
                  </a:tcPr>
                </a:tc>
                <a:tc vMerge="1">
                  <a:txBody>
                    <a:bodyPr/>
                    <a:lstStyle/>
                    <a:p>
                      <a:pPr algn="ctr">
                        <a:lnSpc>
                          <a:spcPts val="2400"/>
                        </a:lnSpc>
                        <a:spcAft>
                          <a:spcPts val="0"/>
                        </a:spcAft>
                      </a:pP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xmlns="" val="2958371356"/>
                  </a:ext>
                </a:extLst>
              </a:tr>
              <a:tr h="383576">
                <a:tc rowSpan="2" gridSpan="2">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altLang="zh-TW" sz="2200" b="0" u="none" strike="noStrike" kern="1200" spc="-100" baseline="0" dirty="0">
                          <a:solidFill>
                            <a:schemeClr val="dk1"/>
                          </a:solidFill>
                          <a:latin typeface="Book Antiqua" panose="02040602050305030304" pitchFamily="18" charset="0"/>
                          <a:ea typeface="華康儷楷書" panose="03000509000000000000" pitchFamily="65" charset="-120"/>
                          <a:cs typeface="+mn-cs"/>
                        </a:rPr>
                        <a:t>A.</a:t>
                      </a:r>
                      <a:r>
                        <a:rPr lang="zh-TW" sz="2000" b="0" u="none" strike="noStrike" kern="1200" spc="-100" baseline="0" dirty="0">
                          <a:solidFill>
                            <a:schemeClr val="dk1"/>
                          </a:solidFill>
                          <a:latin typeface="Book Antiqua" panose="02040602050305030304" pitchFamily="18" charset="0"/>
                          <a:ea typeface="華康儷楷書" panose="03000509000000000000" pitchFamily="65" charset="-120"/>
                          <a:cs typeface="+mn-cs"/>
                        </a:rPr>
                        <a:t>修課紀錄</a:t>
                      </a:r>
                    </a:p>
                  </a:txBody>
                  <a:tcPr marL="68580" marR="68580" marT="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rowSpan="2" hMerge="1">
                  <a:txBody>
                    <a:bodyPr/>
                    <a:lstStyle/>
                    <a:p>
                      <a:endParaRPr lang="zh-TW" altLang="en-US"/>
                    </a:p>
                  </a:txBody>
                  <a:tcPr/>
                </a:tc>
                <a:tc gridSpan="2">
                  <a:txBody>
                    <a:bodyPr/>
                    <a:lstStyle/>
                    <a:p>
                      <a:pPr marL="266700" marR="0" lvl="0" indent="-26670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0" lang="en-US" altLang="zh-TW" sz="2000" b="0" i="0" u="none" strike="noStrike" kern="1200" cap="none" spc="-100" normalizeH="0" baseline="0" noProof="0" dirty="0">
                          <a:ln>
                            <a:noFill/>
                          </a:ln>
                          <a:solidFill>
                            <a:prstClr val="black"/>
                          </a:solidFill>
                          <a:effectLst/>
                          <a:uLnTx/>
                          <a:uFillTx/>
                          <a:latin typeface="Book Antiqua" panose="02040602050305030304" pitchFamily="18" charset="0"/>
                          <a:ea typeface="華康儷楷書" panose="03000509000000000000" pitchFamily="65" charset="-120"/>
                          <a:cs typeface="+mn-cs"/>
                        </a:rPr>
                        <a:t>1-5</a:t>
                      </a:r>
                      <a:r>
                        <a:rPr kumimoji="0" lang="zh-TW" altLang="en-US" sz="2000" b="0" i="0" u="none" strike="noStrike" kern="1200" cap="none" spc="-100" normalizeH="0" baseline="0" noProof="0" dirty="0">
                          <a:ln>
                            <a:noFill/>
                          </a:ln>
                          <a:solidFill>
                            <a:prstClr val="black"/>
                          </a:solidFill>
                          <a:effectLst/>
                          <a:uLnTx/>
                          <a:uFillTx/>
                          <a:latin typeface="Book Antiqua" panose="02040602050305030304" pitchFamily="18" charset="0"/>
                          <a:ea typeface="華康儷楷書" panose="03000509000000000000" pitchFamily="65" charset="-120"/>
                          <a:cs typeface="+mn-cs"/>
                        </a:rPr>
                        <a:t>學期</a:t>
                      </a:r>
                      <a:endParaRPr lang="zh-TW" sz="2000" b="0" u="none" strike="noStrike" kern="1200" spc="-100" baseline="0" dirty="0">
                        <a:solidFill>
                          <a:schemeClr val="dk1"/>
                        </a:solidFill>
                        <a:latin typeface="Book Antiqua" panose="02040602050305030304" pitchFamily="18" charset="0"/>
                        <a:ea typeface="華康儷楷書" panose="03000509000000000000" pitchFamily="65" charset="-120"/>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hMerge="1">
                  <a:txBody>
                    <a:bodyPr/>
                    <a:lstStyle/>
                    <a:p>
                      <a:endParaRPr lang="zh-TW" altLang="en-US"/>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2200" u="none" strike="noStrike" kern="1200" spc="-100" baseline="0" dirty="0">
                          <a:solidFill>
                            <a:schemeClr val="dk1"/>
                          </a:solidFill>
                          <a:latin typeface="Book Antiqua" panose="02040602050305030304" pitchFamily="18" charset="0"/>
                          <a:ea typeface="華康儷楷書" panose="03000509000000000000" pitchFamily="65" charset="-120"/>
                          <a:cs typeface="+mn-cs"/>
                        </a:rPr>
                        <a:t>EP</a:t>
                      </a:r>
                      <a:endParaRPr lang="zh-TW" sz="2200" u="none" strike="noStrike" kern="1200" spc="-100" baseline="0" dirty="0">
                        <a:solidFill>
                          <a:schemeClr val="dk1"/>
                        </a:solidFill>
                        <a:latin typeface="Book Antiqua" panose="02040602050305030304" pitchFamily="18" charset="0"/>
                        <a:ea typeface="華康儷楷書" panose="03000509000000000000" pitchFamily="65" charset="-120"/>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zh-TW" sz="2200" u="none" strike="noStrike" kern="1200" spc="-100" baseline="0" dirty="0">
                        <a:solidFill>
                          <a:schemeClr val="dk1"/>
                        </a:solidFill>
                        <a:latin typeface="Book Antiqua" panose="02040602050305030304" pitchFamily="18" charset="0"/>
                        <a:ea typeface="華康儷楷書" panose="03000509000000000000" pitchFamily="65" charset="-120"/>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zh-TW" altLang="zh-TW" sz="1800" u="none" strike="noStrike" kern="1200" spc="-100" baseline="0" dirty="0">
                          <a:solidFill>
                            <a:srgbClr val="006600"/>
                          </a:solidFill>
                          <a:latin typeface="Book Antiqua" panose="02040602050305030304" pitchFamily="18" charset="0"/>
                          <a:ea typeface="華康儷楷書" panose="03000509000000000000" pitchFamily="65" charset="-120"/>
                          <a:cs typeface="+mn-cs"/>
                        </a:rPr>
                        <a:t>考生</a:t>
                      </a:r>
                      <a:r>
                        <a:rPr lang="zh-TW" altLang="en-US" sz="1800" u="none" strike="noStrike" kern="1200" spc="-100" baseline="0" dirty="0">
                          <a:solidFill>
                            <a:srgbClr val="FF0000"/>
                          </a:solidFill>
                          <a:latin typeface="Book Antiqua" panose="02040602050305030304" pitchFamily="18" charset="0"/>
                          <a:ea typeface="華康儷楷書" panose="03000509000000000000" pitchFamily="65" charset="-120"/>
                          <a:cs typeface="+mn-cs"/>
                        </a:rPr>
                        <a:t>自行</a:t>
                      </a:r>
                      <a:r>
                        <a:rPr lang="zh-TW" altLang="zh-TW" sz="1800" u="none" strike="noStrike" kern="1200" spc="-100" baseline="0" dirty="0">
                          <a:solidFill>
                            <a:srgbClr val="006600"/>
                          </a:solidFill>
                          <a:latin typeface="Book Antiqua" panose="02040602050305030304" pitchFamily="18" charset="0"/>
                          <a:ea typeface="華康儷楷書" panose="03000509000000000000" pitchFamily="65" charset="-120"/>
                          <a:cs typeface="+mn-cs"/>
                        </a:rPr>
                        <a:t>上傳</a:t>
                      </a:r>
                      <a:r>
                        <a:rPr lang="en-US" altLang="zh-TW" sz="1800" u="none" strike="noStrike" kern="1200" spc="-100" baseline="0" dirty="0">
                          <a:solidFill>
                            <a:srgbClr val="006600"/>
                          </a:solidFill>
                          <a:latin typeface="Book Antiqua" panose="02040602050305030304" pitchFamily="18" charset="0"/>
                          <a:ea typeface="華康儷楷書" panose="03000509000000000000" pitchFamily="65" charset="-120"/>
                          <a:cs typeface="+mn-cs"/>
                        </a:rPr>
                        <a:t>PDF</a:t>
                      </a:r>
                      <a:r>
                        <a:rPr lang="zh-TW" altLang="en-US" sz="1800" u="none" strike="noStrike" kern="1200" spc="-100" baseline="0" dirty="0">
                          <a:solidFill>
                            <a:srgbClr val="006600"/>
                          </a:solidFill>
                          <a:latin typeface="Book Antiqua" panose="02040602050305030304" pitchFamily="18" charset="0"/>
                          <a:ea typeface="華康儷楷書" panose="03000509000000000000" pitchFamily="65" charset="-120"/>
                          <a:cs typeface="+mn-cs"/>
                        </a:rPr>
                        <a:t>檔</a:t>
                      </a:r>
                      <a:endParaRPr lang="en-US" altLang="zh-TW" sz="1800" u="none" strike="noStrike" kern="1200" spc="-100" baseline="0" dirty="0">
                        <a:solidFill>
                          <a:srgbClr val="006600"/>
                        </a:solidFill>
                        <a:latin typeface="Book Antiqua" panose="02040602050305030304" pitchFamily="18" charset="0"/>
                        <a:ea typeface="華康儷楷書" panose="03000509000000000000" pitchFamily="65" charset="-120"/>
                        <a:cs typeface="+mn-cs"/>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zh-TW" sz="2000" u="none" strike="noStrike" kern="1200" spc="-100" baseline="0" dirty="0">
                          <a:solidFill>
                            <a:srgbClr val="006600"/>
                          </a:solidFill>
                          <a:latin typeface="Book Antiqua" panose="02040602050305030304" pitchFamily="18" charset="0"/>
                          <a:ea typeface="華康儷楷書" panose="03000509000000000000" pitchFamily="65" charset="-120"/>
                          <a:cs typeface="+mn-cs"/>
                        </a:rPr>
                        <a:t>(1</a:t>
                      </a:r>
                      <a:r>
                        <a:rPr lang="zh-TW" altLang="en-US" sz="2000" u="none" strike="noStrike" kern="1200" spc="-100" baseline="0" dirty="0">
                          <a:solidFill>
                            <a:srgbClr val="006600"/>
                          </a:solidFill>
                          <a:latin typeface="Book Antiqua" panose="02040602050305030304" pitchFamily="18" charset="0"/>
                          <a:ea typeface="華康儷楷書" panose="03000509000000000000" pitchFamily="65" charset="-120"/>
                          <a:cs typeface="+mn-cs"/>
                        </a:rPr>
                        <a:t>件</a:t>
                      </a:r>
                      <a:r>
                        <a:rPr lang="en-US" altLang="zh-TW" sz="2000" u="none" strike="noStrike" kern="1200" spc="-100" baseline="0" dirty="0">
                          <a:solidFill>
                            <a:srgbClr val="006600"/>
                          </a:solidFill>
                          <a:latin typeface="Book Antiqua" panose="02040602050305030304" pitchFamily="18" charset="0"/>
                          <a:ea typeface="華康儷楷書" panose="03000509000000000000" pitchFamily="65" charset="-120"/>
                          <a:cs typeface="+mn-cs"/>
                        </a:rPr>
                        <a:t>)</a:t>
                      </a:r>
                      <a:endParaRPr lang="zh-TW" altLang="zh-TW" sz="2000" u="none" strike="noStrike" kern="1200" spc="-100" baseline="0" dirty="0">
                        <a:solidFill>
                          <a:srgbClr val="006600"/>
                        </a:solidFill>
                        <a:latin typeface="Book Antiqua" panose="02040602050305030304" pitchFamily="18" charset="0"/>
                        <a:ea typeface="華康儷楷書" panose="03000509000000000000" pitchFamily="65" charset="-120"/>
                        <a:cs typeface="+mn-cs"/>
                      </a:endParaRPr>
                    </a:p>
                  </a:txBody>
                  <a:tcPr marL="68580" marR="68580" marT="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861283519"/>
                  </a:ext>
                </a:extLst>
              </a:tr>
              <a:tr h="383576">
                <a:tc gridSpan="2" vMerge="1">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zh-TW" sz="2200" b="0" u="none" strike="noStrike" kern="1200" spc="-100" baseline="0" dirty="0">
                        <a:solidFill>
                          <a:schemeClr val="dk1"/>
                        </a:solidFill>
                        <a:latin typeface="Book Antiqua" panose="02040602050305030304" pitchFamily="18" charset="0"/>
                        <a:ea typeface="華康儷楷書" panose="03000509000000000000" pitchFamily="65" charset="-120"/>
                        <a:cs typeface="+mn-cs"/>
                      </a:endParaRPr>
                    </a:p>
                  </a:txBody>
                  <a:tcPr marL="68580" marR="68580" marT="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hMerge="1" vMerge="1">
                  <a:txBody>
                    <a:bodyPr/>
                    <a:lstStyle/>
                    <a:p>
                      <a:endParaRPr lang="zh-TW" altLang="en-US"/>
                    </a:p>
                  </a:txBody>
                  <a:tcPr/>
                </a:tc>
                <a:tc gridSpan="2">
                  <a:txBody>
                    <a:bodyPr/>
                    <a:lstStyle/>
                    <a:p>
                      <a:pPr marL="266700" marR="0" lvl="0" indent="-26670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0" lang="zh-TW" altLang="en-US" sz="2000" b="0" i="0" u="none" strike="noStrike" kern="1200" cap="none" spc="-100" normalizeH="0" baseline="0" noProof="0" dirty="0">
                          <a:ln>
                            <a:noFill/>
                          </a:ln>
                          <a:solidFill>
                            <a:prstClr val="black"/>
                          </a:solidFill>
                          <a:effectLst/>
                          <a:uLnTx/>
                          <a:uFillTx/>
                          <a:latin typeface="Book Antiqua" panose="02040602050305030304" pitchFamily="18" charset="0"/>
                          <a:ea typeface="華康儷楷書" panose="03000509000000000000" pitchFamily="65" charset="-120"/>
                          <a:cs typeface="+mn-cs"/>
                        </a:rPr>
                        <a:t>第</a:t>
                      </a:r>
                      <a:r>
                        <a:rPr kumimoji="0" lang="en-US" altLang="zh-TW" sz="2000" b="0" i="0" u="none" strike="noStrike" kern="1200" cap="none" spc="-100" normalizeH="0" baseline="0" noProof="0" dirty="0">
                          <a:ln>
                            <a:noFill/>
                          </a:ln>
                          <a:solidFill>
                            <a:prstClr val="black"/>
                          </a:solidFill>
                          <a:effectLst/>
                          <a:uLnTx/>
                          <a:uFillTx/>
                          <a:latin typeface="Book Antiqua" panose="02040602050305030304" pitchFamily="18" charset="0"/>
                          <a:ea typeface="華康儷楷書" panose="03000509000000000000" pitchFamily="65" charset="-120"/>
                          <a:cs typeface="+mn-cs"/>
                        </a:rPr>
                        <a:t>6</a:t>
                      </a:r>
                      <a:r>
                        <a:rPr kumimoji="0" lang="zh-TW" altLang="en-US" sz="2000" b="0" i="0" u="none" strike="noStrike" kern="1200" cap="none" spc="-100" normalizeH="0" baseline="0" noProof="0" dirty="0">
                          <a:ln>
                            <a:noFill/>
                          </a:ln>
                          <a:solidFill>
                            <a:prstClr val="black"/>
                          </a:solidFill>
                          <a:effectLst/>
                          <a:uLnTx/>
                          <a:uFillTx/>
                          <a:latin typeface="Book Antiqua" panose="02040602050305030304" pitchFamily="18" charset="0"/>
                          <a:ea typeface="華康儷楷書" panose="03000509000000000000" pitchFamily="65" charset="-120"/>
                          <a:cs typeface="+mn-cs"/>
                        </a:rPr>
                        <a:t>學期</a:t>
                      </a:r>
                      <a:endParaRPr lang="zh-TW" sz="2000" b="0" u="none" strike="noStrike" kern="1200" spc="-100" baseline="0" dirty="0">
                        <a:solidFill>
                          <a:schemeClr val="dk1"/>
                        </a:solidFill>
                        <a:latin typeface="Book Antiqua" panose="02040602050305030304" pitchFamily="18" charset="0"/>
                        <a:ea typeface="華康儷楷書" panose="03000509000000000000" pitchFamily="65" charset="-120"/>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hMerge="1">
                  <a:txBody>
                    <a:bodyPr/>
                    <a:lstStyle/>
                    <a:p>
                      <a:endParaRPr lang="zh-TW" altLang="en-US"/>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zh-TW" altLang="en-US" sz="2000" b="1" u="none" strike="noStrike" kern="1200" spc="-100" baseline="0" dirty="0">
                          <a:solidFill>
                            <a:srgbClr val="FF0000"/>
                          </a:solidFill>
                          <a:latin typeface="Book Antiqua" panose="02040602050305030304" pitchFamily="18" charset="0"/>
                          <a:ea typeface="華康儷楷書" panose="03000509000000000000" pitchFamily="65" charset="-120"/>
                          <a:cs typeface="+mn-cs"/>
                        </a:rPr>
                        <a:t>由</a:t>
                      </a:r>
                      <a:r>
                        <a:rPr lang="zh-TW" altLang="en-US" sz="2000" b="1" u="sng" strike="noStrike" kern="1200" spc="-100" baseline="0" dirty="0" smtClean="0">
                          <a:solidFill>
                            <a:srgbClr val="FF0000"/>
                          </a:solidFill>
                          <a:latin typeface="Book Antiqua" panose="02040602050305030304" pitchFamily="18" charset="0"/>
                          <a:ea typeface="華康儷楷書" panose="03000509000000000000" pitchFamily="65" charset="-120"/>
                          <a:cs typeface="+mn-cs"/>
                        </a:rPr>
                        <a:t>高中職</a:t>
                      </a:r>
                      <a:r>
                        <a:rPr lang="zh-TW" altLang="zh-TW" sz="2000" b="1" u="none" strike="noStrike" kern="1200" spc="-100" baseline="0" dirty="0" smtClean="0">
                          <a:solidFill>
                            <a:srgbClr val="FF0000"/>
                          </a:solidFill>
                          <a:latin typeface="Book Antiqua" panose="02040602050305030304" pitchFamily="18" charset="0"/>
                          <a:ea typeface="華康儷楷書" panose="03000509000000000000" pitchFamily="65" charset="-120"/>
                          <a:cs typeface="+mn-cs"/>
                        </a:rPr>
                        <a:t>上</a:t>
                      </a:r>
                      <a:r>
                        <a:rPr lang="zh-TW" altLang="zh-TW" sz="2000" b="1" u="none" strike="noStrike" kern="1200" spc="-100" baseline="0" dirty="0">
                          <a:solidFill>
                            <a:srgbClr val="FF0000"/>
                          </a:solidFill>
                          <a:latin typeface="Book Antiqua" panose="02040602050305030304" pitchFamily="18" charset="0"/>
                          <a:ea typeface="華康儷楷書" panose="03000509000000000000" pitchFamily="65" charset="-120"/>
                          <a:cs typeface="+mn-cs"/>
                        </a:rPr>
                        <a:t>傳</a:t>
                      </a:r>
                      <a:r>
                        <a:rPr lang="zh-TW" altLang="en-US" sz="2000" b="1" u="none" strike="noStrike" kern="1200" spc="-100" baseline="0" dirty="0">
                          <a:solidFill>
                            <a:srgbClr val="FF0000"/>
                          </a:solidFill>
                          <a:latin typeface="Book Antiqua" panose="02040602050305030304" pitchFamily="18" charset="0"/>
                          <a:ea typeface="華康儷楷書" panose="03000509000000000000" pitchFamily="65" charset="-120"/>
                          <a:cs typeface="+mn-cs"/>
                        </a:rPr>
                        <a:t> </a:t>
                      </a:r>
                      <a:r>
                        <a:rPr lang="zh-TW" altLang="zh-TW" sz="2000" u="none" strike="noStrike" kern="1200" spc="-100" baseline="0" dirty="0">
                          <a:solidFill>
                            <a:srgbClr val="FF0000"/>
                          </a:solidFill>
                          <a:latin typeface="Book Antiqua" panose="02040602050305030304" pitchFamily="18" charset="0"/>
                          <a:ea typeface="華康儷楷書" panose="03000509000000000000" pitchFamily="65" charset="-120"/>
                          <a:cs typeface="+mn-cs"/>
                        </a:rPr>
                        <a:t>第</a:t>
                      </a:r>
                      <a:r>
                        <a:rPr lang="en-US" altLang="zh-TW" sz="2000" u="none" strike="noStrike" kern="1200" spc="-100" baseline="0" dirty="0">
                          <a:solidFill>
                            <a:srgbClr val="FF0000"/>
                          </a:solidFill>
                          <a:latin typeface="Book Antiqua" panose="02040602050305030304" pitchFamily="18" charset="0"/>
                          <a:ea typeface="華康儷楷書" panose="03000509000000000000" pitchFamily="65" charset="-120"/>
                          <a:cs typeface="+mn-cs"/>
                        </a:rPr>
                        <a:t>6</a:t>
                      </a:r>
                      <a:r>
                        <a:rPr lang="zh-TW" altLang="zh-TW" sz="2000" u="none" strike="noStrike" kern="1200" spc="-100" baseline="0" dirty="0">
                          <a:solidFill>
                            <a:srgbClr val="FF0000"/>
                          </a:solidFill>
                          <a:latin typeface="Book Antiqua" panose="02040602050305030304" pitchFamily="18" charset="0"/>
                          <a:ea typeface="華康儷楷書" panose="03000509000000000000" pitchFamily="65" charset="-120"/>
                          <a:cs typeface="+mn-cs"/>
                        </a:rPr>
                        <a:t>學期成績</a:t>
                      </a:r>
                      <a:r>
                        <a:rPr lang="zh-TW" altLang="en-US" sz="2000" u="none" strike="noStrike" kern="1200" spc="-100" baseline="0" dirty="0">
                          <a:solidFill>
                            <a:srgbClr val="FF0000"/>
                          </a:solidFill>
                          <a:latin typeface="Book Antiqua" panose="02040602050305030304" pitchFamily="18" charset="0"/>
                          <a:ea typeface="華康儷楷書" panose="03000509000000000000" pitchFamily="65" charset="-120"/>
                          <a:cs typeface="+mn-cs"/>
                        </a:rPr>
                        <a:t>證明</a:t>
                      </a:r>
                      <a:r>
                        <a:rPr lang="zh-TW" altLang="en-US" sz="2000" u="none" strike="noStrike" kern="1200" spc="-100" baseline="0" dirty="0">
                          <a:solidFill>
                            <a:schemeClr val="dk1"/>
                          </a:solidFill>
                          <a:latin typeface="Book Antiqua" panose="02040602050305030304" pitchFamily="18" charset="0"/>
                          <a:ea typeface="華康儷楷書" panose="03000509000000000000" pitchFamily="65" charset="-120"/>
                          <a:cs typeface="+mn-cs"/>
                        </a:rPr>
                        <a:t>（</a:t>
                      </a:r>
                      <a:r>
                        <a:rPr lang="en-US" altLang="zh-TW" sz="2000" u="none" strike="noStrike" kern="1200" spc="-100" baseline="0" dirty="0">
                          <a:solidFill>
                            <a:schemeClr val="dk1"/>
                          </a:solidFill>
                          <a:latin typeface="Book Antiqua" panose="02040602050305030304" pitchFamily="18" charset="0"/>
                          <a:ea typeface="華康儷楷書" panose="03000509000000000000" pitchFamily="65" charset="-120"/>
                          <a:cs typeface="+mn-cs"/>
                        </a:rPr>
                        <a:t>PDF</a:t>
                      </a:r>
                      <a:r>
                        <a:rPr lang="zh-TW" altLang="en-US" sz="2000" u="none" strike="noStrike" kern="1200" spc="-100" baseline="0" dirty="0">
                          <a:solidFill>
                            <a:schemeClr val="dk1"/>
                          </a:solidFill>
                          <a:latin typeface="Book Antiqua" panose="02040602050305030304" pitchFamily="18" charset="0"/>
                          <a:ea typeface="華康儷楷書" panose="03000509000000000000" pitchFamily="65" charset="-120"/>
                          <a:cs typeface="+mn-cs"/>
                        </a:rPr>
                        <a:t>檔）</a:t>
                      </a:r>
                      <a:endParaRPr lang="zh-TW" sz="2000" u="none" strike="noStrike" kern="1200" spc="-100" baseline="0" dirty="0">
                        <a:solidFill>
                          <a:schemeClr val="dk1"/>
                        </a:solidFill>
                        <a:latin typeface="Book Antiqua" panose="02040602050305030304" pitchFamily="18" charset="0"/>
                        <a:ea typeface="華康儷楷書" panose="03000509000000000000" pitchFamily="65" charset="-120"/>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zh-TW" sz="2000" u="none" strike="noStrike" kern="1200" spc="-100" baseline="0" dirty="0">
                        <a:solidFill>
                          <a:schemeClr val="dk1"/>
                        </a:solidFill>
                        <a:latin typeface="Book Antiqua" panose="02040602050305030304" pitchFamily="18" charset="0"/>
                        <a:ea typeface="華康儷楷書" panose="03000509000000000000" pitchFamily="65" charset="-120"/>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nSpc>
                          <a:spcPts val="2400"/>
                        </a:lnSpc>
                        <a:spcAft>
                          <a:spcPts val="0"/>
                        </a:spcAft>
                      </a:pP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extLst>
                  <a:ext uri="{0D108BD9-81ED-4DB2-BD59-A6C34878D82A}">
                    <a16:rowId xmlns:a16="http://schemas.microsoft.com/office/drawing/2014/main" xmlns="" val="1229848848"/>
                  </a:ext>
                </a:extLst>
              </a:tr>
              <a:tr h="331689">
                <a:tc rowSpan="2" gridSpan="3">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altLang="zh-TW" sz="2000" b="0" u="none" strike="noStrike" kern="1200" spc="-100" baseline="0" dirty="0">
                          <a:solidFill>
                            <a:schemeClr val="dk1"/>
                          </a:solidFill>
                          <a:latin typeface="Book Antiqua" panose="02040602050305030304" pitchFamily="18" charset="0"/>
                          <a:ea typeface="華康儷楷書" panose="03000509000000000000" pitchFamily="65" charset="-120"/>
                          <a:cs typeface="+mn-cs"/>
                        </a:rPr>
                        <a:t>B.</a:t>
                      </a:r>
                      <a:r>
                        <a:rPr lang="zh-TW" sz="2000" b="0" u="none" strike="noStrike" kern="1200" spc="-100" baseline="0" dirty="0">
                          <a:solidFill>
                            <a:schemeClr val="dk1"/>
                          </a:solidFill>
                          <a:latin typeface="Book Antiqua" panose="02040602050305030304" pitchFamily="18" charset="0"/>
                          <a:ea typeface="華康儷楷書" panose="03000509000000000000" pitchFamily="65" charset="-120"/>
                          <a:cs typeface="+mn-cs"/>
                        </a:rPr>
                        <a:t>課程學習成果</a:t>
                      </a:r>
                    </a:p>
                  </a:txBody>
                  <a:tcPr marL="68580" marR="68580" marT="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hMerge="1">
                  <a:txBody>
                    <a:bodyPr/>
                    <a:lstStyle/>
                    <a:p>
                      <a:endParaRPr lang="zh-TW" altLang="en-US"/>
                    </a:p>
                  </a:txBody>
                  <a:tcPr/>
                </a:tc>
                <a:tc rowSpan="2" hMerge="1">
                  <a:txBody>
                    <a:bodyPr/>
                    <a:lstStyle/>
                    <a:p>
                      <a:endParaRPr lang="zh-TW" alt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altLang="zh-TW" sz="2200" b="0" u="none" strike="noStrike" kern="1200" spc="-100" baseline="0" dirty="0">
                          <a:solidFill>
                            <a:schemeClr val="dk1"/>
                          </a:solidFill>
                          <a:latin typeface="Book Antiqua" panose="02040602050305030304" pitchFamily="18" charset="0"/>
                          <a:ea typeface="華康儷楷書" panose="03000509000000000000" pitchFamily="65" charset="-120"/>
                          <a:cs typeface="+mn-cs"/>
                        </a:rPr>
                        <a:t>B-1</a:t>
                      </a:r>
                      <a:endParaRPr lang="zh-TW" sz="2200" b="0" u="none" strike="noStrike" kern="1200" spc="-100" baseline="0" dirty="0">
                        <a:solidFill>
                          <a:schemeClr val="dk1"/>
                        </a:solidFill>
                        <a:latin typeface="Book Antiqua" panose="02040602050305030304" pitchFamily="18" charset="0"/>
                        <a:ea typeface="華康儷楷書" panose="03000509000000000000" pitchFamily="65" charset="-120"/>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2000" u="none" strike="noStrike" kern="1200" spc="-100" baseline="0" dirty="0">
                          <a:solidFill>
                            <a:schemeClr val="dk1"/>
                          </a:solidFill>
                          <a:latin typeface="Book Antiqua" panose="02040602050305030304" pitchFamily="18" charset="0"/>
                          <a:ea typeface="華康儷楷書" panose="03000509000000000000" pitchFamily="65" charset="-120"/>
                          <a:cs typeface="+mn-cs"/>
                        </a:rPr>
                        <a:t>EP</a:t>
                      </a:r>
                    </a:p>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400" u="none" strike="noStrike" kern="1200" spc="-100" baseline="0" dirty="0">
                          <a:solidFill>
                            <a:schemeClr val="dk1"/>
                          </a:solidFill>
                          <a:latin typeface="Book Antiqua" panose="02040602050305030304" pitchFamily="18" charset="0"/>
                          <a:ea typeface="華康儷楷書" panose="03000509000000000000" pitchFamily="65" charset="-120"/>
                          <a:cs typeface="+mn-cs"/>
                        </a:rPr>
                        <a:t>(</a:t>
                      </a:r>
                      <a:r>
                        <a:rPr lang="en-US" altLang="zh-TW" sz="1400" b="1" u="none" strike="noStrike" kern="1200" spc="-100" baseline="0" dirty="0">
                          <a:solidFill>
                            <a:srgbClr val="FF0000"/>
                          </a:solidFill>
                          <a:latin typeface="Book Antiqua" panose="02040602050305030304" pitchFamily="18" charset="0"/>
                          <a:ea typeface="華康儷楷書" panose="03000509000000000000" pitchFamily="65" charset="-120"/>
                          <a:cs typeface="+mn-cs"/>
                        </a:rPr>
                        <a:t>6</a:t>
                      </a:r>
                      <a:r>
                        <a:rPr lang="en-US" sz="1400" b="1" u="none" strike="noStrike" kern="1200" spc="-100" baseline="0" dirty="0">
                          <a:solidFill>
                            <a:srgbClr val="FF0000"/>
                          </a:solidFill>
                          <a:latin typeface="Book Antiqua" panose="02040602050305030304" pitchFamily="18" charset="0"/>
                          <a:ea typeface="華康儷楷書" panose="03000509000000000000" pitchFamily="65" charset="-120"/>
                          <a:cs typeface="+mn-cs"/>
                        </a:rPr>
                        <a:t>+3</a:t>
                      </a:r>
                      <a:r>
                        <a:rPr lang="zh-TW" sz="1400" b="1" u="none" strike="noStrike" kern="1200" spc="-100" baseline="0" dirty="0">
                          <a:solidFill>
                            <a:srgbClr val="FF0000"/>
                          </a:solidFill>
                          <a:latin typeface="Book Antiqua" panose="02040602050305030304" pitchFamily="18" charset="0"/>
                          <a:ea typeface="華康儷楷書" panose="03000509000000000000" pitchFamily="65" charset="-120"/>
                          <a:cs typeface="+mn-cs"/>
                        </a:rPr>
                        <a:t>件</a:t>
                      </a:r>
                      <a:r>
                        <a:rPr lang="zh-TW" altLang="en-US" sz="1400" u="none" strike="noStrike" kern="1200" spc="-100" baseline="0" dirty="0">
                          <a:solidFill>
                            <a:schemeClr val="dk1"/>
                          </a:solidFill>
                          <a:latin typeface="Book Antiqua" panose="02040602050305030304" pitchFamily="18" charset="0"/>
                          <a:ea typeface="華康儷楷書" panose="03000509000000000000" pitchFamily="65" charset="-120"/>
                          <a:cs typeface="+mn-cs"/>
                        </a:rPr>
                        <a:t>，依校系科組學程所訂件數上限</a:t>
                      </a:r>
                      <a:r>
                        <a:rPr lang="en-US" sz="1400" u="none" strike="noStrike" kern="1200" spc="-100" baseline="0" dirty="0">
                          <a:solidFill>
                            <a:schemeClr val="dk1"/>
                          </a:solidFill>
                          <a:latin typeface="Book Antiqua" panose="02040602050305030304" pitchFamily="18" charset="0"/>
                          <a:ea typeface="華康儷楷書" panose="03000509000000000000" pitchFamily="65" charset="-120"/>
                          <a:cs typeface="+mn-cs"/>
                        </a:rPr>
                        <a:t>)</a:t>
                      </a:r>
                      <a:endParaRPr lang="zh-TW" sz="1400" u="none" strike="noStrike" kern="1200" spc="-100" baseline="0" dirty="0">
                        <a:solidFill>
                          <a:schemeClr val="dk1"/>
                        </a:solidFill>
                        <a:latin typeface="Book Antiqua" panose="02040602050305030304" pitchFamily="18" charset="0"/>
                        <a:ea typeface="華康儷楷書" panose="03000509000000000000" pitchFamily="65" charset="-120"/>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zh-TW" sz="2000" u="none" strike="noStrike" kern="1200" spc="-100" baseline="0" dirty="0">
                          <a:solidFill>
                            <a:schemeClr val="dk1"/>
                          </a:solidFill>
                          <a:latin typeface="Book Antiqua" panose="02040602050305030304" pitchFamily="18" charset="0"/>
                          <a:ea typeface="華康儷楷書" panose="03000509000000000000" pitchFamily="65" charset="-120"/>
                          <a:cs typeface="+mn-cs"/>
                        </a:rPr>
                        <a:t>考生</a:t>
                      </a:r>
                      <a:r>
                        <a:rPr kumimoji="0" lang="zh-TW" altLang="en-US" sz="2000" b="0" i="0" u="none" strike="noStrike" kern="1200" cap="none" spc="-100" normalizeH="0" baseline="0" noProof="0" dirty="0">
                          <a:ln>
                            <a:noFill/>
                          </a:ln>
                          <a:solidFill>
                            <a:srgbClr val="FF0000"/>
                          </a:solidFill>
                          <a:effectLst/>
                          <a:uLnTx/>
                          <a:uFillTx/>
                          <a:latin typeface="Book Antiqua" panose="02040602050305030304" pitchFamily="18" charset="0"/>
                          <a:ea typeface="華康儷楷書" panose="03000509000000000000" pitchFamily="65" charset="-120"/>
                          <a:cs typeface="+mn-cs"/>
                        </a:rPr>
                        <a:t>自行</a:t>
                      </a:r>
                      <a:r>
                        <a:rPr lang="zh-TW" sz="2000" u="none" strike="noStrike" kern="1200" spc="-100" baseline="0" dirty="0">
                          <a:solidFill>
                            <a:schemeClr val="dk1"/>
                          </a:solidFill>
                          <a:latin typeface="Book Antiqua" panose="02040602050305030304" pitchFamily="18" charset="0"/>
                          <a:ea typeface="華康儷楷書" panose="03000509000000000000" pitchFamily="65" charset="-120"/>
                          <a:cs typeface="+mn-cs"/>
                        </a:rPr>
                        <a:t>上傳</a:t>
                      </a:r>
                      <a:r>
                        <a:rPr lang="en-US" altLang="zh-TW" sz="2000" u="none" strike="noStrike" kern="1200" spc="-100" baseline="0" dirty="0">
                          <a:solidFill>
                            <a:schemeClr val="dk1"/>
                          </a:solidFill>
                          <a:latin typeface="Book Antiqua" panose="02040602050305030304" pitchFamily="18" charset="0"/>
                          <a:ea typeface="華康儷楷書" panose="03000509000000000000" pitchFamily="65" charset="-120"/>
                          <a:cs typeface="+mn-cs"/>
                        </a:rPr>
                        <a:t>PDF</a:t>
                      </a:r>
                      <a:r>
                        <a:rPr lang="zh-TW" altLang="en-US" sz="2000" u="none" strike="noStrike" kern="1200" spc="-100" baseline="0" dirty="0">
                          <a:solidFill>
                            <a:schemeClr val="dk1"/>
                          </a:solidFill>
                          <a:latin typeface="Book Antiqua" panose="02040602050305030304" pitchFamily="18" charset="0"/>
                          <a:ea typeface="華康儷楷書" panose="03000509000000000000" pitchFamily="65" charset="-120"/>
                          <a:cs typeface="+mn-cs"/>
                        </a:rPr>
                        <a:t>檔</a:t>
                      </a:r>
                      <a:endParaRPr lang="en-US" altLang="zh-TW" sz="2000" u="none" strike="noStrike" kern="1200" spc="-100" baseline="0" dirty="0">
                        <a:solidFill>
                          <a:schemeClr val="dk1"/>
                        </a:solidFill>
                        <a:latin typeface="Book Antiqua" panose="02040602050305030304" pitchFamily="18" charset="0"/>
                        <a:ea typeface="華康儷楷書" panose="03000509000000000000" pitchFamily="65" charset="-120"/>
                        <a:cs typeface="+mn-cs"/>
                      </a:endParaRPr>
                    </a:p>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altLang="zh-TW" sz="1400" u="none" strike="noStrike" kern="1200" spc="-100" baseline="0" dirty="0">
                          <a:solidFill>
                            <a:schemeClr val="dk1"/>
                          </a:solidFill>
                          <a:latin typeface="Book Antiqua" panose="02040602050305030304" pitchFamily="18" charset="0"/>
                          <a:ea typeface="華康儷楷書" panose="03000509000000000000" pitchFamily="65" charset="-120"/>
                          <a:cs typeface="+mn-cs"/>
                        </a:rPr>
                        <a:t>(</a:t>
                      </a:r>
                      <a:r>
                        <a:rPr lang="zh-TW" altLang="en-US" sz="1400" u="none" strike="noStrike" kern="1200" spc="-100" baseline="0" dirty="0">
                          <a:solidFill>
                            <a:schemeClr val="dk1"/>
                          </a:solidFill>
                          <a:latin typeface="Book Antiqua" panose="02040602050305030304" pitchFamily="18" charset="0"/>
                          <a:ea typeface="華康儷楷書" panose="03000509000000000000" pitchFamily="65" charset="-120"/>
                          <a:cs typeface="+mn-cs"/>
                        </a:rPr>
                        <a:t>件數上限，依校系科組學程所訂</a:t>
                      </a:r>
                      <a:r>
                        <a:rPr lang="en-US" altLang="zh-TW" sz="1400" u="none" strike="noStrike" kern="1200" spc="-100" baseline="0" dirty="0">
                          <a:solidFill>
                            <a:schemeClr val="dk1"/>
                          </a:solidFill>
                          <a:latin typeface="Book Antiqua" panose="02040602050305030304" pitchFamily="18" charset="0"/>
                          <a:ea typeface="華康儷楷書" panose="03000509000000000000" pitchFamily="65" charset="-120"/>
                          <a:cs typeface="+mn-cs"/>
                        </a:rPr>
                        <a:t>)</a:t>
                      </a:r>
                      <a:endParaRPr lang="zh-TW" altLang="zh-TW" sz="1400" u="none" strike="noStrike" kern="1200" spc="-100" baseline="0" dirty="0">
                        <a:solidFill>
                          <a:schemeClr val="dk1"/>
                        </a:solidFill>
                        <a:latin typeface="Book Antiqua" panose="02040602050305030304" pitchFamily="18" charset="0"/>
                        <a:ea typeface="華康儷楷書" panose="03000509000000000000" pitchFamily="65" charset="-120"/>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zh-TW" altLang="zh-TW" sz="1800" u="none" strike="noStrike" kern="1200" spc="-100" baseline="0" dirty="0">
                          <a:solidFill>
                            <a:srgbClr val="006600"/>
                          </a:solidFill>
                          <a:latin typeface="Book Antiqua" panose="02040602050305030304" pitchFamily="18" charset="0"/>
                          <a:ea typeface="華康儷楷書" panose="03000509000000000000" pitchFamily="65" charset="-120"/>
                          <a:cs typeface="+mn-cs"/>
                        </a:rPr>
                        <a:t>考生</a:t>
                      </a:r>
                      <a:r>
                        <a:rPr lang="zh-TW" altLang="en-US" sz="1800" u="none" strike="noStrike" kern="1200" spc="-100" baseline="0" dirty="0">
                          <a:solidFill>
                            <a:srgbClr val="FF0000"/>
                          </a:solidFill>
                          <a:latin typeface="Book Antiqua" panose="02040602050305030304" pitchFamily="18" charset="0"/>
                          <a:ea typeface="華康儷楷書" panose="03000509000000000000" pitchFamily="65" charset="-120"/>
                          <a:cs typeface="+mn-cs"/>
                        </a:rPr>
                        <a:t>自行</a:t>
                      </a:r>
                      <a:r>
                        <a:rPr lang="zh-TW" altLang="zh-TW" sz="1800" u="none" strike="noStrike" kern="1200" spc="-100" baseline="0" dirty="0">
                          <a:solidFill>
                            <a:srgbClr val="006600"/>
                          </a:solidFill>
                          <a:latin typeface="Book Antiqua" panose="02040602050305030304" pitchFamily="18" charset="0"/>
                          <a:ea typeface="華康儷楷書" panose="03000509000000000000" pitchFamily="65" charset="-120"/>
                          <a:cs typeface="+mn-cs"/>
                        </a:rPr>
                        <a:t>上傳</a:t>
                      </a:r>
                      <a:r>
                        <a:rPr lang="en-US" altLang="zh-TW" sz="1800" u="none" strike="noStrike" kern="1200" spc="-100" baseline="0" dirty="0">
                          <a:solidFill>
                            <a:srgbClr val="006600"/>
                          </a:solidFill>
                          <a:latin typeface="Book Antiqua" panose="02040602050305030304" pitchFamily="18" charset="0"/>
                          <a:ea typeface="華康儷楷書" panose="03000509000000000000" pitchFamily="65" charset="-120"/>
                          <a:cs typeface="+mn-cs"/>
                        </a:rPr>
                        <a:t>PDF</a:t>
                      </a:r>
                      <a:r>
                        <a:rPr lang="zh-TW" altLang="en-US" sz="1800" u="none" strike="noStrike" kern="1200" spc="-100" baseline="0" dirty="0">
                          <a:solidFill>
                            <a:srgbClr val="006600"/>
                          </a:solidFill>
                          <a:latin typeface="Book Antiqua" panose="02040602050305030304" pitchFamily="18" charset="0"/>
                          <a:ea typeface="華康儷楷書" panose="03000509000000000000" pitchFamily="65" charset="-120"/>
                          <a:cs typeface="+mn-cs"/>
                        </a:rPr>
                        <a:t>檔</a:t>
                      </a:r>
                      <a:endParaRPr lang="en-US" altLang="zh-TW" sz="1800" u="none" strike="noStrike" kern="1200" spc="-100" baseline="0" dirty="0">
                        <a:solidFill>
                          <a:srgbClr val="006600"/>
                        </a:solidFill>
                        <a:latin typeface="Book Antiqua" panose="02040602050305030304" pitchFamily="18" charset="0"/>
                        <a:ea typeface="華康儷楷書" panose="03000509000000000000" pitchFamily="65" charset="-120"/>
                        <a:cs typeface="+mn-cs"/>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zh-TW" sz="1400" u="none" strike="noStrike" kern="1200" spc="-100" baseline="0" dirty="0">
                          <a:solidFill>
                            <a:srgbClr val="006600"/>
                          </a:solidFill>
                          <a:latin typeface="Book Antiqua" panose="02040602050305030304" pitchFamily="18" charset="0"/>
                          <a:ea typeface="華康儷楷書" panose="03000509000000000000" pitchFamily="65" charset="-120"/>
                          <a:cs typeface="+mn-cs"/>
                        </a:rPr>
                        <a:t>(</a:t>
                      </a:r>
                      <a:r>
                        <a:rPr lang="zh-TW" altLang="en-US" sz="1400" u="none" strike="noStrike" kern="1200" spc="-100" baseline="0" dirty="0">
                          <a:solidFill>
                            <a:srgbClr val="006600"/>
                          </a:solidFill>
                          <a:latin typeface="Book Antiqua" panose="02040602050305030304" pitchFamily="18" charset="0"/>
                          <a:ea typeface="華康儷楷書" panose="03000509000000000000" pitchFamily="65" charset="-120"/>
                          <a:cs typeface="+mn-cs"/>
                        </a:rPr>
                        <a:t>依校系規定之件數上限</a:t>
                      </a:r>
                      <a:r>
                        <a:rPr lang="en-US" altLang="zh-TW" sz="1400" u="none" strike="noStrike" kern="1200" spc="-100" baseline="0" dirty="0">
                          <a:solidFill>
                            <a:srgbClr val="006600"/>
                          </a:solidFill>
                          <a:latin typeface="Book Antiqua" panose="02040602050305030304" pitchFamily="18" charset="0"/>
                          <a:ea typeface="華康儷楷書" panose="03000509000000000000" pitchFamily="65" charset="-120"/>
                          <a:cs typeface="+mn-cs"/>
                        </a:rPr>
                        <a:t>)</a:t>
                      </a:r>
                      <a:endParaRPr lang="zh-TW" altLang="zh-TW" sz="1400" u="none" strike="noStrike" kern="1200" spc="-100" baseline="0" dirty="0">
                        <a:solidFill>
                          <a:srgbClr val="006600"/>
                        </a:solidFill>
                        <a:latin typeface="Book Antiqua" panose="02040602050305030304" pitchFamily="18" charset="0"/>
                        <a:ea typeface="華康儷楷書" panose="03000509000000000000" pitchFamily="65" charset="-120"/>
                        <a:cs typeface="+mn-cs"/>
                      </a:endParaRPr>
                    </a:p>
                  </a:txBody>
                  <a:tcPr marL="68580" marR="68580" marT="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669688751"/>
                  </a:ext>
                </a:extLst>
              </a:tr>
              <a:tr h="331689">
                <a:tc gridSpan="3" vMerge="1">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zh-TW" sz="2200" b="0" u="none" strike="noStrike" kern="1200" spc="-100" baseline="0" dirty="0">
                        <a:solidFill>
                          <a:schemeClr val="dk1"/>
                        </a:solidFill>
                        <a:latin typeface="Book Antiqua" panose="02040602050305030304" pitchFamily="18" charset="0"/>
                        <a:ea typeface="華康儷楷書" panose="03000509000000000000" pitchFamily="65" charset="-120"/>
                        <a:cs typeface="+mn-cs"/>
                      </a:endParaRPr>
                    </a:p>
                  </a:txBody>
                  <a:tcPr marL="68580" marR="68580" marT="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vMerge="1">
                  <a:txBody>
                    <a:bodyPr/>
                    <a:lstStyle/>
                    <a:p>
                      <a:endParaRPr lang="zh-TW" altLang="en-US"/>
                    </a:p>
                  </a:txBody>
                  <a:tcPr/>
                </a:tc>
                <a:tc hMerge="1" vMerge="1">
                  <a:txBody>
                    <a:bodyPr/>
                    <a:lstStyle/>
                    <a:p>
                      <a:endParaRPr lang="zh-TW" alt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altLang="zh-TW" sz="2200" b="0" u="none" strike="noStrike" kern="1200" spc="-100" baseline="0" dirty="0">
                          <a:solidFill>
                            <a:schemeClr val="dk1"/>
                          </a:solidFill>
                          <a:latin typeface="Book Antiqua" panose="02040602050305030304" pitchFamily="18" charset="0"/>
                          <a:ea typeface="華康儷楷書" panose="03000509000000000000" pitchFamily="65" charset="-120"/>
                          <a:cs typeface="+mn-cs"/>
                        </a:rPr>
                        <a:t>B-2</a:t>
                      </a:r>
                      <a:endParaRPr lang="zh-TW" sz="2200" b="0" u="none" strike="noStrike" kern="1200" spc="-100" baseline="0" dirty="0">
                        <a:solidFill>
                          <a:schemeClr val="dk1"/>
                        </a:solidFill>
                        <a:latin typeface="Book Antiqua" panose="02040602050305030304" pitchFamily="18" charset="0"/>
                        <a:ea typeface="華康儷楷書" panose="03000509000000000000" pitchFamily="65" charset="-120"/>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xmlns="" val="183048521"/>
                  </a:ext>
                </a:extLst>
              </a:tr>
              <a:tr h="620328">
                <a:tc gridSpan="4">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altLang="zh-TW" sz="2000" b="0" u="none" strike="noStrike" kern="1200" spc="-100" baseline="0" dirty="0">
                          <a:solidFill>
                            <a:schemeClr val="dk1"/>
                          </a:solidFill>
                          <a:latin typeface="Book Antiqua" panose="02040602050305030304" pitchFamily="18" charset="0"/>
                          <a:ea typeface="華康儷楷書" panose="03000509000000000000" pitchFamily="65" charset="-120"/>
                          <a:cs typeface="+mn-cs"/>
                        </a:rPr>
                        <a:t>C.</a:t>
                      </a:r>
                      <a:r>
                        <a:rPr lang="zh-TW" sz="2000" b="0" u="none" strike="noStrike" kern="1200" spc="-100" baseline="0" dirty="0">
                          <a:solidFill>
                            <a:schemeClr val="dk1"/>
                          </a:solidFill>
                          <a:latin typeface="Book Antiqua" panose="02040602050305030304" pitchFamily="18" charset="0"/>
                          <a:ea typeface="華康儷楷書" panose="03000509000000000000" pitchFamily="65" charset="-120"/>
                          <a:cs typeface="+mn-cs"/>
                        </a:rPr>
                        <a:t>多元表</a:t>
                      </a:r>
                      <a:r>
                        <a:rPr lang="zh-TW" altLang="en-US" sz="2000" b="0" u="none" strike="noStrike" kern="1200" spc="-100" baseline="0" dirty="0">
                          <a:solidFill>
                            <a:schemeClr val="dk1"/>
                          </a:solidFill>
                          <a:latin typeface="Book Antiqua" panose="02040602050305030304" pitchFamily="18" charset="0"/>
                          <a:ea typeface="華康儷楷書" panose="03000509000000000000" pitchFamily="65" charset="-120"/>
                          <a:cs typeface="+mn-cs"/>
                        </a:rPr>
                        <a:t>現</a:t>
                      </a:r>
                      <a:endParaRPr lang="zh-TW" sz="2000" b="0" u="none" strike="noStrike" kern="1200" spc="-100" baseline="0" dirty="0">
                        <a:solidFill>
                          <a:schemeClr val="dk1"/>
                        </a:solidFill>
                        <a:latin typeface="Book Antiqua" panose="02040602050305030304" pitchFamily="18" charset="0"/>
                        <a:ea typeface="華康儷楷書" panose="03000509000000000000" pitchFamily="65" charset="-120"/>
                        <a:cs typeface="+mn-cs"/>
                      </a:endParaRPr>
                    </a:p>
                  </a:txBody>
                  <a:tcPr marL="68580" marR="68580" marT="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2000" u="none" strike="noStrike" kern="1200" spc="-100" baseline="0" dirty="0">
                          <a:solidFill>
                            <a:schemeClr val="dk1"/>
                          </a:solidFill>
                          <a:latin typeface="Book Antiqua" panose="02040602050305030304" pitchFamily="18" charset="0"/>
                          <a:ea typeface="華康儷楷書" panose="03000509000000000000" pitchFamily="65" charset="-120"/>
                          <a:cs typeface="+mn-cs"/>
                        </a:rPr>
                        <a:t>EP</a:t>
                      </a:r>
                    </a:p>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400" u="none" strike="noStrike" kern="1200" spc="-100" baseline="0" dirty="0">
                          <a:solidFill>
                            <a:schemeClr val="dk1"/>
                          </a:solidFill>
                          <a:latin typeface="Book Antiqua" panose="02040602050305030304" pitchFamily="18" charset="0"/>
                          <a:ea typeface="華康儷楷書" panose="03000509000000000000" pitchFamily="65" charset="-120"/>
                          <a:cs typeface="+mn-cs"/>
                        </a:rPr>
                        <a:t>(</a:t>
                      </a:r>
                      <a:r>
                        <a:rPr lang="en-US" sz="1400" b="1" u="none" strike="noStrike" kern="1200" spc="-100" baseline="0" dirty="0">
                          <a:solidFill>
                            <a:srgbClr val="FF0000"/>
                          </a:solidFill>
                          <a:latin typeface="Book Antiqua" panose="02040602050305030304" pitchFamily="18" charset="0"/>
                          <a:ea typeface="華康儷楷書" panose="03000509000000000000" pitchFamily="65" charset="-120"/>
                          <a:cs typeface="+mn-cs"/>
                        </a:rPr>
                        <a:t>10</a:t>
                      </a:r>
                      <a:r>
                        <a:rPr lang="zh-TW" sz="1400" b="1" u="none" strike="noStrike" kern="1200" spc="-100" baseline="0" dirty="0">
                          <a:solidFill>
                            <a:srgbClr val="FF0000"/>
                          </a:solidFill>
                          <a:latin typeface="Book Antiqua" panose="02040602050305030304" pitchFamily="18" charset="0"/>
                          <a:ea typeface="華康儷楷書" panose="03000509000000000000" pitchFamily="65" charset="-120"/>
                          <a:cs typeface="+mn-cs"/>
                        </a:rPr>
                        <a:t>件</a:t>
                      </a:r>
                      <a:r>
                        <a:rPr lang="zh-TW" altLang="en-US" sz="1400" u="none" strike="noStrike" kern="1200" spc="-100" baseline="0" dirty="0">
                          <a:solidFill>
                            <a:schemeClr val="dk1"/>
                          </a:solidFill>
                          <a:latin typeface="Book Antiqua" panose="02040602050305030304" pitchFamily="18" charset="0"/>
                          <a:ea typeface="華康儷楷書" panose="03000509000000000000" pitchFamily="65" charset="-120"/>
                          <a:cs typeface="+mn-cs"/>
                        </a:rPr>
                        <a:t>，依校系科組學程所訂件數上限</a:t>
                      </a:r>
                      <a:r>
                        <a:rPr lang="en-US" altLang="zh-TW" sz="1400" u="none" strike="noStrike" kern="1200" spc="-100" baseline="0" dirty="0">
                          <a:solidFill>
                            <a:schemeClr val="dk1"/>
                          </a:solidFill>
                          <a:latin typeface="Book Antiqua" panose="02040602050305030304" pitchFamily="18" charset="0"/>
                          <a:ea typeface="華康儷楷書" panose="03000509000000000000" pitchFamily="65" charset="-120"/>
                          <a:cs typeface="+mn-cs"/>
                        </a:rPr>
                        <a:t>)</a:t>
                      </a:r>
                      <a:endParaRPr lang="zh-TW" altLang="zh-TW" sz="1400" u="none" strike="noStrike" kern="1200" spc="-100" baseline="0" dirty="0">
                        <a:solidFill>
                          <a:schemeClr val="dk1"/>
                        </a:solidFill>
                        <a:latin typeface="Book Antiqua" panose="02040602050305030304" pitchFamily="18" charset="0"/>
                        <a:ea typeface="華康儷楷書" panose="03000509000000000000" pitchFamily="65" charset="-120"/>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zh-TW" sz="2000" u="none" strike="noStrike" kern="1200" spc="-100" baseline="0" dirty="0">
                          <a:solidFill>
                            <a:schemeClr val="dk1"/>
                          </a:solidFill>
                          <a:latin typeface="Book Antiqua" panose="02040602050305030304" pitchFamily="18" charset="0"/>
                          <a:ea typeface="華康儷楷書" panose="03000509000000000000" pitchFamily="65" charset="-120"/>
                          <a:cs typeface="+mn-cs"/>
                        </a:rPr>
                        <a:t>考生</a:t>
                      </a:r>
                      <a:r>
                        <a:rPr kumimoji="0" lang="zh-TW" altLang="en-US" sz="2000" b="0" i="0" u="none" strike="noStrike" kern="1200" cap="none" spc="-100" normalizeH="0" baseline="0" noProof="0" dirty="0">
                          <a:ln>
                            <a:noFill/>
                          </a:ln>
                          <a:solidFill>
                            <a:srgbClr val="FF0000"/>
                          </a:solidFill>
                          <a:effectLst/>
                          <a:uLnTx/>
                          <a:uFillTx/>
                          <a:latin typeface="Book Antiqua" panose="02040602050305030304" pitchFamily="18" charset="0"/>
                          <a:ea typeface="華康儷楷書" panose="03000509000000000000" pitchFamily="65" charset="-120"/>
                          <a:cs typeface="+mn-cs"/>
                        </a:rPr>
                        <a:t>自行</a:t>
                      </a:r>
                      <a:r>
                        <a:rPr lang="zh-TW" sz="2000" u="none" strike="noStrike" kern="1200" spc="-100" baseline="0" dirty="0">
                          <a:solidFill>
                            <a:schemeClr val="dk1"/>
                          </a:solidFill>
                          <a:latin typeface="Book Antiqua" panose="02040602050305030304" pitchFamily="18" charset="0"/>
                          <a:ea typeface="華康儷楷書" panose="03000509000000000000" pitchFamily="65" charset="-120"/>
                          <a:cs typeface="+mn-cs"/>
                        </a:rPr>
                        <a:t>上傳</a:t>
                      </a:r>
                      <a:r>
                        <a:rPr lang="en-US" altLang="zh-TW" sz="2000" u="none" strike="noStrike" kern="1200" spc="-100" baseline="0" dirty="0">
                          <a:solidFill>
                            <a:schemeClr val="dk1"/>
                          </a:solidFill>
                          <a:latin typeface="Book Antiqua" panose="02040602050305030304" pitchFamily="18" charset="0"/>
                          <a:ea typeface="華康儷楷書" panose="03000509000000000000" pitchFamily="65" charset="-120"/>
                          <a:cs typeface="+mn-cs"/>
                        </a:rPr>
                        <a:t>PDF</a:t>
                      </a:r>
                      <a:r>
                        <a:rPr lang="zh-TW" altLang="en-US" sz="2000" u="none" strike="noStrike" kern="1200" spc="-100" baseline="0" dirty="0">
                          <a:solidFill>
                            <a:schemeClr val="dk1"/>
                          </a:solidFill>
                          <a:latin typeface="Book Antiqua" panose="02040602050305030304" pitchFamily="18" charset="0"/>
                          <a:ea typeface="華康儷楷書" panose="03000509000000000000" pitchFamily="65" charset="-120"/>
                          <a:cs typeface="+mn-cs"/>
                        </a:rPr>
                        <a:t>檔</a:t>
                      </a:r>
                      <a:endParaRPr lang="en-US" altLang="zh-TW" sz="2000" u="none" strike="noStrike" kern="1200" spc="-100" baseline="0" dirty="0">
                        <a:solidFill>
                          <a:schemeClr val="dk1"/>
                        </a:solidFill>
                        <a:latin typeface="Book Antiqua" panose="02040602050305030304" pitchFamily="18" charset="0"/>
                        <a:ea typeface="華康儷楷書" panose="03000509000000000000" pitchFamily="65" charset="-120"/>
                        <a:cs typeface="+mn-cs"/>
                      </a:endParaRPr>
                    </a:p>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altLang="zh-TW" sz="1400" u="none" strike="noStrike" kern="1200" spc="-100" baseline="0" dirty="0">
                          <a:solidFill>
                            <a:schemeClr val="dk1"/>
                          </a:solidFill>
                          <a:latin typeface="Book Antiqua" panose="02040602050305030304" pitchFamily="18" charset="0"/>
                          <a:ea typeface="華康儷楷書" panose="03000509000000000000" pitchFamily="65" charset="-120"/>
                          <a:cs typeface="+mn-cs"/>
                        </a:rPr>
                        <a:t>(</a:t>
                      </a:r>
                      <a:r>
                        <a:rPr lang="zh-TW" altLang="en-US" sz="1400" u="none" strike="noStrike" kern="1200" spc="-100" baseline="0" dirty="0">
                          <a:solidFill>
                            <a:schemeClr val="dk1"/>
                          </a:solidFill>
                          <a:latin typeface="Book Antiqua" panose="02040602050305030304" pitchFamily="18" charset="0"/>
                          <a:ea typeface="華康儷楷書" panose="03000509000000000000" pitchFamily="65" charset="-120"/>
                          <a:cs typeface="+mn-cs"/>
                        </a:rPr>
                        <a:t>件數上限，依校系科組學程所訂</a:t>
                      </a:r>
                      <a:r>
                        <a:rPr lang="en-US" altLang="zh-TW" sz="1400" u="none" strike="noStrike" kern="1200" spc="-100" baseline="0" dirty="0">
                          <a:solidFill>
                            <a:schemeClr val="dk1"/>
                          </a:solidFill>
                          <a:latin typeface="Book Antiqua" panose="02040602050305030304" pitchFamily="18" charset="0"/>
                          <a:ea typeface="華康儷楷書" panose="03000509000000000000" pitchFamily="65" charset="-120"/>
                          <a:cs typeface="+mn-cs"/>
                        </a:rPr>
                        <a:t>)</a:t>
                      </a:r>
                      <a:endParaRPr lang="zh-TW" altLang="zh-TW" sz="1400" u="none" strike="noStrike" kern="1200" spc="-100" baseline="0" dirty="0">
                        <a:solidFill>
                          <a:schemeClr val="dk1"/>
                        </a:solidFill>
                        <a:latin typeface="Book Antiqua" panose="02040602050305030304" pitchFamily="18" charset="0"/>
                        <a:ea typeface="華康儷楷書" panose="03000509000000000000" pitchFamily="65" charset="-120"/>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zh-TW" altLang="zh-TW" sz="1800" u="none" strike="noStrike" kern="1200" spc="-100" baseline="0" dirty="0">
                          <a:solidFill>
                            <a:srgbClr val="006600"/>
                          </a:solidFill>
                          <a:latin typeface="Book Antiqua" panose="02040602050305030304" pitchFamily="18" charset="0"/>
                          <a:ea typeface="華康儷楷書" panose="03000509000000000000" pitchFamily="65" charset="-120"/>
                          <a:cs typeface="+mn-cs"/>
                        </a:rPr>
                        <a:t>考生</a:t>
                      </a:r>
                      <a:r>
                        <a:rPr lang="zh-TW" altLang="en-US" sz="1800" u="none" strike="noStrike" kern="1200" spc="-100" baseline="0" dirty="0">
                          <a:solidFill>
                            <a:srgbClr val="FF0000"/>
                          </a:solidFill>
                          <a:latin typeface="Book Antiqua" panose="02040602050305030304" pitchFamily="18" charset="0"/>
                          <a:ea typeface="華康儷楷書" panose="03000509000000000000" pitchFamily="65" charset="-120"/>
                          <a:cs typeface="+mn-cs"/>
                        </a:rPr>
                        <a:t>自行</a:t>
                      </a:r>
                      <a:r>
                        <a:rPr lang="zh-TW" altLang="zh-TW" sz="1800" u="none" strike="noStrike" kern="1200" spc="-100" baseline="0" dirty="0">
                          <a:solidFill>
                            <a:srgbClr val="006600"/>
                          </a:solidFill>
                          <a:latin typeface="Book Antiqua" panose="02040602050305030304" pitchFamily="18" charset="0"/>
                          <a:ea typeface="華康儷楷書" panose="03000509000000000000" pitchFamily="65" charset="-120"/>
                          <a:cs typeface="+mn-cs"/>
                        </a:rPr>
                        <a:t>上傳</a:t>
                      </a:r>
                      <a:r>
                        <a:rPr lang="en-US" altLang="zh-TW" sz="1800" u="none" strike="noStrike" kern="1200" spc="-100" baseline="0" dirty="0">
                          <a:solidFill>
                            <a:srgbClr val="006600"/>
                          </a:solidFill>
                          <a:latin typeface="Book Antiqua" panose="02040602050305030304" pitchFamily="18" charset="0"/>
                          <a:ea typeface="華康儷楷書" panose="03000509000000000000" pitchFamily="65" charset="-120"/>
                          <a:cs typeface="+mn-cs"/>
                        </a:rPr>
                        <a:t>PDF</a:t>
                      </a:r>
                      <a:r>
                        <a:rPr lang="zh-TW" altLang="en-US" sz="1800" u="none" strike="noStrike" kern="1200" spc="-100" baseline="0" dirty="0">
                          <a:solidFill>
                            <a:srgbClr val="006600"/>
                          </a:solidFill>
                          <a:latin typeface="Book Antiqua" panose="02040602050305030304" pitchFamily="18" charset="0"/>
                          <a:ea typeface="華康儷楷書" panose="03000509000000000000" pitchFamily="65" charset="-120"/>
                          <a:cs typeface="+mn-cs"/>
                        </a:rPr>
                        <a:t>檔</a:t>
                      </a:r>
                      <a:endParaRPr lang="en-US" altLang="zh-TW" sz="1800" u="none" strike="noStrike" kern="1200" spc="-100" baseline="0" dirty="0">
                        <a:solidFill>
                          <a:srgbClr val="006600"/>
                        </a:solidFill>
                        <a:latin typeface="Book Antiqua" panose="02040602050305030304" pitchFamily="18" charset="0"/>
                        <a:ea typeface="華康儷楷書" panose="03000509000000000000" pitchFamily="65" charset="-120"/>
                        <a:cs typeface="+mn-cs"/>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zh-TW" sz="1400" u="none" strike="noStrike" kern="1200" spc="-100" baseline="0" dirty="0">
                          <a:solidFill>
                            <a:srgbClr val="006600"/>
                          </a:solidFill>
                          <a:latin typeface="Book Antiqua" panose="02040602050305030304" pitchFamily="18" charset="0"/>
                          <a:ea typeface="華康儷楷書" panose="03000509000000000000" pitchFamily="65" charset="-120"/>
                          <a:cs typeface="+mn-cs"/>
                        </a:rPr>
                        <a:t>(</a:t>
                      </a:r>
                      <a:r>
                        <a:rPr lang="zh-TW" altLang="en-US" sz="1400" u="none" strike="noStrike" kern="1200" spc="-100" baseline="0" dirty="0">
                          <a:solidFill>
                            <a:srgbClr val="006600"/>
                          </a:solidFill>
                          <a:latin typeface="Book Antiqua" panose="02040602050305030304" pitchFamily="18" charset="0"/>
                          <a:ea typeface="華康儷楷書" panose="03000509000000000000" pitchFamily="65" charset="-120"/>
                          <a:cs typeface="+mn-cs"/>
                        </a:rPr>
                        <a:t>依校系規定之件數上限</a:t>
                      </a:r>
                      <a:r>
                        <a:rPr lang="en-US" altLang="zh-TW" sz="1400" u="none" strike="noStrike" kern="1200" spc="-100" baseline="0" dirty="0">
                          <a:solidFill>
                            <a:srgbClr val="006600"/>
                          </a:solidFill>
                          <a:latin typeface="Book Antiqua" panose="02040602050305030304" pitchFamily="18" charset="0"/>
                          <a:ea typeface="華康儷楷書" panose="03000509000000000000" pitchFamily="65" charset="-120"/>
                          <a:cs typeface="+mn-cs"/>
                        </a:rPr>
                        <a:t>)</a:t>
                      </a:r>
                      <a:endParaRPr lang="zh-TW" altLang="zh-TW" sz="1400" u="none" strike="noStrike" kern="1200" spc="-100" baseline="0" dirty="0">
                        <a:solidFill>
                          <a:srgbClr val="006600"/>
                        </a:solidFill>
                        <a:latin typeface="Book Antiqua" panose="02040602050305030304" pitchFamily="18" charset="0"/>
                        <a:ea typeface="華康儷楷書" panose="03000509000000000000" pitchFamily="65" charset="-120"/>
                        <a:cs typeface="+mn-cs"/>
                      </a:endParaRPr>
                    </a:p>
                  </a:txBody>
                  <a:tcPr marL="68580" marR="68580" marT="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434830939"/>
                  </a:ext>
                </a:extLst>
              </a:tr>
              <a:tr h="476259">
                <a:tc rowSpan="3">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altLang="zh-TW" sz="2000" b="0" u="none" strike="noStrike" kern="1200" spc="-100" baseline="0" dirty="0">
                          <a:solidFill>
                            <a:schemeClr val="dk1"/>
                          </a:solidFill>
                          <a:latin typeface="Book Antiqua" panose="02040602050305030304" pitchFamily="18" charset="0"/>
                          <a:ea typeface="華康儷楷書" panose="03000509000000000000" pitchFamily="65" charset="-120"/>
                          <a:cs typeface="+mn-cs"/>
                        </a:rPr>
                        <a:t>D.</a:t>
                      </a:r>
                      <a:endParaRPr lang="zh-TW" sz="2000" b="0" u="none" strike="noStrike" kern="1200" spc="-100" baseline="0" dirty="0">
                        <a:solidFill>
                          <a:schemeClr val="dk1"/>
                        </a:solidFill>
                        <a:latin typeface="Book Antiqua" panose="02040602050305030304" pitchFamily="18" charset="0"/>
                        <a:ea typeface="華康儷楷書" panose="03000509000000000000" pitchFamily="65" charset="-120"/>
                        <a:cs typeface="+mn-cs"/>
                      </a:endParaRPr>
                    </a:p>
                  </a:txBody>
                  <a:tcPr marL="68580" marR="68580" marT="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gridSpan="3">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altLang="zh-TW" sz="1800" b="0" i="0" u="none" strike="noStrike" kern="1200" cap="none" spc="-100" normalizeH="0" baseline="0" noProof="0" dirty="0">
                          <a:ln>
                            <a:noFill/>
                          </a:ln>
                          <a:solidFill>
                            <a:prstClr val="black"/>
                          </a:solidFill>
                          <a:effectLst/>
                          <a:uLnTx/>
                          <a:uFillTx/>
                          <a:latin typeface="Book Antiqua" panose="02040602050305030304" pitchFamily="18" charset="0"/>
                          <a:ea typeface="華康儷楷書" panose="03000509000000000000" pitchFamily="65" charset="-120"/>
                          <a:cs typeface="+mn-cs"/>
                        </a:rPr>
                        <a:t>D-1</a:t>
                      </a:r>
                      <a:r>
                        <a:rPr kumimoji="0" lang="zh-TW" altLang="en-US" sz="1800" b="0" i="0" u="none" strike="noStrike" kern="1200" cap="none" spc="-100" normalizeH="0" baseline="0" noProof="0" dirty="0">
                          <a:ln>
                            <a:noFill/>
                          </a:ln>
                          <a:solidFill>
                            <a:prstClr val="black"/>
                          </a:solidFill>
                          <a:effectLst/>
                          <a:uLnTx/>
                          <a:uFillTx/>
                          <a:latin typeface="Book Antiqua" panose="02040602050305030304" pitchFamily="18" charset="0"/>
                          <a:ea typeface="華康儷楷書" panose="03000509000000000000" pitchFamily="65" charset="-120"/>
                          <a:cs typeface="+mn-cs"/>
                        </a:rPr>
                        <a:t>多元表現綜整心得</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zh-TW" altLang="en-US"/>
                    </a:p>
                  </a:txBody>
                  <a:tcPr/>
                </a:tc>
                <a:tc hMerge="1">
                  <a:txBody>
                    <a:bodyPr/>
                    <a:lstStyle/>
                    <a:p>
                      <a:endParaRPr lang="zh-TW" altLang="en-US"/>
                    </a:p>
                  </a:txBody>
                  <a:tcPr/>
                </a:tc>
                <a:tc gridSpan="3">
                  <a:txBody>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zh-TW" altLang="zh-TW" sz="2000" u="none" strike="noStrike" kern="1200" spc="-100" baseline="0" dirty="0">
                          <a:solidFill>
                            <a:schemeClr val="dk1"/>
                          </a:solidFill>
                          <a:latin typeface="Book Antiqua" panose="02040602050305030304" pitchFamily="18" charset="0"/>
                          <a:ea typeface="華康儷楷書" panose="03000509000000000000" pitchFamily="65" charset="-120"/>
                          <a:cs typeface="+mn-cs"/>
                        </a:rPr>
                        <a:t>考生</a:t>
                      </a:r>
                      <a:r>
                        <a:rPr lang="zh-TW" altLang="en-US" sz="2000" u="none" strike="noStrike" kern="1200" spc="-100" baseline="0" dirty="0">
                          <a:solidFill>
                            <a:srgbClr val="FF0000"/>
                          </a:solidFill>
                          <a:latin typeface="Book Antiqua" panose="02040602050305030304" pitchFamily="18" charset="0"/>
                          <a:ea typeface="華康儷楷書" panose="03000509000000000000" pitchFamily="65" charset="-120"/>
                          <a:cs typeface="+mn-cs"/>
                        </a:rPr>
                        <a:t>自行</a:t>
                      </a:r>
                      <a:r>
                        <a:rPr lang="zh-TW" altLang="zh-TW" sz="2000" u="none" strike="noStrike" kern="1200" spc="-100" baseline="0" dirty="0">
                          <a:solidFill>
                            <a:schemeClr val="dk1"/>
                          </a:solidFill>
                          <a:latin typeface="Book Antiqua" panose="02040602050305030304" pitchFamily="18" charset="0"/>
                          <a:ea typeface="華康儷楷書" panose="03000509000000000000" pitchFamily="65" charset="-120"/>
                          <a:cs typeface="+mn-cs"/>
                        </a:rPr>
                        <a:t>上傳</a:t>
                      </a:r>
                      <a:r>
                        <a:rPr lang="en-US" altLang="zh-TW" sz="2000" u="none" strike="noStrike" kern="1200" spc="-100" baseline="0" dirty="0">
                          <a:solidFill>
                            <a:schemeClr val="dk1"/>
                          </a:solidFill>
                          <a:latin typeface="Book Antiqua" panose="02040602050305030304" pitchFamily="18" charset="0"/>
                          <a:ea typeface="華康儷楷書" panose="03000509000000000000" pitchFamily="65" charset="-120"/>
                          <a:cs typeface="+mn-cs"/>
                        </a:rPr>
                        <a:t>PDF</a:t>
                      </a:r>
                      <a:r>
                        <a:rPr lang="zh-TW" altLang="en-US" sz="2000" u="none" strike="noStrike" kern="1200" spc="-100" baseline="0" dirty="0">
                          <a:solidFill>
                            <a:schemeClr val="dk1"/>
                          </a:solidFill>
                          <a:latin typeface="Book Antiqua" panose="02040602050305030304" pitchFamily="18" charset="0"/>
                          <a:ea typeface="華康儷楷書" panose="03000509000000000000" pitchFamily="65" charset="-120"/>
                          <a:cs typeface="+mn-cs"/>
                        </a:rPr>
                        <a:t>檔 </a:t>
                      </a:r>
                      <a:r>
                        <a:rPr lang="en-US" altLang="zh-TW" sz="2000" u="none" strike="noStrike" kern="1200" spc="-100" baseline="0" dirty="0">
                          <a:solidFill>
                            <a:schemeClr val="dk1"/>
                          </a:solidFill>
                          <a:latin typeface="Book Antiqua" panose="02040602050305030304" pitchFamily="18" charset="0"/>
                          <a:ea typeface="華康儷楷書" panose="03000509000000000000" pitchFamily="65" charset="-120"/>
                          <a:cs typeface="+mn-cs"/>
                        </a:rPr>
                        <a:t>(1</a:t>
                      </a:r>
                      <a:r>
                        <a:rPr lang="zh-TW" altLang="en-US" sz="2000" u="none" strike="noStrike" kern="1200" spc="-100" baseline="0" dirty="0">
                          <a:solidFill>
                            <a:schemeClr val="dk1"/>
                          </a:solidFill>
                          <a:latin typeface="Book Antiqua" panose="02040602050305030304" pitchFamily="18" charset="0"/>
                          <a:ea typeface="華康儷楷書" panose="03000509000000000000" pitchFamily="65" charset="-120"/>
                          <a:cs typeface="+mn-cs"/>
                        </a:rPr>
                        <a:t>件</a:t>
                      </a:r>
                      <a:r>
                        <a:rPr lang="en-US" altLang="zh-TW" sz="2000" u="none" strike="noStrike" kern="1200" spc="-100" baseline="0" dirty="0">
                          <a:solidFill>
                            <a:schemeClr val="dk1"/>
                          </a:solidFill>
                          <a:latin typeface="Book Antiqua" panose="02040602050305030304" pitchFamily="18" charset="0"/>
                          <a:ea typeface="華康儷楷書" panose="03000509000000000000" pitchFamily="65" charset="-120"/>
                          <a:cs typeface="+mn-cs"/>
                        </a:rPr>
                        <a:t>)</a:t>
                      </a:r>
                      <a:endParaRPr lang="zh-TW" altLang="zh-TW" sz="2000" u="none" strike="noStrike" kern="1200" spc="-100" baseline="0" dirty="0">
                        <a:solidFill>
                          <a:schemeClr val="dk1"/>
                        </a:solidFill>
                        <a:latin typeface="Book Antiqua" panose="02040602050305030304" pitchFamily="18" charset="0"/>
                        <a:ea typeface="華康儷楷書" panose="03000509000000000000" pitchFamily="65" charset="-120"/>
                        <a:cs typeface="+mn-cs"/>
                      </a:endParaRPr>
                    </a:p>
                  </a:txBody>
                  <a:tcPr marL="68580" marR="68580" marT="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zh-TW" sz="2000" u="none" strike="noStrike" kern="1200" spc="-100" baseline="0" dirty="0">
                        <a:solidFill>
                          <a:schemeClr val="dk1"/>
                        </a:solidFill>
                        <a:latin typeface="Book Antiqua" panose="02040602050305030304" pitchFamily="18" charset="0"/>
                        <a:ea typeface="華康儷楷書" panose="03000509000000000000" pitchFamily="65" charset="-120"/>
                        <a:cs typeface="+mn-cs"/>
                      </a:endParaRPr>
                    </a:p>
                  </a:txBody>
                  <a:tcPr marL="68580" marR="68580" marT="0" marB="0" anchor="ctr"/>
                </a:tc>
                <a:tc hMerge="1">
                  <a:txBody>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zh-TW" sz="2000" u="none" strike="noStrike" kern="1200" spc="-100" baseline="0" dirty="0">
                        <a:solidFill>
                          <a:schemeClr val="dk1"/>
                        </a:solidFill>
                        <a:latin typeface="Book Antiqua" panose="02040602050305030304" pitchFamily="18" charset="0"/>
                        <a:ea typeface="華康儷楷書" panose="03000509000000000000" pitchFamily="65" charset="-120"/>
                        <a:cs typeface="+mn-cs"/>
                      </a:endParaRPr>
                    </a:p>
                  </a:txBody>
                  <a:tcPr marL="68580" marR="68580" marT="0" marB="0" anchor="ctr"/>
                </a:tc>
                <a:extLst>
                  <a:ext uri="{0D108BD9-81ED-4DB2-BD59-A6C34878D82A}">
                    <a16:rowId xmlns:a16="http://schemas.microsoft.com/office/drawing/2014/main" xmlns="" val="1948712479"/>
                  </a:ext>
                </a:extLst>
              </a:tr>
              <a:tr h="476259">
                <a:tc vMerge="1">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zh-TW" sz="2200" b="0" u="none" strike="noStrike" kern="1200" spc="-100" baseline="0" dirty="0">
                        <a:solidFill>
                          <a:schemeClr val="dk1"/>
                        </a:solidFill>
                        <a:latin typeface="Book Antiqua" panose="02040602050305030304" pitchFamily="18" charset="0"/>
                        <a:ea typeface="華康儷楷書" panose="03000509000000000000" pitchFamily="65" charset="-120"/>
                        <a:cs typeface="+mn-cs"/>
                      </a:endParaRPr>
                    </a:p>
                  </a:txBody>
                  <a:tcPr marL="68580" marR="68580" marT="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gridSpan="3">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altLang="zh-TW" sz="1800" b="0" i="0" u="none" strike="noStrike" kern="1200" cap="none" spc="-100" normalizeH="0" baseline="0" noProof="0" dirty="0">
                          <a:ln>
                            <a:noFill/>
                          </a:ln>
                          <a:solidFill>
                            <a:prstClr val="black"/>
                          </a:solidFill>
                          <a:effectLst/>
                          <a:uLnTx/>
                          <a:uFillTx/>
                          <a:latin typeface="Book Antiqua" panose="02040602050305030304" pitchFamily="18" charset="0"/>
                          <a:ea typeface="華康儷楷書" panose="03000509000000000000" pitchFamily="65" charset="-120"/>
                          <a:cs typeface="+mn-cs"/>
                        </a:rPr>
                        <a:t>D-2</a:t>
                      </a:r>
                      <a:r>
                        <a:rPr kumimoji="0" lang="zh-TW" altLang="en-US" sz="1800" b="0" i="0" u="none" strike="noStrike" kern="1200" cap="none" spc="-100" normalizeH="0" baseline="0" noProof="0" dirty="0">
                          <a:ln>
                            <a:noFill/>
                          </a:ln>
                          <a:solidFill>
                            <a:prstClr val="black"/>
                          </a:solidFill>
                          <a:effectLst/>
                          <a:uLnTx/>
                          <a:uFillTx/>
                          <a:latin typeface="Book Antiqua" panose="02040602050305030304" pitchFamily="18" charset="0"/>
                          <a:ea typeface="華康儷楷書" panose="03000509000000000000" pitchFamily="65" charset="-120"/>
                          <a:cs typeface="+mn-cs"/>
                        </a:rPr>
                        <a:t>學習歷程自述</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zh-TW" altLang="en-US"/>
                    </a:p>
                  </a:txBody>
                  <a:tcPr/>
                </a:tc>
                <a:tc hMerge="1">
                  <a:txBody>
                    <a:bodyPr/>
                    <a:lstStyle/>
                    <a:p>
                      <a:endParaRPr lang="zh-TW" altLang="en-US"/>
                    </a:p>
                  </a:txBody>
                  <a:tcPr/>
                </a:tc>
                <a:tc gridSpan="3">
                  <a:txBody>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zh-TW" altLang="zh-TW" sz="2000" u="none" strike="noStrike" kern="1200" spc="-100" baseline="0" dirty="0">
                          <a:solidFill>
                            <a:schemeClr val="dk1"/>
                          </a:solidFill>
                          <a:latin typeface="Book Antiqua" panose="02040602050305030304" pitchFamily="18" charset="0"/>
                          <a:ea typeface="華康儷楷書" panose="03000509000000000000" pitchFamily="65" charset="-120"/>
                          <a:cs typeface="+mn-cs"/>
                        </a:rPr>
                        <a:t>考生</a:t>
                      </a:r>
                      <a:r>
                        <a:rPr lang="zh-TW" altLang="en-US" sz="2000" u="none" strike="noStrike" kern="1200" spc="-100" baseline="0" dirty="0">
                          <a:solidFill>
                            <a:srgbClr val="FF0000"/>
                          </a:solidFill>
                          <a:latin typeface="Book Antiqua" panose="02040602050305030304" pitchFamily="18" charset="0"/>
                          <a:ea typeface="華康儷楷書" panose="03000509000000000000" pitchFamily="65" charset="-120"/>
                          <a:cs typeface="+mn-cs"/>
                        </a:rPr>
                        <a:t>自行</a:t>
                      </a:r>
                      <a:r>
                        <a:rPr lang="zh-TW" altLang="zh-TW" sz="2000" u="none" strike="noStrike" kern="1200" spc="-100" baseline="0" dirty="0">
                          <a:solidFill>
                            <a:schemeClr val="dk1"/>
                          </a:solidFill>
                          <a:latin typeface="Book Antiqua" panose="02040602050305030304" pitchFamily="18" charset="0"/>
                          <a:ea typeface="華康儷楷書" panose="03000509000000000000" pitchFamily="65" charset="-120"/>
                          <a:cs typeface="+mn-cs"/>
                        </a:rPr>
                        <a:t>上傳</a:t>
                      </a:r>
                      <a:r>
                        <a:rPr lang="en-US" altLang="zh-TW" sz="2000" u="none" strike="noStrike" kern="1200" spc="-100" baseline="0" dirty="0">
                          <a:solidFill>
                            <a:schemeClr val="dk1"/>
                          </a:solidFill>
                          <a:latin typeface="Book Antiqua" panose="02040602050305030304" pitchFamily="18" charset="0"/>
                          <a:ea typeface="華康儷楷書" panose="03000509000000000000" pitchFamily="65" charset="-120"/>
                          <a:cs typeface="+mn-cs"/>
                        </a:rPr>
                        <a:t>PDF</a:t>
                      </a:r>
                      <a:r>
                        <a:rPr lang="zh-TW" altLang="en-US" sz="2000" u="none" strike="noStrike" kern="1200" spc="-100" baseline="0" dirty="0">
                          <a:solidFill>
                            <a:schemeClr val="dk1"/>
                          </a:solidFill>
                          <a:latin typeface="Book Antiqua" panose="02040602050305030304" pitchFamily="18" charset="0"/>
                          <a:ea typeface="華康儷楷書" panose="03000509000000000000" pitchFamily="65" charset="-120"/>
                          <a:cs typeface="+mn-cs"/>
                        </a:rPr>
                        <a:t>檔 </a:t>
                      </a:r>
                      <a:r>
                        <a:rPr lang="en-US" altLang="zh-TW" sz="2000" u="none" strike="noStrike" kern="1200" spc="-100" baseline="0" dirty="0">
                          <a:solidFill>
                            <a:schemeClr val="dk1"/>
                          </a:solidFill>
                          <a:latin typeface="Book Antiqua" panose="02040602050305030304" pitchFamily="18" charset="0"/>
                          <a:ea typeface="華康儷楷書" panose="03000509000000000000" pitchFamily="65" charset="-120"/>
                          <a:cs typeface="+mn-cs"/>
                        </a:rPr>
                        <a:t>(1</a:t>
                      </a:r>
                      <a:r>
                        <a:rPr lang="zh-TW" altLang="en-US" sz="2000" u="none" strike="noStrike" kern="1200" spc="-100" baseline="0" dirty="0">
                          <a:solidFill>
                            <a:schemeClr val="dk1"/>
                          </a:solidFill>
                          <a:latin typeface="Book Antiqua" panose="02040602050305030304" pitchFamily="18" charset="0"/>
                          <a:ea typeface="華康儷楷書" panose="03000509000000000000" pitchFamily="65" charset="-120"/>
                          <a:cs typeface="+mn-cs"/>
                        </a:rPr>
                        <a:t>件</a:t>
                      </a:r>
                      <a:r>
                        <a:rPr lang="en-US" altLang="zh-TW" sz="2000" u="none" strike="noStrike" kern="1200" spc="-100" baseline="0" dirty="0">
                          <a:solidFill>
                            <a:schemeClr val="dk1"/>
                          </a:solidFill>
                          <a:latin typeface="Book Antiqua" panose="02040602050305030304" pitchFamily="18" charset="0"/>
                          <a:ea typeface="華康儷楷書" panose="03000509000000000000" pitchFamily="65" charset="-120"/>
                          <a:cs typeface="+mn-cs"/>
                        </a:rPr>
                        <a:t>)</a:t>
                      </a:r>
                      <a:endParaRPr lang="zh-TW" altLang="zh-TW" sz="2000" u="none" strike="noStrike" kern="1200" spc="-100" baseline="0" dirty="0">
                        <a:solidFill>
                          <a:schemeClr val="dk1"/>
                        </a:solidFill>
                        <a:latin typeface="Book Antiqua" panose="02040602050305030304" pitchFamily="18" charset="0"/>
                        <a:ea typeface="華康儷楷書" panose="03000509000000000000" pitchFamily="65" charset="-120"/>
                        <a:cs typeface="+mn-cs"/>
                      </a:endParaRPr>
                    </a:p>
                  </a:txBody>
                  <a:tcPr marL="68580" marR="68580" marT="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zh-TW" sz="2000" u="none" strike="noStrike" kern="1200" spc="-100" baseline="0" dirty="0">
                        <a:solidFill>
                          <a:schemeClr val="dk1"/>
                        </a:solidFill>
                        <a:latin typeface="Book Antiqua" panose="02040602050305030304" pitchFamily="18" charset="0"/>
                        <a:ea typeface="華康儷楷書" panose="03000509000000000000" pitchFamily="65" charset="-120"/>
                        <a:cs typeface="+mn-cs"/>
                      </a:endParaRPr>
                    </a:p>
                  </a:txBody>
                  <a:tcPr marL="68580" marR="68580" marT="0" marB="0" anchor="ctr"/>
                </a:tc>
                <a:tc hMerge="1">
                  <a:txBody>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zh-TW" sz="2000" u="none" strike="noStrike" kern="1200" spc="-100" baseline="0" dirty="0">
                        <a:solidFill>
                          <a:schemeClr val="dk1"/>
                        </a:solidFill>
                        <a:latin typeface="Book Antiqua" panose="02040602050305030304" pitchFamily="18" charset="0"/>
                        <a:ea typeface="華康儷楷書" panose="03000509000000000000" pitchFamily="65" charset="-120"/>
                        <a:cs typeface="+mn-cs"/>
                      </a:endParaRPr>
                    </a:p>
                  </a:txBody>
                  <a:tcPr marL="68580" marR="68580" marT="0" marB="0" anchor="ctr"/>
                </a:tc>
                <a:extLst>
                  <a:ext uri="{0D108BD9-81ED-4DB2-BD59-A6C34878D82A}">
                    <a16:rowId xmlns:a16="http://schemas.microsoft.com/office/drawing/2014/main" xmlns="" val="3885715548"/>
                  </a:ext>
                </a:extLst>
              </a:tr>
              <a:tr h="476259">
                <a:tc vMerge="1">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zh-TW" altLang="en-US" sz="2000" b="0" u="none" strike="noStrike" kern="1200" spc="-100" baseline="0" dirty="0">
                        <a:solidFill>
                          <a:schemeClr val="dk1"/>
                        </a:solidFill>
                        <a:latin typeface="Book Antiqua" panose="02040602050305030304" pitchFamily="18" charset="0"/>
                        <a:ea typeface="華康儷楷書" panose="03000509000000000000" pitchFamily="65" charset="-120"/>
                        <a:cs typeface="+mn-cs"/>
                      </a:endParaRPr>
                    </a:p>
                  </a:txBody>
                  <a:tcPr marL="68580" marR="68580" marT="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gridSpan="3">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altLang="zh-TW" sz="1800" b="0" i="0" u="none" strike="noStrike" kern="1200" cap="none" spc="-100" normalizeH="0" baseline="0" noProof="0" dirty="0">
                          <a:ln>
                            <a:noFill/>
                          </a:ln>
                          <a:solidFill>
                            <a:prstClr val="black"/>
                          </a:solidFill>
                          <a:effectLst/>
                          <a:uLnTx/>
                          <a:uFillTx/>
                          <a:latin typeface="Book Antiqua" panose="02040602050305030304" pitchFamily="18" charset="0"/>
                          <a:ea typeface="華康儷楷書" panose="03000509000000000000" pitchFamily="65" charset="-120"/>
                          <a:cs typeface="+mn-cs"/>
                        </a:rPr>
                        <a:t>D-3</a:t>
                      </a:r>
                      <a:r>
                        <a:rPr kumimoji="0" lang="zh-TW" altLang="en-US" sz="1800" b="0" i="0" u="none" strike="noStrike" kern="1200" cap="none" spc="-100" normalizeH="0" baseline="0" noProof="0" dirty="0">
                          <a:ln>
                            <a:noFill/>
                          </a:ln>
                          <a:solidFill>
                            <a:prstClr val="black"/>
                          </a:solidFill>
                          <a:effectLst/>
                          <a:uLnTx/>
                          <a:uFillTx/>
                          <a:latin typeface="Book Antiqua" panose="02040602050305030304" pitchFamily="18" charset="0"/>
                          <a:ea typeface="華康儷楷書" panose="03000509000000000000" pitchFamily="65" charset="-120"/>
                          <a:cs typeface="+mn-cs"/>
                        </a:rPr>
                        <a:t>其他</a:t>
                      </a:r>
                      <a:r>
                        <a:rPr kumimoji="0" lang="zh-TW" altLang="zh-TW" sz="1800" b="0" i="0" u="none" strike="noStrike" kern="1200" cap="none" spc="-100" normalizeH="0" baseline="0" noProof="0" dirty="0">
                          <a:ln>
                            <a:noFill/>
                          </a:ln>
                          <a:solidFill>
                            <a:prstClr val="black"/>
                          </a:solidFill>
                          <a:effectLst/>
                          <a:uLnTx/>
                          <a:uFillTx/>
                          <a:latin typeface="Book Antiqua" panose="02040602050305030304" pitchFamily="18" charset="0"/>
                          <a:ea typeface="華康儷楷書" panose="03000509000000000000" pitchFamily="65" charset="-120"/>
                          <a:cs typeface="+mn-cs"/>
                        </a:rPr>
                        <a:t>有利審查資料</a:t>
                      </a:r>
                      <a:endParaRPr kumimoji="0" lang="zh-TW" altLang="en-US" sz="1800" b="0" i="0" u="none" strike="noStrike" kern="1200" cap="none" spc="-100" normalizeH="0" baseline="0" noProof="0" dirty="0">
                        <a:ln>
                          <a:noFill/>
                        </a:ln>
                        <a:solidFill>
                          <a:prstClr val="black"/>
                        </a:solidFill>
                        <a:effectLst/>
                        <a:uLnTx/>
                        <a:uFillTx/>
                        <a:latin typeface="Book Antiqua" panose="02040602050305030304" pitchFamily="18" charset="0"/>
                        <a:ea typeface="華康儷楷書" panose="03000509000000000000" pitchFamily="65" charset="-120"/>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lang="zh-TW" altLang="en-US"/>
                    </a:p>
                  </a:txBody>
                  <a:tcPr/>
                </a:tc>
                <a:tc hMerge="1">
                  <a:txBody>
                    <a:bodyPr/>
                    <a:lstStyle/>
                    <a:p>
                      <a:endParaRPr lang="zh-TW" altLang="en-US"/>
                    </a:p>
                  </a:txBody>
                  <a:tcPr/>
                </a:tc>
                <a:tc gridSpan="3">
                  <a:txBody>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zh-TW" altLang="zh-TW" sz="2000" u="none" strike="noStrike" kern="1200" spc="-100" baseline="0" dirty="0">
                          <a:solidFill>
                            <a:schemeClr val="dk1"/>
                          </a:solidFill>
                          <a:latin typeface="Book Antiqua" panose="02040602050305030304" pitchFamily="18" charset="0"/>
                          <a:ea typeface="華康儷楷書" panose="03000509000000000000" pitchFamily="65" charset="-120"/>
                          <a:cs typeface="+mn-cs"/>
                        </a:rPr>
                        <a:t>考生</a:t>
                      </a:r>
                      <a:r>
                        <a:rPr lang="zh-TW" altLang="en-US" sz="2000" u="none" strike="noStrike" kern="1200" spc="-100" baseline="0" dirty="0">
                          <a:solidFill>
                            <a:srgbClr val="FF0000"/>
                          </a:solidFill>
                          <a:latin typeface="Book Antiqua" panose="02040602050305030304" pitchFamily="18" charset="0"/>
                          <a:ea typeface="華康儷楷書" panose="03000509000000000000" pitchFamily="65" charset="-120"/>
                          <a:cs typeface="+mn-cs"/>
                        </a:rPr>
                        <a:t>自行</a:t>
                      </a:r>
                      <a:r>
                        <a:rPr lang="zh-TW" altLang="zh-TW" sz="2000" u="none" strike="noStrike" kern="1200" spc="-100" baseline="0" dirty="0">
                          <a:solidFill>
                            <a:schemeClr val="dk1"/>
                          </a:solidFill>
                          <a:latin typeface="Book Antiqua" panose="02040602050305030304" pitchFamily="18" charset="0"/>
                          <a:ea typeface="華康儷楷書" panose="03000509000000000000" pitchFamily="65" charset="-120"/>
                          <a:cs typeface="+mn-cs"/>
                        </a:rPr>
                        <a:t>上傳</a:t>
                      </a:r>
                      <a:r>
                        <a:rPr lang="en-US" altLang="zh-TW" sz="2000" u="none" strike="noStrike" kern="1200" spc="-100" baseline="0" dirty="0">
                          <a:solidFill>
                            <a:schemeClr val="dk1"/>
                          </a:solidFill>
                          <a:latin typeface="Book Antiqua" panose="02040602050305030304" pitchFamily="18" charset="0"/>
                          <a:ea typeface="華康儷楷書" panose="03000509000000000000" pitchFamily="65" charset="-120"/>
                          <a:cs typeface="+mn-cs"/>
                        </a:rPr>
                        <a:t>PDF</a:t>
                      </a:r>
                      <a:r>
                        <a:rPr lang="zh-TW" altLang="en-US" sz="2000" u="none" strike="noStrike" kern="1200" spc="-100" baseline="0" dirty="0">
                          <a:solidFill>
                            <a:schemeClr val="dk1"/>
                          </a:solidFill>
                          <a:latin typeface="Book Antiqua" panose="02040602050305030304" pitchFamily="18" charset="0"/>
                          <a:ea typeface="華康儷楷書" panose="03000509000000000000" pitchFamily="65" charset="-120"/>
                          <a:cs typeface="+mn-cs"/>
                        </a:rPr>
                        <a:t>檔 </a:t>
                      </a:r>
                      <a:r>
                        <a:rPr lang="en-US" altLang="zh-TW" sz="2000" u="none" strike="noStrike" kern="1200" spc="-100" baseline="0" dirty="0">
                          <a:solidFill>
                            <a:schemeClr val="dk1"/>
                          </a:solidFill>
                          <a:latin typeface="Book Antiqua" panose="02040602050305030304" pitchFamily="18" charset="0"/>
                          <a:ea typeface="華康儷楷書" panose="03000509000000000000" pitchFamily="65" charset="-120"/>
                          <a:cs typeface="+mn-cs"/>
                        </a:rPr>
                        <a:t>(1</a:t>
                      </a:r>
                      <a:r>
                        <a:rPr lang="zh-TW" altLang="en-US" sz="2000" u="none" strike="noStrike" kern="1200" spc="-100" baseline="0" dirty="0">
                          <a:solidFill>
                            <a:schemeClr val="dk1"/>
                          </a:solidFill>
                          <a:latin typeface="Book Antiqua" panose="02040602050305030304" pitchFamily="18" charset="0"/>
                          <a:ea typeface="華康儷楷書" panose="03000509000000000000" pitchFamily="65" charset="-120"/>
                          <a:cs typeface="+mn-cs"/>
                        </a:rPr>
                        <a:t>件</a:t>
                      </a:r>
                      <a:r>
                        <a:rPr lang="en-US" altLang="zh-TW" sz="2000" u="none" strike="noStrike" kern="1200" spc="-100" baseline="0" dirty="0">
                          <a:solidFill>
                            <a:schemeClr val="dk1"/>
                          </a:solidFill>
                          <a:latin typeface="Book Antiqua" panose="02040602050305030304" pitchFamily="18" charset="0"/>
                          <a:ea typeface="華康儷楷書" panose="03000509000000000000" pitchFamily="65" charset="-120"/>
                          <a:cs typeface="+mn-cs"/>
                        </a:rPr>
                        <a:t>)</a:t>
                      </a:r>
                      <a:endParaRPr lang="zh-TW" altLang="zh-TW" sz="2000" u="none" strike="noStrike" kern="1200" spc="-100" baseline="0" dirty="0">
                        <a:solidFill>
                          <a:schemeClr val="dk1"/>
                        </a:solidFill>
                        <a:latin typeface="Book Antiqua" panose="02040602050305030304" pitchFamily="18" charset="0"/>
                        <a:ea typeface="華康儷楷書" panose="03000509000000000000" pitchFamily="65" charset="-120"/>
                        <a:cs typeface="+mn-cs"/>
                      </a:endParaRPr>
                    </a:p>
                  </a:txBody>
                  <a:tcPr marL="68580" marR="68580" marT="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zh-TW" sz="2000" u="none" strike="noStrike" kern="1200" spc="-100" baseline="0" dirty="0">
                        <a:solidFill>
                          <a:schemeClr val="dk1"/>
                        </a:solidFill>
                        <a:latin typeface="Book Antiqua" panose="02040602050305030304" pitchFamily="18" charset="0"/>
                        <a:ea typeface="華康儷楷書" panose="03000509000000000000" pitchFamily="65" charset="-120"/>
                        <a:cs typeface="+mn-cs"/>
                      </a:endParaRPr>
                    </a:p>
                  </a:txBody>
                  <a:tcPr marL="68580" marR="68580" marT="0" marB="0" anchor="ctr"/>
                </a:tc>
                <a:tc hMerge="1">
                  <a:txBody>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zh-TW" sz="2000" u="none" strike="noStrike" kern="1200" spc="-100" baseline="0" dirty="0">
                        <a:solidFill>
                          <a:schemeClr val="dk1"/>
                        </a:solidFill>
                        <a:latin typeface="Book Antiqua" panose="02040602050305030304" pitchFamily="18" charset="0"/>
                        <a:ea typeface="華康儷楷書" panose="03000509000000000000" pitchFamily="65" charset="-120"/>
                        <a:cs typeface="+mn-cs"/>
                      </a:endParaRPr>
                    </a:p>
                  </a:txBody>
                  <a:tcPr marL="68580" marR="68580" marT="0" marB="0" anchor="ctr"/>
                </a:tc>
                <a:extLst>
                  <a:ext uri="{0D108BD9-81ED-4DB2-BD59-A6C34878D82A}">
                    <a16:rowId xmlns:a16="http://schemas.microsoft.com/office/drawing/2014/main" xmlns="" val="1574361929"/>
                  </a:ext>
                </a:extLst>
              </a:tr>
              <a:tr h="476259">
                <a:tc gridSpan="4">
                  <a:txBody>
                    <a:bodyPr/>
                    <a:lstStyle/>
                    <a:p>
                      <a:pPr marL="266700" marR="0" lvl="0" indent="-2667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zh-TW" altLang="en-US" sz="2200" b="0" u="none" strike="noStrike" kern="1200" spc="-100" baseline="0" dirty="0">
                          <a:solidFill>
                            <a:schemeClr val="dk1"/>
                          </a:solidFill>
                          <a:latin typeface="Book Antiqua" panose="02040602050305030304" pitchFamily="18" charset="0"/>
                          <a:ea typeface="華康儷楷書" panose="03000509000000000000" pitchFamily="65" charset="-120"/>
                          <a:cs typeface="+mn-cs"/>
                        </a:rPr>
                        <a:t>證照或得獎加分</a:t>
                      </a:r>
                    </a:p>
                  </a:txBody>
                  <a:tcPr marL="68580" marR="68580" marT="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3">
                  <a:txBody>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zh-TW" altLang="zh-TW" sz="2000" u="none" strike="noStrike" kern="1200" spc="-100" baseline="0" dirty="0">
                          <a:solidFill>
                            <a:schemeClr val="dk1"/>
                          </a:solidFill>
                          <a:latin typeface="Book Antiqua" panose="02040602050305030304" pitchFamily="18" charset="0"/>
                          <a:ea typeface="華康儷楷書" panose="03000509000000000000" pitchFamily="65" charset="-120"/>
                          <a:cs typeface="+mn-cs"/>
                        </a:rPr>
                        <a:t>考生</a:t>
                      </a:r>
                      <a:r>
                        <a:rPr lang="zh-TW" altLang="en-US" sz="2000" u="none" strike="noStrike" kern="1200" spc="-100" baseline="0" dirty="0">
                          <a:solidFill>
                            <a:srgbClr val="FF0000"/>
                          </a:solidFill>
                          <a:latin typeface="Book Antiqua" panose="02040602050305030304" pitchFamily="18" charset="0"/>
                          <a:ea typeface="華康儷楷書" panose="03000509000000000000" pitchFamily="65" charset="-120"/>
                          <a:cs typeface="+mn-cs"/>
                        </a:rPr>
                        <a:t>自行</a:t>
                      </a:r>
                      <a:r>
                        <a:rPr lang="zh-TW" altLang="zh-TW" sz="2000" u="none" strike="noStrike" kern="1200" spc="-100" baseline="0" dirty="0">
                          <a:solidFill>
                            <a:schemeClr val="dk1"/>
                          </a:solidFill>
                          <a:latin typeface="Book Antiqua" panose="02040602050305030304" pitchFamily="18" charset="0"/>
                          <a:ea typeface="華康儷楷書" panose="03000509000000000000" pitchFamily="65" charset="-120"/>
                          <a:cs typeface="+mn-cs"/>
                        </a:rPr>
                        <a:t>上傳</a:t>
                      </a:r>
                      <a:r>
                        <a:rPr lang="en-US" altLang="zh-TW" sz="2000" u="none" strike="noStrike" kern="1200" spc="-100" baseline="0" dirty="0">
                          <a:solidFill>
                            <a:schemeClr val="dk1"/>
                          </a:solidFill>
                          <a:latin typeface="Book Antiqua" panose="02040602050305030304" pitchFamily="18" charset="0"/>
                          <a:ea typeface="華康儷楷書" panose="03000509000000000000" pitchFamily="65" charset="-120"/>
                          <a:cs typeface="+mn-cs"/>
                        </a:rPr>
                        <a:t>PDF</a:t>
                      </a:r>
                      <a:r>
                        <a:rPr lang="zh-TW" altLang="en-US" sz="2000" u="none" strike="noStrike" kern="1200" spc="-100" baseline="0" dirty="0">
                          <a:solidFill>
                            <a:schemeClr val="dk1"/>
                          </a:solidFill>
                          <a:latin typeface="Book Antiqua" panose="02040602050305030304" pitchFamily="18" charset="0"/>
                          <a:ea typeface="華康儷楷書" panose="03000509000000000000" pitchFamily="65" charset="-120"/>
                          <a:cs typeface="+mn-cs"/>
                        </a:rPr>
                        <a:t>檔 </a:t>
                      </a:r>
                      <a:r>
                        <a:rPr lang="en-US" altLang="zh-TW" sz="2000" u="none" strike="noStrike" kern="1200" spc="-100" baseline="0" dirty="0">
                          <a:solidFill>
                            <a:schemeClr val="dk1"/>
                          </a:solidFill>
                          <a:latin typeface="Book Antiqua" panose="02040602050305030304" pitchFamily="18" charset="0"/>
                          <a:ea typeface="華康儷楷書" panose="03000509000000000000" pitchFamily="65" charset="-120"/>
                          <a:cs typeface="+mn-cs"/>
                        </a:rPr>
                        <a:t>(1</a:t>
                      </a:r>
                      <a:r>
                        <a:rPr lang="zh-TW" altLang="en-US" sz="2000" u="none" strike="noStrike" kern="1200" spc="-100" baseline="0" dirty="0">
                          <a:solidFill>
                            <a:schemeClr val="dk1"/>
                          </a:solidFill>
                          <a:latin typeface="Book Antiqua" panose="02040602050305030304" pitchFamily="18" charset="0"/>
                          <a:ea typeface="華康儷楷書" panose="03000509000000000000" pitchFamily="65" charset="-120"/>
                          <a:cs typeface="+mn-cs"/>
                        </a:rPr>
                        <a:t>件</a:t>
                      </a:r>
                      <a:r>
                        <a:rPr lang="en-US" altLang="zh-TW" sz="2000" u="none" strike="noStrike" kern="1200" spc="-100" baseline="0" dirty="0">
                          <a:solidFill>
                            <a:schemeClr val="dk1"/>
                          </a:solidFill>
                          <a:latin typeface="Book Antiqua" panose="02040602050305030304" pitchFamily="18" charset="0"/>
                          <a:ea typeface="華康儷楷書" panose="03000509000000000000" pitchFamily="65" charset="-120"/>
                          <a:cs typeface="+mn-cs"/>
                        </a:rPr>
                        <a:t>)</a:t>
                      </a:r>
                      <a:endParaRPr lang="zh-TW" altLang="zh-TW" sz="2000" u="none" strike="noStrike" kern="1200" spc="-100" baseline="0" dirty="0">
                        <a:solidFill>
                          <a:schemeClr val="dk1"/>
                        </a:solidFill>
                        <a:latin typeface="Book Antiqua" panose="02040602050305030304" pitchFamily="18" charset="0"/>
                        <a:ea typeface="華康儷楷書" panose="03000509000000000000" pitchFamily="65" charset="-120"/>
                        <a:cs typeface="+mn-cs"/>
                      </a:endParaRPr>
                    </a:p>
                  </a:txBody>
                  <a:tcPr marL="68580" marR="68580" marT="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xmlns="" val="314476816"/>
                  </a:ext>
                </a:extLst>
              </a:tr>
            </a:tbl>
          </a:graphicData>
        </a:graphic>
      </p:graphicFrame>
      <p:sp>
        <p:nvSpPr>
          <p:cNvPr id="4" name="標題 1"/>
          <p:cNvSpPr txBox="1">
            <a:spLocks/>
          </p:cNvSpPr>
          <p:nvPr/>
        </p:nvSpPr>
        <p:spPr>
          <a:xfrm>
            <a:off x="839416" y="144605"/>
            <a:ext cx="11352584" cy="535285"/>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800" b="1" spc="-100" dirty="0" smtClean="0">
                <a:latin typeface="Book Antiqua" panose="02040602050305030304" pitchFamily="18" charset="0"/>
                <a:ea typeface="華康儷楷書" panose="03000509000000000000" pitchFamily="65" charset="-120"/>
              </a:rPr>
              <a:t>二</a:t>
            </a:r>
            <a:r>
              <a:rPr lang="zh-TW" altLang="en-US" sz="2800" b="1" spc="-100" dirty="0">
                <a:latin typeface="Book Antiqua" panose="02040602050305030304" pitchFamily="18" charset="0"/>
                <a:ea typeface="華康儷楷書" panose="03000509000000000000" pitchFamily="65" charset="-120"/>
              </a:rPr>
              <a:t>階甄試考生</a:t>
            </a:r>
            <a:r>
              <a:rPr lang="en-US" altLang="zh-TW" sz="2800" b="1" spc="-100" dirty="0">
                <a:latin typeface="Book Antiqua" panose="02040602050305030304" pitchFamily="18" charset="0"/>
                <a:ea typeface="華康儷楷書" panose="03000509000000000000" pitchFamily="65" charset="-120"/>
              </a:rPr>
              <a:t>EP</a:t>
            </a:r>
            <a:r>
              <a:rPr lang="zh-TW" altLang="en-US" sz="2800" b="1" spc="-100" dirty="0">
                <a:solidFill>
                  <a:srgbClr val="FF0000"/>
                </a:solidFill>
                <a:latin typeface="Book Antiqua" panose="02040602050305030304" pitchFamily="18" charset="0"/>
                <a:ea typeface="華康儷楷書" panose="03000509000000000000" pitchFamily="65" charset="-120"/>
              </a:rPr>
              <a:t>上傳模式與匯入方式</a:t>
            </a:r>
          </a:p>
        </p:txBody>
      </p:sp>
      <p:sp>
        <p:nvSpPr>
          <p:cNvPr id="5" name="右大括弧 4"/>
          <p:cNvSpPr/>
          <p:nvPr/>
        </p:nvSpPr>
        <p:spPr>
          <a:xfrm>
            <a:off x="8933490" y="3671374"/>
            <a:ext cx="52628" cy="1836400"/>
          </a:xfrm>
          <a:prstGeom prst="righ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6" name="矩形 5"/>
          <p:cNvSpPr/>
          <p:nvPr/>
        </p:nvSpPr>
        <p:spPr>
          <a:xfrm>
            <a:off x="4526048" y="1600458"/>
            <a:ext cx="3329152" cy="307777"/>
          </a:xfrm>
          <a:prstGeom prst="rect">
            <a:avLst/>
          </a:prstGeom>
          <a:solidFill>
            <a:srgbClr val="9900FF"/>
          </a:solidFill>
          <a:ln w="12700">
            <a:solidFill>
              <a:schemeClr val="bg1"/>
            </a:solidFill>
          </a:ln>
        </p:spPr>
        <p:txBody>
          <a:bodyPr wrap="square" tIns="0" bIns="0" anchor="ctr">
            <a:spAutoFit/>
          </a:bodyPr>
          <a:lstStyle/>
          <a:p>
            <a:pPr algn="ctr"/>
            <a:r>
              <a:rPr lang="zh-TW" altLang="en-US" sz="2000" b="1" dirty="0">
                <a:solidFill>
                  <a:schemeClr val="bg1"/>
                </a:solidFill>
                <a:latin typeface="華康儷楷書"/>
                <a:ea typeface="華康儷楷書"/>
              </a:rPr>
              <a:t> </a:t>
            </a:r>
            <a:r>
              <a:rPr lang="en-US" altLang="zh-TW" sz="2000" b="1" dirty="0">
                <a:solidFill>
                  <a:schemeClr val="bg1"/>
                </a:solidFill>
                <a:latin typeface="Book Antiqua" panose="02040602050305030304" pitchFamily="18" charset="0"/>
                <a:ea typeface="華康儷楷書" panose="03000509000000000000" pitchFamily="65" charset="-120"/>
              </a:rPr>
              <a:t>EP</a:t>
            </a:r>
            <a:r>
              <a:rPr lang="zh-TW" altLang="en-US" sz="2000" b="1" dirty="0">
                <a:solidFill>
                  <a:schemeClr val="bg1"/>
                </a:solidFill>
                <a:latin typeface="Book Antiqua" panose="02040602050305030304" pitchFamily="18" charset="0"/>
                <a:ea typeface="華康儷楷書" panose="03000509000000000000" pitchFamily="65" charset="-120"/>
              </a:rPr>
              <a:t>修課紀錄檔案 </a:t>
            </a:r>
            <a:r>
              <a:rPr lang="en-US" altLang="zh-TW" sz="1600" dirty="0">
                <a:solidFill>
                  <a:schemeClr val="bg1"/>
                </a:solidFill>
                <a:latin typeface="Book Antiqua" panose="02040602050305030304" pitchFamily="18" charset="0"/>
                <a:ea typeface="華康儷楷書" panose="03000509000000000000" pitchFamily="65" charset="-120"/>
              </a:rPr>
              <a:t>(</a:t>
            </a:r>
            <a:r>
              <a:rPr lang="zh-TW" altLang="en-US" sz="1600" dirty="0">
                <a:solidFill>
                  <a:schemeClr val="bg1"/>
                </a:solidFill>
                <a:latin typeface="Book Antiqua" panose="02040602050305030304" pitchFamily="18" charset="0"/>
                <a:ea typeface="華康儷楷書" panose="03000509000000000000" pitchFamily="65" charset="-120"/>
              </a:rPr>
              <a:t>學校上傳</a:t>
            </a:r>
            <a:r>
              <a:rPr lang="en-US" altLang="zh-TW" sz="1600" dirty="0">
                <a:solidFill>
                  <a:schemeClr val="bg1"/>
                </a:solidFill>
                <a:latin typeface="Book Antiqua" panose="02040602050305030304" pitchFamily="18" charset="0"/>
                <a:ea typeface="華康儷楷書" panose="03000509000000000000" pitchFamily="65" charset="-120"/>
              </a:rPr>
              <a:t>)</a:t>
            </a:r>
            <a:endParaRPr lang="zh-TW" altLang="en-US" sz="1600" dirty="0">
              <a:solidFill>
                <a:schemeClr val="bg1"/>
              </a:solidFill>
              <a:latin typeface="Book Antiqua" panose="02040602050305030304" pitchFamily="18" charset="0"/>
              <a:ea typeface="華康儷楷書" panose="03000509000000000000" pitchFamily="65" charset="-120"/>
            </a:endParaRPr>
          </a:p>
        </p:txBody>
      </p:sp>
      <p:sp>
        <p:nvSpPr>
          <p:cNvPr id="7" name="矩形 6"/>
          <p:cNvSpPr/>
          <p:nvPr/>
        </p:nvSpPr>
        <p:spPr>
          <a:xfrm>
            <a:off x="3308847" y="2359874"/>
            <a:ext cx="3026502" cy="307777"/>
          </a:xfrm>
          <a:prstGeom prst="rect">
            <a:avLst/>
          </a:prstGeom>
          <a:solidFill>
            <a:srgbClr val="9900FF"/>
          </a:solidFill>
          <a:ln w="12700">
            <a:solidFill>
              <a:schemeClr val="bg1"/>
            </a:solidFill>
          </a:ln>
        </p:spPr>
        <p:txBody>
          <a:bodyPr wrap="square" tIns="0" bIns="0" anchor="ctr">
            <a:spAutoFit/>
          </a:bodyPr>
          <a:lstStyle/>
          <a:p>
            <a:pPr algn="ctr"/>
            <a:r>
              <a:rPr lang="zh-TW" altLang="en-US" sz="2000" b="1" dirty="0">
                <a:solidFill>
                  <a:schemeClr val="bg1"/>
                </a:solidFill>
                <a:latin typeface="華康儷楷書"/>
                <a:ea typeface="華康儷楷書"/>
              </a:rPr>
              <a:t> </a:t>
            </a:r>
            <a:r>
              <a:rPr lang="en-US" altLang="zh-TW" sz="2000" b="1" dirty="0">
                <a:solidFill>
                  <a:schemeClr val="bg1"/>
                </a:solidFill>
                <a:latin typeface="Book Antiqua" panose="02040602050305030304" pitchFamily="18" charset="0"/>
                <a:ea typeface="華康儷楷書" panose="03000509000000000000" pitchFamily="65" charset="-120"/>
              </a:rPr>
              <a:t>EP</a:t>
            </a:r>
            <a:r>
              <a:rPr lang="zh-TW" altLang="en-US" sz="2000" b="1" dirty="0">
                <a:solidFill>
                  <a:schemeClr val="bg1"/>
                </a:solidFill>
                <a:latin typeface="Book Antiqua" panose="02040602050305030304" pitchFamily="18" charset="0"/>
                <a:ea typeface="華康儷楷書" panose="03000509000000000000" pitchFamily="65" charset="-120"/>
              </a:rPr>
              <a:t>項目檔案</a:t>
            </a:r>
          </a:p>
        </p:txBody>
      </p:sp>
      <p:sp>
        <p:nvSpPr>
          <p:cNvPr id="8" name="矩形 7"/>
          <p:cNvSpPr/>
          <p:nvPr/>
        </p:nvSpPr>
        <p:spPr>
          <a:xfrm>
            <a:off x="3308847" y="3002313"/>
            <a:ext cx="3026502" cy="307777"/>
          </a:xfrm>
          <a:prstGeom prst="rect">
            <a:avLst/>
          </a:prstGeom>
          <a:solidFill>
            <a:srgbClr val="9900FF"/>
          </a:solidFill>
          <a:ln w="12700">
            <a:solidFill>
              <a:schemeClr val="bg1"/>
            </a:solidFill>
          </a:ln>
        </p:spPr>
        <p:txBody>
          <a:bodyPr wrap="square" tIns="0" bIns="0" anchor="ctr">
            <a:spAutoFit/>
          </a:bodyPr>
          <a:lstStyle/>
          <a:p>
            <a:pPr algn="ctr"/>
            <a:r>
              <a:rPr lang="zh-TW" altLang="en-US" sz="2000" b="1" dirty="0">
                <a:solidFill>
                  <a:schemeClr val="bg1"/>
                </a:solidFill>
                <a:latin typeface="華康儷楷書"/>
                <a:ea typeface="華康儷楷書"/>
              </a:rPr>
              <a:t> </a:t>
            </a:r>
            <a:r>
              <a:rPr lang="en-US" altLang="zh-TW" sz="2000" b="1" dirty="0">
                <a:solidFill>
                  <a:schemeClr val="bg1"/>
                </a:solidFill>
                <a:latin typeface="Book Antiqua" panose="02040602050305030304" pitchFamily="18" charset="0"/>
                <a:ea typeface="華康儷楷書" panose="03000509000000000000" pitchFamily="65" charset="-120"/>
              </a:rPr>
              <a:t>EP</a:t>
            </a:r>
            <a:r>
              <a:rPr lang="zh-TW" altLang="en-US" sz="2000" b="1" dirty="0">
                <a:solidFill>
                  <a:schemeClr val="bg1"/>
                </a:solidFill>
                <a:latin typeface="Book Antiqua" panose="02040602050305030304" pitchFamily="18" charset="0"/>
                <a:ea typeface="華康儷楷書" panose="03000509000000000000" pitchFamily="65" charset="-120"/>
              </a:rPr>
              <a:t>項目檔案</a:t>
            </a:r>
          </a:p>
        </p:txBody>
      </p:sp>
      <p:sp>
        <p:nvSpPr>
          <p:cNvPr id="10" name="矩形 9"/>
          <p:cNvSpPr/>
          <p:nvPr/>
        </p:nvSpPr>
        <p:spPr>
          <a:xfrm>
            <a:off x="9225463" y="3671374"/>
            <a:ext cx="461665" cy="1836400"/>
          </a:xfrm>
          <a:prstGeom prst="rect">
            <a:avLst/>
          </a:prstGeom>
          <a:solidFill>
            <a:schemeClr val="accent2">
              <a:lumMod val="75000"/>
            </a:schemeClr>
          </a:solidFill>
        </p:spPr>
        <p:txBody>
          <a:bodyPr vert="eaVert" wrap="none">
            <a:spAutoFit/>
          </a:bodyPr>
          <a:lstStyle/>
          <a:p>
            <a:pPr algn="ctr"/>
            <a:r>
              <a:rPr lang="zh-TW" altLang="en-US" spc="-100" dirty="0">
                <a:solidFill>
                  <a:schemeClr val="bg1"/>
                </a:solidFill>
                <a:latin typeface="Book Antiqua" panose="02040602050305030304" pitchFamily="18" charset="0"/>
                <a:ea typeface="華康儷楷書" panose="03000509000000000000" pitchFamily="65" charset="-120"/>
              </a:rPr>
              <a:t>全體考生作業一致</a:t>
            </a:r>
            <a:endParaRPr lang="zh-TW" altLang="en-US" dirty="0">
              <a:solidFill>
                <a:schemeClr val="bg1"/>
              </a:solidFill>
            </a:endParaRPr>
          </a:p>
        </p:txBody>
      </p:sp>
      <p:sp>
        <p:nvSpPr>
          <p:cNvPr id="2" name="投影片編號版面配置區 1"/>
          <p:cNvSpPr>
            <a:spLocks noGrp="1"/>
          </p:cNvSpPr>
          <p:nvPr>
            <p:ph type="sldNum" sz="quarter" idx="12"/>
          </p:nvPr>
        </p:nvSpPr>
        <p:spPr/>
        <p:txBody>
          <a:bodyPr/>
          <a:lstStyle/>
          <a:p>
            <a:fld id="{BFD9D296-0923-4B30-8558-81C121D8C7E7}" type="slidenum">
              <a:rPr lang="zh-TW" altLang="en-US" smtClean="0"/>
              <a:pPr/>
              <a:t>95</a:t>
            </a:fld>
            <a:endParaRPr lang="zh-TW" altLang="en-US"/>
          </a:p>
        </p:txBody>
      </p:sp>
    </p:spTree>
    <p:extLst>
      <p:ext uri="{BB962C8B-B14F-4D97-AF65-F5344CB8AC3E}">
        <p14:creationId xmlns:p14="http://schemas.microsoft.com/office/powerpoint/2010/main" xmlns="" val="1872782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out)">
                                      <p:cBhvr>
                                        <p:cTn id="7" dur="1250"/>
                                        <p:tgtEl>
                                          <p:spTgt spid="6"/>
                                        </p:tgtEl>
                                      </p:cBhvr>
                                    </p:animEffect>
                                  </p:childTnLst>
                                </p:cTn>
                              </p:par>
                              <p:par>
                                <p:cTn id="8" presetID="6" presetClass="entr" presetSubtype="32"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out)">
                                      <p:cBhvr>
                                        <p:cTn id="10" dur="1250"/>
                                        <p:tgtEl>
                                          <p:spTgt spid="7"/>
                                        </p:tgtEl>
                                      </p:cBhvr>
                                    </p:animEffect>
                                  </p:childTnLst>
                                </p:cTn>
                              </p:par>
                              <p:par>
                                <p:cTn id="11" presetID="6" presetClass="entr" presetSubtype="32"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out)">
                                      <p:cBhvr>
                                        <p:cTn id="13" dur="1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txBox="1">
            <a:spLocks/>
          </p:cNvSpPr>
          <p:nvPr/>
        </p:nvSpPr>
        <p:spPr>
          <a:xfrm>
            <a:off x="803920" y="188640"/>
            <a:ext cx="9036496" cy="633413"/>
          </a:xfrm>
          <a:prstGeom prst="rect">
            <a:avLst/>
          </a:prstGeom>
          <a:noFill/>
        </p:spPr>
        <p:txBody>
          <a:bodyPr/>
          <a:lstStyle>
            <a:lvl1pPr algn="l" rtl="0" eaLnBrk="0" fontAlgn="base" hangingPunct="0">
              <a:spcBef>
                <a:spcPct val="0"/>
              </a:spcBef>
              <a:spcAft>
                <a:spcPct val="0"/>
              </a:spcAft>
              <a:defRPr kumimoji="1" sz="2800">
                <a:solidFill>
                  <a:schemeClr val="tx2"/>
                </a:solidFill>
                <a:latin typeface="標楷體" panose="03000509000000000000" pitchFamily="65" charset="-120"/>
                <a:ea typeface="標楷體" panose="03000509000000000000" pitchFamily="65" charset="-120"/>
                <a:cs typeface="+mj-cs"/>
              </a:defRPr>
            </a:lvl1pPr>
            <a:lvl2pPr algn="l" rtl="0" eaLnBrk="0" fontAlgn="base" hangingPunct="0">
              <a:spcBef>
                <a:spcPct val="0"/>
              </a:spcBef>
              <a:spcAft>
                <a:spcPct val="0"/>
              </a:spcAft>
              <a:defRPr kumimoji="1" sz="2800">
                <a:solidFill>
                  <a:schemeClr val="tx2"/>
                </a:solidFill>
                <a:latin typeface="Arial" charset="0"/>
                <a:ea typeface="華康新特明體" pitchFamily="49" charset="-120"/>
              </a:defRPr>
            </a:lvl2pPr>
            <a:lvl3pPr algn="l" rtl="0" eaLnBrk="0" fontAlgn="base" hangingPunct="0">
              <a:spcBef>
                <a:spcPct val="0"/>
              </a:spcBef>
              <a:spcAft>
                <a:spcPct val="0"/>
              </a:spcAft>
              <a:defRPr kumimoji="1" sz="2800">
                <a:solidFill>
                  <a:schemeClr val="tx2"/>
                </a:solidFill>
                <a:latin typeface="Arial" charset="0"/>
                <a:ea typeface="華康新特明體" pitchFamily="49" charset="-120"/>
              </a:defRPr>
            </a:lvl3pPr>
            <a:lvl4pPr algn="l" rtl="0" eaLnBrk="0" fontAlgn="base" hangingPunct="0">
              <a:spcBef>
                <a:spcPct val="0"/>
              </a:spcBef>
              <a:spcAft>
                <a:spcPct val="0"/>
              </a:spcAft>
              <a:defRPr kumimoji="1" sz="2800">
                <a:solidFill>
                  <a:schemeClr val="tx2"/>
                </a:solidFill>
                <a:latin typeface="Arial" charset="0"/>
                <a:ea typeface="華康新特明體" pitchFamily="49" charset="-120"/>
              </a:defRPr>
            </a:lvl4pPr>
            <a:lvl5pPr algn="l" rtl="0" eaLnBrk="0" fontAlgn="base" hangingPunct="0">
              <a:spcBef>
                <a:spcPct val="0"/>
              </a:spcBef>
              <a:spcAft>
                <a:spcPct val="0"/>
              </a:spcAft>
              <a:defRPr kumimoji="1" sz="2800">
                <a:solidFill>
                  <a:schemeClr val="tx2"/>
                </a:solidFill>
                <a:latin typeface="Arial" charset="0"/>
                <a:ea typeface="華康新特明體" pitchFamily="49" charset="-120"/>
              </a:defRPr>
            </a:lvl5pPr>
            <a:lvl6pPr marL="457200" algn="l" rtl="0" fontAlgn="base">
              <a:spcBef>
                <a:spcPct val="0"/>
              </a:spcBef>
              <a:spcAft>
                <a:spcPct val="0"/>
              </a:spcAft>
              <a:defRPr kumimoji="1" sz="2800">
                <a:solidFill>
                  <a:schemeClr val="tx2"/>
                </a:solidFill>
                <a:latin typeface="Arial" charset="0"/>
                <a:ea typeface="新細明體" charset="-120"/>
              </a:defRPr>
            </a:lvl6pPr>
            <a:lvl7pPr marL="914400" algn="l" rtl="0" fontAlgn="base">
              <a:spcBef>
                <a:spcPct val="0"/>
              </a:spcBef>
              <a:spcAft>
                <a:spcPct val="0"/>
              </a:spcAft>
              <a:defRPr kumimoji="1" sz="2800">
                <a:solidFill>
                  <a:schemeClr val="tx2"/>
                </a:solidFill>
                <a:latin typeface="Arial" charset="0"/>
                <a:ea typeface="新細明體" charset="-120"/>
              </a:defRPr>
            </a:lvl7pPr>
            <a:lvl8pPr marL="1371600" algn="l" rtl="0" fontAlgn="base">
              <a:spcBef>
                <a:spcPct val="0"/>
              </a:spcBef>
              <a:spcAft>
                <a:spcPct val="0"/>
              </a:spcAft>
              <a:defRPr kumimoji="1" sz="2800">
                <a:solidFill>
                  <a:schemeClr val="tx2"/>
                </a:solidFill>
                <a:latin typeface="Arial" charset="0"/>
                <a:ea typeface="新細明體" charset="-120"/>
              </a:defRPr>
            </a:lvl8pPr>
            <a:lvl9pPr marL="1828800" algn="l" rtl="0" fontAlgn="base">
              <a:spcBef>
                <a:spcPct val="0"/>
              </a:spcBef>
              <a:spcAft>
                <a:spcPct val="0"/>
              </a:spcAft>
              <a:defRPr kumimoji="1" sz="2800">
                <a:solidFill>
                  <a:schemeClr val="tx2"/>
                </a:solidFill>
                <a:latin typeface="Arial" charset="0"/>
                <a:ea typeface="新細明體" charset="-120"/>
              </a:defRPr>
            </a:lvl9pPr>
          </a:lstStyle>
          <a:p>
            <a:r>
              <a:rPr lang="zh-TW" altLang="en-US" sz="2400" b="1" kern="0" dirty="0" smtClean="0">
                <a:solidFill>
                  <a:schemeClr val="tx1"/>
                </a:solidFill>
                <a:latin typeface="Times New Roman" panose="02020603050405020304" pitchFamily="18" charset="0"/>
                <a:cs typeface="Times New Roman" panose="02020603050405020304" pitchFamily="18" charset="0"/>
              </a:rPr>
              <a:t>備</a:t>
            </a:r>
            <a:r>
              <a:rPr lang="zh-TW" altLang="en-US" sz="2400" b="1" kern="0" dirty="0">
                <a:solidFill>
                  <a:schemeClr val="tx1"/>
                </a:solidFill>
                <a:latin typeface="Times New Roman" panose="02020603050405020304" pitchFamily="18" charset="0"/>
                <a:cs typeface="Times New Roman" panose="02020603050405020304" pitchFamily="18" charset="0"/>
              </a:rPr>
              <a:t>審資料上傳截止日期</a:t>
            </a:r>
          </a:p>
        </p:txBody>
      </p:sp>
      <p:graphicFrame>
        <p:nvGraphicFramePr>
          <p:cNvPr id="3" name="內容版面配置區 4"/>
          <p:cNvGraphicFramePr>
            <a:graphicFrameLocks/>
          </p:cNvGraphicFramePr>
          <p:nvPr>
            <p:extLst/>
          </p:nvPr>
        </p:nvGraphicFramePr>
        <p:xfrm>
          <a:off x="1264210" y="1052736"/>
          <a:ext cx="9656325" cy="4968550"/>
        </p:xfrm>
        <a:graphic>
          <a:graphicData uri="http://schemas.openxmlformats.org/drawingml/2006/table">
            <a:tbl>
              <a:tblPr>
                <a:tableStyleId>{5C22544A-7EE6-4342-B048-85BDC9FD1C3A}</a:tableStyleId>
              </a:tblPr>
              <a:tblGrid>
                <a:gridCol w="2154720">
                  <a:extLst>
                    <a:ext uri="{9D8B030D-6E8A-4147-A177-3AD203B41FA5}">
                      <a16:colId xmlns:a16="http://schemas.microsoft.com/office/drawing/2014/main" xmlns="" val="20000"/>
                    </a:ext>
                  </a:extLst>
                </a:gridCol>
                <a:gridCol w="1037456">
                  <a:extLst>
                    <a:ext uri="{9D8B030D-6E8A-4147-A177-3AD203B41FA5}">
                      <a16:colId xmlns:a16="http://schemas.microsoft.com/office/drawing/2014/main" xmlns="" val="20001"/>
                    </a:ext>
                  </a:extLst>
                </a:gridCol>
                <a:gridCol w="957652">
                  <a:extLst>
                    <a:ext uri="{9D8B030D-6E8A-4147-A177-3AD203B41FA5}">
                      <a16:colId xmlns:a16="http://schemas.microsoft.com/office/drawing/2014/main" xmlns="" val="20002"/>
                    </a:ext>
                  </a:extLst>
                </a:gridCol>
                <a:gridCol w="957652">
                  <a:extLst>
                    <a:ext uri="{9D8B030D-6E8A-4147-A177-3AD203B41FA5}">
                      <a16:colId xmlns:a16="http://schemas.microsoft.com/office/drawing/2014/main" xmlns="" val="20003"/>
                    </a:ext>
                  </a:extLst>
                </a:gridCol>
                <a:gridCol w="957652">
                  <a:extLst>
                    <a:ext uri="{9D8B030D-6E8A-4147-A177-3AD203B41FA5}">
                      <a16:colId xmlns:a16="http://schemas.microsoft.com/office/drawing/2014/main" xmlns="" val="20004"/>
                    </a:ext>
                  </a:extLst>
                </a:gridCol>
                <a:gridCol w="1501341">
                  <a:extLst>
                    <a:ext uri="{9D8B030D-6E8A-4147-A177-3AD203B41FA5}">
                      <a16:colId xmlns:a16="http://schemas.microsoft.com/office/drawing/2014/main" xmlns="" val="20005"/>
                    </a:ext>
                  </a:extLst>
                </a:gridCol>
                <a:gridCol w="1044926">
                  <a:extLst>
                    <a:ext uri="{9D8B030D-6E8A-4147-A177-3AD203B41FA5}">
                      <a16:colId xmlns:a16="http://schemas.microsoft.com/office/drawing/2014/main" xmlns="" val="20006"/>
                    </a:ext>
                  </a:extLst>
                </a:gridCol>
                <a:gridCol w="1044926">
                  <a:extLst>
                    <a:ext uri="{9D8B030D-6E8A-4147-A177-3AD203B41FA5}">
                      <a16:colId xmlns:a16="http://schemas.microsoft.com/office/drawing/2014/main" xmlns="" val="20007"/>
                    </a:ext>
                  </a:extLst>
                </a:gridCol>
              </a:tblGrid>
              <a:tr h="772246">
                <a:tc>
                  <a:txBody>
                    <a:bodyPr/>
                    <a:lstStyle/>
                    <a:p>
                      <a:pPr algn="ctr">
                        <a:lnSpc>
                          <a:spcPts val="1800"/>
                        </a:lnSpc>
                        <a:spcAft>
                          <a:spcPts val="0"/>
                        </a:spcAft>
                      </a:pPr>
                      <a:r>
                        <a:rPr lang="zh-TW" altLang="en-US" sz="2000" b="1" spc="100" baseline="0" dirty="0" smtClean="0">
                          <a:solidFill>
                            <a:srgbClr val="0000FF"/>
                          </a:solidFill>
                          <a:effectLst/>
                          <a:latin typeface="Book Antiqua" panose="02040602050305030304" pitchFamily="18" charset="0"/>
                          <a:ea typeface="華康儷楷書" panose="03000509000000000000" pitchFamily="65" charset="-120"/>
                        </a:rPr>
                        <a:t>學習歷程</a:t>
                      </a:r>
                      <a:endParaRPr lang="en-US" altLang="zh-TW" sz="2000" b="1" spc="100" baseline="0" dirty="0" smtClean="0">
                        <a:solidFill>
                          <a:srgbClr val="0000FF"/>
                        </a:solidFill>
                        <a:effectLst/>
                        <a:latin typeface="Book Antiqua" panose="02040602050305030304" pitchFamily="18" charset="0"/>
                        <a:ea typeface="華康儷楷書" panose="03000509000000000000" pitchFamily="65" charset="-120"/>
                      </a:endParaRPr>
                    </a:p>
                    <a:p>
                      <a:pPr algn="ctr">
                        <a:lnSpc>
                          <a:spcPts val="1800"/>
                        </a:lnSpc>
                        <a:spcAft>
                          <a:spcPts val="0"/>
                        </a:spcAft>
                      </a:pPr>
                      <a:r>
                        <a:rPr lang="zh-TW" sz="2000" b="1" spc="100" baseline="0" dirty="0" smtClean="0">
                          <a:solidFill>
                            <a:srgbClr val="0000FF"/>
                          </a:solidFill>
                          <a:effectLst/>
                          <a:latin typeface="Book Antiqua" panose="02040602050305030304" pitchFamily="18" charset="0"/>
                          <a:ea typeface="華康儷楷書" panose="03000509000000000000" pitchFamily="65" charset="-120"/>
                        </a:rPr>
                        <a:t>備</a:t>
                      </a:r>
                      <a:r>
                        <a:rPr lang="zh-TW" sz="2000" b="1" spc="100" baseline="0" dirty="0">
                          <a:solidFill>
                            <a:srgbClr val="0000FF"/>
                          </a:solidFill>
                          <a:effectLst/>
                          <a:latin typeface="Book Antiqua" panose="02040602050305030304" pitchFamily="18" charset="0"/>
                          <a:ea typeface="華康儷楷書" panose="03000509000000000000" pitchFamily="65" charset="-120"/>
                        </a:rPr>
                        <a:t>審</a:t>
                      </a:r>
                      <a:r>
                        <a:rPr lang="zh-TW" sz="2000" b="1" spc="100" baseline="0" dirty="0" smtClean="0">
                          <a:solidFill>
                            <a:srgbClr val="0000FF"/>
                          </a:solidFill>
                          <a:effectLst/>
                          <a:latin typeface="Book Antiqua" panose="02040602050305030304" pitchFamily="18" charset="0"/>
                          <a:ea typeface="華康儷楷書" panose="03000509000000000000" pitchFamily="65" charset="-120"/>
                        </a:rPr>
                        <a:t>資料</a:t>
                      </a:r>
                      <a:endParaRPr lang="en-US" altLang="zh-TW" sz="2000" b="1" spc="100" baseline="0" dirty="0" smtClean="0">
                        <a:solidFill>
                          <a:srgbClr val="0000FF"/>
                        </a:solidFill>
                        <a:effectLst/>
                        <a:latin typeface="Book Antiqua" panose="02040602050305030304" pitchFamily="18" charset="0"/>
                        <a:ea typeface="華康儷楷書" panose="03000509000000000000" pitchFamily="65" charset="-120"/>
                      </a:endParaRPr>
                    </a:p>
                    <a:p>
                      <a:pPr algn="ctr">
                        <a:lnSpc>
                          <a:spcPts val="1800"/>
                        </a:lnSpc>
                        <a:spcAft>
                          <a:spcPts val="0"/>
                        </a:spcAft>
                      </a:pPr>
                      <a:r>
                        <a:rPr lang="zh-TW" sz="2000" b="1" spc="100" baseline="0" dirty="0" smtClean="0">
                          <a:solidFill>
                            <a:srgbClr val="0000FF"/>
                          </a:solidFill>
                          <a:effectLst/>
                          <a:latin typeface="Book Antiqua" panose="02040602050305030304" pitchFamily="18" charset="0"/>
                          <a:ea typeface="華康儷楷書" panose="03000509000000000000" pitchFamily="65" charset="-120"/>
                        </a:rPr>
                        <a:t>上傳截止</a:t>
                      </a:r>
                      <a:r>
                        <a:rPr lang="zh-TW" sz="2000" b="1" spc="100" baseline="0" dirty="0">
                          <a:solidFill>
                            <a:srgbClr val="0000FF"/>
                          </a:solidFill>
                          <a:effectLst/>
                          <a:latin typeface="Book Antiqua" panose="02040602050305030304" pitchFamily="18" charset="0"/>
                          <a:ea typeface="華康儷楷書" panose="03000509000000000000" pitchFamily="65" charset="-120"/>
                        </a:rPr>
                        <a:t>日期</a:t>
                      </a:r>
                    </a:p>
                  </a:txBody>
                  <a:tcPr marL="9525" marR="9525" marT="9525" marB="0" anchor="ctr">
                    <a:lnL w="28575"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solidFill>
                      <a:schemeClr val="bg1"/>
                    </a:solidFill>
                  </a:tcPr>
                </a:tc>
                <a:tc>
                  <a:txBody>
                    <a:bodyPr/>
                    <a:lstStyle/>
                    <a:p>
                      <a:pPr algn="ctr">
                        <a:lnSpc>
                          <a:spcPts val="1800"/>
                        </a:lnSpc>
                        <a:spcAft>
                          <a:spcPts val="0"/>
                        </a:spcAft>
                      </a:pPr>
                      <a:r>
                        <a:rPr lang="zh-TW" sz="2000" dirty="0">
                          <a:solidFill>
                            <a:srgbClr val="0000FF"/>
                          </a:solidFill>
                          <a:effectLst/>
                          <a:latin typeface="Book Antiqua" panose="02040602050305030304" pitchFamily="18" charset="0"/>
                          <a:ea typeface="華康儷楷書" panose="03000509000000000000" pitchFamily="65" charset="-120"/>
                        </a:rPr>
                        <a:t>校</a:t>
                      </a:r>
                      <a:r>
                        <a:rPr lang="en-US" altLang="zh-TW" sz="2000" dirty="0">
                          <a:solidFill>
                            <a:srgbClr val="0000FF"/>
                          </a:solidFill>
                          <a:effectLst/>
                          <a:latin typeface="Book Antiqua" panose="02040602050305030304" pitchFamily="18" charset="0"/>
                          <a:ea typeface="華康儷楷書" panose="03000509000000000000" pitchFamily="65" charset="-120"/>
                        </a:rPr>
                        <a:t> </a:t>
                      </a:r>
                      <a:r>
                        <a:rPr lang="zh-TW" sz="2000" dirty="0">
                          <a:solidFill>
                            <a:srgbClr val="0000FF"/>
                          </a:solidFill>
                          <a:effectLst/>
                          <a:latin typeface="Book Antiqua" panose="02040602050305030304" pitchFamily="18" charset="0"/>
                          <a:ea typeface="華康儷楷書" panose="03000509000000000000" pitchFamily="65" charset="-120"/>
                        </a:rPr>
                        <a:t>數</a:t>
                      </a:r>
                    </a:p>
                  </a:txBody>
                  <a:tcPr marL="9525" marR="9525" marT="9525" marB="0" anchor="ctr">
                    <a:lnL w="12700" cap="flat" cmpd="sng" algn="ctr">
                      <a:solidFill>
                        <a:srgbClr val="0070C0"/>
                      </a:solidFill>
                      <a:prstDash val="solid"/>
                      <a:round/>
                      <a:headEnd type="none" w="med" len="med"/>
                      <a:tailEnd type="none" w="med" len="med"/>
                    </a:lnL>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solidFill>
                      <a:schemeClr val="accent1">
                        <a:lumMod val="20000"/>
                        <a:lumOff val="80000"/>
                      </a:schemeClr>
                    </a:solidFill>
                  </a:tcPr>
                </a:tc>
                <a:tc>
                  <a:txBody>
                    <a:bodyPr/>
                    <a:lstStyle/>
                    <a:p>
                      <a:pPr algn="ctr">
                        <a:lnSpc>
                          <a:spcPts val="1800"/>
                        </a:lnSpc>
                        <a:spcAft>
                          <a:spcPts val="0"/>
                        </a:spcAft>
                      </a:pPr>
                      <a:r>
                        <a:rPr lang="zh-TW" sz="2000" dirty="0">
                          <a:solidFill>
                            <a:srgbClr val="0000FF"/>
                          </a:solidFill>
                          <a:effectLst/>
                          <a:latin typeface="Book Antiqua" panose="02040602050305030304" pitchFamily="18" charset="0"/>
                          <a:ea typeface="華康儷楷書" panose="03000509000000000000" pitchFamily="65" charset="-120"/>
                        </a:rPr>
                        <a:t>系</a:t>
                      </a:r>
                      <a:r>
                        <a:rPr lang="en-US" altLang="zh-TW" sz="2000" dirty="0">
                          <a:solidFill>
                            <a:srgbClr val="0000FF"/>
                          </a:solidFill>
                          <a:effectLst/>
                          <a:latin typeface="Book Antiqua" panose="02040602050305030304" pitchFamily="18" charset="0"/>
                          <a:ea typeface="華康儷楷書" panose="03000509000000000000" pitchFamily="65" charset="-120"/>
                        </a:rPr>
                        <a:t> </a:t>
                      </a:r>
                      <a:r>
                        <a:rPr lang="zh-TW" sz="2000" dirty="0">
                          <a:solidFill>
                            <a:srgbClr val="0000FF"/>
                          </a:solidFill>
                          <a:effectLst/>
                          <a:latin typeface="Book Antiqua" panose="02040602050305030304" pitchFamily="18" charset="0"/>
                          <a:ea typeface="華康儷楷書" panose="03000509000000000000" pitchFamily="65" charset="-120"/>
                        </a:rPr>
                        <a:t>數</a:t>
                      </a:r>
                    </a:p>
                  </a:txBody>
                  <a:tcPr marL="9525" marR="9525" marT="9525" marB="0" anchor="ct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solidFill>
                      <a:schemeClr val="accent1">
                        <a:lumMod val="20000"/>
                        <a:lumOff val="80000"/>
                      </a:schemeClr>
                    </a:solidFill>
                  </a:tcPr>
                </a:tc>
                <a:tc>
                  <a:txBody>
                    <a:bodyPr/>
                    <a:lstStyle/>
                    <a:p>
                      <a:pPr algn="ctr">
                        <a:lnSpc>
                          <a:spcPts val="1800"/>
                        </a:lnSpc>
                        <a:spcAft>
                          <a:spcPts val="0"/>
                        </a:spcAft>
                      </a:pPr>
                      <a:r>
                        <a:rPr lang="zh-TW" sz="1600" dirty="0">
                          <a:solidFill>
                            <a:srgbClr val="0000FF"/>
                          </a:solidFill>
                          <a:effectLst/>
                          <a:latin typeface="Book Antiqua" panose="02040602050305030304" pitchFamily="18" charset="0"/>
                          <a:ea typeface="華康儷楷書" panose="03000509000000000000" pitchFamily="65" charset="-120"/>
                        </a:rPr>
                        <a:t>系數</a:t>
                      </a:r>
                    </a:p>
                    <a:p>
                      <a:pPr algn="ctr">
                        <a:lnSpc>
                          <a:spcPts val="1800"/>
                        </a:lnSpc>
                        <a:spcAft>
                          <a:spcPts val="0"/>
                        </a:spcAft>
                      </a:pPr>
                      <a:r>
                        <a:rPr lang="zh-TW" sz="1600">
                          <a:solidFill>
                            <a:srgbClr val="0000FF"/>
                          </a:solidFill>
                          <a:effectLst/>
                          <a:latin typeface="Book Antiqua" panose="02040602050305030304" pitchFamily="18" charset="0"/>
                          <a:ea typeface="華康儷楷書" panose="03000509000000000000" pitchFamily="65" charset="-120"/>
                        </a:rPr>
                        <a:t>比例</a:t>
                      </a:r>
                      <a:r>
                        <a:rPr lang="en-US" sz="1600" smtClean="0">
                          <a:solidFill>
                            <a:srgbClr val="0000FF"/>
                          </a:solidFill>
                          <a:effectLst/>
                          <a:latin typeface="Book Antiqua" panose="02040602050305030304" pitchFamily="18" charset="0"/>
                          <a:ea typeface="華康儷楷書" panose="03000509000000000000" pitchFamily="65" charset="-120"/>
                        </a:rPr>
                        <a:t>(%)</a:t>
                      </a:r>
                      <a:endParaRPr lang="zh-TW" sz="1600" dirty="0">
                        <a:solidFill>
                          <a:srgbClr val="0000FF"/>
                        </a:solidFill>
                        <a:effectLst/>
                        <a:latin typeface="Book Antiqua" panose="02040602050305030304" pitchFamily="18" charset="0"/>
                        <a:ea typeface="華康儷楷書" panose="03000509000000000000" pitchFamily="65" charset="-120"/>
                      </a:endParaRPr>
                    </a:p>
                  </a:txBody>
                  <a:tcPr marL="9525" marR="9525" marT="9525" marB="0" anchor="ct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solidFill>
                      <a:schemeClr val="accent1">
                        <a:lumMod val="20000"/>
                        <a:lumOff val="80000"/>
                      </a:schemeClr>
                    </a:solidFill>
                  </a:tcPr>
                </a:tc>
                <a:tc>
                  <a:txBody>
                    <a:bodyPr/>
                    <a:lstStyle/>
                    <a:p>
                      <a:pPr algn="ctr">
                        <a:lnSpc>
                          <a:spcPts val="1800"/>
                        </a:lnSpc>
                        <a:spcAft>
                          <a:spcPts val="0"/>
                        </a:spcAft>
                      </a:pPr>
                      <a:r>
                        <a:rPr lang="zh-TW" sz="1600" dirty="0">
                          <a:solidFill>
                            <a:srgbClr val="0000FF"/>
                          </a:solidFill>
                          <a:effectLst/>
                          <a:latin typeface="Book Antiqua" panose="02040602050305030304" pitchFamily="18" charset="0"/>
                          <a:ea typeface="華康儷楷書" panose="03000509000000000000" pitchFamily="65" charset="-120"/>
                        </a:rPr>
                        <a:t>系數累計</a:t>
                      </a:r>
                      <a:r>
                        <a:rPr lang="zh-TW" sz="1600">
                          <a:solidFill>
                            <a:srgbClr val="0000FF"/>
                          </a:solidFill>
                          <a:effectLst/>
                          <a:latin typeface="Book Antiqua" panose="02040602050305030304" pitchFamily="18" charset="0"/>
                          <a:ea typeface="華康儷楷書" panose="03000509000000000000" pitchFamily="65" charset="-120"/>
                        </a:rPr>
                        <a:t>比例</a:t>
                      </a:r>
                      <a:r>
                        <a:rPr lang="en-US" sz="1600" smtClean="0">
                          <a:solidFill>
                            <a:srgbClr val="0000FF"/>
                          </a:solidFill>
                          <a:effectLst/>
                          <a:latin typeface="Book Antiqua" panose="02040602050305030304" pitchFamily="18" charset="0"/>
                          <a:ea typeface="華康儷楷書" panose="03000509000000000000" pitchFamily="65" charset="-120"/>
                        </a:rPr>
                        <a:t>(%)</a:t>
                      </a:r>
                      <a:endParaRPr lang="zh-TW" sz="1600" dirty="0">
                        <a:solidFill>
                          <a:srgbClr val="0000FF"/>
                        </a:solidFill>
                        <a:effectLst/>
                        <a:latin typeface="Book Antiqua" panose="02040602050305030304" pitchFamily="18" charset="0"/>
                        <a:ea typeface="華康儷楷書" panose="03000509000000000000" pitchFamily="65" charset="-120"/>
                      </a:endParaRPr>
                    </a:p>
                  </a:txBody>
                  <a:tcPr marL="9525" marR="9525" marT="9525" marB="0" anchor="ctr">
                    <a:lnR w="12700"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solidFill>
                      <a:schemeClr val="accent1">
                        <a:lumMod val="20000"/>
                        <a:lumOff val="80000"/>
                      </a:schemeClr>
                    </a:solidFill>
                  </a:tcPr>
                </a:tc>
                <a:tc>
                  <a:txBody>
                    <a:bodyPr/>
                    <a:lstStyle/>
                    <a:p>
                      <a:pPr algn="ctr">
                        <a:lnSpc>
                          <a:spcPts val="1800"/>
                        </a:lnSpc>
                        <a:spcAft>
                          <a:spcPts val="0"/>
                        </a:spcAft>
                      </a:pPr>
                      <a:r>
                        <a:rPr lang="zh-TW" sz="1600" dirty="0">
                          <a:solidFill>
                            <a:srgbClr val="FF0000"/>
                          </a:solidFill>
                          <a:effectLst/>
                          <a:latin typeface="Book Antiqua" panose="02040602050305030304" pitchFamily="18" charset="0"/>
                          <a:ea typeface="華康儷楷書" panose="03000509000000000000" pitchFamily="65" charset="-120"/>
                        </a:rPr>
                        <a:t>一般生</a:t>
                      </a:r>
                      <a:r>
                        <a:rPr lang="en-US" altLang="zh-TW" sz="1600" dirty="0">
                          <a:solidFill>
                            <a:srgbClr val="FF0000"/>
                          </a:solidFill>
                          <a:effectLst/>
                          <a:latin typeface="Book Antiqua" panose="02040602050305030304" pitchFamily="18" charset="0"/>
                          <a:ea typeface="華康儷楷書" panose="03000509000000000000" pitchFamily="65" charset="-120"/>
                        </a:rPr>
                        <a:t>(</a:t>
                      </a:r>
                      <a:r>
                        <a:rPr lang="zh-TW" altLang="en-US" sz="1600" dirty="0">
                          <a:solidFill>
                            <a:srgbClr val="FF0000"/>
                          </a:solidFill>
                          <a:effectLst/>
                          <a:latin typeface="Book Antiqua" panose="02040602050305030304" pitchFamily="18" charset="0"/>
                          <a:ea typeface="華康儷楷書" panose="03000509000000000000" pitchFamily="65" charset="-120"/>
                        </a:rPr>
                        <a:t>含低收</a:t>
                      </a:r>
                      <a:r>
                        <a:rPr lang="en-US" altLang="zh-TW" sz="1600" dirty="0">
                          <a:solidFill>
                            <a:srgbClr val="FF0000"/>
                          </a:solidFill>
                          <a:effectLst/>
                          <a:latin typeface="Book Antiqua" panose="02040602050305030304" pitchFamily="18" charset="0"/>
                          <a:ea typeface="華康儷楷書" panose="03000509000000000000" pitchFamily="65" charset="-120"/>
                        </a:rPr>
                        <a:t>)</a:t>
                      </a:r>
                      <a:endParaRPr lang="zh-TW" sz="1600" dirty="0">
                        <a:solidFill>
                          <a:srgbClr val="FF0000"/>
                        </a:solidFill>
                        <a:effectLst/>
                        <a:latin typeface="Book Antiqua" panose="02040602050305030304" pitchFamily="18" charset="0"/>
                        <a:ea typeface="華康儷楷書" panose="03000509000000000000" pitchFamily="65" charset="-120"/>
                      </a:endParaRPr>
                    </a:p>
                    <a:p>
                      <a:pPr algn="ctr">
                        <a:lnSpc>
                          <a:spcPts val="1800"/>
                        </a:lnSpc>
                        <a:spcAft>
                          <a:spcPts val="0"/>
                        </a:spcAft>
                      </a:pPr>
                      <a:r>
                        <a:rPr lang="zh-TW" sz="1600" dirty="0">
                          <a:solidFill>
                            <a:srgbClr val="FF0000"/>
                          </a:solidFill>
                          <a:effectLst/>
                          <a:latin typeface="Book Antiqua" panose="02040602050305030304" pitchFamily="18" charset="0"/>
                          <a:ea typeface="華康儷楷書" panose="03000509000000000000" pitchFamily="65" charset="-120"/>
                        </a:rPr>
                        <a:t>招生名額</a:t>
                      </a:r>
                    </a:p>
                  </a:txBody>
                  <a:tcPr marL="9525" marR="9525" marT="9525" marB="0" anchor="ctr">
                    <a:lnL w="12700" cap="flat" cmpd="sng" algn="ctr">
                      <a:solidFill>
                        <a:srgbClr val="0070C0"/>
                      </a:solidFill>
                      <a:prstDash val="solid"/>
                      <a:round/>
                      <a:headEnd type="none" w="med" len="med"/>
                      <a:tailEnd type="none" w="med" len="med"/>
                    </a:lnL>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solidFill>
                      <a:schemeClr val="accent6">
                        <a:lumMod val="20000"/>
                        <a:lumOff val="80000"/>
                      </a:schemeClr>
                    </a:solidFill>
                  </a:tcPr>
                </a:tc>
                <a:tc>
                  <a:txBody>
                    <a:bodyPr/>
                    <a:lstStyle/>
                    <a:p>
                      <a:pPr algn="ctr">
                        <a:lnSpc>
                          <a:spcPts val="1800"/>
                        </a:lnSpc>
                        <a:spcAft>
                          <a:spcPts val="0"/>
                        </a:spcAft>
                      </a:pPr>
                      <a:r>
                        <a:rPr lang="zh-TW" sz="1600" dirty="0">
                          <a:solidFill>
                            <a:srgbClr val="FF0000"/>
                          </a:solidFill>
                          <a:effectLst/>
                          <a:latin typeface="Book Antiqua" panose="02040602050305030304" pitchFamily="18" charset="0"/>
                          <a:ea typeface="華康儷楷書" panose="03000509000000000000" pitchFamily="65" charset="-120"/>
                        </a:rPr>
                        <a:t>名額</a:t>
                      </a:r>
                    </a:p>
                    <a:p>
                      <a:pPr algn="ctr">
                        <a:lnSpc>
                          <a:spcPts val="1800"/>
                        </a:lnSpc>
                        <a:spcAft>
                          <a:spcPts val="0"/>
                        </a:spcAft>
                      </a:pPr>
                      <a:r>
                        <a:rPr lang="zh-TW" sz="1600">
                          <a:solidFill>
                            <a:srgbClr val="FF0000"/>
                          </a:solidFill>
                          <a:effectLst/>
                          <a:latin typeface="Book Antiqua" panose="02040602050305030304" pitchFamily="18" charset="0"/>
                          <a:ea typeface="華康儷楷書" panose="03000509000000000000" pitchFamily="65" charset="-120"/>
                        </a:rPr>
                        <a:t>比例</a:t>
                      </a:r>
                      <a:r>
                        <a:rPr lang="en-US" sz="1600" smtClean="0">
                          <a:solidFill>
                            <a:srgbClr val="FF0000"/>
                          </a:solidFill>
                          <a:effectLst/>
                          <a:latin typeface="Book Antiqua" panose="02040602050305030304" pitchFamily="18" charset="0"/>
                          <a:ea typeface="華康儷楷書" panose="03000509000000000000" pitchFamily="65" charset="-120"/>
                        </a:rPr>
                        <a:t>(%)</a:t>
                      </a:r>
                      <a:endParaRPr lang="zh-TW" sz="1600" dirty="0">
                        <a:solidFill>
                          <a:srgbClr val="FF0000"/>
                        </a:solidFill>
                        <a:effectLst/>
                        <a:latin typeface="Book Antiqua" panose="02040602050305030304" pitchFamily="18" charset="0"/>
                        <a:ea typeface="華康儷楷書" panose="03000509000000000000" pitchFamily="65" charset="-120"/>
                      </a:endParaRPr>
                    </a:p>
                  </a:txBody>
                  <a:tcPr marL="9525" marR="9525" marT="9525" marB="0" anchor="ct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solidFill>
                      <a:schemeClr val="accent6">
                        <a:lumMod val="20000"/>
                        <a:lumOff val="80000"/>
                      </a:schemeClr>
                    </a:solidFill>
                  </a:tcPr>
                </a:tc>
                <a:tc>
                  <a:txBody>
                    <a:bodyPr/>
                    <a:lstStyle/>
                    <a:p>
                      <a:pPr algn="ctr">
                        <a:lnSpc>
                          <a:spcPts val="1800"/>
                        </a:lnSpc>
                        <a:spcAft>
                          <a:spcPts val="0"/>
                        </a:spcAft>
                      </a:pPr>
                      <a:r>
                        <a:rPr lang="zh-TW" sz="1600" dirty="0">
                          <a:solidFill>
                            <a:srgbClr val="FF0000"/>
                          </a:solidFill>
                          <a:effectLst/>
                          <a:latin typeface="Book Antiqua" panose="02040602050305030304" pitchFamily="18" charset="0"/>
                          <a:ea typeface="華康儷楷書" panose="03000509000000000000" pitchFamily="65" charset="-120"/>
                        </a:rPr>
                        <a:t>名額累計</a:t>
                      </a:r>
                      <a:r>
                        <a:rPr lang="zh-TW" sz="1600">
                          <a:solidFill>
                            <a:srgbClr val="FF0000"/>
                          </a:solidFill>
                          <a:effectLst/>
                          <a:latin typeface="Book Antiqua" panose="02040602050305030304" pitchFamily="18" charset="0"/>
                          <a:ea typeface="華康儷楷書" panose="03000509000000000000" pitchFamily="65" charset="-120"/>
                        </a:rPr>
                        <a:t>比例</a:t>
                      </a:r>
                      <a:r>
                        <a:rPr lang="en-US" sz="1600" smtClean="0">
                          <a:solidFill>
                            <a:srgbClr val="FF0000"/>
                          </a:solidFill>
                          <a:effectLst/>
                          <a:latin typeface="Book Antiqua" panose="02040602050305030304" pitchFamily="18" charset="0"/>
                          <a:ea typeface="華康儷楷書" panose="03000509000000000000" pitchFamily="65" charset="-120"/>
                        </a:rPr>
                        <a:t>(%)</a:t>
                      </a:r>
                      <a:endParaRPr lang="zh-TW" sz="1600" dirty="0">
                        <a:solidFill>
                          <a:srgbClr val="FF0000"/>
                        </a:solidFill>
                        <a:effectLst/>
                        <a:latin typeface="Book Antiqua" panose="02040602050305030304" pitchFamily="18" charset="0"/>
                        <a:ea typeface="華康儷楷書" panose="03000509000000000000" pitchFamily="65" charset="-120"/>
                      </a:endParaRPr>
                    </a:p>
                  </a:txBody>
                  <a:tcPr marL="9525" marR="9525" marT="9525" marB="0" anchor="ctr">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10000"/>
                  </a:ext>
                </a:extLst>
              </a:tr>
              <a:tr h="524538">
                <a:tc>
                  <a:txBody>
                    <a:bodyPr/>
                    <a:lstStyle/>
                    <a:p>
                      <a:pPr marL="0" algn="ctr" defTabSz="914400" rtl="0" eaLnBrk="1" fontAlgn="b" latinLnBrk="0" hangingPunct="1">
                        <a:lnSpc>
                          <a:spcPts val="1800"/>
                        </a:lnSpc>
                        <a:spcBef>
                          <a:spcPts val="0"/>
                        </a:spcBef>
                        <a:spcAft>
                          <a:spcPts val="0"/>
                        </a:spcAft>
                      </a:pPr>
                      <a:r>
                        <a:rPr lang="en-US" altLang="zh-TW" sz="1800" kern="1200" dirty="0" smtClean="0">
                          <a:solidFill>
                            <a:schemeClr val="dk1"/>
                          </a:solidFill>
                          <a:effectLst/>
                          <a:latin typeface="Times New Roman" panose="02020603050405020304" pitchFamily="18" charset="0"/>
                          <a:ea typeface="華康儷楷書" panose="03000509000000000000" pitchFamily="65" charset="-120"/>
                          <a:cs typeface="Times New Roman" panose="02020603050405020304" pitchFamily="18" charset="0"/>
                        </a:rPr>
                        <a:t>111-06-03 21:00</a:t>
                      </a:r>
                      <a:endParaRPr lang="en-US" altLang="zh-TW" sz="1800" kern="1200" dirty="0">
                        <a:solidFill>
                          <a:schemeClr val="dk1"/>
                        </a:solidFill>
                        <a:effectLst/>
                        <a:latin typeface="Times New Roman" panose="02020603050405020304" pitchFamily="18" charset="0"/>
                        <a:ea typeface="華康儷楷書" panose="03000509000000000000" pitchFamily="65" charset="-120"/>
                        <a:cs typeface="Times New Roman" panose="02020603050405020304" pitchFamily="18" charset="0"/>
                      </a:endParaRPr>
                    </a:p>
                  </a:txBody>
                  <a:tcPr marL="9525" marR="9525" marT="9525" marB="0" anchor="ctr">
                    <a:lnL w="28575"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spcAft>
                          <a:spcPts val="0"/>
                        </a:spcAft>
                      </a:pPr>
                      <a:r>
                        <a:rPr lang="en-US" sz="1800" kern="100" dirty="0">
                          <a:solidFill>
                            <a:schemeClr val="tx1"/>
                          </a:solidFill>
                          <a:effectLst/>
                          <a:latin typeface="Times New Roman" panose="02020603050405020304" pitchFamily="18" charset="0"/>
                          <a:ea typeface="華康儷楷書" panose="03000509000000000000" pitchFamily="65" charset="-120"/>
                          <a:cs typeface="Times New Roman" panose="02020603050405020304" pitchFamily="18" charset="0"/>
                        </a:rPr>
                        <a:t>2</a:t>
                      </a:r>
                      <a:endParaRPr lang="zh-TW" sz="1800" kern="100" dirty="0">
                        <a:solidFill>
                          <a:schemeClr val="tx1"/>
                        </a:solidFill>
                        <a:effectLst/>
                        <a:latin typeface="Times New Roman" panose="02020603050405020304" pitchFamily="18" charset="0"/>
                        <a:ea typeface="華康儷楷書" panose="03000509000000000000" pitchFamily="65" charset="-120"/>
                        <a:cs typeface="Times New Roman" panose="02020603050405020304" pitchFamily="18" charset="0"/>
                      </a:endParaRPr>
                    </a:p>
                  </a:txBody>
                  <a:tcPr marL="17780" marR="17780" marT="0" marB="0" anchor="ctr">
                    <a:lnL w="12700" cap="flat" cmpd="sng" algn="ctr">
                      <a:solidFill>
                        <a:srgbClr val="0070C0"/>
                      </a:solidFill>
                      <a:prstDash val="solid"/>
                      <a:round/>
                      <a:headEnd type="none" w="med" len="med"/>
                      <a:tailEnd type="none" w="med" len="med"/>
                    </a:lnL>
                    <a:lnT w="28575"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spcAft>
                          <a:spcPts val="0"/>
                        </a:spcAft>
                      </a:pPr>
                      <a:r>
                        <a:rPr lang="en-US" sz="1800" kern="100" dirty="0">
                          <a:solidFill>
                            <a:srgbClr val="0000FF"/>
                          </a:solidFill>
                          <a:effectLst/>
                          <a:latin typeface="Times New Roman" panose="02020603050405020304" pitchFamily="18" charset="0"/>
                          <a:ea typeface="華康儷楷書" panose="03000509000000000000" pitchFamily="65" charset="-120"/>
                          <a:cs typeface="Times New Roman" panose="02020603050405020304" pitchFamily="18" charset="0"/>
                        </a:rPr>
                        <a:t>40</a:t>
                      </a:r>
                      <a:endParaRPr lang="zh-TW" sz="1800" kern="100" dirty="0">
                        <a:solidFill>
                          <a:srgbClr val="0000FF"/>
                        </a:solidFill>
                        <a:effectLst/>
                        <a:latin typeface="Times New Roman" panose="02020603050405020304" pitchFamily="18" charset="0"/>
                        <a:ea typeface="華康儷楷書" panose="03000509000000000000" pitchFamily="65" charset="-120"/>
                        <a:cs typeface="Times New Roman" panose="02020603050405020304" pitchFamily="18" charset="0"/>
                      </a:endParaRPr>
                    </a:p>
                  </a:txBody>
                  <a:tcPr marL="17780" marR="17780" marT="0" marB="0" anchor="ctr">
                    <a:lnT w="28575"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spcAft>
                          <a:spcPts val="0"/>
                        </a:spcAft>
                      </a:pPr>
                      <a:r>
                        <a:rPr lang="en-US" sz="1800" kern="100" dirty="0">
                          <a:solidFill>
                            <a:schemeClr val="tx1"/>
                          </a:solidFill>
                          <a:effectLst/>
                          <a:latin typeface="Times New Roman" panose="02020603050405020304" pitchFamily="18" charset="0"/>
                          <a:ea typeface="華康儷楷書" panose="03000509000000000000" pitchFamily="65" charset="-120"/>
                          <a:cs typeface="Times New Roman" panose="02020603050405020304" pitchFamily="18" charset="0"/>
                        </a:rPr>
                        <a:t>1.3</a:t>
                      </a:r>
                      <a:endParaRPr lang="zh-TW" sz="1800" kern="100" dirty="0">
                        <a:solidFill>
                          <a:schemeClr val="tx1"/>
                        </a:solidFill>
                        <a:effectLst/>
                        <a:latin typeface="Times New Roman" panose="02020603050405020304" pitchFamily="18" charset="0"/>
                        <a:ea typeface="華康儷楷書" panose="03000509000000000000" pitchFamily="65" charset="-120"/>
                        <a:cs typeface="Times New Roman" panose="02020603050405020304" pitchFamily="18" charset="0"/>
                      </a:endParaRPr>
                    </a:p>
                  </a:txBody>
                  <a:tcPr marL="17780" marR="17780" marT="0" marB="0" anchor="ctr">
                    <a:lnT w="28575"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spcAft>
                          <a:spcPts val="0"/>
                        </a:spcAft>
                      </a:pPr>
                      <a:r>
                        <a:rPr lang="en-US" altLang="zh-TW" sz="1800" kern="100" dirty="0" smtClean="0">
                          <a:solidFill>
                            <a:schemeClr val="tx1"/>
                          </a:solidFill>
                          <a:effectLst/>
                          <a:latin typeface="Times New Roman" panose="02020603050405020304" pitchFamily="18" charset="0"/>
                          <a:ea typeface="華康儷楷書" panose="03000509000000000000" pitchFamily="65" charset="-120"/>
                          <a:cs typeface="Times New Roman" panose="02020603050405020304" pitchFamily="18" charset="0"/>
                        </a:rPr>
                        <a:t>1.3</a:t>
                      </a:r>
                      <a:endParaRPr lang="zh-TW" altLang="zh-TW" sz="1800" kern="100" dirty="0">
                        <a:solidFill>
                          <a:schemeClr val="tx1"/>
                        </a:solidFill>
                        <a:effectLst/>
                        <a:latin typeface="Times New Roman" panose="02020603050405020304" pitchFamily="18" charset="0"/>
                        <a:ea typeface="華康儷楷書" panose="03000509000000000000" pitchFamily="65" charset="-120"/>
                        <a:cs typeface="Times New Roman" panose="02020603050405020304" pitchFamily="18" charset="0"/>
                      </a:endParaRPr>
                    </a:p>
                  </a:txBody>
                  <a:tcPr marL="9525" marR="9525" marT="9525" marB="0" anchor="ctr">
                    <a:lnR w="12700"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fontAlgn="b"/>
                      <a:r>
                        <a:rPr lang="en-US" altLang="zh-TW" sz="1800" b="0" i="0" u="none" strike="noStrike" dirty="0">
                          <a:solidFill>
                            <a:srgbClr val="FF0000"/>
                          </a:solidFill>
                          <a:effectLst/>
                          <a:latin typeface="Times New Roman" panose="02020603050405020304" pitchFamily="18" charset="0"/>
                          <a:cs typeface="Times New Roman" panose="02020603050405020304" pitchFamily="18" charset="0"/>
                        </a:rPr>
                        <a:t>608</a:t>
                      </a:r>
                    </a:p>
                  </a:txBody>
                  <a:tcPr marL="9525" marR="9525" marT="9525" marB="0" anchor="ctr">
                    <a:lnL w="12700" cap="flat" cmpd="sng" algn="ctr">
                      <a:solidFill>
                        <a:srgbClr val="0070C0"/>
                      </a:solidFill>
                      <a:prstDash val="solid"/>
                      <a:round/>
                      <a:headEnd type="none" w="med" len="med"/>
                      <a:tailEnd type="none" w="med" len="med"/>
                    </a:lnL>
                    <a:lnT w="28575"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fontAlgn="b"/>
                      <a:r>
                        <a:rPr lang="en-US" altLang="zh-TW" sz="1600" b="0" i="0" u="none" strike="noStrike" dirty="0" smtClean="0">
                          <a:solidFill>
                            <a:srgbClr val="FF0000"/>
                          </a:solidFill>
                          <a:effectLst/>
                          <a:latin typeface="Times New Roman" panose="02020603050405020304" pitchFamily="18" charset="0"/>
                          <a:cs typeface="Times New Roman" panose="02020603050405020304" pitchFamily="18" charset="0"/>
                        </a:rPr>
                        <a:t>1.4</a:t>
                      </a:r>
                      <a:endParaRPr lang="en-US" altLang="zh-TW" sz="1600" b="0" i="0" u="none" strike="noStrike" dirty="0">
                        <a:solidFill>
                          <a:srgbClr val="FF0000"/>
                        </a:solidFill>
                        <a:effectLst/>
                        <a:latin typeface="Times New Roman" panose="02020603050405020304" pitchFamily="18" charset="0"/>
                        <a:cs typeface="Times New Roman" panose="02020603050405020304" pitchFamily="18" charset="0"/>
                      </a:endParaRPr>
                    </a:p>
                  </a:txBody>
                  <a:tcPr marL="9525" marR="9525" marT="9525" marB="0" anchor="ctr">
                    <a:lnT w="28575"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marL="0" algn="ctr" defTabSz="914400" rtl="0" eaLnBrk="1" fontAlgn="b" latinLnBrk="0" hangingPunct="1">
                        <a:lnSpc>
                          <a:spcPts val="1800"/>
                        </a:lnSpc>
                        <a:spcBef>
                          <a:spcPts val="0"/>
                        </a:spcBef>
                        <a:spcAft>
                          <a:spcPts val="0"/>
                        </a:spcAft>
                      </a:pPr>
                      <a:r>
                        <a:rPr lang="en-US" altLang="zh-TW" sz="1800" kern="1200" dirty="0" smtClean="0">
                          <a:solidFill>
                            <a:schemeClr val="dk1"/>
                          </a:solidFill>
                          <a:effectLst/>
                          <a:latin typeface="Times New Roman" panose="02020603050405020304" pitchFamily="18" charset="0"/>
                          <a:ea typeface="華康儷楷書" panose="03000509000000000000" pitchFamily="65" charset="-120"/>
                          <a:cs typeface="Times New Roman" panose="02020603050405020304" pitchFamily="18" charset="0"/>
                        </a:rPr>
                        <a:t>1.4 </a:t>
                      </a:r>
                      <a:endParaRPr lang="en-US" altLang="zh-TW" sz="1800" kern="1200" dirty="0">
                        <a:solidFill>
                          <a:schemeClr val="dk1"/>
                        </a:solidFill>
                        <a:effectLst/>
                        <a:latin typeface="Times New Roman" panose="02020603050405020304" pitchFamily="18" charset="0"/>
                        <a:ea typeface="華康儷楷書" panose="03000509000000000000" pitchFamily="65" charset="-120"/>
                        <a:cs typeface="Times New Roman" panose="02020603050405020304" pitchFamily="18" charset="0"/>
                      </a:endParaRPr>
                    </a:p>
                  </a:txBody>
                  <a:tcPr marL="9525" marR="9525" marT="9525" marB="0" anchor="ctr">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xmlns="" val="10002"/>
                  </a:ext>
                </a:extLst>
              </a:tr>
              <a:tr h="524538">
                <a:tc>
                  <a:txBody>
                    <a:bodyPr/>
                    <a:lstStyle/>
                    <a:p>
                      <a:pPr marL="0" algn="ctr" defTabSz="914400" rtl="0" eaLnBrk="1" fontAlgn="b" latinLnBrk="0" hangingPunct="1">
                        <a:lnSpc>
                          <a:spcPts val="1800"/>
                        </a:lnSpc>
                        <a:spcBef>
                          <a:spcPts val="0"/>
                        </a:spcBef>
                        <a:spcAft>
                          <a:spcPts val="0"/>
                        </a:spcAft>
                      </a:pPr>
                      <a:r>
                        <a:rPr lang="en-US" altLang="zh-TW" sz="1800" kern="1200" dirty="0" smtClean="0">
                          <a:solidFill>
                            <a:schemeClr val="dk1"/>
                          </a:solidFill>
                          <a:effectLst/>
                          <a:latin typeface="Times New Roman" panose="02020603050405020304" pitchFamily="18" charset="0"/>
                          <a:ea typeface="華康儷楷書" panose="03000509000000000000" pitchFamily="65" charset="-120"/>
                          <a:cs typeface="Times New Roman" panose="02020603050405020304" pitchFamily="18" charset="0"/>
                        </a:rPr>
                        <a:t>111-06-04 21:00</a:t>
                      </a:r>
                      <a:endParaRPr lang="en-US" altLang="zh-TW" sz="1800" kern="1200" dirty="0">
                        <a:solidFill>
                          <a:schemeClr val="dk1"/>
                        </a:solidFill>
                        <a:effectLst/>
                        <a:latin typeface="Times New Roman" panose="02020603050405020304" pitchFamily="18" charset="0"/>
                        <a:ea typeface="華康儷楷書" panose="03000509000000000000" pitchFamily="65" charset="-120"/>
                        <a:cs typeface="Times New Roman" panose="02020603050405020304" pitchFamily="18" charset="0"/>
                      </a:endParaRPr>
                    </a:p>
                  </a:txBody>
                  <a:tcPr marL="9525" marR="9525" marT="9525" marB="0" anchor="ctr">
                    <a:lnL w="28575"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solidFill>
                      <a:schemeClr val="bg1"/>
                    </a:solidFill>
                  </a:tcPr>
                </a:tc>
                <a:tc>
                  <a:txBody>
                    <a:bodyPr/>
                    <a:lstStyle/>
                    <a:p>
                      <a:pPr algn="ctr">
                        <a:spcAft>
                          <a:spcPts val="0"/>
                        </a:spcAft>
                      </a:pPr>
                      <a:r>
                        <a:rPr lang="en-US" sz="1800" kern="100" dirty="0">
                          <a:solidFill>
                            <a:schemeClr val="tx1"/>
                          </a:solidFill>
                          <a:effectLst/>
                          <a:latin typeface="Times New Roman" panose="02020603050405020304" pitchFamily="18" charset="0"/>
                          <a:ea typeface="華康儷楷書" panose="03000509000000000000" pitchFamily="65" charset="-120"/>
                          <a:cs typeface="Times New Roman" panose="02020603050405020304" pitchFamily="18" charset="0"/>
                        </a:rPr>
                        <a:t>1</a:t>
                      </a:r>
                      <a:endParaRPr lang="zh-TW" sz="1800" kern="100" dirty="0">
                        <a:solidFill>
                          <a:schemeClr val="tx1"/>
                        </a:solidFill>
                        <a:effectLst/>
                        <a:latin typeface="Times New Roman" panose="02020603050405020304" pitchFamily="18" charset="0"/>
                        <a:ea typeface="華康儷楷書" panose="03000509000000000000" pitchFamily="65" charset="-120"/>
                        <a:cs typeface="Times New Roman" panose="02020603050405020304" pitchFamily="18" charset="0"/>
                      </a:endParaRPr>
                    </a:p>
                  </a:txBody>
                  <a:tcPr marL="17780" marR="17780" marT="0" marB="0" anchor="ctr">
                    <a:lnL w="12700" cap="flat" cmpd="sng" algn="ctr">
                      <a:solidFill>
                        <a:srgbClr val="0070C0"/>
                      </a:solidFill>
                      <a:prstDash val="solid"/>
                      <a:round/>
                      <a:headEnd type="none" w="med" len="med"/>
                      <a:tailEnd type="none" w="med" len="med"/>
                    </a:lnL>
                    <a:lnT w="12700" cap="flat" cmpd="sng" algn="ctr">
                      <a:solidFill>
                        <a:srgbClr val="0070C0"/>
                      </a:solidFill>
                      <a:prstDash val="solid"/>
                      <a:round/>
                      <a:headEnd type="none" w="med" len="med"/>
                      <a:tailEnd type="none" w="med" len="med"/>
                    </a:lnT>
                    <a:solidFill>
                      <a:schemeClr val="bg1"/>
                    </a:solidFill>
                  </a:tcPr>
                </a:tc>
                <a:tc>
                  <a:txBody>
                    <a:bodyPr/>
                    <a:lstStyle/>
                    <a:p>
                      <a:pPr algn="ctr">
                        <a:spcAft>
                          <a:spcPts val="0"/>
                        </a:spcAft>
                      </a:pPr>
                      <a:r>
                        <a:rPr lang="en-US" sz="1800" kern="100" dirty="0">
                          <a:solidFill>
                            <a:srgbClr val="0000FF"/>
                          </a:solidFill>
                          <a:effectLst/>
                          <a:latin typeface="Times New Roman" panose="02020603050405020304" pitchFamily="18" charset="0"/>
                          <a:ea typeface="華康儷楷書" panose="03000509000000000000" pitchFamily="65" charset="-120"/>
                          <a:cs typeface="Times New Roman" panose="02020603050405020304" pitchFamily="18" charset="0"/>
                        </a:rPr>
                        <a:t>13</a:t>
                      </a:r>
                      <a:endParaRPr lang="zh-TW" sz="1800" kern="100" dirty="0">
                        <a:solidFill>
                          <a:srgbClr val="0000FF"/>
                        </a:solidFill>
                        <a:effectLst/>
                        <a:latin typeface="Times New Roman" panose="02020603050405020304" pitchFamily="18" charset="0"/>
                        <a:ea typeface="華康儷楷書" panose="03000509000000000000" pitchFamily="65" charset="-120"/>
                        <a:cs typeface="Times New Roman" panose="02020603050405020304" pitchFamily="18" charset="0"/>
                      </a:endParaRPr>
                    </a:p>
                  </a:txBody>
                  <a:tcPr marL="17780" marR="17780" marT="0" marB="0" anchor="ctr">
                    <a:lnT w="12700" cap="flat" cmpd="sng" algn="ctr">
                      <a:solidFill>
                        <a:srgbClr val="0070C0"/>
                      </a:solidFill>
                      <a:prstDash val="solid"/>
                      <a:round/>
                      <a:headEnd type="none" w="med" len="med"/>
                      <a:tailEnd type="none" w="med" len="med"/>
                    </a:lnT>
                    <a:solidFill>
                      <a:schemeClr val="bg1"/>
                    </a:solidFill>
                  </a:tcPr>
                </a:tc>
                <a:tc>
                  <a:txBody>
                    <a:bodyPr/>
                    <a:lstStyle/>
                    <a:p>
                      <a:pPr algn="ctr">
                        <a:spcAft>
                          <a:spcPts val="0"/>
                        </a:spcAft>
                      </a:pPr>
                      <a:r>
                        <a:rPr lang="en-US" sz="1800" kern="100" dirty="0">
                          <a:solidFill>
                            <a:schemeClr val="tx1"/>
                          </a:solidFill>
                          <a:effectLst/>
                          <a:latin typeface="Times New Roman" panose="02020603050405020304" pitchFamily="18" charset="0"/>
                          <a:ea typeface="華康儷楷書" panose="03000509000000000000" pitchFamily="65" charset="-120"/>
                          <a:cs typeface="Times New Roman" panose="02020603050405020304" pitchFamily="18" charset="0"/>
                        </a:rPr>
                        <a:t>0.4</a:t>
                      </a:r>
                      <a:endParaRPr lang="zh-TW" sz="1800" kern="100" dirty="0">
                        <a:solidFill>
                          <a:schemeClr val="tx1"/>
                        </a:solidFill>
                        <a:effectLst/>
                        <a:latin typeface="Times New Roman" panose="02020603050405020304" pitchFamily="18" charset="0"/>
                        <a:ea typeface="華康儷楷書" panose="03000509000000000000" pitchFamily="65" charset="-120"/>
                        <a:cs typeface="Times New Roman" panose="02020603050405020304" pitchFamily="18" charset="0"/>
                      </a:endParaRPr>
                    </a:p>
                  </a:txBody>
                  <a:tcPr marL="17780" marR="17780" marT="0" marB="0" anchor="ctr">
                    <a:lnT w="12700" cap="flat" cmpd="sng" algn="ctr">
                      <a:solidFill>
                        <a:srgbClr val="0070C0"/>
                      </a:solidFill>
                      <a:prstDash val="solid"/>
                      <a:round/>
                      <a:headEnd type="none" w="med" len="med"/>
                      <a:tailEnd type="none" w="med" len="med"/>
                    </a:lnT>
                    <a:solidFill>
                      <a:schemeClr val="bg1"/>
                    </a:solidFill>
                  </a:tcPr>
                </a:tc>
                <a:tc>
                  <a:txBody>
                    <a:bodyPr/>
                    <a:lstStyle/>
                    <a:p>
                      <a:pPr marL="0" algn="ctr" defTabSz="914400" rtl="0" eaLnBrk="1" fontAlgn="b" latinLnBrk="0" hangingPunct="1">
                        <a:lnSpc>
                          <a:spcPts val="1800"/>
                        </a:lnSpc>
                        <a:spcBef>
                          <a:spcPts val="0"/>
                        </a:spcBef>
                        <a:spcAft>
                          <a:spcPts val="0"/>
                        </a:spcAft>
                      </a:pPr>
                      <a:r>
                        <a:rPr lang="en-US" altLang="zh-TW" sz="1800" kern="1200" dirty="0" smtClean="0">
                          <a:solidFill>
                            <a:schemeClr val="dk1"/>
                          </a:solidFill>
                          <a:effectLst/>
                          <a:latin typeface="Times New Roman" panose="02020603050405020304" pitchFamily="18" charset="0"/>
                          <a:ea typeface="華康儷楷書" panose="03000509000000000000" pitchFamily="65" charset="-120"/>
                          <a:cs typeface="Times New Roman" panose="02020603050405020304" pitchFamily="18" charset="0"/>
                        </a:rPr>
                        <a:t>1.7 </a:t>
                      </a:r>
                      <a:endParaRPr lang="en-US" altLang="zh-TW" sz="1800" kern="1200" dirty="0">
                        <a:solidFill>
                          <a:schemeClr val="dk1"/>
                        </a:solidFill>
                        <a:effectLst/>
                        <a:latin typeface="Times New Roman" panose="02020603050405020304" pitchFamily="18" charset="0"/>
                        <a:ea typeface="華康儷楷書" panose="03000509000000000000" pitchFamily="65" charset="-120"/>
                        <a:cs typeface="Times New Roman" panose="02020603050405020304" pitchFamily="18" charset="0"/>
                      </a:endParaRPr>
                    </a:p>
                  </a:txBody>
                  <a:tcPr marL="9525" marR="9525" marT="9525" marB="0" anchor="ctr">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solidFill>
                      <a:schemeClr val="bg1"/>
                    </a:solidFill>
                  </a:tcPr>
                </a:tc>
                <a:tc>
                  <a:txBody>
                    <a:bodyPr/>
                    <a:lstStyle/>
                    <a:p>
                      <a:pPr algn="ctr" fontAlgn="b"/>
                      <a:r>
                        <a:rPr lang="en-US" altLang="zh-TW" sz="1800" b="0" i="0" u="none" strike="noStrike" dirty="0">
                          <a:solidFill>
                            <a:srgbClr val="FF0000"/>
                          </a:solidFill>
                          <a:effectLst/>
                          <a:latin typeface="Times New Roman" panose="02020603050405020304" pitchFamily="18" charset="0"/>
                          <a:cs typeface="Times New Roman" panose="02020603050405020304" pitchFamily="18" charset="0"/>
                        </a:rPr>
                        <a:t>203</a:t>
                      </a:r>
                    </a:p>
                  </a:txBody>
                  <a:tcPr marL="9525" marR="9525" marT="9525" marB="0" anchor="ctr">
                    <a:lnL w="12700" cap="flat" cmpd="sng" algn="ctr">
                      <a:solidFill>
                        <a:srgbClr val="0070C0"/>
                      </a:solidFill>
                      <a:prstDash val="solid"/>
                      <a:round/>
                      <a:headEnd type="none" w="med" len="med"/>
                      <a:tailEnd type="none" w="med" len="med"/>
                    </a:lnL>
                    <a:lnT w="12700" cap="flat" cmpd="sng" algn="ctr">
                      <a:solidFill>
                        <a:srgbClr val="0070C0"/>
                      </a:solidFill>
                      <a:prstDash val="solid"/>
                      <a:round/>
                      <a:headEnd type="none" w="med" len="med"/>
                      <a:tailEnd type="none" w="med" len="med"/>
                    </a:lnT>
                    <a:solidFill>
                      <a:schemeClr val="bg1"/>
                    </a:solidFill>
                  </a:tcPr>
                </a:tc>
                <a:tc>
                  <a:txBody>
                    <a:bodyPr/>
                    <a:lstStyle/>
                    <a:p>
                      <a:pPr algn="ctr" fontAlgn="b"/>
                      <a:r>
                        <a:rPr lang="en-US" altLang="zh-TW" sz="1600" b="0" i="0" u="none" strike="noStrike" dirty="0" smtClean="0">
                          <a:solidFill>
                            <a:srgbClr val="FF0000"/>
                          </a:solidFill>
                          <a:effectLst/>
                          <a:latin typeface="Times New Roman" panose="02020603050405020304" pitchFamily="18" charset="0"/>
                          <a:cs typeface="Times New Roman" panose="02020603050405020304" pitchFamily="18" charset="0"/>
                        </a:rPr>
                        <a:t>0.5</a:t>
                      </a:r>
                      <a:endParaRPr lang="en-US" altLang="zh-TW" sz="1600" b="0" i="0" u="none" strike="noStrike" dirty="0">
                        <a:solidFill>
                          <a:srgbClr val="FF0000"/>
                        </a:solidFill>
                        <a:effectLst/>
                        <a:latin typeface="Times New Roman" panose="02020603050405020304" pitchFamily="18" charset="0"/>
                        <a:cs typeface="Times New Roman" panose="02020603050405020304" pitchFamily="18" charset="0"/>
                      </a:endParaRPr>
                    </a:p>
                  </a:txBody>
                  <a:tcPr marL="9525" marR="9525" marT="9525" marB="0" anchor="ctr">
                    <a:lnT w="12700" cap="flat" cmpd="sng" algn="ctr">
                      <a:solidFill>
                        <a:srgbClr val="0070C0"/>
                      </a:solidFill>
                      <a:prstDash val="solid"/>
                      <a:round/>
                      <a:headEnd type="none" w="med" len="med"/>
                      <a:tailEnd type="none" w="med" len="med"/>
                    </a:lnT>
                    <a:solidFill>
                      <a:schemeClr val="bg1"/>
                    </a:solidFill>
                  </a:tcPr>
                </a:tc>
                <a:tc>
                  <a:txBody>
                    <a:bodyPr/>
                    <a:lstStyle/>
                    <a:p>
                      <a:pPr marL="0" algn="ctr" defTabSz="914400" rtl="0" eaLnBrk="1" fontAlgn="b" latinLnBrk="0" hangingPunct="1">
                        <a:lnSpc>
                          <a:spcPts val="1800"/>
                        </a:lnSpc>
                        <a:spcBef>
                          <a:spcPts val="0"/>
                        </a:spcBef>
                        <a:spcAft>
                          <a:spcPts val="0"/>
                        </a:spcAft>
                      </a:pPr>
                      <a:r>
                        <a:rPr lang="en-US" altLang="zh-TW" sz="1800" kern="1200" dirty="0" smtClean="0">
                          <a:solidFill>
                            <a:schemeClr val="dk1"/>
                          </a:solidFill>
                          <a:effectLst/>
                          <a:latin typeface="Times New Roman" panose="02020603050405020304" pitchFamily="18" charset="0"/>
                          <a:ea typeface="華康儷楷書" panose="03000509000000000000" pitchFamily="65" charset="-120"/>
                          <a:cs typeface="Times New Roman" panose="02020603050405020304" pitchFamily="18" charset="0"/>
                        </a:rPr>
                        <a:t>1.9</a:t>
                      </a:r>
                      <a:endParaRPr lang="en-US" altLang="zh-TW" sz="1800" kern="1200" dirty="0">
                        <a:solidFill>
                          <a:schemeClr val="dk1"/>
                        </a:solidFill>
                        <a:effectLst/>
                        <a:latin typeface="Times New Roman" panose="02020603050405020304" pitchFamily="18" charset="0"/>
                        <a:ea typeface="華康儷楷書" panose="03000509000000000000" pitchFamily="65" charset="-120"/>
                        <a:cs typeface="Times New Roman" panose="02020603050405020304" pitchFamily="18" charset="0"/>
                      </a:endParaRPr>
                    </a:p>
                  </a:txBody>
                  <a:tcPr marL="9525" marR="9525" marT="9525" marB="0" anchor="ctr">
                    <a:lnR w="28575"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solidFill>
                      <a:schemeClr val="bg1"/>
                    </a:solidFill>
                  </a:tcPr>
                </a:tc>
                <a:extLst>
                  <a:ext uri="{0D108BD9-81ED-4DB2-BD59-A6C34878D82A}">
                    <a16:rowId xmlns:a16="http://schemas.microsoft.com/office/drawing/2014/main" xmlns="" val="10003"/>
                  </a:ext>
                </a:extLst>
              </a:tr>
              <a:tr h="524538">
                <a:tc>
                  <a:txBody>
                    <a:bodyPr/>
                    <a:lstStyle/>
                    <a:p>
                      <a:pPr marL="0" algn="ctr" defTabSz="914400" rtl="0" eaLnBrk="1" fontAlgn="b" latinLnBrk="0" hangingPunct="1">
                        <a:lnSpc>
                          <a:spcPts val="1800"/>
                        </a:lnSpc>
                        <a:spcBef>
                          <a:spcPts val="0"/>
                        </a:spcBef>
                        <a:spcAft>
                          <a:spcPts val="0"/>
                        </a:spcAft>
                      </a:pPr>
                      <a:r>
                        <a:rPr lang="en-US" altLang="zh-TW" sz="1800" kern="1200" dirty="0" smtClean="0">
                          <a:solidFill>
                            <a:schemeClr val="dk1"/>
                          </a:solidFill>
                          <a:effectLst/>
                          <a:latin typeface="Times New Roman" panose="02020603050405020304" pitchFamily="18" charset="0"/>
                          <a:ea typeface="華康儷楷書" panose="03000509000000000000" pitchFamily="65" charset="-120"/>
                          <a:cs typeface="Times New Roman" panose="02020603050405020304" pitchFamily="18" charset="0"/>
                        </a:rPr>
                        <a:t>111-06-05 21:00</a:t>
                      </a:r>
                      <a:endParaRPr lang="en-US" altLang="zh-TW" sz="1800" kern="1200" dirty="0">
                        <a:solidFill>
                          <a:schemeClr val="dk1"/>
                        </a:solidFill>
                        <a:effectLst/>
                        <a:latin typeface="Times New Roman" panose="02020603050405020304" pitchFamily="18" charset="0"/>
                        <a:ea typeface="華康儷楷書" panose="03000509000000000000" pitchFamily="65" charset="-120"/>
                        <a:cs typeface="Times New Roman" panose="02020603050405020304" pitchFamily="18" charset="0"/>
                      </a:endParaRPr>
                    </a:p>
                  </a:txBody>
                  <a:tcPr marL="9525" marR="9525" marT="9525" marB="0" anchor="ctr">
                    <a:lnL w="28575"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B w="12700" cap="flat" cmpd="sng" algn="ctr">
                      <a:solidFill>
                        <a:srgbClr val="0070C0"/>
                      </a:solidFill>
                      <a:prstDash val="solid"/>
                      <a:round/>
                      <a:headEnd type="none" w="med" len="med"/>
                      <a:tailEnd type="none" w="med" len="med"/>
                    </a:lnB>
                    <a:solidFill>
                      <a:schemeClr val="bg1"/>
                    </a:solidFill>
                  </a:tcPr>
                </a:tc>
                <a:tc>
                  <a:txBody>
                    <a:bodyPr/>
                    <a:lstStyle/>
                    <a:p>
                      <a:pPr algn="ctr">
                        <a:spcAft>
                          <a:spcPts val="0"/>
                        </a:spcAft>
                      </a:pPr>
                      <a:r>
                        <a:rPr lang="en-US" sz="1800" kern="100" dirty="0">
                          <a:solidFill>
                            <a:schemeClr val="tx1"/>
                          </a:solidFill>
                          <a:effectLst/>
                          <a:latin typeface="Times New Roman" panose="02020603050405020304" pitchFamily="18" charset="0"/>
                          <a:ea typeface="華康儷楷書" panose="03000509000000000000" pitchFamily="65" charset="-120"/>
                          <a:cs typeface="Times New Roman" panose="02020603050405020304" pitchFamily="18" charset="0"/>
                        </a:rPr>
                        <a:t>3</a:t>
                      </a:r>
                      <a:endParaRPr lang="zh-TW" sz="1800" kern="100" dirty="0">
                        <a:solidFill>
                          <a:schemeClr val="tx1"/>
                        </a:solidFill>
                        <a:effectLst/>
                        <a:latin typeface="Times New Roman" panose="02020603050405020304" pitchFamily="18" charset="0"/>
                        <a:ea typeface="華康儷楷書" panose="03000509000000000000" pitchFamily="65" charset="-120"/>
                        <a:cs typeface="Times New Roman" panose="02020603050405020304" pitchFamily="18" charset="0"/>
                      </a:endParaRPr>
                    </a:p>
                  </a:txBody>
                  <a:tcPr marL="17780" marR="17780" marT="0" marB="0" anchor="ctr">
                    <a:lnL w="12700" cap="flat" cmpd="sng" algn="ctr">
                      <a:solidFill>
                        <a:srgbClr val="0070C0"/>
                      </a:solidFill>
                      <a:prstDash val="solid"/>
                      <a:round/>
                      <a:headEnd type="none" w="med" len="med"/>
                      <a:tailEnd type="none" w="med" len="med"/>
                    </a:lnL>
                    <a:lnB w="12700" cap="flat" cmpd="sng" algn="ctr">
                      <a:solidFill>
                        <a:srgbClr val="0070C0"/>
                      </a:solidFill>
                      <a:prstDash val="solid"/>
                      <a:round/>
                      <a:headEnd type="none" w="med" len="med"/>
                      <a:tailEnd type="none" w="med" len="med"/>
                    </a:lnB>
                    <a:solidFill>
                      <a:schemeClr val="bg1"/>
                    </a:solidFill>
                  </a:tcPr>
                </a:tc>
                <a:tc>
                  <a:txBody>
                    <a:bodyPr/>
                    <a:lstStyle/>
                    <a:p>
                      <a:pPr algn="ctr">
                        <a:spcAft>
                          <a:spcPts val="0"/>
                        </a:spcAft>
                      </a:pPr>
                      <a:r>
                        <a:rPr lang="en-US" sz="1800" kern="100" dirty="0">
                          <a:solidFill>
                            <a:srgbClr val="0000FF"/>
                          </a:solidFill>
                          <a:effectLst/>
                          <a:latin typeface="Times New Roman" panose="02020603050405020304" pitchFamily="18" charset="0"/>
                          <a:ea typeface="華康儷楷書" panose="03000509000000000000" pitchFamily="65" charset="-120"/>
                          <a:cs typeface="Times New Roman" panose="02020603050405020304" pitchFamily="18" charset="0"/>
                        </a:rPr>
                        <a:t>64</a:t>
                      </a:r>
                      <a:endParaRPr lang="zh-TW" sz="1800" kern="100" dirty="0">
                        <a:solidFill>
                          <a:srgbClr val="0000FF"/>
                        </a:solidFill>
                        <a:effectLst/>
                        <a:latin typeface="Times New Roman" panose="02020603050405020304" pitchFamily="18" charset="0"/>
                        <a:ea typeface="華康儷楷書" panose="03000509000000000000" pitchFamily="65" charset="-120"/>
                        <a:cs typeface="Times New Roman" panose="02020603050405020304" pitchFamily="18" charset="0"/>
                      </a:endParaRPr>
                    </a:p>
                  </a:txBody>
                  <a:tcPr marL="17780" marR="17780" marT="0" marB="0" anchor="ctr">
                    <a:lnB w="12700" cap="flat" cmpd="sng" algn="ctr">
                      <a:solidFill>
                        <a:srgbClr val="0070C0"/>
                      </a:solidFill>
                      <a:prstDash val="solid"/>
                      <a:round/>
                      <a:headEnd type="none" w="med" len="med"/>
                      <a:tailEnd type="none" w="med" len="med"/>
                    </a:lnB>
                    <a:solidFill>
                      <a:schemeClr val="bg1"/>
                    </a:solidFill>
                  </a:tcPr>
                </a:tc>
                <a:tc>
                  <a:txBody>
                    <a:bodyPr/>
                    <a:lstStyle/>
                    <a:p>
                      <a:pPr algn="ctr">
                        <a:spcAft>
                          <a:spcPts val="0"/>
                        </a:spcAft>
                      </a:pPr>
                      <a:r>
                        <a:rPr lang="en-US" sz="1800" kern="100">
                          <a:solidFill>
                            <a:schemeClr val="tx1"/>
                          </a:solidFill>
                          <a:effectLst/>
                          <a:latin typeface="Times New Roman" panose="02020603050405020304" pitchFamily="18" charset="0"/>
                          <a:ea typeface="華康儷楷書" panose="03000509000000000000" pitchFamily="65" charset="-120"/>
                          <a:cs typeface="Times New Roman" panose="02020603050405020304" pitchFamily="18" charset="0"/>
                        </a:rPr>
                        <a:t>2.1</a:t>
                      </a:r>
                      <a:endParaRPr lang="zh-TW" sz="1800" kern="100">
                        <a:solidFill>
                          <a:schemeClr val="tx1"/>
                        </a:solidFill>
                        <a:effectLst/>
                        <a:latin typeface="Times New Roman" panose="02020603050405020304" pitchFamily="18" charset="0"/>
                        <a:ea typeface="華康儷楷書" panose="03000509000000000000" pitchFamily="65" charset="-120"/>
                        <a:cs typeface="Times New Roman" panose="02020603050405020304" pitchFamily="18" charset="0"/>
                      </a:endParaRPr>
                    </a:p>
                  </a:txBody>
                  <a:tcPr marL="17780" marR="17780" marT="0" marB="0" anchor="ctr">
                    <a:lnB w="12700" cap="flat" cmpd="sng" algn="ctr">
                      <a:solidFill>
                        <a:srgbClr val="0070C0"/>
                      </a:solidFill>
                      <a:prstDash val="solid"/>
                      <a:round/>
                      <a:headEnd type="none" w="med" len="med"/>
                      <a:tailEnd type="none" w="med" len="med"/>
                    </a:lnB>
                    <a:solidFill>
                      <a:schemeClr val="bg1"/>
                    </a:solidFill>
                  </a:tcPr>
                </a:tc>
                <a:tc>
                  <a:txBody>
                    <a:bodyPr/>
                    <a:lstStyle/>
                    <a:p>
                      <a:pPr marL="0" algn="ctr" defTabSz="914400" rtl="0" eaLnBrk="1" fontAlgn="b" latinLnBrk="0" hangingPunct="1">
                        <a:lnSpc>
                          <a:spcPts val="1800"/>
                        </a:lnSpc>
                        <a:spcBef>
                          <a:spcPts val="0"/>
                        </a:spcBef>
                        <a:spcAft>
                          <a:spcPts val="0"/>
                        </a:spcAft>
                      </a:pPr>
                      <a:r>
                        <a:rPr lang="en-US" altLang="zh-TW" sz="1800" kern="1200" dirty="0" smtClean="0">
                          <a:solidFill>
                            <a:schemeClr val="dk1"/>
                          </a:solidFill>
                          <a:effectLst/>
                          <a:latin typeface="Times New Roman" panose="02020603050405020304" pitchFamily="18" charset="0"/>
                          <a:ea typeface="華康儷楷書" panose="03000509000000000000" pitchFamily="65" charset="-120"/>
                          <a:cs typeface="Times New Roman" panose="02020603050405020304" pitchFamily="18" charset="0"/>
                        </a:rPr>
                        <a:t>3.8</a:t>
                      </a:r>
                      <a:endParaRPr lang="en-US" altLang="zh-TW" sz="1800" kern="1200" dirty="0">
                        <a:solidFill>
                          <a:schemeClr val="dk1"/>
                        </a:solidFill>
                        <a:effectLst/>
                        <a:latin typeface="Times New Roman" panose="02020603050405020304" pitchFamily="18" charset="0"/>
                        <a:ea typeface="華康儷楷書" panose="03000509000000000000" pitchFamily="65" charset="-120"/>
                        <a:cs typeface="Times New Roman" panose="02020603050405020304" pitchFamily="18" charset="0"/>
                      </a:endParaRPr>
                    </a:p>
                  </a:txBody>
                  <a:tcPr marL="9525" marR="9525" marT="9525" marB="0" anchor="ctr">
                    <a:lnR w="12700" cap="flat" cmpd="sng" algn="ctr">
                      <a:solidFill>
                        <a:srgbClr val="0070C0"/>
                      </a:solidFill>
                      <a:prstDash val="solid"/>
                      <a:round/>
                      <a:headEnd type="none" w="med" len="med"/>
                      <a:tailEnd type="none" w="med" len="med"/>
                    </a:lnR>
                    <a:lnB w="12700" cap="flat" cmpd="sng" algn="ctr">
                      <a:solidFill>
                        <a:srgbClr val="0070C0"/>
                      </a:solidFill>
                      <a:prstDash val="solid"/>
                      <a:round/>
                      <a:headEnd type="none" w="med" len="med"/>
                      <a:tailEnd type="none" w="med" len="med"/>
                    </a:lnB>
                    <a:solidFill>
                      <a:schemeClr val="bg1"/>
                    </a:solidFill>
                  </a:tcPr>
                </a:tc>
                <a:tc>
                  <a:txBody>
                    <a:bodyPr/>
                    <a:lstStyle/>
                    <a:p>
                      <a:pPr algn="ctr" fontAlgn="b"/>
                      <a:r>
                        <a:rPr lang="en-US" altLang="zh-TW" sz="1800" b="0" i="0" u="none" strike="noStrike" dirty="0">
                          <a:solidFill>
                            <a:srgbClr val="FF0000"/>
                          </a:solidFill>
                          <a:effectLst/>
                          <a:latin typeface="Times New Roman" panose="02020603050405020304" pitchFamily="18" charset="0"/>
                          <a:cs typeface="Times New Roman" panose="02020603050405020304" pitchFamily="18" charset="0"/>
                        </a:rPr>
                        <a:t>816</a:t>
                      </a:r>
                    </a:p>
                  </a:txBody>
                  <a:tcPr marL="9525" marR="9525" marT="9525" marB="0" anchor="ctr">
                    <a:lnL w="12700" cap="flat" cmpd="sng" algn="ctr">
                      <a:solidFill>
                        <a:srgbClr val="0070C0"/>
                      </a:solidFill>
                      <a:prstDash val="solid"/>
                      <a:round/>
                      <a:headEnd type="none" w="med" len="med"/>
                      <a:tailEnd type="none" w="med" len="med"/>
                    </a:lnL>
                    <a:lnB w="12700" cap="flat" cmpd="sng" algn="ctr">
                      <a:solidFill>
                        <a:srgbClr val="0070C0"/>
                      </a:solidFill>
                      <a:prstDash val="solid"/>
                      <a:round/>
                      <a:headEnd type="none" w="med" len="med"/>
                      <a:tailEnd type="none" w="med" len="med"/>
                    </a:lnB>
                    <a:solidFill>
                      <a:schemeClr val="bg1"/>
                    </a:solidFill>
                  </a:tcPr>
                </a:tc>
                <a:tc>
                  <a:txBody>
                    <a:bodyPr/>
                    <a:lstStyle/>
                    <a:p>
                      <a:pPr algn="ctr" fontAlgn="b"/>
                      <a:r>
                        <a:rPr lang="en-US" altLang="zh-TW" sz="1600" b="0" i="0" u="none" strike="noStrike" dirty="0" smtClean="0">
                          <a:solidFill>
                            <a:srgbClr val="FF0000"/>
                          </a:solidFill>
                          <a:effectLst/>
                          <a:latin typeface="Times New Roman" panose="02020603050405020304" pitchFamily="18" charset="0"/>
                          <a:cs typeface="Times New Roman" panose="02020603050405020304" pitchFamily="18" charset="0"/>
                        </a:rPr>
                        <a:t>1.9</a:t>
                      </a:r>
                      <a:endParaRPr lang="en-US" altLang="zh-TW" sz="1600" b="0" i="0" u="none" strike="noStrike" dirty="0">
                        <a:solidFill>
                          <a:srgbClr val="FF0000"/>
                        </a:solidFill>
                        <a:effectLst/>
                        <a:latin typeface="Times New Roman" panose="02020603050405020304" pitchFamily="18" charset="0"/>
                        <a:cs typeface="Times New Roman" panose="02020603050405020304" pitchFamily="18" charset="0"/>
                      </a:endParaRPr>
                    </a:p>
                  </a:txBody>
                  <a:tcPr marL="9525" marR="9525" marT="9525" marB="0" anchor="ctr">
                    <a:lnB w="12700" cap="flat" cmpd="sng" algn="ctr">
                      <a:solidFill>
                        <a:srgbClr val="0070C0"/>
                      </a:solidFill>
                      <a:prstDash val="solid"/>
                      <a:round/>
                      <a:headEnd type="none" w="med" len="med"/>
                      <a:tailEnd type="none" w="med" len="med"/>
                    </a:lnB>
                    <a:solidFill>
                      <a:schemeClr val="bg1"/>
                    </a:solidFill>
                  </a:tcPr>
                </a:tc>
                <a:tc>
                  <a:txBody>
                    <a:bodyPr/>
                    <a:lstStyle/>
                    <a:p>
                      <a:pPr marL="0" algn="ctr" defTabSz="914400" rtl="0" eaLnBrk="1" fontAlgn="b" latinLnBrk="0" hangingPunct="1">
                        <a:lnSpc>
                          <a:spcPts val="1800"/>
                        </a:lnSpc>
                        <a:spcBef>
                          <a:spcPts val="0"/>
                        </a:spcBef>
                        <a:spcAft>
                          <a:spcPts val="0"/>
                        </a:spcAft>
                      </a:pPr>
                      <a:r>
                        <a:rPr lang="en-US" altLang="zh-TW" sz="1800" kern="1200" dirty="0" smtClean="0">
                          <a:solidFill>
                            <a:schemeClr val="dk1"/>
                          </a:solidFill>
                          <a:effectLst/>
                          <a:latin typeface="Times New Roman" panose="02020603050405020304" pitchFamily="18" charset="0"/>
                          <a:ea typeface="華康儷楷書" panose="03000509000000000000" pitchFamily="65" charset="-120"/>
                          <a:cs typeface="Times New Roman" panose="02020603050405020304" pitchFamily="18" charset="0"/>
                        </a:rPr>
                        <a:t>3.8</a:t>
                      </a:r>
                      <a:endParaRPr lang="en-US" altLang="zh-TW" sz="1800" kern="1200" dirty="0">
                        <a:solidFill>
                          <a:schemeClr val="dk1"/>
                        </a:solidFill>
                        <a:effectLst/>
                        <a:latin typeface="Times New Roman" panose="02020603050405020304" pitchFamily="18" charset="0"/>
                        <a:ea typeface="華康儷楷書" panose="03000509000000000000" pitchFamily="65" charset="-120"/>
                        <a:cs typeface="Times New Roman" panose="02020603050405020304" pitchFamily="18" charset="0"/>
                      </a:endParaRPr>
                    </a:p>
                  </a:txBody>
                  <a:tcPr marL="9525" marR="9525" marT="9525" marB="0" anchor="ctr">
                    <a:lnR w="28575" cap="flat" cmpd="sng" algn="ctr">
                      <a:solidFill>
                        <a:srgbClr val="0070C0"/>
                      </a:solidFill>
                      <a:prstDash val="solid"/>
                      <a:round/>
                      <a:headEnd type="none" w="med" len="med"/>
                      <a:tailEnd type="none" w="med" len="med"/>
                    </a:lnR>
                    <a:lnB w="1270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xmlns="" val="10004"/>
                  </a:ext>
                </a:extLst>
              </a:tr>
              <a:tr h="524538">
                <a:tc>
                  <a:txBody>
                    <a:bodyPr/>
                    <a:lstStyle/>
                    <a:p>
                      <a:pPr marL="0" algn="ctr" defTabSz="914400" rtl="0" eaLnBrk="1" fontAlgn="b" latinLnBrk="0" hangingPunct="1">
                        <a:lnSpc>
                          <a:spcPts val="1800"/>
                        </a:lnSpc>
                        <a:spcBef>
                          <a:spcPts val="0"/>
                        </a:spcBef>
                        <a:spcAft>
                          <a:spcPts val="0"/>
                        </a:spcAft>
                      </a:pPr>
                      <a:r>
                        <a:rPr lang="en-US" altLang="zh-TW" sz="1800" kern="1200" dirty="0" smtClean="0">
                          <a:solidFill>
                            <a:schemeClr val="dk1"/>
                          </a:solidFill>
                          <a:effectLst/>
                          <a:latin typeface="Times New Roman" panose="02020603050405020304" pitchFamily="18" charset="0"/>
                          <a:ea typeface="華康儷楷書" panose="03000509000000000000" pitchFamily="65" charset="-120"/>
                          <a:cs typeface="Times New Roman" panose="02020603050405020304" pitchFamily="18" charset="0"/>
                        </a:rPr>
                        <a:t>111-06-06 21:00</a:t>
                      </a:r>
                      <a:endParaRPr lang="en-US" altLang="zh-TW" sz="1800" kern="1200" dirty="0">
                        <a:solidFill>
                          <a:schemeClr val="dk1"/>
                        </a:solidFill>
                        <a:effectLst/>
                        <a:latin typeface="Times New Roman" panose="02020603050405020304" pitchFamily="18" charset="0"/>
                        <a:ea typeface="華康儷楷書" panose="03000509000000000000" pitchFamily="65" charset="-120"/>
                        <a:cs typeface="Times New Roman" panose="02020603050405020304" pitchFamily="18" charset="0"/>
                      </a:endParaRPr>
                    </a:p>
                  </a:txBody>
                  <a:tcPr marL="9525" marR="9525" marT="9525" marB="0" anchor="ctr">
                    <a:lnL w="28575"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DD7EE"/>
                    </a:solidFill>
                  </a:tcPr>
                </a:tc>
                <a:tc>
                  <a:txBody>
                    <a:bodyPr/>
                    <a:lstStyle/>
                    <a:p>
                      <a:pPr algn="ctr">
                        <a:spcAft>
                          <a:spcPts val="0"/>
                        </a:spcAft>
                      </a:pPr>
                      <a:r>
                        <a:rPr lang="en-US" sz="1800" kern="100">
                          <a:solidFill>
                            <a:schemeClr val="tx1"/>
                          </a:solidFill>
                          <a:effectLst/>
                          <a:latin typeface="Times New Roman" panose="02020603050405020304" pitchFamily="18" charset="0"/>
                          <a:ea typeface="華康儷楷書" panose="03000509000000000000" pitchFamily="65" charset="-120"/>
                          <a:cs typeface="Times New Roman" panose="02020603050405020304" pitchFamily="18" charset="0"/>
                        </a:rPr>
                        <a:t>19</a:t>
                      </a:r>
                      <a:endParaRPr lang="zh-TW" sz="1800" kern="100">
                        <a:solidFill>
                          <a:schemeClr val="tx1"/>
                        </a:solidFill>
                        <a:effectLst/>
                        <a:latin typeface="Times New Roman" panose="02020603050405020304" pitchFamily="18" charset="0"/>
                        <a:ea typeface="華康儷楷書" panose="03000509000000000000" pitchFamily="65" charset="-120"/>
                        <a:cs typeface="Times New Roman" panose="02020603050405020304" pitchFamily="18" charset="0"/>
                      </a:endParaRPr>
                    </a:p>
                  </a:txBody>
                  <a:tcPr marL="17780" marR="17780" marT="0" marB="0" anchor="ctr">
                    <a:lnL w="12700" cap="flat" cmpd="sng" algn="ctr">
                      <a:solidFill>
                        <a:srgbClr val="0070C0"/>
                      </a:solidFill>
                      <a:prstDash val="solid"/>
                      <a:round/>
                      <a:headEnd type="none" w="med" len="med"/>
                      <a:tailEnd type="none" w="med" len="med"/>
                    </a:lnL>
                    <a:lnT w="12700" cap="flat" cmpd="sng" algn="ctr">
                      <a:solidFill>
                        <a:srgbClr val="0070C0"/>
                      </a:solidFill>
                      <a:prstDash val="solid"/>
                      <a:round/>
                      <a:headEnd type="none" w="med" len="med"/>
                      <a:tailEnd type="none" w="med" len="med"/>
                    </a:lnT>
                    <a:solidFill>
                      <a:schemeClr val="bg1"/>
                    </a:solidFill>
                  </a:tcPr>
                </a:tc>
                <a:tc>
                  <a:txBody>
                    <a:bodyPr/>
                    <a:lstStyle/>
                    <a:p>
                      <a:pPr algn="ctr">
                        <a:spcAft>
                          <a:spcPts val="0"/>
                        </a:spcAft>
                      </a:pPr>
                      <a:r>
                        <a:rPr lang="en-US" sz="1800" kern="100" dirty="0">
                          <a:solidFill>
                            <a:srgbClr val="0000FF"/>
                          </a:solidFill>
                          <a:effectLst/>
                          <a:latin typeface="Times New Roman" panose="02020603050405020304" pitchFamily="18" charset="0"/>
                          <a:ea typeface="華康儷楷書" panose="03000509000000000000" pitchFamily="65" charset="-120"/>
                          <a:cs typeface="Times New Roman" panose="02020603050405020304" pitchFamily="18" charset="0"/>
                        </a:rPr>
                        <a:t>523</a:t>
                      </a:r>
                      <a:endParaRPr lang="zh-TW" sz="1800" kern="100" dirty="0">
                        <a:solidFill>
                          <a:srgbClr val="0000FF"/>
                        </a:solidFill>
                        <a:effectLst/>
                        <a:latin typeface="Times New Roman" panose="02020603050405020304" pitchFamily="18" charset="0"/>
                        <a:ea typeface="華康儷楷書" panose="03000509000000000000" pitchFamily="65" charset="-120"/>
                        <a:cs typeface="Times New Roman" panose="02020603050405020304" pitchFamily="18" charset="0"/>
                      </a:endParaRPr>
                    </a:p>
                  </a:txBody>
                  <a:tcPr marL="17780" marR="17780" marT="0" marB="0" anchor="ctr">
                    <a:lnT w="12700" cap="flat" cmpd="sng" algn="ctr">
                      <a:solidFill>
                        <a:srgbClr val="0070C0"/>
                      </a:solidFill>
                      <a:prstDash val="solid"/>
                      <a:round/>
                      <a:headEnd type="none" w="med" len="med"/>
                      <a:tailEnd type="none" w="med" len="med"/>
                    </a:lnT>
                    <a:solidFill>
                      <a:schemeClr val="bg1"/>
                    </a:solidFill>
                  </a:tcPr>
                </a:tc>
                <a:tc>
                  <a:txBody>
                    <a:bodyPr/>
                    <a:lstStyle/>
                    <a:p>
                      <a:pPr algn="ctr">
                        <a:spcAft>
                          <a:spcPts val="0"/>
                        </a:spcAft>
                      </a:pPr>
                      <a:r>
                        <a:rPr lang="en-US" sz="1800" kern="100" dirty="0">
                          <a:solidFill>
                            <a:schemeClr val="tx1"/>
                          </a:solidFill>
                          <a:effectLst/>
                          <a:latin typeface="Times New Roman" panose="02020603050405020304" pitchFamily="18" charset="0"/>
                          <a:ea typeface="華康儷楷書" panose="03000509000000000000" pitchFamily="65" charset="-120"/>
                          <a:cs typeface="Times New Roman" panose="02020603050405020304" pitchFamily="18" charset="0"/>
                        </a:rPr>
                        <a:t>16.9</a:t>
                      </a:r>
                      <a:endParaRPr lang="zh-TW" sz="1800" kern="100" dirty="0">
                        <a:solidFill>
                          <a:schemeClr val="tx1"/>
                        </a:solidFill>
                        <a:effectLst/>
                        <a:latin typeface="Times New Roman" panose="02020603050405020304" pitchFamily="18" charset="0"/>
                        <a:ea typeface="華康儷楷書" panose="03000509000000000000" pitchFamily="65" charset="-120"/>
                        <a:cs typeface="Times New Roman" panose="02020603050405020304" pitchFamily="18" charset="0"/>
                      </a:endParaRPr>
                    </a:p>
                  </a:txBody>
                  <a:tcPr marL="17780" marR="17780" marT="0" marB="0" anchor="ctr">
                    <a:lnT w="12700" cap="flat" cmpd="sng" algn="ctr">
                      <a:solidFill>
                        <a:srgbClr val="0070C0"/>
                      </a:solidFill>
                      <a:prstDash val="solid"/>
                      <a:round/>
                      <a:headEnd type="none" w="med" len="med"/>
                      <a:tailEnd type="none" w="med" len="med"/>
                    </a:lnT>
                    <a:solidFill>
                      <a:schemeClr val="bg1"/>
                    </a:solidFill>
                  </a:tcPr>
                </a:tc>
                <a:tc>
                  <a:txBody>
                    <a:bodyPr/>
                    <a:lstStyle/>
                    <a:p>
                      <a:pPr marL="0" algn="ctr" defTabSz="914400" rtl="0" eaLnBrk="1" fontAlgn="b" latinLnBrk="0" hangingPunct="1">
                        <a:lnSpc>
                          <a:spcPts val="1800"/>
                        </a:lnSpc>
                        <a:spcBef>
                          <a:spcPts val="0"/>
                        </a:spcBef>
                        <a:spcAft>
                          <a:spcPts val="0"/>
                        </a:spcAft>
                      </a:pPr>
                      <a:r>
                        <a:rPr lang="en-US" altLang="zh-TW" sz="1800" kern="1200" dirty="0" smtClean="0">
                          <a:solidFill>
                            <a:schemeClr val="dk1"/>
                          </a:solidFill>
                          <a:effectLst/>
                          <a:latin typeface="Times New Roman" panose="02020603050405020304" pitchFamily="18" charset="0"/>
                          <a:ea typeface="華康儷楷書" panose="03000509000000000000" pitchFamily="65" charset="-120"/>
                          <a:cs typeface="Times New Roman" panose="02020603050405020304" pitchFamily="18" charset="0"/>
                        </a:rPr>
                        <a:t>20.7 </a:t>
                      </a:r>
                      <a:endParaRPr lang="en-US" altLang="zh-TW" sz="1800" kern="1200" dirty="0">
                        <a:solidFill>
                          <a:schemeClr val="dk1"/>
                        </a:solidFill>
                        <a:effectLst/>
                        <a:latin typeface="Times New Roman" panose="02020603050405020304" pitchFamily="18" charset="0"/>
                        <a:ea typeface="華康儷楷書" panose="03000509000000000000" pitchFamily="65" charset="-120"/>
                        <a:cs typeface="Times New Roman" panose="02020603050405020304" pitchFamily="18" charset="0"/>
                      </a:endParaRPr>
                    </a:p>
                  </a:txBody>
                  <a:tcPr marL="9525" marR="9525" marT="9525" marB="0" anchor="ctr">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solidFill>
                      <a:schemeClr val="bg1"/>
                    </a:solidFill>
                  </a:tcPr>
                </a:tc>
                <a:tc>
                  <a:txBody>
                    <a:bodyPr/>
                    <a:lstStyle/>
                    <a:p>
                      <a:pPr algn="ctr" fontAlgn="b"/>
                      <a:r>
                        <a:rPr lang="en-US" altLang="zh-TW" sz="1800" b="0" i="0" u="none" strike="noStrike" dirty="0" smtClean="0">
                          <a:solidFill>
                            <a:srgbClr val="FF0000"/>
                          </a:solidFill>
                          <a:effectLst/>
                          <a:latin typeface="Times New Roman" panose="02020603050405020304" pitchFamily="18" charset="0"/>
                          <a:cs typeface="Times New Roman" panose="02020603050405020304" pitchFamily="18" charset="0"/>
                        </a:rPr>
                        <a:t>7,089</a:t>
                      </a:r>
                      <a:endParaRPr lang="en-US" altLang="zh-TW" sz="1800" b="0" i="0" u="none" strike="noStrike" dirty="0">
                        <a:solidFill>
                          <a:srgbClr val="FF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rgbClr val="0070C0"/>
                      </a:solidFill>
                      <a:prstDash val="solid"/>
                      <a:round/>
                      <a:headEnd type="none" w="med" len="med"/>
                      <a:tailEnd type="none" w="med" len="med"/>
                    </a:lnL>
                    <a:lnT w="12700" cap="flat" cmpd="sng" algn="ctr">
                      <a:solidFill>
                        <a:srgbClr val="0070C0"/>
                      </a:solidFill>
                      <a:prstDash val="solid"/>
                      <a:round/>
                      <a:headEnd type="none" w="med" len="med"/>
                      <a:tailEnd type="none" w="med" len="med"/>
                    </a:lnT>
                    <a:solidFill>
                      <a:schemeClr val="bg1"/>
                    </a:solidFill>
                  </a:tcPr>
                </a:tc>
                <a:tc>
                  <a:txBody>
                    <a:bodyPr/>
                    <a:lstStyle/>
                    <a:p>
                      <a:pPr algn="ctr" fontAlgn="b"/>
                      <a:r>
                        <a:rPr lang="en-US" altLang="zh-TW" sz="1600" b="0" i="0" u="none" strike="noStrike" dirty="0" smtClean="0">
                          <a:solidFill>
                            <a:srgbClr val="FF0000"/>
                          </a:solidFill>
                          <a:effectLst/>
                          <a:latin typeface="Times New Roman" panose="02020603050405020304" pitchFamily="18" charset="0"/>
                          <a:cs typeface="Times New Roman" panose="02020603050405020304" pitchFamily="18" charset="0"/>
                        </a:rPr>
                        <a:t>16.6</a:t>
                      </a:r>
                      <a:endParaRPr lang="en-US" altLang="zh-TW" sz="1600" b="0" i="0" u="none" strike="noStrike" dirty="0">
                        <a:solidFill>
                          <a:srgbClr val="FF0000"/>
                        </a:solidFill>
                        <a:effectLst/>
                        <a:latin typeface="Times New Roman" panose="02020603050405020304" pitchFamily="18" charset="0"/>
                        <a:cs typeface="Times New Roman" panose="02020603050405020304" pitchFamily="18" charset="0"/>
                      </a:endParaRPr>
                    </a:p>
                  </a:txBody>
                  <a:tcPr marL="9525" marR="9525" marT="9525" marB="0" anchor="ctr">
                    <a:lnT w="12700" cap="flat" cmpd="sng" algn="ctr">
                      <a:solidFill>
                        <a:srgbClr val="0070C0"/>
                      </a:solidFill>
                      <a:prstDash val="solid"/>
                      <a:round/>
                      <a:headEnd type="none" w="med" len="med"/>
                      <a:tailEnd type="none" w="med" len="med"/>
                    </a:lnT>
                    <a:solidFill>
                      <a:schemeClr val="bg1"/>
                    </a:solidFill>
                  </a:tcPr>
                </a:tc>
                <a:tc>
                  <a:txBody>
                    <a:bodyPr/>
                    <a:lstStyle/>
                    <a:p>
                      <a:pPr marL="0" algn="ctr" defTabSz="914400" rtl="0" eaLnBrk="1" fontAlgn="b" latinLnBrk="0" hangingPunct="1">
                        <a:lnSpc>
                          <a:spcPts val="1800"/>
                        </a:lnSpc>
                        <a:spcBef>
                          <a:spcPts val="0"/>
                        </a:spcBef>
                        <a:spcAft>
                          <a:spcPts val="0"/>
                        </a:spcAft>
                      </a:pPr>
                      <a:r>
                        <a:rPr lang="en-US" altLang="zh-TW" sz="1800" kern="1200" dirty="0" smtClean="0">
                          <a:solidFill>
                            <a:schemeClr val="dk1"/>
                          </a:solidFill>
                          <a:effectLst/>
                          <a:latin typeface="Times New Roman" panose="02020603050405020304" pitchFamily="18" charset="0"/>
                          <a:ea typeface="華康儷楷書" panose="03000509000000000000" pitchFamily="65" charset="-120"/>
                          <a:cs typeface="Times New Roman" panose="02020603050405020304" pitchFamily="18" charset="0"/>
                        </a:rPr>
                        <a:t>20.4</a:t>
                      </a:r>
                      <a:endParaRPr lang="en-US" altLang="zh-TW" sz="1800" kern="1200" dirty="0">
                        <a:solidFill>
                          <a:schemeClr val="dk1"/>
                        </a:solidFill>
                        <a:effectLst/>
                        <a:latin typeface="Times New Roman" panose="02020603050405020304" pitchFamily="18" charset="0"/>
                        <a:ea typeface="華康儷楷書" panose="03000509000000000000" pitchFamily="65" charset="-120"/>
                        <a:cs typeface="Times New Roman" panose="02020603050405020304" pitchFamily="18" charset="0"/>
                      </a:endParaRPr>
                    </a:p>
                  </a:txBody>
                  <a:tcPr marL="9525" marR="9525" marT="9525" marB="0" anchor="ctr">
                    <a:lnR w="28575"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solidFill>
                      <a:schemeClr val="bg1"/>
                    </a:solidFill>
                  </a:tcPr>
                </a:tc>
                <a:extLst>
                  <a:ext uri="{0D108BD9-81ED-4DB2-BD59-A6C34878D82A}">
                    <a16:rowId xmlns:a16="http://schemas.microsoft.com/office/drawing/2014/main" xmlns="" val="10005"/>
                  </a:ext>
                </a:extLst>
              </a:tr>
              <a:tr h="524538">
                <a:tc>
                  <a:txBody>
                    <a:bodyPr/>
                    <a:lstStyle/>
                    <a:p>
                      <a:pPr marL="0" algn="ctr" defTabSz="914400" rtl="0" eaLnBrk="1" fontAlgn="b" latinLnBrk="0" hangingPunct="1">
                        <a:lnSpc>
                          <a:spcPts val="1800"/>
                        </a:lnSpc>
                        <a:spcBef>
                          <a:spcPts val="0"/>
                        </a:spcBef>
                        <a:spcAft>
                          <a:spcPts val="0"/>
                        </a:spcAft>
                      </a:pPr>
                      <a:r>
                        <a:rPr lang="en-US" altLang="zh-TW" sz="1800" kern="1200" dirty="0" smtClean="0">
                          <a:solidFill>
                            <a:schemeClr val="dk1"/>
                          </a:solidFill>
                          <a:effectLst/>
                          <a:latin typeface="Times New Roman" panose="02020603050405020304" pitchFamily="18" charset="0"/>
                          <a:ea typeface="華康儷楷書" panose="03000509000000000000" pitchFamily="65" charset="-120"/>
                          <a:cs typeface="Times New Roman" panose="02020603050405020304" pitchFamily="18" charset="0"/>
                        </a:rPr>
                        <a:t>111-06-07 21:00</a:t>
                      </a:r>
                      <a:endParaRPr lang="en-US" altLang="zh-TW" sz="1800" kern="1200" dirty="0">
                        <a:solidFill>
                          <a:schemeClr val="dk1"/>
                        </a:solidFill>
                        <a:effectLst/>
                        <a:latin typeface="Times New Roman" panose="02020603050405020304" pitchFamily="18" charset="0"/>
                        <a:ea typeface="華康儷楷書" panose="03000509000000000000" pitchFamily="65" charset="-120"/>
                        <a:cs typeface="Times New Roman" panose="02020603050405020304" pitchFamily="18" charset="0"/>
                      </a:endParaRPr>
                    </a:p>
                  </a:txBody>
                  <a:tcPr marL="9525" marR="9525" marT="9525" marB="0" anchor="ctr">
                    <a:lnL w="28575"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1">
                        <a:lumMod val="40000"/>
                        <a:lumOff val="60000"/>
                      </a:schemeClr>
                    </a:solidFill>
                  </a:tcPr>
                </a:tc>
                <a:tc>
                  <a:txBody>
                    <a:bodyPr/>
                    <a:lstStyle/>
                    <a:p>
                      <a:pPr algn="ctr">
                        <a:spcAft>
                          <a:spcPts val="0"/>
                        </a:spcAft>
                      </a:pPr>
                      <a:r>
                        <a:rPr lang="en-US" sz="1800" kern="100">
                          <a:solidFill>
                            <a:schemeClr val="tx1"/>
                          </a:solidFill>
                          <a:effectLst/>
                          <a:latin typeface="Times New Roman" panose="02020603050405020304" pitchFamily="18" charset="0"/>
                          <a:ea typeface="華康儷楷書" panose="03000509000000000000" pitchFamily="65" charset="-120"/>
                          <a:cs typeface="Times New Roman" panose="02020603050405020304" pitchFamily="18" charset="0"/>
                        </a:rPr>
                        <a:t>27</a:t>
                      </a:r>
                      <a:endParaRPr lang="zh-TW" sz="1800" kern="100">
                        <a:solidFill>
                          <a:schemeClr val="tx1"/>
                        </a:solidFill>
                        <a:effectLst/>
                        <a:latin typeface="Times New Roman" panose="02020603050405020304" pitchFamily="18" charset="0"/>
                        <a:ea typeface="華康儷楷書" panose="03000509000000000000" pitchFamily="65" charset="-120"/>
                        <a:cs typeface="Times New Roman" panose="02020603050405020304" pitchFamily="18" charset="0"/>
                      </a:endParaRPr>
                    </a:p>
                  </a:txBody>
                  <a:tcPr marL="17780" marR="17780" marT="0" marB="0" anchor="ctr">
                    <a:lnL w="12700" cap="flat" cmpd="sng" algn="ctr">
                      <a:solidFill>
                        <a:srgbClr val="0070C0"/>
                      </a:solidFill>
                      <a:prstDash val="solid"/>
                      <a:round/>
                      <a:headEnd type="none" w="med" len="med"/>
                      <a:tailEnd type="none" w="med" len="med"/>
                    </a:lnL>
                    <a:lnB w="12700" cap="flat" cmpd="sng" algn="ctr">
                      <a:solidFill>
                        <a:srgbClr val="0070C0"/>
                      </a:solidFill>
                      <a:prstDash val="solid"/>
                      <a:round/>
                      <a:headEnd type="none" w="med" len="med"/>
                      <a:tailEnd type="none" w="med" len="med"/>
                    </a:lnB>
                    <a:solidFill>
                      <a:schemeClr val="bg1"/>
                    </a:solidFill>
                  </a:tcPr>
                </a:tc>
                <a:tc>
                  <a:txBody>
                    <a:bodyPr/>
                    <a:lstStyle/>
                    <a:p>
                      <a:pPr algn="ctr">
                        <a:spcAft>
                          <a:spcPts val="0"/>
                        </a:spcAft>
                      </a:pPr>
                      <a:r>
                        <a:rPr lang="en-US" sz="1800" kern="100" dirty="0">
                          <a:solidFill>
                            <a:srgbClr val="0000FF"/>
                          </a:solidFill>
                          <a:effectLst/>
                          <a:latin typeface="Times New Roman" panose="02020603050405020304" pitchFamily="18" charset="0"/>
                          <a:ea typeface="華康儷楷書" panose="03000509000000000000" pitchFamily="65" charset="-120"/>
                          <a:cs typeface="Times New Roman" panose="02020603050405020304" pitchFamily="18" charset="0"/>
                        </a:rPr>
                        <a:t>439</a:t>
                      </a:r>
                      <a:endParaRPr lang="zh-TW" sz="1800" kern="100" dirty="0">
                        <a:solidFill>
                          <a:srgbClr val="0000FF"/>
                        </a:solidFill>
                        <a:effectLst/>
                        <a:latin typeface="Times New Roman" panose="02020603050405020304" pitchFamily="18" charset="0"/>
                        <a:ea typeface="華康儷楷書" panose="03000509000000000000" pitchFamily="65" charset="-120"/>
                        <a:cs typeface="Times New Roman" panose="02020603050405020304" pitchFamily="18" charset="0"/>
                      </a:endParaRPr>
                    </a:p>
                  </a:txBody>
                  <a:tcPr marL="17780" marR="17780" marT="0" marB="0" anchor="ctr">
                    <a:lnB w="12700" cap="flat" cmpd="sng" algn="ctr">
                      <a:solidFill>
                        <a:srgbClr val="0070C0"/>
                      </a:solidFill>
                      <a:prstDash val="solid"/>
                      <a:round/>
                      <a:headEnd type="none" w="med" len="med"/>
                      <a:tailEnd type="none" w="med" len="med"/>
                    </a:lnB>
                    <a:solidFill>
                      <a:schemeClr val="bg1"/>
                    </a:solidFill>
                  </a:tcPr>
                </a:tc>
                <a:tc>
                  <a:txBody>
                    <a:bodyPr/>
                    <a:lstStyle/>
                    <a:p>
                      <a:pPr algn="ctr">
                        <a:spcAft>
                          <a:spcPts val="0"/>
                        </a:spcAft>
                      </a:pPr>
                      <a:r>
                        <a:rPr lang="en-US" sz="1800" kern="100" dirty="0">
                          <a:solidFill>
                            <a:schemeClr val="tx1"/>
                          </a:solidFill>
                          <a:effectLst/>
                          <a:latin typeface="Times New Roman" panose="02020603050405020304" pitchFamily="18" charset="0"/>
                          <a:ea typeface="華康儷楷書" panose="03000509000000000000" pitchFamily="65" charset="-120"/>
                          <a:cs typeface="Times New Roman" panose="02020603050405020304" pitchFamily="18" charset="0"/>
                        </a:rPr>
                        <a:t>14.2</a:t>
                      </a:r>
                      <a:endParaRPr lang="zh-TW" sz="1800" kern="100" dirty="0">
                        <a:solidFill>
                          <a:schemeClr val="tx1"/>
                        </a:solidFill>
                        <a:effectLst/>
                        <a:latin typeface="Times New Roman" panose="02020603050405020304" pitchFamily="18" charset="0"/>
                        <a:ea typeface="華康儷楷書" panose="03000509000000000000" pitchFamily="65" charset="-120"/>
                        <a:cs typeface="Times New Roman" panose="02020603050405020304" pitchFamily="18" charset="0"/>
                      </a:endParaRPr>
                    </a:p>
                  </a:txBody>
                  <a:tcPr marL="17780" marR="17780" marT="0" marB="0" anchor="ctr">
                    <a:lnB w="12700" cap="flat" cmpd="sng" algn="ctr">
                      <a:solidFill>
                        <a:srgbClr val="0070C0"/>
                      </a:solidFill>
                      <a:prstDash val="solid"/>
                      <a:round/>
                      <a:headEnd type="none" w="med" len="med"/>
                      <a:tailEnd type="none" w="med" len="med"/>
                    </a:lnB>
                    <a:solidFill>
                      <a:schemeClr val="bg1"/>
                    </a:solidFill>
                  </a:tcPr>
                </a:tc>
                <a:tc>
                  <a:txBody>
                    <a:bodyPr/>
                    <a:lstStyle/>
                    <a:p>
                      <a:pPr marL="0" algn="ctr" defTabSz="914400" rtl="0" eaLnBrk="1" fontAlgn="b" latinLnBrk="0" hangingPunct="1">
                        <a:lnSpc>
                          <a:spcPts val="1800"/>
                        </a:lnSpc>
                        <a:spcBef>
                          <a:spcPts val="0"/>
                        </a:spcBef>
                        <a:spcAft>
                          <a:spcPts val="0"/>
                        </a:spcAft>
                      </a:pPr>
                      <a:r>
                        <a:rPr lang="en-US" altLang="zh-TW" sz="1800" kern="1200" dirty="0" smtClean="0">
                          <a:solidFill>
                            <a:schemeClr val="dk1"/>
                          </a:solidFill>
                          <a:effectLst/>
                          <a:latin typeface="Times New Roman" panose="02020603050405020304" pitchFamily="18" charset="0"/>
                          <a:ea typeface="華康儷楷書" panose="03000509000000000000" pitchFamily="65" charset="-120"/>
                          <a:cs typeface="Times New Roman" panose="02020603050405020304" pitchFamily="18" charset="0"/>
                        </a:rPr>
                        <a:t>34.9 </a:t>
                      </a:r>
                      <a:endParaRPr lang="en-US" altLang="zh-TW" sz="1800" kern="1200" dirty="0">
                        <a:solidFill>
                          <a:schemeClr val="dk1"/>
                        </a:solidFill>
                        <a:effectLst/>
                        <a:latin typeface="Times New Roman" panose="02020603050405020304" pitchFamily="18" charset="0"/>
                        <a:ea typeface="華康儷楷書" panose="03000509000000000000" pitchFamily="65" charset="-120"/>
                        <a:cs typeface="Times New Roman" panose="02020603050405020304" pitchFamily="18" charset="0"/>
                      </a:endParaRPr>
                    </a:p>
                  </a:txBody>
                  <a:tcPr marL="9525" marR="9525" marT="9525" marB="0" anchor="ctr">
                    <a:lnR w="12700" cap="flat" cmpd="sng" algn="ctr">
                      <a:solidFill>
                        <a:srgbClr val="0070C0"/>
                      </a:solidFill>
                      <a:prstDash val="solid"/>
                      <a:round/>
                      <a:headEnd type="none" w="med" len="med"/>
                      <a:tailEnd type="none" w="med" len="med"/>
                    </a:lnR>
                    <a:lnB w="12700" cap="flat" cmpd="sng" algn="ctr">
                      <a:solidFill>
                        <a:srgbClr val="0070C0"/>
                      </a:solidFill>
                      <a:prstDash val="solid"/>
                      <a:round/>
                      <a:headEnd type="none" w="med" len="med"/>
                      <a:tailEnd type="none" w="med" len="med"/>
                    </a:lnB>
                    <a:solidFill>
                      <a:schemeClr val="bg1"/>
                    </a:solidFill>
                  </a:tcPr>
                </a:tc>
                <a:tc>
                  <a:txBody>
                    <a:bodyPr/>
                    <a:lstStyle/>
                    <a:p>
                      <a:pPr algn="ctr" fontAlgn="b"/>
                      <a:r>
                        <a:rPr lang="en-US" altLang="zh-TW" sz="1800" b="0" i="0" u="none" strike="noStrike" dirty="0" smtClean="0">
                          <a:solidFill>
                            <a:srgbClr val="FF0000"/>
                          </a:solidFill>
                          <a:effectLst/>
                          <a:latin typeface="Times New Roman" panose="02020603050405020304" pitchFamily="18" charset="0"/>
                          <a:cs typeface="Times New Roman" panose="02020603050405020304" pitchFamily="18" charset="0"/>
                        </a:rPr>
                        <a:t>7,566</a:t>
                      </a:r>
                      <a:endParaRPr lang="en-US" altLang="zh-TW" sz="1800" b="0" i="0" u="none" strike="noStrike" dirty="0">
                        <a:solidFill>
                          <a:srgbClr val="FF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rgbClr val="0070C0"/>
                      </a:solidFill>
                      <a:prstDash val="solid"/>
                      <a:round/>
                      <a:headEnd type="none" w="med" len="med"/>
                      <a:tailEnd type="none" w="med" len="med"/>
                    </a:lnL>
                    <a:lnB w="12700" cap="flat" cmpd="sng" algn="ctr">
                      <a:solidFill>
                        <a:srgbClr val="0070C0"/>
                      </a:solidFill>
                      <a:prstDash val="solid"/>
                      <a:round/>
                      <a:headEnd type="none" w="med" len="med"/>
                      <a:tailEnd type="none" w="med" len="med"/>
                    </a:lnB>
                    <a:solidFill>
                      <a:schemeClr val="bg1"/>
                    </a:solidFill>
                  </a:tcPr>
                </a:tc>
                <a:tc>
                  <a:txBody>
                    <a:bodyPr/>
                    <a:lstStyle/>
                    <a:p>
                      <a:pPr algn="ctr" fontAlgn="b"/>
                      <a:r>
                        <a:rPr lang="en-US" altLang="zh-TW" sz="1600" b="0" i="0" u="none" strike="noStrike" dirty="0" smtClean="0">
                          <a:solidFill>
                            <a:srgbClr val="FF0000"/>
                          </a:solidFill>
                          <a:effectLst/>
                          <a:latin typeface="Times New Roman" panose="02020603050405020304" pitchFamily="18" charset="0"/>
                          <a:cs typeface="Times New Roman" panose="02020603050405020304" pitchFamily="18" charset="0"/>
                        </a:rPr>
                        <a:t>17.7</a:t>
                      </a:r>
                      <a:endParaRPr lang="en-US" altLang="zh-TW" sz="1600" b="0" i="0" u="none" strike="noStrike" dirty="0">
                        <a:solidFill>
                          <a:srgbClr val="FF0000"/>
                        </a:solidFill>
                        <a:effectLst/>
                        <a:latin typeface="Times New Roman" panose="02020603050405020304" pitchFamily="18" charset="0"/>
                        <a:cs typeface="Times New Roman" panose="02020603050405020304" pitchFamily="18" charset="0"/>
                      </a:endParaRPr>
                    </a:p>
                  </a:txBody>
                  <a:tcPr marL="9525" marR="9525" marT="9525" marB="0" anchor="ctr">
                    <a:lnB w="12700" cap="flat" cmpd="sng" algn="ctr">
                      <a:solidFill>
                        <a:srgbClr val="0070C0"/>
                      </a:solidFill>
                      <a:prstDash val="solid"/>
                      <a:round/>
                      <a:headEnd type="none" w="med" len="med"/>
                      <a:tailEnd type="none" w="med" len="med"/>
                    </a:lnB>
                    <a:solidFill>
                      <a:schemeClr val="bg1"/>
                    </a:solidFill>
                  </a:tcPr>
                </a:tc>
                <a:tc>
                  <a:txBody>
                    <a:bodyPr/>
                    <a:lstStyle/>
                    <a:p>
                      <a:pPr marL="0" algn="ctr" defTabSz="914400" rtl="0" eaLnBrk="1" fontAlgn="b" latinLnBrk="0" hangingPunct="1">
                        <a:lnSpc>
                          <a:spcPts val="1800"/>
                        </a:lnSpc>
                        <a:spcBef>
                          <a:spcPts val="0"/>
                        </a:spcBef>
                        <a:spcAft>
                          <a:spcPts val="0"/>
                        </a:spcAft>
                      </a:pPr>
                      <a:r>
                        <a:rPr lang="en-US" altLang="zh-TW" sz="1800" kern="1200" dirty="0" smtClean="0">
                          <a:solidFill>
                            <a:schemeClr val="dk1"/>
                          </a:solidFill>
                          <a:effectLst/>
                          <a:latin typeface="Times New Roman" panose="02020603050405020304" pitchFamily="18" charset="0"/>
                          <a:ea typeface="華康儷楷書" panose="03000509000000000000" pitchFamily="65" charset="-120"/>
                          <a:cs typeface="Times New Roman" panose="02020603050405020304" pitchFamily="18" charset="0"/>
                        </a:rPr>
                        <a:t>38.1</a:t>
                      </a:r>
                      <a:endParaRPr lang="en-US" altLang="zh-TW" sz="1800" kern="1200" dirty="0">
                        <a:solidFill>
                          <a:schemeClr val="dk1"/>
                        </a:solidFill>
                        <a:effectLst/>
                        <a:latin typeface="Times New Roman" panose="02020603050405020304" pitchFamily="18" charset="0"/>
                        <a:ea typeface="華康儷楷書" panose="03000509000000000000" pitchFamily="65" charset="-120"/>
                        <a:cs typeface="Times New Roman" panose="02020603050405020304" pitchFamily="18" charset="0"/>
                      </a:endParaRPr>
                    </a:p>
                  </a:txBody>
                  <a:tcPr marL="9525" marR="9525" marT="9525" marB="0" anchor="ctr">
                    <a:lnR w="28575" cap="flat" cmpd="sng" algn="ctr">
                      <a:solidFill>
                        <a:srgbClr val="0070C0"/>
                      </a:solidFill>
                      <a:prstDash val="solid"/>
                      <a:round/>
                      <a:headEnd type="none" w="med" len="med"/>
                      <a:tailEnd type="none" w="med" len="med"/>
                    </a:lnR>
                    <a:lnB w="1270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xmlns="" val="10006"/>
                  </a:ext>
                </a:extLst>
              </a:tr>
              <a:tr h="524538">
                <a:tc>
                  <a:txBody>
                    <a:bodyPr/>
                    <a:lstStyle/>
                    <a:p>
                      <a:pPr marL="0" algn="ctr" defTabSz="914400" rtl="0" eaLnBrk="1" fontAlgn="b" latinLnBrk="0" hangingPunct="1">
                        <a:lnSpc>
                          <a:spcPts val="1800"/>
                        </a:lnSpc>
                        <a:spcBef>
                          <a:spcPts val="0"/>
                        </a:spcBef>
                        <a:spcAft>
                          <a:spcPts val="0"/>
                        </a:spcAft>
                      </a:pPr>
                      <a:r>
                        <a:rPr lang="en-US" altLang="zh-TW" sz="1800" kern="1200" dirty="0" smtClean="0">
                          <a:solidFill>
                            <a:schemeClr val="dk1"/>
                          </a:solidFill>
                          <a:effectLst/>
                          <a:latin typeface="Times New Roman" panose="02020603050405020304" pitchFamily="18" charset="0"/>
                          <a:ea typeface="華康儷楷書" panose="03000509000000000000" pitchFamily="65" charset="-120"/>
                          <a:cs typeface="Times New Roman" panose="02020603050405020304" pitchFamily="18" charset="0"/>
                        </a:rPr>
                        <a:t>111-06-08 21:00</a:t>
                      </a:r>
                      <a:endParaRPr lang="en-US" altLang="zh-TW" sz="1800" kern="1200" dirty="0">
                        <a:solidFill>
                          <a:schemeClr val="dk1"/>
                        </a:solidFill>
                        <a:effectLst/>
                        <a:latin typeface="Times New Roman" panose="02020603050405020304" pitchFamily="18" charset="0"/>
                        <a:ea typeface="華康儷楷書" panose="03000509000000000000" pitchFamily="65" charset="-120"/>
                        <a:cs typeface="Times New Roman" panose="02020603050405020304" pitchFamily="18" charset="0"/>
                      </a:endParaRPr>
                    </a:p>
                  </a:txBody>
                  <a:tcPr marL="9525" marR="9525" marT="9525" marB="0" anchor="ctr">
                    <a:lnL w="28575"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solidFill>
                      <a:schemeClr val="bg1"/>
                    </a:solidFill>
                  </a:tcPr>
                </a:tc>
                <a:tc>
                  <a:txBody>
                    <a:bodyPr/>
                    <a:lstStyle/>
                    <a:p>
                      <a:pPr algn="ctr">
                        <a:spcAft>
                          <a:spcPts val="0"/>
                        </a:spcAft>
                      </a:pPr>
                      <a:r>
                        <a:rPr lang="en-US" sz="1800" kern="100" dirty="0">
                          <a:solidFill>
                            <a:schemeClr val="tx1"/>
                          </a:solidFill>
                          <a:effectLst/>
                          <a:latin typeface="Times New Roman" panose="02020603050405020304" pitchFamily="18" charset="0"/>
                          <a:ea typeface="華康儷楷書" panose="03000509000000000000" pitchFamily="65" charset="-120"/>
                          <a:cs typeface="Times New Roman" panose="02020603050405020304" pitchFamily="18" charset="0"/>
                        </a:rPr>
                        <a:t>20</a:t>
                      </a:r>
                      <a:endParaRPr lang="zh-TW" sz="1800" kern="100" dirty="0">
                        <a:solidFill>
                          <a:schemeClr val="tx1"/>
                        </a:solidFill>
                        <a:effectLst/>
                        <a:latin typeface="Times New Roman" panose="02020603050405020304" pitchFamily="18" charset="0"/>
                        <a:ea typeface="華康儷楷書" panose="03000509000000000000" pitchFamily="65" charset="-120"/>
                        <a:cs typeface="Times New Roman" panose="02020603050405020304" pitchFamily="18" charset="0"/>
                      </a:endParaRPr>
                    </a:p>
                  </a:txBody>
                  <a:tcPr marL="17780" marR="17780" marT="0" marB="0" anchor="ctr">
                    <a:lnL w="12700" cap="flat" cmpd="sng" algn="ctr">
                      <a:solidFill>
                        <a:srgbClr val="0070C0"/>
                      </a:solidFill>
                      <a:prstDash val="solid"/>
                      <a:round/>
                      <a:headEnd type="none" w="med" len="med"/>
                      <a:tailEnd type="none" w="med" len="med"/>
                    </a:lnL>
                    <a:lnT w="12700" cap="flat" cmpd="sng" algn="ctr">
                      <a:solidFill>
                        <a:srgbClr val="0070C0"/>
                      </a:solidFill>
                      <a:prstDash val="solid"/>
                      <a:round/>
                      <a:headEnd type="none" w="med" len="med"/>
                      <a:tailEnd type="none" w="med" len="med"/>
                    </a:lnT>
                    <a:solidFill>
                      <a:schemeClr val="bg1"/>
                    </a:solidFill>
                  </a:tcPr>
                </a:tc>
                <a:tc>
                  <a:txBody>
                    <a:bodyPr/>
                    <a:lstStyle/>
                    <a:p>
                      <a:pPr algn="ctr">
                        <a:spcAft>
                          <a:spcPts val="0"/>
                        </a:spcAft>
                      </a:pPr>
                      <a:r>
                        <a:rPr lang="en-US" sz="1800" kern="100" dirty="0">
                          <a:solidFill>
                            <a:srgbClr val="0000FF"/>
                          </a:solidFill>
                          <a:effectLst/>
                          <a:latin typeface="Times New Roman" panose="02020603050405020304" pitchFamily="18" charset="0"/>
                          <a:ea typeface="華康儷楷書" panose="03000509000000000000" pitchFamily="65" charset="-120"/>
                          <a:cs typeface="Times New Roman" panose="02020603050405020304" pitchFamily="18" charset="0"/>
                        </a:rPr>
                        <a:t>404</a:t>
                      </a:r>
                      <a:endParaRPr lang="zh-TW" sz="1800" kern="100" dirty="0">
                        <a:solidFill>
                          <a:srgbClr val="0000FF"/>
                        </a:solidFill>
                        <a:effectLst/>
                        <a:latin typeface="Times New Roman" panose="02020603050405020304" pitchFamily="18" charset="0"/>
                        <a:ea typeface="華康儷楷書" panose="03000509000000000000" pitchFamily="65" charset="-120"/>
                        <a:cs typeface="Times New Roman" panose="02020603050405020304" pitchFamily="18" charset="0"/>
                      </a:endParaRPr>
                    </a:p>
                  </a:txBody>
                  <a:tcPr marL="17780" marR="17780" marT="0" marB="0" anchor="ctr">
                    <a:lnT w="12700" cap="flat" cmpd="sng" algn="ctr">
                      <a:solidFill>
                        <a:srgbClr val="0070C0"/>
                      </a:solidFill>
                      <a:prstDash val="solid"/>
                      <a:round/>
                      <a:headEnd type="none" w="med" len="med"/>
                      <a:tailEnd type="none" w="med" len="med"/>
                    </a:lnT>
                    <a:solidFill>
                      <a:schemeClr val="bg1"/>
                    </a:solidFill>
                  </a:tcPr>
                </a:tc>
                <a:tc>
                  <a:txBody>
                    <a:bodyPr/>
                    <a:lstStyle/>
                    <a:p>
                      <a:pPr algn="ctr">
                        <a:spcAft>
                          <a:spcPts val="0"/>
                        </a:spcAft>
                      </a:pPr>
                      <a:r>
                        <a:rPr lang="en-US" sz="1800" kern="100" dirty="0">
                          <a:solidFill>
                            <a:schemeClr val="tx1"/>
                          </a:solidFill>
                          <a:effectLst/>
                          <a:latin typeface="Times New Roman" panose="02020603050405020304" pitchFamily="18" charset="0"/>
                          <a:ea typeface="華康儷楷書" panose="03000509000000000000" pitchFamily="65" charset="-120"/>
                          <a:cs typeface="Times New Roman" panose="02020603050405020304" pitchFamily="18" charset="0"/>
                        </a:rPr>
                        <a:t>13.1</a:t>
                      </a:r>
                      <a:endParaRPr lang="zh-TW" sz="1800" kern="100" dirty="0">
                        <a:solidFill>
                          <a:schemeClr val="tx1"/>
                        </a:solidFill>
                        <a:effectLst/>
                        <a:latin typeface="Times New Roman" panose="02020603050405020304" pitchFamily="18" charset="0"/>
                        <a:ea typeface="華康儷楷書" panose="03000509000000000000" pitchFamily="65" charset="-120"/>
                        <a:cs typeface="Times New Roman" panose="02020603050405020304" pitchFamily="18" charset="0"/>
                      </a:endParaRPr>
                    </a:p>
                  </a:txBody>
                  <a:tcPr marL="17780" marR="17780" marT="0" marB="0" anchor="ctr">
                    <a:lnT w="12700" cap="flat" cmpd="sng" algn="ctr">
                      <a:solidFill>
                        <a:srgbClr val="0070C0"/>
                      </a:solidFill>
                      <a:prstDash val="solid"/>
                      <a:round/>
                      <a:headEnd type="none" w="med" len="med"/>
                      <a:tailEnd type="none" w="med" len="med"/>
                    </a:lnT>
                    <a:solidFill>
                      <a:schemeClr val="bg1"/>
                    </a:solidFill>
                  </a:tcPr>
                </a:tc>
                <a:tc>
                  <a:txBody>
                    <a:bodyPr/>
                    <a:lstStyle/>
                    <a:p>
                      <a:pPr marL="0" algn="ctr" defTabSz="914400" rtl="0" eaLnBrk="1" fontAlgn="b" latinLnBrk="0" hangingPunct="1">
                        <a:lnSpc>
                          <a:spcPts val="1800"/>
                        </a:lnSpc>
                        <a:spcBef>
                          <a:spcPts val="0"/>
                        </a:spcBef>
                        <a:spcAft>
                          <a:spcPts val="0"/>
                        </a:spcAft>
                      </a:pPr>
                      <a:r>
                        <a:rPr lang="en-US" altLang="zh-TW" sz="1800" kern="1200" dirty="0" smtClean="0">
                          <a:solidFill>
                            <a:schemeClr val="dk1"/>
                          </a:solidFill>
                          <a:effectLst/>
                          <a:latin typeface="Times New Roman" panose="02020603050405020304" pitchFamily="18" charset="0"/>
                          <a:ea typeface="華康儷楷書" panose="03000509000000000000" pitchFamily="65" charset="-120"/>
                          <a:cs typeface="Times New Roman" panose="02020603050405020304" pitchFamily="18" charset="0"/>
                        </a:rPr>
                        <a:t>48.0 </a:t>
                      </a:r>
                      <a:endParaRPr lang="en-US" altLang="zh-TW" sz="1800" kern="1200" dirty="0">
                        <a:solidFill>
                          <a:schemeClr val="dk1"/>
                        </a:solidFill>
                        <a:effectLst/>
                        <a:latin typeface="Times New Roman" panose="02020603050405020304" pitchFamily="18" charset="0"/>
                        <a:ea typeface="華康儷楷書" panose="03000509000000000000" pitchFamily="65" charset="-120"/>
                        <a:cs typeface="Times New Roman" panose="02020603050405020304" pitchFamily="18" charset="0"/>
                      </a:endParaRPr>
                    </a:p>
                  </a:txBody>
                  <a:tcPr marL="9525" marR="9525" marT="9525" marB="0" anchor="ctr">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solidFill>
                      <a:schemeClr val="bg1"/>
                    </a:solidFill>
                  </a:tcPr>
                </a:tc>
                <a:tc>
                  <a:txBody>
                    <a:bodyPr/>
                    <a:lstStyle/>
                    <a:p>
                      <a:pPr algn="ctr" fontAlgn="b"/>
                      <a:r>
                        <a:rPr lang="en-US" altLang="zh-TW" sz="1800" b="0" i="0" u="none" strike="noStrike" dirty="0" smtClean="0">
                          <a:solidFill>
                            <a:srgbClr val="FF0000"/>
                          </a:solidFill>
                          <a:effectLst/>
                          <a:latin typeface="Times New Roman" panose="02020603050405020304" pitchFamily="18" charset="0"/>
                          <a:cs typeface="Times New Roman" panose="02020603050405020304" pitchFamily="18" charset="0"/>
                        </a:rPr>
                        <a:t>6,550</a:t>
                      </a:r>
                      <a:endParaRPr lang="en-US" altLang="zh-TW" sz="1800" b="0" i="0" u="none" strike="noStrike" dirty="0">
                        <a:solidFill>
                          <a:srgbClr val="FF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rgbClr val="0070C0"/>
                      </a:solidFill>
                      <a:prstDash val="solid"/>
                      <a:round/>
                      <a:headEnd type="none" w="med" len="med"/>
                      <a:tailEnd type="none" w="med" len="med"/>
                    </a:lnL>
                    <a:lnT w="12700" cap="flat" cmpd="sng" algn="ctr">
                      <a:solidFill>
                        <a:srgbClr val="0070C0"/>
                      </a:solidFill>
                      <a:prstDash val="solid"/>
                      <a:round/>
                      <a:headEnd type="none" w="med" len="med"/>
                      <a:tailEnd type="none" w="med" len="med"/>
                    </a:lnT>
                    <a:solidFill>
                      <a:schemeClr val="bg1"/>
                    </a:solidFill>
                  </a:tcPr>
                </a:tc>
                <a:tc>
                  <a:txBody>
                    <a:bodyPr/>
                    <a:lstStyle/>
                    <a:p>
                      <a:pPr algn="ctr" fontAlgn="b"/>
                      <a:r>
                        <a:rPr lang="en-US" altLang="zh-TW" sz="1600" b="0" i="0" u="none" strike="noStrike" dirty="0" smtClean="0">
                          <a:solidFill>
                            <a:srgbClr val="FF0000"/>
                          </a:solidFill>
                          <a:effectLst/>
                          <a:latin typeface="Times New Roman" panose="02020603050405020304" pitchFamily="18" charset="0"/>
                          <a:cs typeface="Times New Roman" panose="02020603050405020304" pitchFamily="18" charset="0"/>
                        </a:rPr>
                        <a:t>15.3</a:t>
                      </a:r>
                      <a:endParaRPr lang="en-US" altLang="zh-TW" sz="1600" b="0" i="0" u="none" strike="noStrike" dirty="0">
                        <a:solidFill>
                          <a:srgbClr val="FF0000"/>
                        </a:solidFill>
                        <a:effectLst/>
                        <a:latin typeface="Times New Roman" panose="02020603050405020304" pitchFamily="18" charset="0"/>
                        <a:cs typeface="Times New Roman" panose="02020603050405020304" pitchFamily="18" charset="0"/>
                      </a:endParaRPr>
                    </a:p>
                  </a:txBody>
                  <a:tcPr marL="9525" marR="9525" marT="9525" marB="0" anchor="ctr">
                    <a:lnT w="12700" cap="flat" cmpd="sng" algn="ctr">
                      <a:solidFill>
                        <a:srgbClr val="0070C0"/>
                      </a:solidFill>
                      <a:prstDash val="solid"/>
                      <a:round/>
                      <a:headEnd type="none" w="med" len="med"/>
                      <a:tailEnd type="none" w="med" len="med"/>
                    </a:lnT>
                    <a:solidFill>
                      <a:schemeClr val="bg1"/>
                    </a:solidFill>
                  </a:tcPr>
                </a:tc>
                <a:tc>
                  <a:txBody>
                    <a:bodyPr/>
                    <a:lstStyle/>
                    <a:p>
                      <a:pPr marL="0" algn="ctr" defTabSz="914400" rtl="0" eaLnBrk="1" fontAlgn="b" latinLnBrk="0" hangingPunct="1">
                        <a:lnSpc>
                          <a:spcPts val="1800"/>
                        </a:lnSpc>
                        <a:spcBef>
                          <a:spcPts val="0"/>
                        </a:spcBef>
                        <a:spcAft>
                          <a:spcPts val="0"/>
                        </a:spcAft>
                      </a:pPr>
                      <a:r>
                        <a:rPr lang="en-US" altLang="zh-TW" sz="1800" kern="1200" dirty="0" smtClean="0">
                          <a:solidFill>
                            <a:schemeClr val="dk1"/>
                          </a:solidFill>
                          <a:effectLst/>
                          <a:latin typeface="Times New Roman" panose="02020603050405020304" pitchFamily="18" charset="0"/>
                          <a:ea typeface="華康儷楷書" panose="03000509000000000000" pitchFamily="65" charset="-120"/>
                          <a:cs typeface="Times New Roman" panose="02020603050405020304" pitchFamily="18" charset="0"/>
                        </a:rPr>
                        <a:t>53.4</a:t>
                      </a:r>
                      <a:endParaRPr lang="en-US" altLang="zh-TW" sz="1800" kern="1200" dirty="0">
                        <a:solidFill>
                          <a:schemeClr val="dk1"/>
                        </a:solidFill>
                        <a:effectLst/>
                        <a:latin typeface="Times New Roman" panose="02020603050405020304" pitchFamily="18" charset="0"/>
                        <a:ea typeface="華康儷楷書" panose="03000509000000000000" pitchFamily="65" charset="-120"/>
                        <a:cs typeface="Times New Roman" panose="02020603050405020304" pitchFamily="18" charset="0"/>
                      </a:endParaRPr>
                    </a:p>
                  </a:txBody>
                  <a:tcPr marL="9525" marR="9525" marT="9525" marB="0" anchor="ctr">
                    <a:lnR w="28575"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solidFill>
                      <a:schemeClr val="bg1"/>
                    </a:solidFill>
                  </a:tcPr>
                </a:tc>
                <a:extLst>
                  <a:ext uri="{0D108BD9-81ED-4DB2-BD59-A6C34878D82A}">
                    <a16:rowId xmlns:a16="http://schemas.microsoft.com/office/drawing/2014/main" xmlns="" val="10007"/>
                  </a:ext>
                </a:extLst>
              </a:tr>
              <a:tr h="524538">
                <a:tc>
                  <a:txBody>
                    <a:bodyPr/>
                    <a:lstStyle/>
                    <a:p>
                      <a:pPr marL="0" algn="ctr" defTabSz="914400" rtl="0" eaLnBrk="1" fontAlgn="b" latinLnBrk="0" hangingPunct="1">
                        <a:lnSpc>
                          <a:spcPts val="1800"/>
                        </a:lnSpc>
                        <a:spcBef>
                          <a:spcPts val="0"/>
                        </a:spcBef>
                        <a:spcAft>
                          <a:spcPts val="0"/>
                        </a:spcAft>
                      </a:pPr>
                      <a:r>
                        <a:rPr lang="en-US" altLang="zh-TW" sz="1800" kern="1200" dirty="0" smtClean="0">
                          <a:solidFill>
                            <a:schemeClr val="dk1"/>
                          </a:solidFill>
                          <a:effectLst/>
                          <a:latin typeface="Times New Roman" panose="02020603050405020304" pitchFamily="18" charset="0"/>
                          <a:ea typeface="華康儷楷書" panose="03000509000000000000" pitchFamily="65" charset="-120"/>
                          <a:cs typeface="Times New Roman" panose="02020603050405020304" pitchFamily="18" charset="0"/>
                        </a:rPr>
                        <a:t>111-06-09 21:00</a:t>
                      </a:r>
                      <a:endParaRPr lang="en-US" altLang="zh-TW" sz="1800" kern="1200" dirty="0">
                        <a:solidFill>
                          <a:schemeClr val="dk1"/>
                        </a:solidFill>
                        <a:effectLst/>
                        <a:latin typeface="Times New Roman" panose="02020603050405020304" pitchFamily="18" charset="0"/>
                        <a:ea typeface="華康儷楷書" panose="03000509000000000000" pitchFamily="65" charset="-120"/>
                        <a:cs typeface="Times New Roman" panose="02020603050405020304" pitchFamily="18" charset="0"/>
                      </a:endParaRPr>
                    </a:p>
                  </a:txBody>
                  <a:tcPr marL="9525" marR="9525" marT="9525" marB="0" anchor="ctr">
                    <a:lnL w="28575"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B w="12700" cap="flat" cmpd="sng" algn="ctr">
                      <a:solidFill>
                        <a:srgbClr val="0070C0"/>
                      </a:solidFill>
                      <a:prstDash val="solid"/>
                      <a:round/>
                      <a:headEnd type="none" w="med" len="med"/>
                      <a:tailEnd type="none" w="med" len="med"/>
                    </a:lnB>
                    <a:solidFill>
                      <a:srgbClr val="BDD7EE"/>
                    </a:solidFill>
                  </a:tcPr>
                </a:tc>
                <a:tc>
                  <a:txBody>
                    <a:bodyPr/>
                    <a:lstStyle/>
                    <a:p>
                      <a:pPr algn="ctr">
                        <a:spcAft>
                          <a:spcPts val="0"/>
                        </a:spcAft>
                      </a:pPr>
                      <a:r>
                        <a:rPr lang="en-US" sz="1800" kern="100">
                          <a:solidFill>
                            <a:schemeClr val="tx1"/>
                          </a:solidFill>
                          <a:effectLst/>
                          <a:latin typeface="Times New Roman" panose="02020603050405020304" pitchFamily="18" charset="0"/>
                          <a:ea typeface="華康儷楷書" panose="03000509000000000000" pitchFamily="65" charset="-120"/>
                          <a:cs typeface="Times New Roman" panose="02020603050405020304" pitchFamily="18" charset="0"/>
                        </a:rPr>
                        <a:t>55</a:t>
                      </a:r>
                      <a:endParaRPr lang="zh-TW" sz="1800" kern="100">
                        <a:solidFill>
                          <a:schemeClr val="tx1"/>
                        </a:solidFill>
                        <a:effectLst/>
                        <a:latin typeface="Times New Roman" panose="02020603050405020304" pitchFamily="18" charset="0"/>
                        <a:ea typeface="華康儷楷書" panose="03000509000000000000" pitchFamily="65" charset="-120"/>
                        <a:cs typeface="Times New Roman" panose="02020603050405020304" pitchFamily="18" charset="0"/>
                      </a:endParaRPr>
                    </a:p>
                  </a:txBody>
                  <a:tcPr marL="17780" marR="17780" marT="0" marB="0" anchor="ctr">
                    <a:lnL w="12700" cap="flat" cmpd="sng" algn="ctr">
                      <a:solidFill>
                        <a:srgbClr val="0070C0"/>
                      </a:solidFill>
                      <a:prstDash val="solid"/>
                      <a:round/>
                      <a:headEnd type="none" w="med" len="med"/>
                      <a:tailEnd type="none" w="med" len="med"/>
                    </a:lnL>
                    <a:lnB w="12700" cap="flat" cmpd="sng" algn="ctr">
                      <a:solidFill>
                        <a:srgbClr val="0070C0"/>
                      </a:solidFill>
                      <a:prstDash val="solid"/>
                      <a:round/>
                      <a:headEnd type="none" w="med" len="med"/>
                      <a:tailEnd type="none" w="med" len="med"/>
                    </a:lnB>
                    <a:solidFill>
                      <a:schemeClr val="bg1"/>
                    </a:solidFill>
                  </a:tcPr>
                </a:tc>
                <a:tc>
                  <a:txBody>
                    <a:bodyPr/>
                    <a:lstStyle/>
                    <a:p>
                      <a:pPr algn="ctr">
                        <a:spcAft>
                          <a:spcPts val="0"/>
                        </a:spcAft>
                      </a:pPr>
                      <a:r>
                        <a:rPr lang="en-US" sz="1800" kern="100" dirty="0">
                          <a:solidFill>
                            <a:srgbClr val="0000FF"/>
                          </a:solidFill>
                          <a:effectLst/>
                          <a:latin typeface="Times New Roman" panose="02020603050405020304" pitchFamily="18" charset="0"/>
                          <a:ea typeface="華康儷楷書" panose="03000509000000000000" pitchFamily="65" charset="-120"/>
                          <a:cs typeface="Times New Roman" panose="02020603050405020304" pitchFamily="18" charset="0"/>
                        </a:rPr>
                        <a:t>1604</a:t>
                      </a:r>
                      <a:endParaRPr lang="zh-TW" sz="1800" kern="100" dirty="0">
                        <a:solidFill>
                          <a:srgbClr val="0000FF"/>
                        </a:solidFill>
                        <a:effectLst/>
                        <a:latin typeface="Times New Roman" panose="02020603050405020304" pitchFamily="18" charset="0"/>
                        <a:ea typeface="華康儷楷書" panose="03000509000000000000" pitchFamily="65" charset="-120"/>
                        <a:cs typeface="Times New Roman" panose="02020603050405020304" pitchFamily="18" charset="0"/>
                      </a:endParaRPr>
                    </a:p>
                  </a:txBody>
                  <a:tcPr marL="17780" marR="17780" marT="0" marB="0" anchor="ctr">
                    <a:lnB w="12700" cap="flat" cmpd="sng" algn="ctr">
                      <a:solidFill>
                        <a:srgbClr val="0070C0"/>
                      </a:solidFill>
                      <a:prstDash val="solid"/>
                      <a:round/>
                      <a:headEnd type="none" w="med" len="med"/>
                      <a:tailEnd type="none" w="med" len="med"/>
                    </a:lnB>
                    <a:solidFill>
                      <a:schemeClr val="bg1"/>
                    </a:solidFill>
                  </a:tcPr>
                </a:tc>
                <a:tc>
                  <a:txBody>
                    <a:bodyPr/>
                    <a:lstStyle/>
                    <a:p>
                      <a:pPr algn="ctr">
                        <a:spcAft>
                          <a:spcPts val="0"/>
                        </a:spcAft>
                      </a:pPr>
                      <a:r>
                        <a:rPr lang="en-US" sz="1800" kern="100" dirty="0">
                          <a:solidFill>
                            <a:schemeClr val="tx1"/>
                          </a:solidFill>
                          <a:effectLst/>
                          <a:latin typeface="Times New Roman" panose="02020603050405020304" pitchFamily="18" charset="0"/>
                          <a:ea typeface="華康儷楷書" panose="03000509000000000000" pitchFamily="65" charset="-120"/>
                          <a:cs typeface="Times New Roman" panose="02020603050405020304" pitchFamily="18" charset="0"/>
                        </a:rPr>
                        <a:t>52.0</a:t>
                      </a:r>
                      <a:endParaRPr lang="zh-TW" sz="1800" kern="100" dirty="0">
                        <a:solidFill>
                          <a:schemeClr val="tx1"/>
                        </a:solidFill>
                        <a:effectLst/>
                        <a:latin typeface="Times New Roman" panose="02020603050405020304" pitchFamily="18" charset="0"/>
                        <a:ea typeface="華康儷楷書" panose="03000509000000000000" pitchFamily="65" charset="-120"/>
                        <a:cs typeface="Times New Roman" panose="02020603050405020304" pitchFamily="18" charset="0"/>
                      </a:endParaRPr>
                    </a:p>
                  </a:txBody>
                  <a:tcPr marL="17780" marR="17780" marT="0" marB="0" anchor="ctr">
                    <a:lnB w="12700" cap="flat" cmpd="sng" algn="ctr">
                      <a:solidFill>
                        <a:srgbClr val="0070C0"/>
                      </a:solidFill>
                      <a:prstDash val="solid"/>
                      <a:round/>
                      <a:headEnd type="none" w="med" len="med"/>
                      <a:tailEnd type="none" w="med" len="med"/>
                    </a:lnB>
                    <a:solidFill>
                      <a:schemeClr val="bg1"/>
                    </a:solidFill>
                  </a:tcPr>
                </a:tc>
                <a:tc>
                  <a:txBody>
                    <a:bodyPr/>
                    <a:lstStyle/>
                    <a:p>
                      <a:pPr marL="0" algn="ctr" defTabSz="914400" rtl="0" eaLnBrk="1" fontAlgn="b" latinLnBrk="0" hangingPunct="1">
                        <a:lnSpc>
                          <a:spcPts val="1800"/>
                        </a:lnSpc>
                        <a:spcBef>
                          <a:spcPts val="0"/>
                        </a:spcBef>
                        <a:spcAft>
                          <a:spcPts val="0"/>
                        </a:spcAft>
                      </a:pPr>
                      <a:r>
                        <a:rPr lang="en-US" altLang="zh-TW" sz="1800" kern="1200" dirty="0" smtClean="0">
                          <a:solidFill>
                            <a:schemeClr val="dk1"/>
                          </a:solidFill>
                          <a:effectLst/>
                          <a:latin typeface="Times New Roman" panose="02020603050405020304" pitchFamily="18" charset="0"/>
                          <a:ea typeface="華康儷楷書" panose="03000509000000000000" pitchFamily="65" charset="-120"/>
                          <a:cs typeface="Times New Roman" panose="02020603050405020304" pitchFamily="18" charset="0"/>
                        </a:rPr>
                        <a:t>100.0 </a:t>
                      </a:r>
                      <a:endParaRPr lang="en-US" altLang="zh-TW" sz="1800" kern="1200" dirty="0">
                        <a:solidFill>
                          <a:schemeClr val="dk1"/>
                        </a:solidFill>
                        <a:effectLst/>
                        <a:latin typeface="Times New Roman" panose="02020603050405020304" pitchFamily="18" charset="0"/>
                        <a:ea typeface="華康儷楷書" panose="03000509000000000000" pitchFamily="65" charset="-120"/>
                        <a:cs typeface="Times New Roman" panose="02020603050405020304" pitchFamily="18" charset="0"/>
                      </a:endParaRPr>
                    </a:p>
                  </a:txBody>
                  <a:tcPr marL="9525" marR="9525" marT="9525" marB="0" anchor="ctr">
                    <a:lnR w="12700" cap="flat" cmpd="sng" algn="ctr">
                      <a:solidFill>
                        <a:srgbClr val="0070C0"/>
                      </a:solidFill>
                      <a:prstDash val="solid"/>
                      <a:round/>
                      <a:headEnd type="none" w="med" len="med"/>
                      <a:tailEnd type="none" w="med" len="med"/>
                    </a:lnR>
                    <a:lnB w="12700" cap="flat" cmpd="sng" algn="ctr">
                      <a:solidFill>
                        <a:srgbClr val="0070C0"/>
                      </a:solidFill>
                      <a:prstDash val="solid"/>
                      <a:round/>
                      <a:headEnd type="none" w="med" len="med"/>
                      <a:tailEnd type="none" w="med" len="med"/>
                    </a:lnB>
                    <a:solidFill>
                      <a:schemeClr val="bg1"/>
                    </a:solidFill>
                  </a:tcPr>
                </a:tc>
                <a:tc>
                  <a:txBody>
                    <a:bodyPr/>
                    <a:lstStyle/>
                    <a:p>
                      <a:pPr algn="ctr" fontAlgn="b"/>
                      <a:r>
                        <a:rPr lang="en-US" altLang="zh-TW" sz="1800" b="0" i="0" u="none" strike="noStrike" dirty="0" smtClean="0">
                          <a:solidFill>
                            <a:srgbClr val="FF0000"/>
                          </a:solidFill>
                          <a:effectLst/>
                          <a:latin typeface="Times New Roman" panose="02020603050405020304" pitchFamily="18" charset="0"/>
                          <a:cs typeface="Times New Roman" panose="02020603050405020304" pitchFamily="18" charset="0"/>
                        </a:rPr>
                        <a:t>19,914</a:t>
                      </a:r>
                      <a:endParaRPr lang="en-US" altLang="zh-TW" sz="1800" b="0" i="0" u="none" strike="noStrike" dirty="0">
                        <a:solidFill>
                          <a:srgbClr val="FF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rgbClr val="0070C0"/>
                      </a:solidFill>
                      <a:prstDash val="solid"/>
                      <a:round/>
                      <a:headEnd type="none" w="med" len="med"/>
                      <a:tailEnd type="none" w="med" len="med"/>
                    </a:lnL>
                    <a:lnB w="12700" cap="flat" cmpd="sng" algn="ctr">
                      <a:solidFill>
                        <a:srgbClr val="0070C0"/>
                      </a:solidFill>
                      <a:prstDash val="solid"/>
                      <a:round/>
                      <a:headEnd type="none" w="med" len="med"/>
                      <a:tailEnd type="none" w="med" len="med"/>
                    </a:lnB>
                    <a:solidFill>
                      <a:schemeClr val="bg1"/>
                    </a:solidFill>
                  </a:tcPr>
                </a:tc>
                <a:tc>
                  <a:txBody>
                    <a:bodyPr/>
                    <a:lstStyle/>
                    <a:p>
                      <a:pPr algn="ctr" fontAlgn="b"/>
                      <a:r>
                        <a:rPr lang="en-US" altLang="zh-TW" sz="1600" b="0" i="0" u="none" strike="noStrike" dirty="0" smtClean="0">
                          <a:solidFill>
                            <a:srgbClr val="FF0000"/>
                          </a:solidFill>
                          <a:effectLst/>
                          <a:latin typeface="Times New Roman" panose="02020603050405020304" pitchFamily="18" charset="0"/>
                          <a:cs typeface="Times New Roman" panose="02020603050405020304" pitchFamily="18" charset="0"/>
                        </a:rPr>
                        <a:t>46.6</a:t>
                      </a:r>
                      <a:endParaRPr lang="en-US" altLang="zh-TW" sz="1600" b="0" i="0" u="none" strike="noStrike" dirty="0">
                        <a:solidFill>
                          <a:srgbClr val="FF0000"/>
                        </a:solidFill>
                        <a:effectLst/>
                        <a:latin typeface="Times New Roman" panose="02020603050405020304" pitchFamily="18" charset="0"/>
                        <a:cs typeface="Times New Roman" panose="02020603050405020304" pitchFamily="18" charset="0"/>
                      </a:endParaRPr>
                    </a:p>
                  </a:txBody>
                  <a:tcPr marL="9525" marR="9525" marT="9525" marB="0" anchor="ctr">
                    <a:lnB w="12700" cap="flat" cmpd="sng" algn="ctr">
                      <a:solidFill>
                        <a:srgbClr val="0070C0"/>
                      </a:solidFill>
                      <a:prstDash val="solid"/>
                      <a:round/>
                      <a:headEnd type="none" w="med" len="med"/>
                      <a:tailEnd type="none" w="med" len="med"/>
                    </a:lnB>
                    <a:solidFill>
                      <a:schemeClr val="bg1"/>
                    </a:solidFill>
                  </a:tcPr>
                </a:tc>
                <a:tc>
                  <a:txBody>
                    <a:bodyPr/>
                    <a:lstStyle/>
                    <a:p>
                      <a:pPr marL="0" algn="ctr" defTabSz="914400" rtl="0" eaLnBrk="1" fontAlgn="b" latinLnBrk="0" hangingPunct="1">
                        <a:lnSpc>
                          <a:spcPts val="1800"/>
                        </a:lnSpc>
                        <a:spcBef>
                          <a:spcPts val="0"/>
                        </a:spcBef>
                        <a:spcAft>
                          <a:spcPts val="0"/>
                        </a:spcAft>
                      </a:pPr>
                      <a:r>
                        <a:rPr lang="en-US" altLang="zh-TW" sz="1800" kern="1200" dirty="0" smtClean="0">
                          <a:solidFill>
                            <a:schemeClr val="dk1"/>
                          </a:solidFill>
                          <a:effectLst/>
                          <a:latin typeface="Times New Roman" panose="02020603050405020304" pitchFamily="18" charset="0"/>
                          <a:ea typeface="華康儷楷書" panose="03000509000000000000" pitchFamily="65" charset="-120"/>
                          <a:cs typeface="Times New Roman" panose="02020603050405020304" pitchFamily="18" charset="0"/>
                        </a:rPr>
                        <a:t>100.0 </a:t>
                      </a:r>
                      <a:endParaRPr lang="en-US" altLang="zh-TW" sz="1800" kern="1200" dirty="0">
                        <a:solidFill>
                          <a:schemeClr val="dk1"/>
                        </a:solidFill>
                        <a:effectLst/>
                        <a:latin typeface="Times New Roman" panose="02020603050405020304" pitchFamily="18" charset="0"/>
                        <a:ea typeface="華康儷楷書" panose="03000509000000000000" pitchFamily="65" charset="-120"/>
                        <a:cs typeface="Times New Roman" panose="02020603050405020304" pitchFamily="18" charset="0"/>
                      </a:endParaRPr>
                    </a:p>
                  </a:txBody>
                  <a:tcPr marL="9525" marR="9525" marT="9525" marB="0" anchor="ctr">
                    <a:lnR w="28575" cap="flat" cmpd="sng" algn="ctr">
                      <a:solidFill>
                        <a:srgbClr val="0070C0"/>
                      </a:solidFill>
                      <a:prstDash val="solid"/>
                      <a:round/>
                      <a:headEnd type="none" w="med" len="med"/>
                      <a:tailEnd type="none" w="med" len="med"/>
                    </a:lnR>
                    <a:lnB w="1270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xmlns="" val="10008"/>
                  </a:ext>
                </a:extLst>
              </a:tr>
              <a:tr h="524538">
                <a:tc>
                  <a:txBody>
                    <a:bodyPr/>
                    <a:lstStyle/>
                    <a:p>
                      <a:pPr algn="ctr">
                        <a:lnSpc>
                          <a:spcPts val="1800"/>
                        </a:lnSpc>
                        <a:spcAft>
                          <a:spcPts val="0"/>
                        </a:spcAft>
                      </a:pPr>
                      <a:r>
                        <a:rPr lang="zh-TW" sz="2200" dirty="0">
                          <a:effectLst/>
                          <a:latin typeface="Times New Roman" panose="02020603050405020304" pitchFamily="18" charset="0"/>
                          <a:ea typeface="華康儷楷書" panose="03000509000000000000" pitchFamily="65" charset="-120"/>
                          <a:cs typeface="Times New Roman" panose="02020603050405020304" pitchFamily="18" charset="0"/>
                        </a:rPr>
                        <a:t>總</a:t>
                      </a:r>
                      <a:r>
                        <a:rPr lang="en-US" altLang="zh-TW" sz="2200" dirty="0">
                          <a:effectLst/>
                          <a:latin typeface="Times New Roman" panose="02020603050405020304" pitchFamily="18" charset="0"/>
                          <a:ea typeface="華康儷楷書" panose="03000509000000000000" pitchFamily="65" charset="-120"/>
                          <a:cs typeface="Times New Roman" panose="02020603050405020304" pitchFamily="18" charset="0"/>
                        </a:rPr>
                        <a:t>   </a:t>
                      </a:r>
                      <a:r>
                        <a:rPr lang="zh-TW" sz="2200" dirty="0">
                          <a:effectLst/>
                          <a:latin typeface="Times New Roman" panose="02020603050405020304" pitchFamily="18" charset="0"/>
                          <a:ea typeface="華康儷楷書" panose="03000509000000000000" pitchFamily="65" charset="-120"/>
                          <a:cs typeface="Times New Roman" panose="02020603050405020304" pitchFamily="18" charset="0"/>
                        </a:rPr>
                        <a:t>計</a:t>
                      </a:r>
                    </a:p>
                  </a:txBody>
                  <a:tcPr marL="9525" marR="9525" marT="9525" marB="0" anchor="ctr">
                    <a:lnL w="28575"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solidFill>
                      <a:schemeClr val="bg1"/>
                    </a:solidFill>
                  </a:tcPr>
                </a:tc>
                <a:tc>
                  <a:txBody>
                    <a:bodyPr/>
                    <a:lstStyle/>
                    <a:p>
                      <a:pPr marL="0" algn="ctr" defTabSz="914400" rtl="0" eaLnBrk="1" fontAlgn="b" latinLnBrk="0" hangingPunct="1">
                        <a:lnSpc>
                          <a:spcPts val="1800"/>
                        </a:lnSpc>
                        <a:spcBef>
                          <a:spcPts val="0"/>
                        </a:spcBef>
                        <a:spcAft>
                          <a:spcPts val="0"/>
                        </a:spcAft>
                      </a:pPr>
                      <a:r>
                        <a:rPr lang="en-US" altLang="zh-TW" sz="1800" kern="1200" dirty="0" smtClean="0">
                          <a:solidFill>
                            <a:schemeClr val="dk1"/>
                          </a:solidFill>
                          <a:effectLst/>
                          <a:latin typeface="Times New Roman" panose="02020603050405020304" pitchFamily="18" charset="0"/>
                          <a:ea typeface="華康儷楷書" panose="03000509000000000000" pitchFamily="65" charset="-120"/>
                          <a:cs typeface="Times New Roman" panose="02020603050405020304" pitchFamily="18" charset="0"/>
                        </a:rPr>
                        <a:t>127 </a:t>
                      </a:r>
                      <a:endParaRPr lang="en-US" altLang="zh-TW" sz="1800" kern="1200" dirty="0">
                        <a:solidFill>
                          <a:schemeClr val="dk1"/>
                        </a:solidFill>
                        <a:effectLst/>
                        <a:latin typeface="Times New Roman" panose="02020603050405020304" pitchFamily="18" charset="0"/>
                        <a:ea typeface="華康儷楷書" panose="03000509000000000000" pitchFamily="65" charset="-120"/>
                        <a:cs typeface="Times New Roman" panose="02020603050405020304" pitchFamily="18" charset="0"/>
                      </a:endParaRPr>
                    </a:p>
                  </a:txBody>
                  <a:tcPr marL="9525" marR="9525" marT="9525" marB="0" anchor="ctr">
                    <a:lnL w="12700" cap="flat" cmpd="sng" algn="ctr">
                      <a:solidFill>
                        <a:srgbClr val="0070C0"/>
                      </a:solidFill>
                      <a:prstDash val="solid"/>
                      <a:round/>
                      <a:headEnd type="none" w="med" len="med"/>
                      <a:tailEnd type="none" w="med" len="med"/>
                    </a:lnL>
                    <a:lnT w="12700"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solidFill>
                      <a:schemeClr val="bg1"/>
                    </a:solidFill>
                  </a:tcPr>
                </a:tc>
                <a:tc>
                  <a:txBody>
                    <a:bodyPr/>
                    <a:lstStyle/>
                    <a:p>
                      <a:pPr marL="0" algn="ctr" defTabSz="914400" rtl="0" eaLnBrk="1" fontAlgn="b" latinLnBrk="0" hangingPunct="1">
                        <a:lnSpc>
                          <a:spcPts val="1800"/>
                        </a:lnSpc>
                        <a:spcBef>
                          <a:spcPts val="0"/>
                        </a:spcBef>
                        <a:spcAft>
                          <a:spcPts val="0"/>
                        </a:spcAft>
                      </a:pPr>
                      <a:r>
                        <a:rPr lang="en-US" altLang="zh-TW" sz="1800" b="1" kern="1200" dirty="0" smtClean="0">
                          <a:solidFill>
                            <a:srgbClr val="0000FF"/>
                          </a:solidFill>
                          <a:effectLst/>
                          <a:latin typeface="Times New Roman" panose="02020603050405020304" pitchFamily="18" charset="0"/>
                          <a:ea typeface="華康儷楷書" panose="03000509000000000000" pitchFamily="65" charset="-120"/>
                          <a:cs typeface="Times New Roman" panose="02020603050405020304" pitchFamily="18" charset="0"/>
                        </a:rPr>
                        <a:t>3,087</a:t>
                      </a:r>
                      <a:endParaRPr lang="en-US" altLang="zh-TW" sz="1800" b="1" kern="1200" dirty="0">
                        <a:solidFill>
                          <a:srgbClr val="0000FF"/>
                        </a:solidFill>
                        <a:effectLst/>
                        <a:latin typeface="Times New Roman" panose="02020603050405020304" pitchFamily="18" charset="0"/>
                        <a:ea typeface="華康儷楷書" panose="03000509000000000000" pitchFamily="65" charset="-120"/>
                        <a:cs typeface="Times New Roman" panose="02020603050405020304" pitchFamily="18" charset="0"/>
                      </a:endParaRPr>
                    </a:p>
                  </a:txBody>
                  <a:tcPr marL="9525" marR="9525" marT="9525" marB="0" anchor="ctr">
                    <a:lnT w="12700"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solidFill>
                      <a:schemeClr val="bg1"/>
                    </a:solidFill>
                  </a:tcPr>
                </a:tc>
                <a:tc>
                  <a:txBody>
                    <a:bodyPr/>
                    <a:lstStyle/>
                    <a:p>
                      <a:pPr marL="0" algn="ctr" defTabSz="914400" rtl="0" eaLnBrk="1" fontAlgn="b" latinLnBrk="0" hangingPunct="1">
                        <a:lnSpc>
                          <a:spcPts val="1800"/>
                        </a:lnSpc>
                        <a:spcBef>
                          <a:spcPts val="0"/>
                        </a:spcBef>
                        <a:spcAft>
                          <a:spcPts val="0"/>
                        </a:spcAft>
                      </a:pPr>
                      <a:r>
                        <a:rPr lang="en-US" altLang="zh-TW" sz="1800" kern="1200" dirty="0">
                          <a:solidFill>
                            <a:schemeClr val="dk1"/>
                          </a:solidFill>
                          <a:effectLst/>
                          <a:latin typeface="Times New Roman" panose="02020603050405020304" pitchFamily="18" charset="0"/>
                          <a:ea typeface="華康儷楷書" panose="03000509000000000000" pitchFamily="65" charset="-120"/>
                          <a:cs typeface="Times New Roman" panose="02020603050405020304" pitchFamily="18" charset="0"/>
                        </a:rPr>
                        <a:t>100.0 </a:t>
                      </a:r>
                    </a:p>
                  </a:txBody>
                  <a:tcPr marL="9525" marR="9525" marT="9525" marB="0" anchor="ctr">
                    <a:lnT w="12700"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solidFill>
                      <a:schemeClr val="bg1"/>
                    </a:solidFill>
                  </a:tcPr>
                </a:tc>
                <a:tc>
                  <a:txBody>
                    <a:bodyPr/>
                    <a:lstStyle/>
                    <a:p>
                      <a:pPr algn="ctr"/>
                      <a:r>
                        <a:rPr lang="en-US" altLang="zh-TW" sz="1800" b="0" dirty="0">
                          <a:effectLst/>
                          <a:latin typeface="Times New Roman" panose="02020603050405020304" pitchFamily="18" charset="0"/>
                          <a:ea typeface="華康儷楷書" panose="03000509000000000000" pitchFamily="65" charset="-120"/>
                          <a:cs typeface="Times New Roman" panose="02020603050405020304" pitchFamily="18" charset="0"/>
                        </a:rPr>
                        <a:t>--</a:t>
                      </a:r>
                      <a:endParaRPr lang="zh-TW" sz="1800" b="0" dirty="0">
                        <a:effectLst/>
                        <a:latin typeface="Times New Roman" panose="02020603050405020304" pitchFamily="18" charset="0"/>
                        <a:ea typeface="華康儷楷書" panose="03000509000000000000" pitchFamily="65" charset="-120"/>
                        <a:cs typeface="Times New Roman" panose="02020603050405020304" pitchFamily="18" charset="0"/>
                      </a:endParaRPr>
                    </a:p>
                  </a:txBody>
                  <a:tcPr marL="9525" marR="108000" marT="9525" marB="0" anchor="ctr">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solidFill>
                      <a:schemeClr val="bg1"/>
                    </a:solidFill>
                  </a:tcPr>
                </a:tc>
                <a:tc>
                  <a:txBody>
                    <a:bodyPr/>
                    <a:lstStyle/>
                    <a:p>
                      <a:pPr algn="ctr" fontAlgn="b"/>
                      <a:r>
                        <a:rPr lang="en-US" altLang="zh-TW" sz="1800" b="1" i="0" u="none" strike="noStrike" dirty="0" smtClean="0">
                          <a:solidFill>
                            <a:srgbClr val="FF0000"/>
                          </a:solidFill>
                          <a:effectLst/>
                          <a:latin typeface="Times New Roman" panose="02020603050405020304" pitchFamily="18" charset="0"/>
                          <a:cs typeface="Times New Roman" panose="02020603050405020304" pitchFamily="18" charset="0"/>
                        </a:rPr>
                        <a:t>42,746</a:t>
                      </a:r>
                      <a:endParaRPr lang="en-US" altLang="zh-TW" sz="18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rgbClr val="0070C0"/>
                      </a:solidFill>
                      <a:prstDash val="solid"/>
                      <a:round/>
                      <a:headEnd type="none" w="med" len="med"/>
                      <a:tailEnd type="none" w="med" len="med"/>
                    </a:lnL>
                    <a:lnT w="12700"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solidFill>
                      <a:schemeClr val="bg1"/>
                    </a:solidFill>
                  </a:tcPr>
                </a:tc>
                <a:tc>
                  <a:txBody>
                    <a:bodyPr/>
                    <a:lstStyle/>
                    <a:p>
                      <a:pPr marL="0" algn="ctr" defTabSz="914400" rtl="0" eaLnBrk="1" fontAlgn="b" latinLnBrk="0" hangingPunct="1">
                        <a:lnSpc>
                          <a:spcPts val="1800"/>
                        </a:lnSpc>
                        <a:spcBef>
                          <a:spcPts val="0"/>
                        </a:spcBef>
                        <a:spcAft>
                          <a:spcPts val="0"/>
                        </a:spcAft>
                      </a:pPr>
                      <a:r>
                        <a:rPr lang="en-US" altLang="zh-TW" sz="1800" kern="1200" dirty="0">
                          <a:solidFill>
                            <a:srgbClr val="FF0000"/>
                          </a:solidFill>
                          <a:effectLst/>
                          <a:latin typeface="Times New Roman" panose="02020603050405020304" pitchFamily="18" charset="0"/>
                          <a:ea typeface="華康儷楷書" panose="03000509000000000000" pitchFamily="65" charset="-120"/>
                          <a:cs typeface="Times New Roman" panose="02020603050405020304" pitchFamily="18" charset="0"/>
                        </a:rPr>
                        <a:t>100.0</a:t>
                      </a:r>
                    </a:p>
                  </a:txBody>
                  <a:tcPr marL="9525" marR="9525" marT="9525" marB="0" anchor="ctr">
                    <a:lnT w="12700"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solidFill>
                      <a:schemeClr val="bg1"/>
                    </a:solidFill>
                  </a:tcPr>
                </a:tc>
                <a:tc>
                  <a:txBody>
                    <a:bodyPr/>
                    <a:lstStyle/>
                    <a:p>
                      <a:pPr marL="0" algn="ctr" defTabSz="914400" rtl="0" eaLnBrk="1" fontAlgn="b" latinLnBrk="0" hangingPunct="1">
                        <a:lnSpc>
                          <a:spcPts val="1800"/>
                        </a:lnSpc>
                        <a:spcBef>
                          <a:spcPts val="0"/>
                        </a:spcBef>
                        <a:spcAft>
                          <a:spcPts val="0"/>
                        </a:spcAft>
                      </a:pPr>
                      <a:r>
                        <a:rPr lang="en-US" altLang="zh-TW" sz="1800" kern="1200" dirty="0">
                          <a:solidFill>
                            <a:schemeClr val="dk1"/>
                          </a:solidFill>
                          <a:effectLst/>
                          <a:latin typeface="Times New Roman" panose="02020603050405020304" pitchFamily="18" charset="0"/>
                          <a:ea typeface="華康儷楷書" panose="03000509000000000000" pitchFamily="65" charset="-120"/>
                          <a:cs typeface="Times New Roman" panose="02020603050405020304" pitchFamily="18" charset="0"/>
                        </a:rPr>
                        <a:t>-- </a:t>
                      </a:r>
                    </a:p>
                  </a:txBody>
                  <a:tcPr marL="9525" marR="9525" marT="9525" marB="0" anchor="ctr">
                    <a:lnR w="28575"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xmlns="" val="10009"/>
                  </a:ext>
                </a:extLst>
              </a:tr>
            </a:tbl>
          </a:graphicData>
        </a:graphic>
      </p:graphicFrame>
      <p:sp>
        <p:nvSpPr>
          <p:cNvPr id="4" name="五角星形 3"/>
          <p:cNvSpPr/>
          <p:nvPr/>
        </p:nvSpPr>
        <p:spPr>
          <a:xfrm>
            <a:off x="4324676" y="5119826"/>
            <a:ext cx="216024" cy="216024"/>
          </a:xfrm>
          <a:prstGeom prst="star5">
            <a:avLst/>
          </a:prstGeom>
          <a:solidFill>
            <a:schemeClr val="bg1"/>
          </a:solidFill>
          <a:ln>
            <a:solidFill>
              <a:srgbClr val="0000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9" name="五角星形 8"/>
          <p:cNvSpPr/>
          <p:nvPr/>
        </p:nvSpPr>
        <p:spPr>
          <a:xfrm>
            <a:off x="7438230" y="4064111"/>
            <a:ext cx="241946" cy="241946"/>
          </a:xfrm>
          <a:prstGeom prst="star5">
            <a:avLst/>
          </a:prstGeom>
          <a:solidFill>
            <a:schemeClr val="bg1"/>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0" name="五角星形 9"/>
          <p:cNvSpPr/>
          <p:nvPr/>
        </p:nvSpPr>
        <p:spPr>
          <a:xfrm>
            <a:off x="4324676" y="3547094"/>
            <a:ext cx="216024" cy="216024"/>
          </a:xfrm>
          <a:prstGeom prst="star5">
            <a:avLst/>
          </a:prstGeom>
          <a:solidFill>
            <a:schemeClr val="bg1"/>
          </a:solidFill>
          <a:ln>
            <a:solidFill>
              <a:srgbClr val="0000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1" name="五角星形 10"/>
          <p:cNvSpPr/>
          <p:nvPr/>
        </p:nvSpPr>
        <p:spPr>
          <a:xfrm>
            <a:off x="4324676" y="4064111"/>
            <a:ext cx="216024" cy="216024"/>
          </a:xfrm>
          <a:prstGeom prst="star5">
            <a:avLst/>
          </a:prstGeom>
          <a:solidFill>
            <a:schemeClr val="bg1"/>
          </a:solidFill>
          <a:ln>
            <a:solidFill>
              <a:srgbClr val="0000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3" name="文字方塊 12"/>
          <p:cNvSpPr txBox="1"/>
          <p:nvPr/>
        </p:nvSpPr>
        <p:spPr>
          <a:xfrm>
            <a:off x="1199456" y="6090800"/>
            <a:ext cx="7366119" cy="307777"/>
          </a:xfrm>
          <a:prstGeom prst="rect">
            <a:avLst/>
          </a:prstGeom>
          <a:noFill/>
        </p:spPr>
        <p:txBody>
          <a:bodyPr wrap="none" rtlCol="0">
            <a:spAutoFit/>
          </a:bodyPr>
          <a:lstStyle/>
          <a:p>
            <a:r>
              <a:rPr lang="zh-TW" altLang="en-US" sz="1400" dirty="0" smtClean="0">
                <a:latin typeface="標楷體" panose="03000509000000000000" pitchFamily="65" charset="-120"/>
                <a:ea typeface="標楷體" panose="03000509000000000000" pitchFamily="65" charset="-120"/>
              </a:rPr>
              <a:t>註：統計資料含一般組與青年儲蓄帳戶組；招收名額不含一般組特種生</a:t>
            </a:r>
            <a:r>
              <a:rPr lang="en-US" altLang="zh-TW" sz="1400" dirty="0" smtClean="0">
                <a:latin typeface="標楷體" panose="03000509000000000000" pitchFamily="65" charset="-120"/>
                <a:ea typeface="標楷體" panose="03000509000000000000" pitchFamily="65" charset="-120"/>
              </a:rPr>
              <a:t>(</a:t>
            </a:r>
            <a:r>
              <a:rPr lang="zh-TW" altLang="en-US" sz="1400" dirty="0" smtClean="0">
                <a:latin typeface="標楷體" panose="03000509000000000000" pitchFamily="65" charset="-120"/>
                <a:ea typeface="標楷體" panose="03000509000000000000" pitchFamily="65" charset="-120"/>
              </a:rPr>
              <a:t>原住民生、離島生</a:t>
            </a:r>
            <a:r>
              <a:rPr lang="en-US" altLang="zh-TW" sz="1400" dirty="0" smtClean="0">
                <a:latin typeface="標楷體" panose="03000509000000000000" pitchFamily="65" charset="-120"/>
                <a:ea typeface="標楷體" panose="03000509000000000000" pitchFamily="65" charset="-120"/>
              </a:rPr>
              <a:t>)</a:t>
            </a:r>
            <a:endParaRPr lang="zh-TW" altLang="en-US" sz="1400" dirty="0">
              <a:latin typeface="標楷體" panose="03000509000000000000" pitchFamily="65" charset="-120"/>
              <a:ea typeface="標楷體" panose="03000509000000000000" pitchFamily="65" charset="-120"/>
            </a:endParaRPr>
          </a:p>
        </p:txBody>
      </p:sp>
      <p:sp>
        <p:nvSpPr>
          <p:cNvPr id="14" name="五角星形 13"/>
          <p:cNvSpPr/>
          <p:nvPr/>
        </p:nvSpPr>
        <p:spPr>
          <a:xfrm>
            <a:off x="7438230" y="3547094"/>
            <a:ext cx="241946" cy="241946"/>
          </a:xfrm>
          <a:prstGeom prst="star5">
            <a:avLst/>
          </a:prstGeom>
          <a:solidFill>
            <a:schemeClr val="bg1"/>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5" name="五角星形 14"/>
          <p:cNvSpPr/>
          <p:nvPr/>
        </p:nvSpPr>
        <p:spPr>
          <a:xfrm>
            <a:off x="7438230" y="5085184"/>
            <a:ext cx="241946" cy="241946"/>
          </a:xfrm>
          <a:prstGeom prst="star5">
            <a:avLst/>
          </a:prstGeom>
          <a:solidFill>
            <a:schemeClr val="bg1"/>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extLst>
      <p:ext uri="{BB962C8B-B14F-4D97-AF65-F5344CB8AC3E}">
        <p14:creationId xmlns:p14="http://schemas.microsoft.com/office/powerpoint/2010/main" xmlns="" val="744597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0-#ppt_w/2"/>
                                          </p:val>
                                        </p:tav>
                                        <p:tav tm="100000">
                                          <p:val>
                                            <p:strVal val="#ppt_x"/>
                                          </p:val>
                                        </p:tav>
                                      </p:tavLst>
                                    </p:anim>
                                    <p:anim calcmode="lin" valueType="num">
                                      <p:cBhvr additive="base">
                                        <p:cTn id="12" dur="1000" fill="hold"/>
                                        <p:tgtEl>
                                          <p:spTgt spid="9"/>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1000" fill="hold"/>
                                        <p:tgtEl>
                                          <p:spTgt spid="10"/>
                                        </p:tgtEl>
                                        <p:attrNameLst>
                                          <p:attrName>ppt_x</p:attrName>
                                        </p:attrNameLst>
                                      </p:cBhvr>
                                      <p:tavLst>
                                        <p:tav tm="0">
                                          <p:val>
                                            <p:strVal val="0-#ppt_w/2"/>
                                          </p:val>
                                        </p:tav>
                                        <p:tav tm="100000">
                                          <p:val>
                                            <p:strVal val="#ppt_x"/>
                                          </p:val>
                                        </p:tav>
                                      </p:tavLst>
                                    </p:anim>
                                    <p:anim calcmode="lin" valueType="num">
                                      <p:cBhvr additive="base">
                                        <p:cTn id="16" dur="1000" fill="hold"/>
                                        <p:tgtEl>
                                          <p:spTgt spid="10"/>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1000" fill="hold"/>
                                        <p:tgtEl>
                                          <p:spTgt spid="11"/>
                                        </p:tgtEl>
                                        <p:attrNameLst>
                                          <p:attrName>ppt_x</p:attrName>
                                        </p:attrNameLst>
                                      </p:cBhvr>
                                      <p:tavLst>
                                        <p:tav tm="0">
                                          <p:val>
                                            <p:strVal val="0-#ppt_w/2"/>
                                          </p:val>
                                        </p:tav>
                                        <p:tav tm="100000">
                                          <p:val>
                                            <p:strVal val="#ppt_x"/>
                                          </p:val>
                                        </p:tav>
                                      </p:tavLst>
                                    </p:anim>
                                    <p:anim calcmode="lin" valueType="num">
                                      <p:cBhvr additive="base">
                                        <p:cTn id="20" dur="1000" fill="hold"/>
                                        <p:tgtEl>
                                          <p:spTgt spid="11"/>
                                        </p:tgtEl>
                                        <p:attrNameLst>
                                          <p:attrName>ppt_y</p:attrName>
                                        </p:attrNameLst>
                                      </p:cBhvr>
                                      <p:tavLst>
                                        <p:tav tm="0">
                                          <p:val>
                                            <p:strVal val="0-#ppt_h/2"/>
                                          </p:val>
                                        </p:tav>
                                        <p:tav tm="100000">
                                          <p:val>
                                            <p:strVal val="#ppt_y"/>
                                          </p:val>
                                        </p:tav>
                                      </p:tavLst>
                                    </p:anim>
                                  </p:childTnLst>
                                </p:cTn>
                              </p:par>
                              <p:par>
                                <p:cTn id="21" presetID="2" presetClass="entr" presetSubtype="9"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1000" fill="hold"/>
                                        <p:tgtEl>
                                          <p:spTgt spid="14"/>
                                        </p:tgtEl>
                                        <p:attrNameLst>
                                          <p:attrName>ppt_x</p:attrName>
                                        </p:attrNameLst>
                                      </p:cBhvr>
                                      <p:tavLst>
                                        <p:tav tm="0">
                                          <p:val>
                                            <p:strVal val="0-#ppt_w/2"/>
                                          </p:val>
                                        </p:tav>
                                        <p:tav tm="100000">
                                          <p:val>
                                            <p:strVal val="#ppt_x"/>
                                          </p:val>
                                        </p:tav>
                                      </p:tavLst>
                                    </p:anim>
                                    <p:anim calcmode="lin" valueType="num">
                                      <p:cBhvr additive="base">
                                        <p:cTn id="24" dur="1000" fill="hold"/>
                                        <p:tgtEl>
                                          <p:spTgt spid="14"/>
                                        </p:tgtEl>
                                        <p:attrNameLst>
                                          <p:attrName>ppt_y</p:attrName>
                                        </p:attrNameLst>
                                      </p:cBhvr>
                                      <p:tavLst>
                                        <p:tav tm="0">
                                          <p:val>
                                            <p:strVal val="0-#ppt_h/2"/>
                                          </p:val>
                                        </p:tav>
                                        <p:tav tm="100000">
                                          <p:val>
                                            <p:strVal val="#ppt_y"/>
                                          </p:val>
                                        </p:tav>
                                      </p:tavLst>
                                    </p:anim>
                                  </p:childTnLst>
                                </p:cTn>
                              </p:par>
                              <p:par>
                                <p:cTn id="25" presetID="2" presetClass="entr" presetSubtype="9"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1000" fill="hold"/>
                                        <p:tgtEl>
                                          <p:spTgt spid="15"/>
                                        </p:tgtEl>
                                        <p:attrNameLst>
                                          <p:attrName>ppt_x</p:attrName>
                                        </p:attrNameLst>
                                      </p:cBhvr>
                                      <p:tavLst>
                                        <p:tav tm="0">
                                          <p:val>
                                            <p:strVal val="0-#ppt_w/2"/>
                                          </p:val>
                                        </p:tav>
                                        <p:tav tm="100000">
                                          <p:val>
                                            <p:strVal val="#ppt_x"/>
                                          </p:val>
                                        </p:tav>
                                      </p:tavLst>
                                    </p:anim>
                                    <p:anim calcmode="lin" valueType="num">
                                      <p:cBhvr additive="base">
                                        <p:cTn id="28" dur="10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rotWithShape="1">
          <a:blip r:embed="rId2"/>
          <a:srcRect l="6992" r="6763"/>
          <a:stretch/>
        </p:blipFill>
        <p:spPr>
          <a:xfrm>
            <a:off x="6240015" y="1602994"/>
            <a:ext cx="4320481" cy="4689780"/>
          </a:xfrm>
          <a:prstGeom prst="rect">
            <a:avLst/>
          </a:prstGeom>
        </p:spPr>
      </p:pic>
      <p:pic>
        <p:nvPicPr>
          <p:cNvPr id="13" name="圖片 12"/>
          <p:cNvPicPr/>
          <p:nvPr/>
        </p:nvPicPr>
        <p:blipFill rotWithShape="1">
          <a:blip r:embed="rId3" cstate="print">
            <a:extLst>
              <a:ext uri="{28A0092B-C50C-407E-A947-70E740481C1C}">
                <a14:useLocalDpi xmlns:a14="http://schemas.microsoft.com/office/drawing/2010/main" xmlns="" val="0"/>
              </a:ext>
            </a:extLst>
          </a:blip>
          <a:srcRect l="14066" r="13324"/>
          <a:stretch/>
        </p:blipFill>
        <p:spPr bwMode="auto">
          <a:xfrm>
            <a:off x="1775520" y="1628800"/>
            <a:ext cx="4157389" cy="4667648"/>
          </a:xfrm>
          <a:prstGeom prst="rect">
            <a:avLst/>
          </a:prstGeom>
          <a:ln>
            <a:noFill/>
          </a:ln>
          <a:extLst>
            <a:ext uri="{53640926-AAD7-44D8-BBD7-CCE9431645EC}">
              <a14:shadowObscured xmlns:a14="http://schemas.microsoft.com/office/drawing/2010/main" xmlns=""/>
            </a:ext>
          </a:extLst>
        </p:spPr>
      </p:pic>
      <p:sp>
        <p:nvSpPr>
          <p:cNvPr id="6" name="標題 1"/>
          <p:cNvSpPr txBox="1">
            <a:spLocks/>
          </p:cNvSpPr>
          <p:nvPr/>
        </p:nvSpPr>
        <p:spPr>
          <a:xfrm>
            <a:off x="1558925" y="260350"/>
            <a:ext cx="8784976" cy="604818"/>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fontAlgn="auto">
              <a:spcAft>
                <a:spcPts val="0"/>
              </a:spcAft>
            </a:pPr>
            <a:endParaRPr kumimoji="0" lang="zh-TW" altLang="en-US" sz="2800" dirty="0">
              <a:solidFill>
                <a:srgbClr val="FF0000"/>
              </a:solidFill>
              <a:latin typeface="標楷體" panose="03000509000000000000" pitchFamily="65" charset="-120"/>
              <a:ea typeface="標楷體" panose="03000509000000000000" pitchFamily="65" charset="-120"/>
            </a:endParaRPr>
          </a:p>
        </p:txBody>
      </p:sp>
      <p:sp>
        <p:nvSpPr>
          <p:cNvPr id="10" name="Rectangle 2"/>
          <p:cNvSpPr txBox="1">
            <a:spLocks noChangeArrowheads="1"/>
          </p:cNvSpPr>
          <p:nvPr/>
        </p:nvSpPr>
        <p:spPr bwMode="auto">
          <a:xfrm>
            <a:off x="767408" y="0"/>
            <a:ext cx="9361040" cy="74509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r>
              <a:rPr lang="zh-TW" altLang="en-US" sz="2800" b="1" kern="0" dirty="0" smtClean="0">
                <a:latin typeface="標楷體" panose="03000509000000000000" pitchFamily="65" charset="-120"/>
                <a:ea typeface="標楷體" panose="03000509000000000000" pitchFamily="65" charset="-120"/>
                <a:cs typeface="+mj-cs"/>
              </a:rPr>
              <a:t>第二</a:t>
            </a:r>
            <a:r>
              <a:rPr lang="zh-TW" altLang="en-US" sz="2800" b="1" kern="0" dirty="0">
                <a:latin typeface="標楷體" panose="03000509000000000000" pitchFamily="65" charset="-120"/>
                <a:ea typeface="標楷體" panose="03000509000000000000" pitchFamily="65" charset="-120"/>
                <a:cs typeface="+mj-cs"/>
              </a:rPr>
              <a:t>階段報名系統</a:t>
            </a:r>
            <a:r>
              <a:rPr lang="en-US" altLang="zh-TW" sz="2800" b="1" kern="0" dirty="0">
                <a:latin typeface="標楷體" panose="03000509000000000000" pitchFamily="65" charset="-120"/>
                <a:ea typeface="標楷體" panose="03000509000000000000" pitchFamily="65" charset="-120"/>
                <a:cs typeface="+mj-cs"/>
              </a:rPr>
              <a:t>(</a:t>
            </a:r>
            <a:r>
              <a:rPr lang="zh-TW" altLang="en-US" sz="2800" b="1" kern="0" dirty="0" smtClean="0">
                <a:latin typeface="標楷體" panose="03000509000000000000" pitchFamily="65" charset="-120"/>
                <a:ea typeface="標楷體" panose="03000509000000000000" pitchFamily="65" charset="-120"/>
                <a:cs typeface="+mj-cs"/>
              </a:rPr>
              <a:t>含</a:t>
            </a:r>
            <a:r>
              <a:rPr lang="zh-TW" altLang="en-US" sz="2800" b="1" kern="0" dirty="0">
                <a:latin typeface="Times New Roman" panose="02020603050405020304" pitchFamily="18" charset="0"/>
                <a:ea typeface="標楷體" panose="03000509000000000000" pitchFamily="65" charset="-120"/>
                <a:cs typeface="Times New Roman" panose="02020603050405020304" pitchFamily="18" charset="0"/>
              </a:rPr>
              <a:t>學習歷程</a:t>
            </a:r>
            <a:r>
              <a:rPr lang="zh-TW" altLang="en-US" sz="2800" b="1" kern="0" dirty="0" smtClean="0">
                <a:latin typeface="標楷體" panose="03000509000000000000" pitchFamily="65" charset="-120"/>
                <a:ea typeface="標楷體" panose="03000509000000000000" pitchFamily="65" charset="-120"/>
                <a:cs typeface="+mj-cs"/>
              </a:rPr>
              <a:t>備</a:t>
            </a:r>
            <a:r>
              <a:rPr lang="zh-TW" altLang="en-US" sz="2800" b="1" kern="0" dirty="0">
                <a:latin typeface="標楷體" panose="03000509000000000000" pitchFamily="65" charset="-120"/>
                <a:ea typeface="標楷體" panose="03000509000000000000" pitchFamily="65" charset="-120"/>
                <a:cs typeface="+mj-cs"/>
              </a:rPr>
              <a:t>審資料上</a:t>
            </a:r>
            <a:r>
              <a:rPr lang="zh-TW" altLang="en-US" sz="2800" b="1" kern="0" dirty="0" smtClean="0">
                <a:latin typeface="標楷體" panose="03000509000000000000" pitchFamily="65" charset="-120"/>
                <a:ea typeface="標楷體" panose="03000509000000000000" pitchFamily="65" charset="-120"/>
                <a:cs typeface="+mj-cs"/>
              </a:rPr>
              <a:t>傳</a:t>
            </a:r>
            <a:r>
              <a:rPr lang="zh-TW" altLang="en-US" sz="2800" b="1" kern="0" dirty="0">
                <a:latin typeface="Times New Roman" panose="02020603050405020304" pitchFamily="18" charset="0"/>
                <a:ea typeface="標楷體" panose="03000509000000000000" pitchFamily="65" charset="-120"/>
                <a:cs typeface="Times New Roman" panose="02020603050405020304" pitchFamily="18" charset="0"/>
              </a:rPr>
              <a:t>作業</a:t>
            </a:r>
            <a:r>
              <a:rPr lang="en-US" altLang="zh-TW" sz="2800" b="1" kern="0" dirty="0" smtClean="0">
                <a:latin typeface="標楷體" panose="03000509000000000000" pitchFamily="65" charset="-120"/>
                <a:ea typeface="標楷體" panose="03000509000000000000" pitchFamily="65" charset="-120"/>
                <a:cs typeface="+mj-cs"/>
              </a:rPr>
              <a:t>)-</a:t>
            </a:r>
            <a:r>
              <a:rPr lang="zh-TW" altLang="en-US" sz="2800" b="1" kern="0" dirty="0">
                <a:solidFill>
                  <a:srgbClr val="FF0000"/>
                </a:solidFill>
                <a:latin typeface="標楷體" panose="03000509000000000000" pitchFamily="65" charset="-120"/>
                <a:ea typeface="標楷體" panose="03000509000000000000" pitchFamily="65" charset="-120"/>
                <a:cs typeface="+mj-cs"/>
              </a:rPr>
              <a:t>登入頁</a:t>
            </a:r>
          </a:p>
        </p:txBody>
      </p:sp>
      <p:sp>
        <p:nvSpPr>
          <p:cNvPr id="11" name="文字方塊 10"/>
          <p:cNvSpPr txBox="1"/>
          <p:nvPr/>
        </p:nvSpPr>
        <p:spPr>
          <a:xfrm>
            <a:off x="2044478" y="991810"/>
            <a:ext cx="3888431" cy="523220"/>
          </a:xfrm>
          <a:prstGeom prst="rect">
            <a:avLst/>
          </a:prstGeom>
          <a:solidFill>
            <a:srgbClr val="00B050"/>
          </a:solidFill>
        </p:spPr>
        <p:txBody>
          <a:bodyPr wrap="square" rtlCol="0">
            <a:spAutoFit/>
          </a:bodyPr>
          <a:lstStyle/>
          <a:p>
            <a:pPr algn="ctr"/>
            <a:r>
              <a:rPr lang="zh-TW" altLang="en-US" sz="2800" b="1" dirty="0">
                <a:solidFill>
                  <a:schemeClr val="bg1"/>
                </a:solidFill>
                <a:latin typeface="標楷體" panose="03000509000000000000" pitchFamily="65" charset="-120"/>
                <a:ea typeface="標楷體" panose="03000509000000000000" pitchFamily="65" charset="-120"/>
              </a:rPr>
              <a:t>一般組</a:t>
            </a:r>
          </a:p>
        </p:txBody>
      </p:sp>
      <p:sp>
        <p:nvSpPr>
          <p:cNvPr id="12" name="文字方塊 11"/>
          <p:cNvSpPr txBox="1"/>
          <p:nvPr/>
        </p:nvSpPr>
        <p:spPr>
          <a:xfrm>
            <a:off x="6076926" y="978734"/>
            <a:ext cx="4464497" cy="523220"/>
          </a:xfrm>
          <a:prstGeom prst="rect">
            <a:avLst/>
          </a:prstGeom>
          <a:solidFill>
            <a:srgbClr val="00B050"/>
          </a:solidFill>
        </p:spPr>
        <p:txBody>
          <a:bodyPr wrap="square" rtlCol="0">
            <a:spAutoFit/>
          </a:bodyPr>
          <a:lstStyle/>
          <a:p>
            <a:pPr algn="ctr"/>
            <a:r>
              <a:rPr lang="zh-TW" altLang="en-US" sz="2800" b="1" dirty="0">
                <a:solidFill>
                  <a:schemeClr val="bg1"/>
                </a:solidFill>
                <a:latin typeface="標楷體" panose="03000509000000000000" pitchFamily="65" charset="-120"/>
                <a:ea typeface="標楷體" panose="03000509000000000000" pitchFamily="65" charset="-120"/>
              </a:rPr>
              <a:t>青儲組</a:t>
            </a:r>
          </a:p>
        </p:txBody>
      </p:sp>
      <p:sp>
        <p:nvSpPr>
          <p:cNvPr id="14" name="矩形 13">
            <a:extLst>
              <a:ext uri="{FF2B5EF4-FFF2-40B4-BE49-F238E27FC236}">
                <a16:creationId xmlns:a16="http://schemas.microsoft.com/office/drawing/2014/main" xmlns="" id="{F2F4B962-C6F9-4F49-BC1F-22109BDFDD9C}"/>
              </a:ext>
            </a:extLst>
          </p:cNvPr>
          <p:cNvSpPr/>
          <p:nvPr/>
        </p:nvSpPr>
        <p:spPr>
          <a:xfrm>
            <a:off x="4295800" y="2035183"/>
            <a:ext cx="648072" cy="241689"/>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6" name="矩形 15">
            <a:extLst>
              <a:ext uri="{FF2B5EF4-FFF2-40B4-BE49-F238E27FC236}">
                <a16:creationId xmlns:a16="http://schemas.microsoft.com/office/drawing/2014/main" xmlns="" id="{4BFC0FCD-1379-4C06-B518-FE4CACDB1251}"/>
              </a:ext>
            </a:extLst>
          </p:cNvPr>
          <p:cNvSpPr/>
          <p:nvPr/>
        </p:nvSpPr>
        <p:spPr>
          <a:xfrm>
            <a:off x="7291307" y="1980756"/>
            <a:ext cx="1257470" cy="228906"/>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Tree>
    <p:extLst>
      <p:ext uri="{BB962C8B-B14F-4D97-AF65-F5344CB8AC3E}">
        <p14:creationId xmlns:p14="http://schemas.microsoft.com/office/powerpoint/2010/main" xmlns="" val="3604930218"/>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圖片 17"/>
          <p:cNvPicPr>
            <a:picLocks noChangeAspect="1"/>
          </p:cNvPicPr>
          <p:nvPr/>
        </p:nvPicPr>
        <p:blipFill rotWithShape="1">
          <a:blip r:embed="rId2"/>
          <a:srcRect t="18120"/>
          <a:stretch/>
        </p:blipFill>
        <p:spPr>
          <a:xfrm>
            <a:off x="1559496" y="865558"/>
            <a:ext cx="9054799" cy="5822918"/>
          </a:xfrm>
          <a:prstGeom prst="rect">
            <a:avLst/>
          </a:prstGeom>
        </p:spPr>
      </p:pic>
      <p:sp>
        <p:nvSpPr>
          <p:cNvPr id="16" name="Rectangle 2"/>
          <p:cNvSpPr txBox="1">
            <a:spLocks noChangeArrowheads="1"/>
          </p:cNvSpPr>
          <p:nvPr/>
        </p:nvSpPr>
        <p:spPr bwMode="auto">
          <a:xfrm>
            <a:off x="763726" y="5943"/>
            <a:ext cx="10372833" cy="74509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r>
              <a:rPr lang="zh-TW" altLang="en-US" sz="2800" b="1" kern="0" dirty="0" smtClean="0">
                <a:latin typeface="標楷體" panose="03000509000000000000" pitchFamily="65" charset="-120"/>
                <a:ea typeface="標楷體" panose="03000509000000000000" pitchFamily="65" charset="-120"/>
                <a:cs typeface="+mj-cs"/>
              </a:rPr>
              <a:t>第二</a:t>
            </a:r>
            <a:r>
              <a:rPr lang="zh-TW" altLang="en-US" sz="2800" b="1" kern="0" dirty="0">
                <a:latin typeface="標楷體" panose="03000509000000000000" pitchFamily="65" charset="-120"/>
                <a:ea typeface="標楷體" panose="03000509000000000000" pitchFamily="65" charset="-120"/>
                <a:cs typeface="+mj-cs"/>
              </a:rPr>
              <a:t>階段報名系統</a:t>
            </a:r>
            <a:r>
              <a:rPr lang="en-US" altLang="zh-TW" sz="2800" b="1" kern="0" dirty="0">
                <a:latin typeface="標楷體" panose="03000509000000000000" pitchFamily="65" charset="-120"/>
                <a:ea typeface="標楷體" panose="03000509000000000000" pitchFamily="65" charset="-120"/>
                <a:cs typeface="+mj-cs"/>
              </a:rPr>
              <a:t>(</a:t>
            </a:r>
            <a:r>
              <a:rPr lang="zh-TW" altLang="en-US" sz="2800" b="1" kern="0" dirty="0" smtClean="0">
                <a:latin typeface="標楷體" panose="03000509000000000000" pitchFamily="65" charset="-120"/>
                <a:ea typeface="標楷體" panose="03000509000000000000" pitchFamily="65" charset="-120"/>
                <a:cs typeface="+mj-cs"/>
              </a:rPr>
              <a:t>含</a:t>
            </a:r>
            <a:r>
              <a:rPr lang="zh-TW" altLang="en-US" sz="2800" b="1" kern="0" dirty="0">
                <a:latin typeface="Times New Roman" panose="02020603050405020304" pitchFamily="18" charset="0"/>
                <a:ea typeface="標楷體" panose="03000509000000000000" pitchFamily="65" charset="-120"/>
                <a:cs typeface="Times New Roman" panose="02020603050405020304" pitchFamily="18" charset="0"/>
              </a:rPr>
              <a:t>學習歷程</a:t>
            </a:r>
            <a:r>
              <a:rPr lang="zh-TW" altLang="en-US" sz="2800" b="1" kern="0" dirty="0" smtClean="0">
                <a:latin typeface="標楷體" panose="03000509000000000000" pitchFamily="65" charset="-120"/>
                <a:ea typeface="標楷體" panose="03000509000000000000" pitchFamily="65" charset="-120"/>
                <a:cs typeface="+mj-cs"/>
              </a:rPr>
              <a:t>備</a:t>
            </a:r>
            <a:r>
              <a:rPr lang="zh-TW" altLang="en-US" sz="2800" b="1" kern="0" dirty="0">
                <a:latin typeface="標楷體" panose="03000509000000000000" pitchFamily="65" charset="-120"/>
                <a:ea typeface="標楷體" panose="03000509000000000000" pitchFamily="65" charset="-120"/>
                <a:cs typeface="+mj-cs"/>
              </a:rPr>
              <a:t>審資料上</a:t>
            </a:r>
            <a:r>
              <a:rPr lang="zh-TW" altLang="en-US" sz="2800" b="1" kern="0" dirty="0" smtClean="0">
                <a:latin typeface="標楷體" panose="03000509000000000000" pitchFamily="65" charset="-120"/>
                <a:ea typeface="標楷體" panose="03000509000000000000" pitchFamily="65" charset="-120"/>
                <a:cs typeface="+mj-cs"/>
              </a:rPr>
              <a:t>傳</a:t>
            </a:r>
            <a:r>
              <a:rPr lang="zh-TW" altLang="en-US" sz="2800" b="1" kern="0" dirty="0">
                <a:latin typeface="Times New Roman" panose="02020603050405020304" pitchFamily="18" charset="0"/>
                <a:ea typeface="標楷體" panose="03000509000000000000" pitchFamily="65" charset="-120"/>
                <a:cs typeface="Times New Roman" panose="02020603050405020304" pitchFamily="18" charset="0"/>
              </a:rPr>
              <a:t>作業</a:t>
            </a:r>
            <a:r>
              <a:rPr lang="en-US" altLang="zh-TW" sz="2800" b="1" kern="0" dirty="0" smtClean="0">
                <a:latin typeface="標楷體" panose="03000509000000000000" pitchFamily="65" charset="-120"/>
                <a:ea typeface="標楷體" panose="03000509000000000000" pitchFamily="65" charset="-120"/>
                <a:cs typeface="+mj-cs"/>
              </a:rPr>
              <a:t>)-</a:t>
            </a:r>
            <a:r>
              <a:rPr lang="zh-TW" altLang="en-US" sz="2400" b="1" kern="0" dirty="0">
                <a:solidFill>
                  <a:srgbClr val="FF0000"/>
                </a:solidFill>
                <a:latin typeface="標楷體" panose="03000509000000000000" pitchFamily="65" charset="-120"/>
                <a:ea typeface="標楷體" panose="03000509000000000000" pitchFamily="65" charset="-120"/>
                <a:cs typeface="+mj-cs"/>
              </a:rPr>
              <a:t>繼續使用本系統</a:t>
            </a:r>
          </a:p>
        </p:txBody>
      </p:sp>
      <p:cxnSp>
        <p:nvCxnSpPr>
          <p:cNvPr id="12" name="直線單箭頭接點 11">
            <a:extLst>
              <a:ext uri="{FF2B5EF4-FFF2-40B4-BE49-F238E27FC236}">
                <a16:creationId xmlns:a16="http://schemas.microsoft.com/office/drawing/2014/main" xmlns="" id="{13CF4AA8-6A6D-4DB4-BD52-2A0E45977E79}"/>
              </a:ext>
            </a:extLst>
          </p:cNvPr>
          <p:cNvCxnSpPr/>
          <p:nvPr/>
        </p:nvCxnSpPr>
        <p:spPr>
          <a:xfrm flipV="1">
            <a:off x="6219645" y="3794761"/>
            <a:ext cx="1126035" cy="1648507"/>
          </a:xfrm>
          <a:prstGeom prst="straightConnector1">
            <a:avLst/>
          </a:prstGeom>
          <a:ln w="28575">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2" name="矩形 1"/>
          <p:cNvSpPr/>
          <p:nvPr/>
        </p:nvSpPr>
        <p:spPr>
          <a:xfrm>
            <a:off x="4192438" y="5451894"/>
            <a:ext cx="3703762" cy="35368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矩形 4"/>
          <p:cNvSpPr/>
          <p:nvPr/>
        </p:nvSpPr>
        <p:spPr>
          <a:xfrm>
            <a:off x="4433977" y="4839419"/>
            <a:ext cx="797927" cy="155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矩形 18"/>
          <p:cNvSpPr/>
          <p:nvPr/>
        </p:nvSpPr>
        <p:spPr>
          <a:xfrm>
            <a:off x="4431101" y="5172974"/>
            <a:ext cx="1088835" cy="1644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6" name="圖片 5"/>
          <p:cNvPicPr>
            <a:picLocks noChangeAspect="1"/>
          </p:cNvPicPr>
          <p:nvPr/>
        </p:nvPicPr>
        <p:blipFill rotWithShape="1">
          <a:blip r:embed="rId3" cstate="print">
            <a:extLst>
              <a:ext uri="{28A0092B-C50C-407E-A947-70E740481C1C}">
                <a14:useLocalDpi xmlns:a14="http://schemas.microsoft.com/office/drawing/2010/main" xmlns="" val="0"/>
              </a:ext>
            </a:extLst>
          </a:blip>
          <a:srcRect b="58400"/>
          <a:stretch/>
        </p:blipFill>
        <p:spPr>
          <a:xfrm>
            <a:off x="6782662" y="1385366"/>
            <a:ext cx="4093135" cy="2409395"/>
          </a:xfrm>
          <a:prstGeom prst="rect">
            <a:avLst/>
          </a:prstGeom>
          <a:ln>
            <a:solidFill>
              <a:schemeClr val="tx1"/>
            </a:solidFill>
          </a:ln>
        </p:spPr>
      </p:pic>
      <p:sp>
        <p:nvSpPr>
          <p:cNvPr id="20" name="矩形 19"/>
          <p:cNvSpPr/>
          <p:nvPr/>
        </p:nvSpPr>
        <p:spPr>
          <a:xfrm>
            <a:off x="8355402" y="2362199"/>
            <a:ext cx="892115" cy="251605"/>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矩形 20"/>
          <p:cNvSpPr/>
          <p:nvPr/>
        </p:nvSpPr>
        <p:spPr>
          <a:xfrm>
            <a:off x="9750006" y="1634706"/>
            <a:ext cx="584439" cy="133710"/>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文字方塊 21">
            <a:extLst>
              <a:ext uri="{FF2B5EF4-FFF2-40B4-BE49-F238E27FC236}">
                <a16:creationId xmlns:a16="http://schemas.microsoft.com/office/drawing/2014/main" xmlns="" id="{39D9C5E5-D4AB-4B86-BB06-3DDEACAD86BA}"/>
              </a:ext>
            </a:extLst>
          </p:cNvPr>
          <p:cNvSpPr txBox="1"/>
          <p:nvPr/>
        </p:nvSpPr>
        <p:spPr>
          <a:xfrm>
            <a:off x="2404361" y="6092434"/>
            <a:ext cx="7622600" cy="442674"/>
          </a:xfrm>
          <a:prstGeom prst="roundRect">
            <a:avLst/>
          </a:prstGeom>
          <a:solidFill>
            <a:srgbClr val="F25F5C"/>
          </a:solidFill>
        </p:spPr>
        <p:txBody>
          <a:bodyPr wrap="none" rtlCol="0">
            <a:spAutoFit/>
          </a:bodyPr>
          <a:lstStyle/>
          <a:p>
            <a:r>
              <a:rPr lang="zh-TW" altLang="en-US" sz="2000" dirty="0">
                <a:solidFill>
                  <a:schemeClr val="bg1"/>
                </a:solidFill>
                <a:latin typeface="標楷體" panose="03000509000000000000" pitchFamily="65" charset="-120"/>
                <a:ea typeface="標楷體" panose="03000509000000000000" pitchFamily="65" charset="-120"/>
              </a:rPr>
              <a:t>已於「第二階段繳費暨查詢系統」修改過通行碼者，將跳過此畫面</a:t>
            </a:r>
          </a:p>
        </p:txBody>
      </p:sp>
      <p:sp>
        <p:nvSpPr>
          <p:cNvPr id="23" name="圓角矩形 22">
            <a:extLst>
              <a:ext uri="{FF2B5EF4-FFF2-40B4-BE49-F238E27FC236}">
                <a16:creationId xmlns:a16="http://schemas.microsoft.com/office/drawing/2014/main" xmlns="" id="{5A9AEDF7-09B2-419A-95D8-2C10010ECC2F}"/>
              </a:ext>
            </a:extLst>
          </p:cNvPr>
          <p:cNvSpPr/>
          <p:nvPr/>
        </p:nvSpPr>
        <p:spPr>
          <a:xfrm>
            <a:off x="8058412" y="3926530"/>
            <a:ext cx="3646561" cy="1634490"/>
          </a:xfrm>
          <a:prstGeom prst="roundRect">
            <a:avLst/>
          </a:prstGeom>
          <a:solidFill>
            <a:schemeClr val="accent4">
              <a:lumMod val="40000"/>
              <a:lumOff val="60000"/>
            </a:schemeClr>
          </a:solidFill>
        </p:spPr>
        <p:txBody>
          <a:bodyPr wrap="square">
            <a:spAutoFit/>
          </a:bodyPr>
          <a:lstStyle/>
          <a:p>
            <a:pPr fontAlgn="auto">
              <a:spcBef>
                <a:spcPts val="0"/>
              </a:spcBef>
              <a:spcAft>
                <a:spcPts val="0"/>
              </a:spcAft>
            </a:pPr>
            <a:r>
              <a:rPr kumimoji="0" lang="en-US" altLang="zh-TW" b="1" dirty="0">
                <a:latin typeface="Times New Roman" panose="02020603050405020304" pitchFamily="18" charset="0"/>
                <a:ea typeface="標楷體" panose="03000509000000000000" pitchFamily="65" charset="-120"/>
                <a:cs typeface="Times New Roman" panose="02020603050405020304" pitchFamily="18" charset="0"/>
              </a:rPr>
              <a:t>1.</a:t>
            </a:r>
            <a:r>
              <a:rPr kumimoji="0" lang="zh-TW" altLang="en-US" b="1" dirty="0">
                <a:latin typeface="Times New Roman" panose="02020603050405020304" pitchFamily="18" charset="0"/>
                <a:ea typeface="標楷體" panose="03000509000000000000" pitchFamily="65" charset="-120"/>
                <a:cs typeface="Times New Roman" panose="02020603050405020304" pitchFamily="18" charset="0"/>
              </a:rPr>
              <a:t>通行碼僅能修改</a:t>
            </a:r>
            <a:r>
              <a:rPr kumimoji="0" lang="en-US" altLang="zh-TW" b="1" dirty="0">
                <a:latin typeface="Times New Roman" panose="02020603050405020304" pitchFamily="18" charset="0"/>
                <a:ea typeface="標楷體" panose="03000509000000000000" pitchFamily="65" charset="-120"/>
                <a:cs typeface="Times New Roman" panose="02020603050405020304" pitchFamily="18" charset="0"/>
              </a:rPr>
              <a:t>1</a:t>
            </a:r>
            <a:r>
              <a:rPr kumimoji="0" lang="zh-TW" altLang="en-US" b="1" dirty="0">
                <a:latin typeface="Times New Roman" panose="02020603050405020304" pitchFamily="18" charset="0"/>
                <a:ea typeface="標楷體" panose="03000509000000000000" pitchFamily="65" charset="-120"/>
                <a:cs typeface="Times New Roman" panose="02020603050405020304" pitchFamily="18" charset="0"/>
              </a:rPr>
              <a:t>次</a:t>
            </a:r>
            <a:endParaRPr kumimoji="0" lang="en-US" altLang="zh-TW" b="1" dirty="0">
              <a:latin typeface="Times New Roman" panose="02020603050405020304" pitchFamily="18" charset="0"/>
              <a:ea typeface="標楷體" panose="03000509000000000000" pitchFamily="65" charset="-120"/>
              <a:cs typeface="Times New Roman" panose="02020603050405020304" pitchFamily="18" charset="0"/>
            </a:endParaRPr>
          </a:p>
          <a:p>
            <a:pPr marL="176213" indent="-176213" fontAlgn="auto">
              <a:spcBef>
                <a:spcPts val="0"/>
              </a:spcBef>
              <a:spcAft>
                <a:spcPts val="0"/>
              </a:spcAft>
            </a:pPr>
            <a:r>
              <a:rPr kumimoji="0" lang="en-US" altLang="zh-TW" b="1" dirty="0">
                <a:latin typeface="Times New Roman" panose="02020603050405020304" pitchFamily="18" charset="0"/>
                <a:ea typeface="標楷體" panose="03000509000000000000" pitchFamily="65" charset="-120"/>
                <a:cs typeface="Times New Roman" panose="02020603050405020304" pitchFamily="18" charset="0"/>
              </a:rPr>
              <a:t>2.</a:t>
            </a:r>
            <a:r>
              <a:rPr kumimoji="0" lang="zh-TW" altLang="en-US" b="1" dirty="0">
                <a:latin typeface="Times New Roman" panose="02020603050405020304" pitchFamily="18" charset="0"/>
                <a:ea typeface="標楷體" panose="03000509000000000000" pitchFamily="65" charset="-120"/>
                <a:cs typeface="Times New Roman" panose="02020603050405020304" pitchFamily="18" charset="0"/>
              </a:rPr>
              <a:t>依系統導引完成確認後，才可進行下一步驟</a:t>
            </a:r>
            <a:r>
              <a:rPr kumimoji="0" lang="zh-TW" altLang="en-US" b="1" dirty="0" smtClean="0">
                <a:latin typeface="Times New Roman" panose="02020603050405020304" pitchFamily="18" charset="0"/>
                <a:ea typeface="標楷體" panose="03000509000000000000" pitchFamily="65" charset="-120"/>
                <a:cs typeface="Times New Roman" panose="02020603050405020304" pitchFamily="18" charset="0"/>
              </a:rPr>
              <a:t>操作</a:t>
            </a:r>
            <a:endParaRPr kumimoji="0" lang="en-US" altLang="zh-TW" b="1" dirty="0">
              <a:latin typeface="Times New Roman" panose="02020603050405020304" pitchFamily="18" charset="0"/>
              <a:ea typeface="標楷體" panose="03000509000000000000" pitchFamily="65" charset="-120"/>
              <a:cs typeface="Times New Roman" panose="02020603050405020304" pitchFamily="18" charset="0"/>
            </a:endParaRPr>
          </a:p>
          <a:p>
            <a:pPr marL="176213" indent="-176213" fontAlgn="auto">
              <a:spcBef>
                <a:spcPts val="0"/>
              </a:spcBef>
              <a:spcAft>
                <a:spcPts val="0"/>
              </a:spcAft>
            </a:pPr>
            <a:r>
              <a:rPr kumimoji="0" lang="en-US" altLang="zh-TW" b="1" dirty="0" smtClean="0">
                <a:latin typeface="Times New Roman" panose="02020603050405020304" pitchFamily="18" charset="0"/>
                <a:ea typeface="標楷體" panose="03000509000000000000" pitchFamily="65" charset="-120"/>
                <a:cs typeface="Times New Roman" panose="02020603050405020304" pitchFamily="18" charset="0"/>
              </a:rPr>
              <a:t>3.</a:t>
            </a:r>
            <a:r>
              <a:rPr kumimoji="0" lang="zh-TW" altLang="en-US" b="1" dirty="0">
                <a:solidFill>
                  <a:prstClr val="black"/>
                </a:solidFill>
                <a:latin typeface="標楷體" panose="03000509000000000000" pitchFamily="65" charset="-120"/>
                <a:ea typeface="標楷體" panose="03000509000000000000" pitchFamily="65" charset="-120"/>
              </a:rPr>
              <a:t>確認修改通行碼</a:t>
            </a:r>
            <a:r>
              <a:rPr kumimoji="0" lang="zh-TW" altLang="en-US" b="1" dirty="0" smtClean="0">
                <a:solidFill>
                  <a:prstClr val="black"/>
                </a:solidFill>
                <a:latin typeface="標楷體" panose="03000509000000000000" pitchFamily="65" charset="-120"/>
                <a:ea typeface="標楷體" panose="03000509000000000000" pitchFamily="65" charset="-120"/>
              </a:rPr>
              <a:t>後，</a:t>
            </a:r>
            <a:r>
              <a:rPr kumimoji="0" lang="zh-TW" altLang="en-US" b="1" dirty="0">
                <a:solidFill>
                  <a:prstClr val="black"/>
                </a:solidFill>
                <a:latin typeface="標楷體" panose="03000509000000000000" pitchFamily="65" charset="-120"/>
                <a:ea typeface="標楷體" panose="03000509000000000000" pitchFamily="65" charset="-120"/>
              </a:rPr>
              <a:t>考生</a:t>
            </a:r>
            <a:r>
              <a:rPr kumimoji="0" lang="zh-TW" altLang="en-US" b="1" dirty="0" smtClean="0">
                <a:solidFill>
                  <a:prstClr val="black"/>
                </a:solidFill>
                <a:latin typeface="標楷體" panose="03000509000000000000" pitchFamily="65" charset="-120"/>
                <a:ea typeface="標楷體" panose="03000509000000000000" pitchFamily="65" charset="-120"/>
              </a:rPr>
              <a:t>務必</a:t>
            </a:r>
            <a:r>
              <a:rPr kumimoji="0" lang="zh-TW" altLang="en-US" b="1" u="sng" dirty="0" smtClean="0">
                <a:solidFill>
                  <a:srgbClr val="FF0000"/>
                </a:solidFill>
                <a:latin typeface="標楷體" panose="03000509000000000000" pitchFamily="65" charset="-120"/>
                <a:ea typeface="標楷體" panose="03000509000000000000" pitchFamily="65" charset="-120"/>
              </a:rPr>
              <a:t>列印</a:t>
            </a:r>
            <a:r>
              <a:rPr kumimoji="0" lang="zh-TW" altLang="en-US" b="1" u="sng" dirty="0">
                <a:solidFill>
                  <a:srgbClr val="FF0000"/>
                </a:solidFill>
                <a:latin typeface="標楷體" panose="03000509000000000000" pitchFamily="65" charset="-120"/>
                <a:ea typeface="標楷體" panose="03000509000000000000" pitchFamily="65" charset="-120"/>
              </a:rPr>
              <a:t>或儲存通行</a:t>
            </a:r>
            <a:r>
              <a:rPr kumimoji="0" lang="zh-TW" altLang="en-US" b="1" u="sng" dirty="0" smtClean="0">
                <a:solidFill>
                  <a:srgbClr val="FF0000"/>
                </a:solidFill>
                <a:latin typeface="標楷體" panose="03000509000000000000" pitchFamily="65" charset="-120"/>
                <a:ea typeface="標楷體" panose="03000509000000000000" pitchFamily="65" charset="-120"/>
              </a:rPr>
              <a:t>碼</a:t>
            </a:r>
            <a:endParaRPr kumimoji="0" lang="zh-TW" altLang="en-US" b="1" u="sng" dirty="0">
              <a:solidFill>
                <a:srgbClr val="FF0000"/>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xmlns="" val="3703564584"/>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stretch>
            <a:fillRect/>
          </a:stretch>
        </p:blipFill>
        <p:spPr>
          <a:xfrm>
            <a:off x="1244861" y="912523"/>
            <a:ext cx="9949567" cy="5598022"/>
          </a:xfrm>
          <a:prstGeom prst="rect">
            <a:avLst/>
          </a:prstGeom>
        </p:spPr>
      </p:pic>
      <p:sp>
        <p:nvSpPr>
          <p:cNvPr id="16" name="Rectangle 2"/>
          <p:cNvSpPr txBox="1">
            <a:spLocks noChangeArrowheads="1"/>
          </p:cNvSpPr>
          <p:nvPr/>
        </p:nvSpPr>
        <p:spPr bwMode="auto">
          <a:xfrm>
            <a:off x="763726" y="5943"/>
            <a:ext cx="10372833" cy="74509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r>
              <a:rPr lang="zh-TW" altLang="en-US" sz="2800" b="1" kern="0" dirty="0" smtClean="0">
                <a:latin typeface="標楷體" panose="03000509000000000000" pitchFamily="65" charset="-120"/>
                <a:ea typeface="標楷體" panose="03000509000000000000" pitchFamily="65" charset="-120"/>
                <a:cs typeface="+mj-cs"/>
              </a:rPr>
              <a:t>第二</a:t>
            </a:r>
            <a:r>
              <a:rPr lang="zh-TW" altLang="en-US" sz="2800" b="1" kern="0" dirty="0">
                <a:latin typeface="標楷體" panose="03000509000000000000" pitchFamily="65" charset="-120"/>
                <a:ea typeface="標楷體" panose="03000509000000000000" pitchFamily="65" charset="-120"/>
                <a:cs typeface="+mj-cs"/>
              </a:rPr>
              <a:t>階段報名系統</a:t>
            </a:r>
            <a:r>
              <a:rPr lang="en-US" altLang="zh-TW" sz="2800" b="1" kern="0" dirty="0">
                <a:latin typeface="標楷體" panose="03000509000000000000" pitchFamily="65" charset="-120"/>
                <a:ea typeface="標楷體" panose="03000509000000000000" pitchFamily="65" charset="-120"/>
                <a:cs typeface="+mj-cs"/>
              </a:rPr>
              <a:t>(</a:t>
            </a:r>
            <a:r>
              <a:rPr lang="zh-TW" altLang="en-US" sz="2800" b="1" kern="0" dirty="0" smtClean="0">
                <a:latin typeface="標楷體" panose="03000509000000000000" pitchFamily="65" charset="-120"/>
                <a:ea typeface="標楷體" panose="03000509000000000000" pitchFamily="65" charset="-120"/>
                <a:cs typeface="+mj-cs"/>
              </a:rPr>
              <a:t>含</a:t>
            </a:r>
            <a:r>
              <a:rPr lang="zh-TW" altLang="en-US" sz="2800" b="1" kern="0" dirty="0">
                <a:latin typeface="Times New Roman" panose="02020603050405020304" pitchFamily="18" charset="0"/>
                <a:ea typeface="標楷體" panose="03000509000000000000" pitchFamily="65" charset="-120"/>
                <a:cs typeface="Times New Roman" panose="02020603050405020304" pitchFamily="18" charset="0"/>
              </a:rPr>
              <a:t>學習歷程</a:t>
            </a:r>
            <a:r>
              <a:rPr lang="zh-TW" altLang="en-US" sz="2800" b="1" kern="0" dirty="0" smtClean="0">
                <a:latin typeface="標楷體" panose="03000509000000000000" pitchFamily="65" charset="-120"/>
                <a:ea typeface="標楷體" panose="03000509000000000000" pitchFamily="65" charset="-120"/>
                <a:cs typeface="+mj-cs"/>
              </a:rPr>
              <a:t>備</a:t>
            </a:r>
            <a:r>
              <a:rPr lang="zh-TW" altLang="en-US" sz="2800" b="1" kern="0" dirty="0">
                <a:latin typeface="標楷體" panose="03000509000000000000" pitchFamily="65" charset="-120"/>
                <a:ea typeface="標楷體" panose="03000509000000000000" pitchFamily="65" charset="-120"/>
                <a:cs typeface="+mj-cs"/>
              </a:rPr>
              <a:t>審資料上</a:t>
            </a:r>
            <a:r>
              <a:rPr lang="zh-TW" altLang="en-US" sz="2800" b="1" kern="0" dirty="0" smtClean="0">
                <a:latin typeface="標楷體" panose="03000509000000000000" pitchFamily="65" charset="-120"/>
                <a:ea typeface="標楷體" panose="03000509000000000000" pitchFamily="65" charset="-120"/>
                <a:cs typeface="+mj-cs"/>
              </a:rPr>
              <a:t>傳</a:t>
            </a:r>
            <a:r>
              <a:rPr lang="zh-TW" altLang="en-US" sz="2800" b="1" kern="0" dirty="0">
                <a:latin typeface="Times New Roman" panose="02020603050405020304" pitchFamily="18" charset="0"/>
                <a:ea typeface="標楷體" panose="03000509000000000000" pitchFamily="65" charset="-120"/>
                <a:cs typeface="Times New Roman" panose="02020603050405020304" pitchFamily="18" charset="0"/>
              </a:rPr>
              <a:t>作業</a:t>
            </a:r>
            <a:r>
              <a:rPr lang="en-US" altLang="zh-TW" sz="2800" b="1" kern="0" dirty="0" smtClean="0">
                <a:latin typeface="標楷體" panose="03000509000000000000" pitchFamily="65" charset="-120"/>
                <a:ea typeface="標楷體" panose="03000509000000000000" pitchFamily="65" charset="-120"/>
                <a:cs typeface="+mj-cs"/>
              </a:rPr>
              <a:t>)-</a:t>
            </a:r>
            <a:r>
              <a:rPr lang="zh-TW" altLang="en-US" sz="2400" b="1" kern="0" dirty="0">
                <a:solidFill>
                  <a:srgbClr val="FF0000"/>
                </a:solidFill>
                <a:latin typeface="標楷體" panose="03000509000000000000" pitchFamily="65" charset="-120"/>
                <a:ea typeface="標楷體" panose="03000509000000000000" pitchFamily="65" charset="-120"/>
                <a:cs typeface="+mj-cs"/>
              </a:rPr>
              <a:t>繼續使用本系統</a:t>
            </a:r>
          </a:p>
        </p:txBody>
      </p:sp>
      <p:sp>
        <p:nvSpPr>
          <p:cNvPr id="2" name="矩形 1"/>
          <p:cNvSpPr/>
          <p:nvPr/>
        </p:nvSpPr>
        <p:spPr>
          <a:xfrm>
            <a:off x="8760296" y="2775285"/>
            <a:ext cx="864096" cy="36568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矩形 19"/>
          <p:cNvSpPr/>
          <p:nvPr/>
        </p:nvSpPr>
        <p:spPr>
          <a:xfrm>
            <a:off x="8355402" y="2362199"/>
            <a:ext cx="892115" cy="251605"/>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矩形 20"/>
          <p:cNvSpPr/>
          <p:nvPr/>
        </p:nvSpPr>
        <p:spPr>
          <a:xfrm>
            <a:off x="9750006" y="1634706"/>
            <a:ext cx="584439" cy="133710"/>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圓角矩形 22">
            <a:extLst>
              <a:ext uri="{FF2B5EF4-FFF2-40B4-BE49-F238E27FC236}">
                <a16:creationId xmlns:a16="http://schemas.microsoft.com/office/drawing/2014/main" xmlns="" id="{5A9AEDF7-09B2-419A-95D8-2C10010ECC2F}"/>
              </a:ext>
            </a:extLst>
          </p:cNvPr>
          <p:cNvSpPr/>
          <p:nvPr/>
        </p:nvSpPr>
        <p:spPr>
          <a:xfrm>
            <a:off x="8256240" y="3926530"/>
            <a:ext cx="3528392" cy="1940957"/>
          </a:xfrm>
          <a:prstGeom prst="roundRect">
            <a:avLst/>
          </a:prstGeom>
          <a:solidFill>
            <a:schemeClr val="accent4">
              <a:lumMod val="40000"/>
              <a:lumOff val="60000"/>
            </a:schemeClr>
          </a:solidFill>
        </p:spPr>
        <p:txBody>
          <a:bodyPr wrap="square">
            <a:spAutoFit/>
          </a:bodyPr>
          <a:lstStyle/>
          <a:p>
            <a:pPr marL="342900" indent="-342900" fontAlgn="auto">
              <a:spcBef>
                <a:spcPts val="0"/>
              </a:spcBef>
              <a:spcAft>
                <a:spcPts val="0"/>
              </a:spcAft>
              <a:buFont typeface="+mj-lt"/>
              <a:buAutoNum type="arabicPeriod"/>
            </a:pPr>
            <a:r>
              <a:rPr kumimoji="0" lang="zh-TW" altLang="en-US" b="1" dirty="0" smtClean="0">
                <a:latin typeface="Times New Roman" panose="02020603050405020304" pitchFamily="18" charset="0"/>
                <a:ea typeface="標楷體" panose="03000509000000000000" pitchFamily="65" charset="-120"/>
                <a:cs typeface="Times New Roman" panose="02020603050405020304" pitchFamily="18" charset="0"/>
              </a:rPr>
              <a:t>確認考生資料</a:t>
            </a:r>
            <a:endParaRPr kumimoji="0" lang="en-US" altLang="zh-TW" b="1" dirty="0">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fontAlgn="auto">
              <a:spcBef>
                <a:spcPts val="0"/>
              </a:spcBef>
              <a:spcAft>
                <a:spcPts val="0"/>
              </a:spcAft>
              <a:buFont typeface="+mj-lt"/>
              <a:buAutoNum type="arabicPeriod"/>
            </a:pPr>
            <a:r>
              <a:rPr kumimoji="0" lang="zh-TW" altLang="en-US" b="1" dirty="0" smtClean="0">
                <a:latin typeface="Times New Roman" panose="02020603050405020304" pitchFamily="18" charset="0"/>
                <a:ea typeface="標楷體" panose="03000509000000000000" pitchFamily="65" charset="-120"/>
                <a:cs typeface="Times New Roman" panose="02020603050405020304" pitchFamily="18" charset="0"/>
              </a:rPr>
              <a:t>若資料有誤，請點選右上角的修改資料，並點選儲存</a:t>
            </a:r>
            <a:endParaRPr kumimoji="0" lang="en-US" altLang="zh-TW" b="1" dirty="0" smtClean="0">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fontAlgn="auto">
              <a:spcBef>
                <a:spcPts val="0"/>
              </a:spcBef>
              <a:spcAft>
                <a:spcPts val="0"/>
              </a:spcAft>
              <a:buFont typeface="+mj-lt"/>
              <a:buAutoNum type="arabicPeriod"/>
            </a:pPr>
            <a:r>
              <a:rPr kumimoji="0" lang="zh-TW" altLang="en-US" b="1" dirty="0" smtClean="0">
                <a:solidFill>
                  <a:prstClr val="black"/>
                </a:solidFill>
                <a:latin typeface="Times New Roman" panose="02020603050405020304" pitchFamily="18" charset="0"/>
                <a:ea typeface="標楷體" panose="03000509000000000000" pitchFamily="65" charset="-120"/>
              </a:rPr>
              <a:t>確認資料皆正確無誤後，請勾選確認資料無誤，並點選下一步</a:t>
            </a:r>
            <a:endParaRPr kumimoji="0" lang="zh-TW" altLang="en-US" b="1" u="sng" dirty="0">
              <a:solidFill>
                <a:srgbClr val="FF0000"/>
              </a:solidFill>
              <a:latin typeface="Times New Roman" panose="02020603050405020304" pitchFamily="18" charset="0"/>
              <a:ea typeface="標楷體" panose="03000509000000000000" pitchFamily="65" charset="-120"/>
            </a:endParaRPr>
          </a:p>
        </p:txBody>
      </p:sp>
      <p:sp>
        <p:nvSpPr>
          <p:cNvPr id="15" name="矩形 14"/>
          <p:cNvSpPr/>
          <p:nvPr/>
        </p:nvSpPr>
        <p:spPr>
          <a:xfrm>
            <a:off x="5167223" y="5238469"/>
            <a:ext cx="1703612" cy="36568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Freeform 2">
            <a:extLst>
              <a:ext uri="{FF2B5EF4-FFF2-40B4-BE49-F238E27FC236}">
                <a16:creationId xmlns:a16="http://schemas.microsoft.com/office/drawing/2014/main" xmlns="" id="{9306EBB7-8B20-4A9A-86CD-79CE17E0F69A}"/>
              </a:ext>
            </a:extLst>
          </p:cNvPr>
          <p:cNvSpPr>
            <a:spLocks/>
          </p:cNvSpPr>
          <p:nvPr/>
        </p:nvSpPr>
        <p:spPr bwMode="gray">
          <a:xfrm>
            <a:off x="5206476" y="5017627"/>
            <a:ext cx="435613" cy="408980"/>
          </a:xfrm>
          <a:custGeom>
            <a:avLst/>
            <a:gdLst/>
            <a:ahLst/>
            <a:cxnLst>
              <a:cxn ang="0">
                <a:pos x="0" y="1406"/>
              </a:cxn>
              <a:cxn ang="0">
                <a:pos x="476" y="933"/>
              </a:cxn>
              <a:cxn ang="0">
                <a:pos x="622" y="1207"/>
              </a:cxn>
              <a:cxn ang="0">
                <a:pos x="817" y="1542"/>
              </a:cxn>
              <a:cxn ang="0">
                <a:pos x="2041" y="0"/>
              </a:cxn>
              <a:cxn ang="0">
                <a:pos x="2404" y="317"/>
              </a:cxn>
              <a:cxn ang="0">
                <a:pos x="2121" y="503"/>
              </a:cxn>
              <a:cxn ang="0">
                <a:pos x="1929" y="686"/>
              </a:cxn>
              <a:cxn ang="0">
                <a:pos x="1633" y="997"/>
              </a:cxn>
              <a:cxn ang="0">
                <a:pos x="1180" y="1542"/>
              </a:cxn>
              <a:cxn ang="0">
                <a:pos x="860" y="1966"/>
              </a:cxn>
              <a:cxn ang="0">
                <a:pos x="726" y="2222"/>
              </a:cxn>
              <a:cxn ang="0">
                <a:pos x="412" y="1847"/>
              </a:cxn>
              <a:cxn ang="0">
                <a:pos x="174" y="1573"/>
              </a:cxn>
              <a:cxn ang="0">
                <a:pos x="0" y="1406"/>
              </a:cxn>
            </a:cxnLst>
            <a:rect l="0" t="0" r="r" b="b"/>
            <a:pathLst>
              <a:path w="2404" h="2222">
                <a:moveTo>
                  <a:pt x="0" y="1406"/>
                </a:moveTo>
                <a:lnTo>
                  <a:pt x="476" y="933"/>
                </a:lnTo>
                <a:lnTo>
                  <a:pt x="622" y="1207"/>
                </a:lnTo>
                <a:lnTo>
                  <a:pt x="817" y="1542"/>
                </a:lnTo>
                <a:lnTo>
                  <a:pt x="2041" y="0"/>
                </a:lnTo>
                <a:lnTo>
                  <a:pt x="2404" y="317"/>
                </a:lnTo>
                <a:lnTo>
                  <a:pt x="2121" y="503"/>
                </a:lnTo>
                <a:cubicBezTo>
                  <a:pt x="2042" y="564"/>
                  <a:pt x="2010" y="604"/>
                  <a:pt x="1929" y="686"/>
                </a:cubicBezTo>
                <a:cubicBezTo>
                  <a:pt x="1848" y="768"/>
                  <a:pt x="1758" y="854"/>
                  <a:pt x="1633" y="997"/>
                </a:cubicBezTo>
                <a:cubicBezTo>
                  <a:pt x="1508" y="1140"/>
                  <a:pt x="1309" y="1380"/>
                  <a:pt x="1180" y="1542"/>
                </a:cubicBezTo>
                <a:cubicBezTo>
                  <a:pt x="1051" y="1704"/>
                  <a:pt x="936" y="1853"/>
                  <a:pt x="860" y="1966"/>
                </a:cubicBezTo>
                <a:lnTo>
                  <a:pt x="726" y="2222"/>
                </a:lnTo>
                <a:lnTo>
                  <a:pt x="412" y="1847"/>
                </a:lnTo>
                <a:cubicBezTo>
                  <a:pt x="320" y="1739"/>
                  <a:pt x="243" y="1646"/>
                  <a:pt x="174" y="1573"/>
                </a:cubicBezTo>
                <a:lnTo>
                  <a:pt x="0" y="1406"/>
                </a:lnTo>
                <a:close/>
              </a:path>
            </a:pathLst>
          </a:custGeom>
          <a:solidFill>
            <a:srgbClr val="FF0000"/>
          </a:solidFill>
          <a:ln w="25400" cap="flat" cmpd="sng">
            <a:noFill/>
            <a:prstDash val="solid"/>
            <a:round/>
            <a:headEnd/>
            <a:tailEnd/>
          </a:ln>
          <a:effectLst>
            <a:outerShdw dist="107763" dir="2700000" algn="ctr" rotWithShape="0">
              <a:schemeClr val="bg2">
                <a:alpha val="50000"/>
              </a:schemeClr>
            </a:outerShdw>
          </a:effectLst>
        </p:spPr>
        <p:txBody>
          <a:bodyPr lIns="34290" tIns="33338" rIns="34290" bIns="33338" anchor="ctr" anchorCtr="1"/>
          <a:lstStyle/>
          <a:p>
            <a:pPr fontAlgn="auto">
              <a:spcBef>
                <a:spcPts val="0"/>
              </a:spcBef>
              <a:spcAft>
                <a:spcPts val="0"/>
              </a:spcAft>
              <a:defRPr/>
            </a:pPr>
            <a:endParaRPr kumimoji="0" lang="zh-TW" altLang="en-US">
              <a:solidFill>
                <a:prstClr val="black"/>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xmlns="" val="3113915004"/>
      </p:ext>
    </p:extLst>
  </p:cSld>
  <p:clrMapOvr>
    <a:masterClrMapping/>
  </p:clrMapOvr>
  <p:timing>
    <p:tnLst>
      <p:par>
        <p:cTn id="1" dur="indefinite" restart="never" nodeType="tmRoot"/>
      </p:par>
    </p:tnLst>
  </p:timing>
</p:sld>
</file>

<file path=ppt/theme/theme1.xml><?xml version="1.0" encoding="utf-8"?>
<a:theme xmlns:a="http://schemas.openxmlformats.org/drawingml/2006/main" name="1_自訂設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101406</TotalTime>
  <Words>11609</Words>
  <Application>Microsoft Office PowerPoint</Application>
  <PresentationFormat>自訂</PresentationFormat>
  <Paragraphs>1255</Paragraphs>
  <Slides>138</Slides>
  <Notes>64</Notes>
  <HiddenSlides>0</HiddenSlides>
  <MMClips>0</MMClips>
  <ScaleCrop>false</ScaleCrop>
  <HeadingPairs>
    <vt:vector size="6" baseType="variant">
      <vt:variant>
        <vt:lpstr>佈景主題</vt:lpstr>
      </vt:variant>
      <vt:variant>
        <vt:i4>1</vt:i4>
      </vt:variant>
      <vt:variant>
        <vt:lpstr>內嵌 OLE 伺服程式</vt:lpstr>
      </vt:variant>
      <vt:variant>
        <vt:i4>1</vt:i4>
      </vt:variant>
      <vt:variant>
        <vt:lpstr>投影片標題</vt:lpstr>
      </vt:variant>
      <vt:variant>
        <vt:i4>138</vt:i4>
      </vt:variant>
    </vt:vector>
  </HeadingPairs>
  <TitlesOfParts>
    <vt:vector size="140" baseType="lpstr">
      <vt:lpstr>1_自訂設計</vt:lpstr>
      <vt:lpstr>封裝程式殼層物件</vt:lpstr>
      <vt:lpstr>投影片 1</vt:lpstr>
      <vt:lpstr>111學年度重大變革事項</vt:lpstr>
      <vt:lpstr>投影片 3</vt:lpstr>
      <vt:lpstr>學習歷程中央資料庫資料釋出之招生單位作業流程</vt:lpstr>
      <vt:lpstr>投影片 5</vt:lpstr>
      <vt:lpstr>投影片 6</vt:lpstr>
      <vt:lpstr>投影片 7</vt:lpstr>
      <vt:lpstr>投影片 8</vt:lpstr>
      <vt:lpstr>投影片 9</vt:lpstr>
      <vt:lpstr>投影片 10</vt:lpstr>
      <vt:lpstr>投影片 11</vt:lpstr>
      <vt:lpstr>投影片 12</vt:lpstr>
      <vt:lpstr>投影片 13</vt:lpstr>
      <vt:lpstr>投影片 14</vt:lpstr>
      <vt:lpstr>投影片 15</vt:lpstr>
      <vt:lpstr>測驗中心提供【准考證考生清冊】欄位說明</vt:lpstr>
      <vt:lpstr>投影片 17</vt:lpstr>
      <vt:lpstr>投影片 18</vt:lpstr>
      <vt:lpstr>投影片 19</vt:lpstr>
      <vt:lpstr>投影片 20</vt:lpstr>
      <vt:lpstr>投影片 21</vt:lpstr>
      <vt:lpstr>投影片 22</vt:lpstr>
      <vt:lpstr>投影片 23</vt:lpstr>
      <vt:lpstr>投影片 24</vt:lpstr>
      <vt:lpstr>投影片 25</vt:lpstr>
      <vt:lpstr>投影片 26</vt:lpstr>
      <vt:lpstr>開放日期： 111/5/16(一)10:00起</vt:lpstr>
      <vt:lpstr>投影片 28</vt:lpstr>
      <vt:lpstr>投影片 29</vt:lpstr>
      <vt:lpstr>投影片 30</vt:lpstr>
      <vt:lpstr>投影片 31</vt:lpstr>
      <vt:lpstr>投影片 32</vt:lpstr>
      <vt:lpstr>投影片 33</vt:lpstr>
      <vt:lpstr>投影片 34</vt:lpstr>
      <vt:lpstr>【甄選入學招生報名資料匯入】一階報名電子檔欄位說明 </vt:lpstr>
      <vt:lpstr>投影片 36</vt:lpstr>
      <vt:lpstr>投影片 37</vt:lpstr>
      <vt:lpstr>投影片 38</vt:lpstr>
      <vt:lpstr>投影片 39</vt:lpstr>
      <vt:lpstr>投影片 40</vt:lpstr>
      <vt:lpstr>投影片 41</vt:lpstr>
      <vt:lpstr>投影片 42</vt:lpstr>
      <vt:lpstr>投影片 43</vt:lpstr>
      <vt:lpstr>投影片 44</vt:lpstr>
      <vt:lpstr>投影片 45</vt:lpstr>
      <vt:lpstr>投影片 46</vt:lpstr>
      <vt:lpstr>投影片 47</vt:lpstr>
      <vt:lpstr>投影片 48</vt:lpstr>
      <vt:lpstr>投影片 49</vt:lpstr>
      <vt:lpstr>【集體報名】一階報名及繳費-報名資料查詢-學校報名人數</vt:lpstr>
      <vt:lpstr>投影片 51</vt:lpstr>
      <vt:lpstr>投影片 52</vt:lpstr>
      <vt:lpstr>投影片 53</vt:lpstr>
      <vt:lpstr>投影片 54</vt:lpstr>
      <vt:lpstr>投影片 55</vt:lpstr>
      <vt:lpstr>投影片 56</vt:lpstr>
      <vt:lpstr>投影片 57</vt:lpstr>
      <vt:lpstr>投影片 58</vt:lpstr>
      <vt:lpstr>投影片 59</vt:lpstr>
      <vt:lpstr>投影片 60</vt:lpstr>
      <vt:lpstr>投影片 61</vt:lpstr>
      <vt:lpstr>投影片 62</vt:lpstr>
      <vt:lpstr>投影片 63</vt:lpstr>
      <vt:lpstr>投影片 64</vt:lpstr>
      <vt:lpstr>投影片 65</vt:lpstr>
      <vt:lpstr>投影片 66</vt:lpstr>
      <vt:lpstr>應屆畢業生所屬學校已上傳第六學期修課紀錄之考生登入系統</vt:lpstr>
      <vt:lpstr>應屆畢業生所屬學校未上傳第六學期修課紀錄之考生登入系統 （含非應屆畢業生或青儲組個別報名考生登入系統）</vt:lpstr>
      <vt:lpstr>投影片 69</vt:lpstr>
      <vt:lpstr>投影片 70</vt:lpstr>
      <vt:lpstr>投影片 71</vt:lpstr>
      <vt:lpstr>投影片 72</vt:lpstr>
      <vt:lpstr>投影片 73</vt:lpstr>
      <vt:lpstr>投影片 74</vt:lpstr>
      <vt:lpstr>投影片 75</vt:lpstr>
      <vt:lpstr>投影片 76</vt:lpstr>
      <vt:lpstr>投影片 77</vt:lpstr>
      <vt:lpstr>投影片 78</vt:lpstr>
      <vt:lpstr>投影片 79</vt:lpstr>
      <vt:lpstr>投影片 80</vt:lpstr>
      <vt:lpstr>投影片 81</vt:lpstr>
      <vt:lpstr>投影片 82</vt:lpstr>
      <vt:lpstr>投影片 83</vt:lpstr>
      <vt:lpstr>投影片 84</vt:lpstr>
      <vt:lpstr>投影片 85</vt:lpstr>
      <vt:lpstr>投影片 86</vt:lpstr>
      <vt:lpstr>投影片 87</vt:lpstr>
      <vt:lpstr>投影片 88</vt:lpstr>
      <vt:lpstr>投影片 89</vt:lpstr>
      <vt:lpstr>投影片 90</vt:lpstr>
      <vt:lpstr>投影片 91</vt:lpstr>
      <vt:lpstr>投影片 92</vt:lpstr>
      <vt:lpstr>投影片 93</vt:lpstr>
      <vt:lpstr>投影片 94</vt:lpstr>
      <vt:lpstr>投影片 95</vt:lpstr>
      <vt:lpstr>投影片 96</vt:lpstr>
      <vt:lpstr>投影片 97</vt:lpstr>
      <vt:lpstr>投影片 98</vt:lpstr>
      <vt:lpstr>投影片 99</vt:lpstr>
      <vt:lpstr>投影片 100</vt:lpstr>
      <vt:lpstr>投影片 101</vt:lpstr>
      <vt:lpstr>投影片 102</vt:lpstr>
      <vt:lpstr>投影片 103</vt:lpstr>
      <vt:lpstr>投影片 104</vt:lpstr>
      <vt:lpstr>投影片 105</vt:lpstr>
      <vt:lpstr>投影片 106</vt:lpstr>
      <vt:lpstr>投影片 107</vt:lpstr>
      <vt:lpstr>投影片 108</vt:lpstr>
      <vt:lpstr>投影片 109</vt:lpstr>
      <vt:lpstr>投影片 110</vt:lpstr>
      <vt:lpstr>投影片 111</vt:lpstr>
      <vt:lpstr>投影片 112</vt:lpstr>
      <vt:lpstr>投影片 113</vt:lpstr>
      <vt:lpstr>投影片 114</vt:lpstr>
      <vt:lpstr>投影片 115</vt:lpstr>
      <vt:lpstr>投影片 116</vt:lpstr>
      <vt:lpstr>投影片 117</vt:lpstr>
      <vt:lpstr>投影片 118</vt:lpstr>
      <vt:lpstr>投影片 119</vt:lpstr>
      <vt:lpstr>投影片 120</vt:lpstr>
      <vt:lpstr>投影片 121</vt:lpstr>
      <vt:lpstr>投影片 122</vt:lpstr>
      <vt:lpstr>投影片 123</vt:lpstr>
      <vt:lpstr>投影片 124</vt:lpstr>
      <vt:lpstr>投影片 125</vt:lpstr>
      <vt:lpstr>投影片 126</vt:lpstr>
      <vt:lpstr>投影片 127</vt:lpstr>
      <vt:lpstr>投影片 128</vt:lpstr>
      <vt:lpstr>投影片 129</vt:lpstr>
      <vt:lpstr>投影片 130</vt:lpstr>
      <vt:lpstr>投影片 131</vt:lpstr>
      <vt:lpstr>投影片 132</vt:lpstr>
      <vt:lpstr>投影片 133</vt:lpstr>
      <vt:lpstr>投影片 134</vt:lpstr>
      <vt:lpstr>投影片 135</vt:lpstr>
      <vt:lpstr>投影片 136</vt:lpstr>
      <vt:lpstr>投影片 137</vt:lpstr>
      <vt:lpstr>投影片 138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110學年度甄選報名系統說明會</dc:title>
  <dc:creator>User</dc:creator>
  <cp:lastModifiedBy>mandy Huang</cp:lastModifiedBy>
  <cp:revision>2728</cp:revision>
  <cp:lastPrinted>2021-03-16T07:54:07Z</cp:lastPrinted>
  <dcterms:created xsi:type="dcterms:W3CDTF">2010-11-29T05:36:38Z</dcterms:created>
  <dcterms:modified xsi:type="dcterms:W3CDTF">2022-04-26T12:50:27Z</dcterms:modified>
</cp:coreProperties>
</file>