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9"/>
  </p:notesMasterIdLst>
  <p:handoutMasterIdLst>
    <p:handoutMasterId r:id="rId90"/>
  </p:handoutMasterIdLst>
  <p:sldIdLst>
    <p:sldId id="434" r:id="rId2"/>
    <p:sldId id="524" r:id="rId3"/>
    <p:sldId id="525" r:id="rId4"/>
    <p:sldId id="681" r:id="rId5"/>
    <p:sldId id="682" r:id="rId6"/>
    <p:sldId id="683" r:id="rId7"/>
    <p:sldId id="462" r:id="rId8"/>
    <p:sldId id="526" r:id="rId9"/>
    <p:sldId id="533" r:id="rId10"/>
    <p:sldId id="534" r:id="rId11"/>
    <p:sldId id="538" r:id="rId12"/>
    <p:sldId id="539" r:id="rId13"/>
    <p:sldId id="543" r:id="rId14"/>
    <p:sldId id="545" r:id="rId15"/>
    <p:sldId id="544" r:id="rId16"/>
    <p:sldId id="546" r:id="rId17"/>
    <p:sldId id="547" r:id="rId18"/>
    <p:sldId id="463" r:id="rId19"/>
    <p:sldId id="555" r:id="rId20"/>
    <p:sldId id="548" r:id="rId21"/>
    <p:sldId id="554" r:id="rId22"/>
    <p:sldId id="553" r:id="rId23"/>
    <p:sldId id="552" r:id="rId24"/>
    <p:sldId id="551" r:id="rId25"/>
    <p:sldId id="550" r:id="rId26"/>
    <p:sldId id="634" r:id="rId27"/>
    <p:sldId id="633" r:id="rId28"/>
    <p:sldId id="549" r:id="rId29"/>
    <p:sldId id="571" r:id="rId30"/>
    <p:sldId id="572" r:id="rId31"/>
    <p:sldId id="563" r:id="rId32"/>
    <p:sldId id="562" r:id="rId33"/>
    <p:sldId id="567" r:id="rId34"/>
    <p:sldId id="565" r:id="rId35"/>
    <p:sldId id="566" r:id="rId36"/>
    <p:sldId id="635" r:id="rId37"/>
    <p:sldId id="568" r:id="rId38"/>
    <p:sldId id="679" r:id="rId39"/>
    <p:sldId id="684" r:id="rId40"/>
    <p:sldId id="685" r:id="rId41"/>
    <p:sldId id="574" r:id="rId42"/>
    <p:sldId id="576" r:id="rId43"/>
    <p:sldId id="575" r:id="rId44"/>
    <p:sldId id="592" r:id="rId45"/>
    <p:sldId id="593" r:id="rId46"/>
    <p:sldId id="581" r:id="rId47"/>
    <p:sldId id="580" r:id="rId48"/>
    <p:sldId id="687" r:id="rId49"/>
    <p:sldId id="688" r:id="rId50"/>
    <p:sldId id="582" r:id="rId51"/>
    <p:sldId id="584" r:id="rId52"/>
    <p:sldId id="586" r:id="rId53"/>
    <p:sldId id="587" r:id="rId54"/>
    <p:sldId id="588" r:id="rId55"/>
    <p:sldId id="677" r:id="rId56"/>
    <p:sldId id="589" r:id="rId57"/>
    <p:sldId id="637" r:id="rId58"/>
    <p:sldId id="658" r:id="rId59"/>
    <p:sldId id="671" r:id="rId60"/>
    <p:sldId id="644" r:id="rId61"/>
    <p:sldId id="646" r:id="rId62"/>
    <p:sldId id="649" r:id="rId63"/>
    <p:sldId id="652" r:id="rId64"/>
    <p:sldId id="656" r:id="rId65"/>
    <p:sldId id="655" r:id="rId66"/>
    <p:sldId id="673" r:id="rId67"/>
    <p:sldId id="660" r:id="rId68"/>
    <p:sldId id="657" r:id="rId69"/>
    <p:sldId id="663" r:id="rId70"/>
    <p:sldId id="666" r:id="rId71"/>
    <p:sldId id="665" r:id="rId72"/>
    <p:sldId id="676" r:id="rId73"/>
    <p:sldId id="595" r:id="rId74"/>
    <p:sldId id="596" r:id="rId75"/>
    <p:sldId id="598" r:id="rId76"/>
    <p:sldId id="599" r:id="rId77"/>
    <p:sldId id="600" r:id="rId78"/>
    <p:sldId id="636" r:id="rId79"/>
    <p:sldId id="601" r:id="rId80"/>
    <p:sldId id="604" r:id="rId81"/>
    <p:sldId id="605" r:id="rId82"/>
    <p:sldId id="606" r:id="rId83"/>
    <p:sldId id="609" r:id="rId84"/>
    <p:sldId id="610" r:id="rId85"/>
    <p:sldId id="611" r:id="rId86"/>
    <p:sldId id="612" r:id="rId87"/>
    <p:sldId id="272" r:id="rId88"/>
  </p:sldIdLst>
  <p:sldSz cx="12192000" cy="6858000"/>
  <p:notesSz cx="6797675" cy="9926638"/>
  <p:embeddedFontLst>
    <p:embeddedFont>
      <p:font typeface="Book Antiqua" pitchFamily="18" charset="0"/>
      <p:regular r:id="rId91"/>
      <p:bold r:id="rId92"/>
      <p:italic r:id="rId93"/>
      <p:boldItalic r:id="rId94"/>
    </p:embeddedFont>
    <p:embeddedFont>
      <p:font typeface="華康儷楷書" charset="-120"/>
      <p:regular r:id="rId95"/>
    </p:embeddedFont>
    <p:embeddedFont>
      <p:font typeface="華康隸書體W7" charset="-120"/>
      <p:regular r:id="rId96"/>
    </p:embeddedFont>
    <p:embeddedFont>
      <p:font typeface="Calibri" pitchFamily="34" charset="0"/>
      <p:regular r:id="rId97"/>
      <p:bold r:id="rId98"/>
      <p:italic r:id="rId99"/>
      <p:boldItalic r:id="rId100"/>
    </p:embeddedFont>
    <p:embeddedFont>
      <p:font typeface="Bookman Old Style" pitchFamily="18" charset="0"/>
      <p:regular r:id="rId101"/>
      <p:bold r:id="rId102"/>
      <p:italic r:id="rId103"/>
      <p:boldItalic r:id="rId104"/>
    </p:embeddedFont>
    <p:embeddedFont>
      <p:font typeface="標楷體" pitchFamily="65" charset="-120"/>
      <p:regular r:id="rId105"/>
    </p:embeddedFont>
    <p:embeddedFont>
      <p:font typeface="微軟正黑體" pitchFamily="34" charset="-120"/>
      <p:regular r:id="rId106"/>
      <p:bold r:id="rId107"/>
    </p:embeddedFont>
    <p:embeddedFont>
      <p:font typeface="華康中黑體" charset="-120"/>
      <p:regular r:id="rId108"/>
    </p:embeddedFont>
    <p:embeddedFont>
      <p:font typeface="Wingdings 3" pitchFamily="18" charset="2"/>
      <p:regular r:id="rId109"/>
    </p:embeddedFont>
    <p:embeddedFont>
      <p:font typeface="Calibri Light" pitchFamily="34" charset="0"/>
      <p:regular r:id="rId110"/>
      <p:italic r:id="rId111"/>
    </p:embeddedFont>
    <p:embeddedFont>
      <p:font typeface="華康新篆體" charset="-120"/>
      <p:regular r:id="rId112"/>
    </p:embeddedFont>
    <p:embeddedFont>
      <p:font typeface="華康正顏楷體W5" charset="-120"/>
      <p:regular r:id="rId113"/>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預設章節" id="{CBF27142-6591-4E0F-8AEF-345B191F097C}">
          <p14:sldIdLst>
            <p14:sldId id="434"/>
          </p14:sldIdLst>
        </p14:section>
        <p14:section name="招生日程" id="{7F334F81-0686-450B-84CE-3CE362697256}">
          <p14:sldIdLst>
            <p14:sldId id="524"/>
            <p14:sldId id="525"/>
            <p14:sldId id="681"/>
            <p14:sldId id="682"/>
            <p14:sldId id="683"/>
          </p14:sldIdLst>
        </p14:section>
        <p14:section name="繳費身分審查" id="{B11E1427-FD9B-4499-B95E-0BCF62B48690}">
          <p14:sldIdLst>
            <p14:sldId id="462"/>
            <p14:sldId id="526"/>
            <p14:sldId id="533"/>
            <p14:sldId id="534"/>
            <p14:sldId id="538"/>
            <p14:sldId id="539"/>
            <p14:sldId id="543"/>
            <p14:sldId id="545"/>
            <p14:sldId id="544"/>
            <p14:sldId id="546"/>
            <p14:sldId id="547"/>
          </p14:sldIdLst>
        </p14:section>
        <p14:section name="繳交報名費及資格審查" id="{0AD7F5F3-1D0A-48A9-8A64-BBA5A849DA49}">
          <p14:sldIdLst>
            <p14:sldId id="463"/>
            <p14:sldId id="555"/>
            <p14:sldId id="548"/>
            <p14:sldId id="554"/>
            <p14:sldId id="553"/>
            <p14:sldId id="552"/>
            <p14:sldId id="551"/>
            <p14:sldId id="550"/>
            <p14:sldId id="634"/>
            <p14:sldId id="633"/>
            <p14:sldId id="549"/>
            <p14:sldId id="571"/>
            <p14:sldId id="572"/>
            <p14:sldId id="563"/>
            <p14:sldId id="562"/>
            <p14:sldId id="567"/>
            <p14:sldId id="565"/>
            <p14:sldId id="566"/>
            <p14:sldId id="635"/>
            <p14:sldId id="568"/>
          </p14:sldIdLst>
        </p14:section>
        <p14:section name="網路報名" id="{842226A6-0E51-4B5D-8F55-96D046FBD03B}">
          <p14:sldIdLst>
            <p14:sldId id="679"/>
            <p14:sldId id="684"/>
            <p14:sldId id="685"/>
            <p14:sldId id="574"/>
            <p14:sldId id="576"/>
            <p14:sldId id="575"/>
            <p14:sldId id="592"/>
            <p14:sldId id="593"/>
            <p14:sldId id="581"/>
            <p14:sldId id="580"/>
          </p14:sldIdLst>
        </p14:section>
        <p14:section name="學習歷程備審資料上傳" id="{25F97AF7-1159-4AB9-B384-1E0E1637544B}">
          <p14:sldIdLst>
            <p14:sldId id="687"/>
            <p14:sldId id="688"/>
            <p14:sldId id="582"/>
            <p14:sldId id="584"/>
            <p14:sldId id="586"/>
            <p14:sldId id="587"/>
            <p14:sldId id="588"/>
            <p14:sldId id="677"/>
            <p14:sldId id="589"/>
            <p14:sldId id="637"/>
            <p14:sldId id="658"/>
            <p14:sldId id="671"/>
            <p14:sldId id="644"/>
            <p14:sldId id="646"/>
            <p14:sldId id="649"/>
            <p14:sldId id="652"/>
            <p14:sldId id="656"/>
            <p14:sldId id="655"/>
            <p14:sldId id="673"/>
            <p14:sldId id="660"/>
            <p14:sldId id="657"/>
            <p14:sldId id="663"/>
            <p14:sldId id="666"/>
            <p14:sldId id="665"/>
          </p14:sldIdLst>
        </p14:section>
        <p14:section name="志願序選填" id="{20F389C1-C61F-41BF-9F29-696AC3860194}">
          <p14:sldIdLst>
            <p14:sldId id="676"/>
            <p14:sldId id="595"/>
            <p14:sldId id="596"/>
            <p14:sldId id="598"/>
            <p14:sldId id="599"/>
            <p14:sldId id="600"/>
            <p14:sldId id="636"/>
            <p14:sldId id="601"/>
            <p14:sldId id="604"/>
            <p14:sldId id="605"/>
          </p14:sldIdLst>
        </p14:section>
        <p14:section name="高中職作業系統" id="{8D7396AC-D55D-483E-80A4-AD23F2F42C51}">
          <p14:sldIdLst>
            <p14:sldId id="606"/>
            <p14:sldId id="609"/>
            <p14:sldId id="610"/>
            <p14:sldId id="611"/>
            <p14:sldId id="612"/>
            <p14:sldId id="272"/>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48235"/>
    <a:srgbClr val="C5E0B4"/>
    <a:srgbClr val="CC99FF"/>
    <a:srgbClr val="ED7D31"/>
    <a:srgbClr val="DEEBF7"/>
    <a:srgbClr val="58565C"/>
    <a:srgbClr val="2F5597"/>
    <a:srgbClr val="0000FF"/>
    <a:srgbClr val="FF0000"/>
    <a:srgbClr val="5353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31" autoAdjust="0"/>
    <p:restoredTop sz="95212" autoAdjust="0"/>
  </p:normalViewPr>
  <p:slideViewPr>
    <p:cSldViewPr snapToGrid="0">
      <p:cViewPr varScale="1">
        <p:scale>
          <a:sx n="37" d="100"/>
          <a:sy n="37" d="100"/>
        </p:scale>
        <p:origin x="-908" y="-68"/>
      </p:cViewPr>
      <p:guideLst>
        <p:guide orient="horz" pos="2160"/>
        <p:guide pos="3840"/>
      </p:guideLst>
    </p:cSldViewPr>
  </p:slideViewPr>
  <p:notesTextViewPr>
    <p:cViewPr>
      <p:scale>
        <a:sx n="3" d="2"/>
        <a:sy n="3" d="2"/>
      </p:scale>
      <p:origin x="0" y="0"/>
    </p:cViewPr>
  </p:notesTextViewPr>
  <p:sorterViewPr>
    <p:cViewPr>
      <p:scale>
        <a:sx n="150" d="100"/>
        <a:sy n="150" d="100"/>
      </p:scale>
      <p:origin x="0" y="-40244"/>
    </p:cViewPr>
  </p:sorterViewPr>
  <p:notesViewPr>
    <p:cSldViewPr snapToGrid="0">
      <p:cViewPr varScale="1">
        <p:scale>
          <a:sx n="63" d="100"/>
          <a:sy n="63" d="100"/>
        </p:scale>
        <p:origin x="2742" y="54"/>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12" Type="http://schemas.openxmlformats.org/officeDocument/2006/relationships/font" Target="fonts/font22.fntdata"/><Relationship Id="rId16" Type="http://schemas.openxmlformats.org/officeDocument/2006/relationships/slide" Target="slides/slide15.xml"/><Relationship Id="rId107" Type="http://schemas.openxmlformats.org/officeDocument/2006/relationships/font" Target="fonts/font17.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2.fntdata"/><Relationship Id="rId110" Type="http://schemas.openxmlformats.org/officeDocument/2006/relationships/font" Target="fonts/font20.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0.fntdata"/><Relationship Id="rId105" Type="http://schemas.openxmlformats.org/officeDocument/2006/relationships/font" Target="fonts/font15.fntdata"/><Relationship Id="rId113"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3.fntdata"/><Relationship Id="rId108" Type="http://schemas.openxmlformats.org/officeDocument/2006/relationships/font" Target="fonts/font18.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1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6.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792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7928"/>
          </a:xfrm>
          <a:prstGeom prst="rect">
            <a:avLst/>
          </a:prstGeom>
        </p:spPr>
        <p:txBody>
          <a:bodyPr vert="horz" lIns="91440" tIns="45720" rIns="91440" bIns="45720" rtlCol="0"/>
          <a:lstStyle>
            <a:lvl1pPr algn="r">
              <a:defRPr sz="1200"/>
            </a:lvl1pPr>
          </a:lstStyle>
          <a:p>
            <a:fld id="{88E3B514-5CD5-4443-B0A1-EC5556F74914}" type="datetimeFigureOut">
              <a:rPr lang="zh-TW" altLang="en-US" smtClean="0"/>
              <a:pPr/>
              <a:t>2022/4/26</a:t>
            </a:fld>
            <a:endParaRPr lang="zh-TW" altLang="en-US"/>
          </a:p>
        </p:txBody>
      </p:sp>
      <p:sp>
        <p:nvSpPr>
          <p:cNvPr id="4" name="頁尾版面配置區 3"/>
          <p:cNvSpPr>
            <a:spLocks noGrp="1"/>
          </p:cNvSpPr>
          <p:nvPr>
            <p:ph type="ftr" sz="quarter" idx="2"/>
          </p:nvPr>
        </p:nvSpPr>
        <p:spPr>
          <a:xfrm>
            <a:off x="0" y="9428710"/>
            <a:ext cx="2946400" cy="49792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710"/>
            <a:ext cx="2946400" cy="497928"/>
          </a:xfrm>
          <a:prstGeom prst="rect">
            <a:avLst/>
          </a:prstGeom>
        </p:spPr>
        <p:txBody>
          <a:bodyPr vert="horz" lIns="91440" tIns="45720" rIns="91440" bIns="45720" rtlCol="0" anchor="b"/>
          <a:lstStyle>
            <a:lvl1pPr algn="r">
              <a:defRPr sz="1200"/>
            </a:lvl1pPr>
          </a:lstStyle>
          <a:p>
            <a:fld id="{617406E5-0587-441E-AEA5-C70E18A021C2}" type="slidenum">
              <a:rPr lang="zh-TW" altLang="en-US" smtClean="0"/>
              <a:pPr/>
              <a:t>‹#›</a:t>
            </a:fld>
            <a:endParaRPr lang="zh-TW" altLang="en-US"/>
          </a:p>
        </p:txBody>
      </p:sp>
    </p:spTree>
    <p:extLst>
      <p:ext uri="{BB962C8B-B14F-4D97-AF65-F5344CB8AC3E}">
        <p14:creationId xmlns:p14="http://schemas.microsoft.com/office/powerpoint/2010/main" xmlns="" val="319419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2"/>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7" y="2"/>
            <a:ext cx="2945659" cy="496332"/>
          </a:xfrm>
          <a:prstGeom prst="rect">
            <a:avLst/>
          </a:prstGeom>
        </p:spPr>
        <p:txBody>
          <a:bodyPr vert="horz" lIns="91440" tIns="45720" rIns="91440" bIns="45720" rtlCol="0"/>
          <a:lstStyle>
            <a:lvl1pPr algn="r">
              <a:defRPr sz="1200"/>
            </a:lvl1pPr>
          </a:lstStyle>
          <a:p>
            <a:fld id="{DFC00BE1-CDB0-4679-A6D2-2B941F4D0401}" type="datetimeFigureOut">
              <a:rPr lang="zh-TW" altLang="en-US" smtClean="0"/>
              <a:pPr/>
              <a:t>2022/4/26</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5" y="9428584"/>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7" y="9428584"/>
            <a:ext cx="2945659" cy="496332"/>
          </a:xfrm>
          <a:prstGeom prst="rect">
            <a:avLst/>
          </a:prstGeom>
        </p:spPr>
        <p:txBody>
          <a:bodyPr vert="horz" lIns="91440" tIns="45720" rIns="91440" bIns="45720" rtlCol="0" anchor="b"/>
          <a:lstStyle>
            <a:lvl1pPr algn="r">
              <a:defRPr sz="1200"/>
            </a:lvl1pPr>
          </a:lstStyle>
          <a:p>
            <a:fld id="{281AA877-E2ED-4309-AC5F-AEC13F2FE9E7}" type="slidenum">
              <a:rPr lang="zh-TW" altLang="en-US" smtClean="0"/>
              <a:pPr/>
              <a:t>‹#›</a:t>
            </a:fld>
            <a:endParaRPr lang="zh-TW" altLang="en-US"/>
          </a:p>
        </p:txBody>
      </p:sp>
    </p:spTree>
    <p:extLst>
      <p:ext uri="{BB962C8B-B14F-4D97-AF65-F5344CB8AC3E}">
        <p14:creationId xmlns:p14="http://schemas.microsoft.com/office/powerpoint/2010/main" xmlns="" val="333890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xmlns="" val="419045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13</a:t>
            </a:fld>
            <a:endParaRPr lang="en-US" altLang="zh-TW">
              <a:latin typeface="Arial" charset="0"/>
            </a:endParaRPr>
          </a:p>
        </p:txBody>
      </p:sp>
    </p:spTree>
    <p:extLst>
      <p:ext uri="{BB962C8B-B14F-4D97-AF65-F5344CB8AC3E}">
        <p14:creationId xmlns:p14="http://schemas.microsoft.com/office/powerpoint/2010/main" xmlns="" val="386920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14</a:t>
            </a:fld>
            <a:endParaRPr lang="en-US" altLang="zh-TW">
              <a:latin typeface="Arial" charset="0"/>
            </a:endParaRPr>
          </a:p>
        </p:txBody>
      </p:sp>
    </p:spTree>
    <p:extLst>
      <p:ext uri="{BB962C8B-B14F-4D97-AF65-F5344CB8AC3E}">
        <p14:creationId xmlns:p14="http://schemas.microsoft.com/office/powerpoint/2010/main" xmlns="" val="8197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15</a:t>
            </a:fld>
            <a:endParaRPr lang="en-US" altLang="zh-TW">
              <a:latin typeface="Arial" charset="0"/>
            </a:endParaRPr>
          </a:p>
        </p:txBody>
      </p:sp>
    </p:spTree>
    <p:extLst>
      <p:ext uri="{BB962C8B-B14F-4D97-AF65-F5344CB8AC3E}">
        <p14:creationId xmlns:p14="http://schemas.microsoft.com/office/powerpoint/2010/main" xmlns="" val="240676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16</a:t>
            </a:fld>
            <a:endParaRPr lang="en-US" altLang="zh-TW">
              <a:latin typeface="Arial" charset="0"/>
            </a:endParaRPr>
          </a:p>
        </p:txBody>
      </p:sp>
    </p:spTree>
    <p:extLst>
      <p:ext uri="{BB962C8B-B14F-4D97-AF65-F5344CB8AC3E}">
        <p14:creationId xmlns:p14="http://schemas.microsoft.com/office/powerpoint/2010/main" xmlns="" val="1957608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17</a:t>
            </a:fld>
            <a:endParaRPr lang="en-US" altLang="zh-TW">
              <a:latin typeface="Arial" charset="0"/>
            </a:endParaRPr>
          </a:p>
        </p:txBody>
      </p:sp>
    </p:spTree>
    <p:extLst>
      <p:ext uri="{BB962C8B-B14F-4D97-AF65-F5344CB8AC3E}">
        <p14:creationId xmlns:p14="http://schemas.microsoft.com/office/powerpoint/2010/main" xmlns="" val="1257294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18</a:t>
            </a:fld>
            <a:endParaRPr lang="en-US" altLang="zh-TW">
              <a:latin typeface="Arial" charset="0"/>
            </a:endParaRPr>
          </a:p>
        </p:txBody>
      </p:sp>
    </p:spTree>
    <p:extLst>
      <p:ext uri="{BB962C8B-B14F-4D97-AF65-F5344CB8AC3E}">
        <p14:creationId xmlns:p14="http://schemas.microsoft.com/office/powerpoint/2010/main" xmlns="" val="517840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19</a:t>
            </a:fld>
            <a:endParaRPr lang="en-US" altLang="zh-TW">
              <a:latin typeface="Arial" charset="0"/>
            </a:endParaRPr>
          </a:p>
        </p:txBody>
      </p:sp>
    </p:spTree>
    <p:extLst>
      <p:ext uri="{BB962C8B-B14F-4D97-AF65-F5344CB8AC3E}">
        <p14:creationId xmlns:p14="http://schemas.microsoft.com/office/powerpoint/2010/main" xmlns="" val="986422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20</a:t>
            </a:fld>
            <a:endParaRPr lang="en-US" altLang="zh-TW">
              <a:latin typeface="Arial" charset="0"/>
            </a:endParaRPr>
          </a:p>
        </p:txBody>
      </p:sp>
    </p:spTree>
    <p:extLst>
      <p:ext uri="{BB962C8B-B14F-4D97-AF65-F5344CB8AC3E}">
        <p14:creationId xmlns:p14="http://schemas.microsoft.com/office/powerpoint/2010/main" xmlns="" val="3758242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21</a:t>
            </a:fld>
            <a:endParaRPr lang="en-US" altLang="zh-TW">
              <a:latin typeface="Arial" charset="0"/>
            </a:endParaRPr>
          </a:p>
        </p:txBody>
      </p:sp>
    </p:spTree>
    <p:extLst>
      <p:ext uri="{BB962C8B-B14F-4D97-AF65-F5344CB8AC3E}">
        <p14:creationId xmlns:p14="http://schemas.microsoft.com/office/powerpoint/2010/main" xmlns="" val="2032049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22</a:t>
            </a:fld>
            <a:endParaRPr lang="en-US" altLang="zh-TW">
              <a:latin typeface="Arial" charset="0"/>
            </a:endParaRPr>
          </a:p>
        </p:txBody>
      </p:sp>
    </p:spTree>
    <p:extLst>
      <p:ext uri="{BB962C8B-B14F-4D97-AF65-F5344CB8AC3E}">
        <p14:creationId xmlns:p14="http://schemas.microsoft.com/office/powerpoint/2010/main" xmlns="" val="695717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a:t>
            </a:fld>
            <a:endParaRPr lang="en-US" altLang="zh-TW">
              <a:latin typeface="Arial" charset="0"/>
            </a:endParaRPr>
          </a:p>
        </p:txBody>
      </p:sp>
    </p:spTree>
    <p:extLst>
      <p:ext uri="{BB962C8B-B14F-4D97-AF65-F5344CB8AC3E}">
        <p14:creationId xmlns:p14="http://schemas.microsoft.com/office/powerpoint/2010/main" xmlns="" val="364481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23</a:t>
            </a:fld>
            <a:endParaRPr lang="en-US" altLang="zh-TW">
              <a:latin typeface="Arial" charset="0"/>
            </a:endParaRPr>
          </a:p>
        </p:txBody>
      </p:sp>
    </p:spTree>
    <p:extLst>
      <p:ext uri="{BB962C8B-B14F-4D97-AF65-F5344CB8AC3E}">
        <p14:creationId xmlns:p14="http://schemas.microsoft.com/office/powerpoint/2010/main" xmlns="" val="3415799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24</a:t>
            </a:fld>
            <a:endParaRPr lang="en-US" altLang="zh-TW">
              <a:latin typeface="Arial" charset="0"/>
            </a:endParaRPr>
          </a:p>
        </p:txBody>
      </p:sp>
    </p:spTree>
    <p:extLst>
      <p:ext uri="{BB962C8B-B14F-4D97-AF65-F5344CB8AC3E}">
        <p14:creationId xmlns:p14="http://schemas.microsoft.com/office/powerpoint/2010/main" xmlns="" val="321334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25</a:t>
            </a:fld>
            <a:endParaRPr lang="en-US" altLang="zh-TW">
              <a:latin typeface="Arial" charset="0"/>
            </a:endParaRPr>
          </a:p>
        </p:txBody>
      </p:sp>
    </p:spTree>
    <p:extLst>
      <p:ext uri="{BB962C8B-B14F-4D97-AF65-F5344CB8AC3E}">
        <p14:creationId xmlns:p14="http://schemas.microsoft.com/office/powerpoint/2010/main" xmlns="" val="2775719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26</a:t>
            </a:fld>
            <a:endParaRPr lang="en-US" altLang="zh-TW">
              <a:latin typeface="Arial" charset="0"/>
            </a:endParaRPr>
          </a:p>
        </p:txBody>
      </p:sp>
    </p:spTree>
    <p:extLst>
      <p:ext uri="{BB962C8B-B14F-4D97-AF65-F5344CB8AC3E}">
        <p14:creationId xmlns:p14="http://schemas.microsoft.com/office/powerpoint/2010/main" xmlns="" val="2584479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27</a:t>
            </a:fld>
            <a:endParaRPr lang="en-US" altLang="zh-TW">
              <a:latin typeface="Arial" charset="0"/>
            </a:endParaRPr>
          </a:p>
        </p:txBody>
      </p:sp>
    </p:spTree>
    <p:extLst>
      <p:ext uri="{BB962C8B-B14F-4D97-AF65-F5344CB8AC3E}">
        <p14:creationId xmlns:p14="http://schemas.microsoft.com/office/powerpoint/2010/main" xmlns="" val="1819275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28</a:t>
            </a:fld>
            <a:endParaRPr lang="en-US" altLang="zh-TW">
              <a:latin typeface="Arial" charset="0"/>
            </a:endParaRPr>
          </a:p>
        </p:txBody>
      </p:sp>
    </p:spTree>
    <p:extLst>
      <p:ext uri="{BB962C8B-B14F-4D97-AF65-F5344CB8AC3E}">
        <p14:creationId xmlns:p14="http://schemas.microsoft.com/office/powerpoint/2010/main" xmlns="" val="3216791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29</a:t>
            </a:fld>
            <a:endParaRPr lang="en-US" altLang="zh-TW">
              <a:latin typeface="Arial" charset="0"/>
            </a:endParaRPr>
          </a:p>
        </p:txBody>
      </p:sp>
    </p:spTree>
    <p:extLst>
      <p:ext uri="{BB962C8B-B14F-4D97-AF65-F5344CB8AC3E}">
        <p14:creationId xmlns:p14="http://schemas.microsoft.com/office/powerpoint/2010/main" xmlns="" val="37456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30</a:t>
            </a:fld>
            <a:endParaRPr lang="en-US" altLang="zh-TW">
              <a:latin typeface="Arial" charset="0"/>
            </a:endParaRPr>
          </a:p>
        </p:txBody>
      </p:sp>
    </p:spTree>
    <p:extLst>
      <p:ext uri="{BB962C8B-B14F-4D97-AF65-F5344CB8AC3E}">
        <p14:creationId xmlns:p14="http://schemas.microsoft.com/office/powerpoint/2010/main" xmlns="" val="1087521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31</a:t>
            </a:fld>
            <a:endParaRPr lang="en-US" altLang="zh-TW">
              <a:latin typeface="Arial" charset="0"/>
            </a:endParaRPr>
          </a:p>
        </p:txBody>
      </p:sp>
    </p:spTree>
    <p:extLst>
      <p:ext uri="{BB962C8B-B14F-4D97-AF65-F5344CB8AC3E}">
        <p14:creationId xmlns:p14="http://schemas.microsoft.com/office/powerpoint/2010/main" xmlns="" val="2919152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32</a:t>
            </a:fld>
            <a:endParaRPr lang="en-US" altLang="zh-TW">
              <a:latin typeface="Arial" charset="0"/>
            </a:endParaRPr>
          </a:p>
        </p:txBody>
      </p:sp>
    </p:spTree>
    <p:extLst>
      <p:ext uri="{BB962C8B-B14F-4D97-AF65-F5344CB8AC3E}">
        <p14:creationId xmlns:p14="http://schemas.microsoft.com/office/powerpoint/2010/main" xmlns="" val="126163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a:t>
            </a:fld>
            <a:endParaRPr lang="en-US" altLang="zh-TW">
              <a:latin typeface="Arial" charset="0"/>
            </a:endParaRPr>
          </a:p>
        </p:txBody>
      </p:sp>
    </p:spTree>
    <p:extLst>
      <p:ext uri="{BB962C8B-B14F-4D97-AF65-F5344CB8AC3E}">
        <p14:creationId xmlns:p14="http://schemas.microsoft.com/office/powerpoint/2010/main" xmlns="" val="3150364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33</a:t>
            </a:fld>
            <a:endParaRPr lang="en-US" altLang="zh-TW">
              <a:latin typeface="Arial" charset="0"/>
            </a:endParaRPr>
          </a:p>
        </p:txBody>
      </p:sp>
    </p:spTree>
    <p:extLst>
      <p:ext uri="{BB962C8B-B14F-4D97-AF65-F5344CB8AC3E}">
        <p14:creationId xmlns:p14="http://schemas.microsoft.com/office/powerpoint/2010/main" xmlns="" val="1051780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34</a:t>
            </a:fld>
            <a:endParaRPr lang="en-US" altLang="zh-TW">
              <a:latin typeface="Arial" charset="0"/>
            </a:endParaRPr>
          </a:p>
        </p:txBody>
      </p:sp>
    </p:spTree>
    <p:extLst>
      <p:ext uri="{BB962C8B-B14F-4D97-AF65-F5344CB8AC3E}">
        <p14:creationId xmlns:p14="http://schemas.microsoft.com/office/powerpoint/2010/main" xmlns="" val="2625211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35</a:t>
            </a:fld>
            <a:endParaRPr lang="en-US" altLang="zh-TW">
              <a:latin typeface="Arial" charset="0"/>
            </a:endParaRPr>
          </a:p>
        </p:txBody>
      </p:sp>
    </p:spTree>
    <p:extLst>
      <p:ext uri="{BB962C8B-B14F-4D97-AF65-F5344CB8AC3E}">
        <p14:creationId xmlns:p14="http://schemas.microsoft.com/office/powerpoint/2010/main" xmlns="" val="267387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36</a:t>
            </a:fld>
            <a:endParaRPr lang="en-US" altLang="zh-TW">
              <a:latin typeface="Arial" charset="0"/>
            </a:endParaRPr>
          </a:p>
        </p:txBody>
      </p:sp>
    </p:spTree>
    <p:extLst>
      <p:ext uri="{BB962C8B-B14F-4D97-AF65-F5344CB8AC3E}">
        <p14:creationId xmlns:p14="http://schemas.microsoft.com/office/powerpoint/2010/main" xmlns="" val="3484278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37</a:t>
            </a:fld>
            <a:endParaRPr lang="en-US" altLang="zh-TW">
              <a:latin typeface="Arial" charset="0"/>
            </a:endParaRPr>
          </a:p>
        </p:txBody>
      </p:sp>
    </p:spTree>
    <p:extLst>
      <p:ext uri="{BB962C8B-B14F-4D97-AF65-F5344CB8AC3E}">
        <p14:creationId xmlns:p14="http://schemas.microsoft.com/office/powerpoint/2010/main" xmlns="" val="5034400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38</a:t>
            </a:fld>
            <a:endParaRPr lang="en-US" altLang="zh-TW">
              <a:latin typeface="Arial" charset="0"/>
            </a:endParaRPr>
          </a:p>
        </p:txBody>
      </p:sp>
    </p:spTree>
    <p:extLst>
      <p:ext uri="{BB962C8B-B14F-4D97-AF65-F5344CB8AC3E}">
        <p14:creationId xmlns:p14="http://schemas.microsoft.com/office/powerpoint/2010/main" xmlns="" val="4098096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39</a:t>
            </a:fld>
            <a:endParaRPr lang="en-US" altLang="zh-TW">
              <a:latin typeface="Arial" charset="0"/>
            </a:endParaRPr>
          </a:p>
        </p:txBody>
      </p:sp>
    </p:spTree>
    <p:extLst>
      <p:ext uri="{BB962C8B-B14F-4D97-AF65-F5344CB8AC3E}">
        <p14:creationId xmlns:p14="http://schemas.microsoft.com/office/powerpoint/2010/main" xmlns="" val="21161575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40</a:t>
            </a:fld>
            <a:endParaRPr lang="en-US" altLang="zh-TW">
              <a:latin typeface="Arial" charset="0"/>
            </a:endParaRPr>
          </a:p>
        </p:txBody>
      </p:sp>
    </p:spTree>
    <p:extLst>
      <p:ext uri="{BB962C8B-B14F-4D97-AF65-F5344CB8AC3E}">
        <p14:creationId xmlns:p14="http://schemas.microsoft.com/office/powerpoint/2010/main" xmlns="" val="7598433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41</a:t>
            </a:fld>
            <a:endParaRPr lang="en-US" altLang="zh-TW">
              <a:latin typeface="Arial" charset="0"/>
            </a:endParaRPr>
          </a:p>
        </p:txBody>
      </p:sp>
    </p:spTree>
    <p:extLst>
      <p:ext uri="{BB962C8B-B14F-4D97-AF65-F5344CB8AC3E}">
        <p14:creationId xmlns:p14="http://schemas.microsoft.com/office/powerpoint/2010/main" xmlns="" val="2999566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42</a:t>
            </a:fld>
            <a:endParaRPr lang="en-US" altLang="zh-TW">
              <a:latin typeface="Arial" charset="0"/>
            </a:endParaRPr>
          </a:p>
        </p:txBody>
      </p:sp>
    </p:spTree>
    <p:extLst>
      <p:ext uri="{BB962C8B-B14F-4D97-AF65-F5344CB8AC3E}">
        <p14:creationId xmlns:p14="http://schemas.microsoft.com/office/powerpoint/2010/main" xmlns="" val="1940234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a:t>
            </a:fld>
            <a:endParaRPr lang="en-US" altLang="zh-TW">
              <a:latin typeface="Arial" charset="0"/>
            </a:endParaRPr>
          </a:p>
        </p:txBody>
      </p:sp>
    </p:spTree>
    <p:extLst>
      <p:ext uri="{BB962C8B-B14F-4D97-AF65-F5344CB8AC3E}">
        <p14:creationId xmlns:p14="http://schemas.microsoft.com/office/powerpoint/2010/main" xmlns="" val="31214862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43</a:t>
            </a:fld>
            <a:endParaRPr lang="en-US" altLang="zh-TW">
              <a:latin typeface="Arial" charset="0"/>
            </a:endParaRPr>
          </a:p>
        </p:txBody>
      </p:sp>
    </p:spTree>
    <p:extLst>
      <p:ext uri="{BB962C8B-B14F-4D97-AF65-F5344CB8AC3E}">
        <p14:creationId xmlns:p14="http://schemas.microsoft.com/office/powerpoint/2010/main" xmlns="" val="320464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44</a:t>
            </a:fld>
            <a:endParaRPr lang="en-US" altLang="zh-TW">
              <a:latin typeface="Arial" charset="0"/>
            </a:endParaRPr>
          </a:p>
        </p:txBody>
      </p:sp>
    </p:spTree>
    <p:extLst>
      <p:ext uri="{BB962C8B-B14F-4D97-AF65-F5344CB8AC3E}">
        <p14:creationId xmlns:p14="http://schemas.microsoft.com/office/powerpoint/2010/main" xmlns="" val="60219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45</a:t>
            </a:fld>
            <a:endParaRPr lang="en-US" altLang="zh-TW">
              <a:latin typeface="Arial" charset="0"/>
            </a:endParaRPr>
          </a:p>
        </p:txBody>
      </p:sp>
    </p:spTree>
    <p:extLst>
      <p:ext uri="{BB962C8B-B14F-4D97-AF65-F5344CB8AC3E}">
        <p14:creationId xmlns:p14="http://schemas.microsoft.com/office/powerpoint/2010/main" xmlns="" val="3636349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46</a:t>
            </a:fld>
            <a:endParaRPr lang="en-US" altLang="zh-TW">
              <a:latin typeface="Arial" charset="0"/>
            </a:endParaRPr>
          </a:p>
        </p:txBody>
      </p:sp>
    </p:spTree>
    <p:extLst>
      <p:ext uri="{BB962C8B-B14F-4D97-AF65-F5344CB8AC3E}">
        <p14:creationId xmlns:p14="http://schemas.microsoft.com/office/powerpoint/2010/main" xmlns="" val="1207497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47</a:t>
            </a:fld>
            <a:endParaRPr lang="en-US" altLang="zh-TW">
              <a:latin typeface="Arial" charset="0"/>
            </a:endParaRPr>
          </a:p>
        </p:txBody>
      </p:sp>
    </p:spTree>
    <p:extLst>
      <p:ext uri="{BB962C8B-B14F-4D97-AF65-F5344CB8AC3E}">
        <p14:creationId xmlns:p14="http://schemas.microsoft.com/office/powerpoint/2010/main" xmlns="" val="2601874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48</a:t>
            </a:fld>
            <a:endParaRPr lang="en-US" altLang="zh-TW">
              <a:latin typeface="Arial" charset="0"/>
            </a:endParaRPr>
          </a:p>
        </p:txBody>
      </p:sp>
    </p:spTree>
    <p:extLst>
      <p:ext uri="{BB962C8B-B14F-4D97-AF65-F5344CB8AC3E}">
        <p14:creationId xmlns:p14="http://schemas.microsoft.com/office/powerpoint/2010/main" xmlns="" val="399097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49</a:t>
            </a:fld>
            <a:endParaRPr lang="en-US" altLang="zh-TW">
              <a:latin typeface="Arial" charset="0"/>
            </a:endParaRPr>
          </a:p>
        </p:txBody>
      </p:sp>
    </p:spTree>
    <p:extLst>
      <p:ext uri="{BB962C8B-B14F-4D97-AF65-F5344CB8AC3E}">
        <p14:creationId xmlns:p14="http://schemas.microsoft.com/office/powerpoint/2010/main" xmlns="" val="1841939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50</a:t>
            </a:fld>
            <a:endParaRPr lang="en-US" altLang="zh-TW">
              <a:latin typeface="Arial" charset="0"/>
            </a:endParaRPr>
          </a:p>
        </p:txBody>
      </p:sp>
    </p:spTree>
    <p:extLst>
      <p:ext uri="{BB962C8B-B14F-4D97-AF65-F5344CB8AC3E}">
        <p14:creationId xmlns:p14="http://schemas.microsoft.com/office/powerpoint/2010/main" xmlns="" val="1828492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51</a:t>
            </a:fld>
            <a:endParaRPr lang="en-US" altLang="zh-TW">
              <a:latin typeface="Arial" charset="0"/>
            </a:endParaRPr>
          </a:p>
        </p:txBody>
      </p:sp>
    </p:spTree>
    <p:extLst>
      <p:ext uri="{BB962C8B-B14F-4D97-AF65-F5344CB8AC3E}">
        <p14:creationId xmlns:p14="http://schemas.microsoft.com/office/powerpoint/2010/main" xmlns="" val="2350231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52</a:t>
            </a:fld>
            <a:endParaRPr lang="en-US" altLang="zh-TW">
              <a:latin typeface="Arial" charset="0"/>
            </a:endParaRPr>
          </a:p>
        </p:txBody>
      </p:sp>
    </p:spTree>
    <p:extLst>
      <p:ext uri="{BB962C8B-B14F-4D97-AF65-F5344CB8AC3E}">
        <p14:creationId xmlns:p14="http://schemas.microsoft.com/office/powerpoint/2010/main" xmlns="" val="183532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a:t>
            </a:fld>
            <a:endParaRPr lang="en-US" altLang="zh-TW">
              <a:latin typeface="Arial" charset="0"/>
            </a:endParaRPr>
          </a:p>
        </p:txBody>
      </p:sp>
    </p:spTree>
    <p:extLst>
      <p:ext uri="{BB962C8B-B14F-4D97-AF65-F5344CB8AC3E}">
        <p14:creationId xmlns:p14="http://schemas.microsoft.com/office/powerpoint/2010/main" xmlns="" val="407738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53</a:t>
            </a:fld>
            <a:endParaRPr lang="en-US" altLang="zh-TW">
              <a:latin typeface="Arial" charset="0"/>
            </a:endParaRPr>
          </a:p>
        </p:txBody>
      </p:sp>
    </p:spTree>
    <p:extLst>
      <p:ext uri="{BB962C8B-B14F-4D97-AF65-F5344CB8AC3E}">
        <p14:creationId xmlns:p14="http://schemas.microsoft.com/office/powerpoint/2010/main" xmlns="" val="2496171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54</a:t>
            </a:fld>
            <a:endParaRPr lang="en-US" altLang="zh-TW">
              <a:latin typeface="Arial" charset="0"/>
            </a:endParaRPr>
          </a:p>
        </p:txBody>
      </p:sp>
    </p:spTree>
    <p:extLst>
      <p:ext uri="{BB962C8B-B14F-4D97-AF65-F5344CB8AC3E}">
        <p14:creationId xmlns:p14="http://schemas.microsoft.com/office/powerpoint/2010/main" xmlns="" val="15503659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55</a:t>
            </a:fld>
            <a:endParaRPr lang="en-US" altLang="zh-TW">
              <a:latin typeface="Arial" charset="0"/>
            </a:endParaRPr>
          </a:p>
        </p:txBody>
      </p:sp>
    </p:spTree>
    <p:extLst>
      <p:ext uri="{BB962C8B-B14F-4D97-AF65-F5344CB8AC3E}">
        <p14:creationId xmlns:p14="http://schemas.microsoft.com/office/powerpoint/2010/main" xmlns="" val="632547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56</a:t>
            </a:fld>
            <a:endParaRPr lang="en-US" altLang="zh-TW">
              <a:latin typeface="Arial" charset="0"/>
            </a:endParaRPr>
          </a:p>
        </p:txBody>
      </p:sp>
    </p:spTree>
    <p:extLst>
      <p:ext uri="{BB962C8B-B14F-4D97-AF65-F5344CB8AC3E}">
        <p14:creationId xmlns:p14="http://schemas.microsoft.com/office/powerpoint/2010/main" xmlns="" val="14063803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57</a:t>
            </a:fld>
            <a:endParaRPr lang="en-US" altLang="zh-TW">
              <a:latin typeface="Arial" charset="0"/>
            </a:endParaRPr>
          </a:p>
        </p:txBody>
      </p:sp>
    </p:spTree>
    <p:extLst>
      <p:ext uri="{BB962C8B-B14F-4D97-AF65-F5344CB8AC3E}">
        <p14:creationId xmlns:p14="http://schemas.microsoft.com/office/powerpoint/2010/main" xmlns="" val="518186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58</a:t>
            </a:fld>
            <a:endParaRPr lang="en-US" altLang="zh-TW">
              <a:latin typeface="Arial" charset="0"/>
            </a:endParaRPr>
          </a:p>
        </p:txBody>
      </p:sp>
    </p:spTree>
    <p:extLst>
      <p:ext uri="{BB962C8B-B14F-4D97-AF65-F5344CB8AC3E}">
        <p14:creationId xmlns:p14="http://schemas.microsoft.com/office/powerpoint/2010/main" xmlns="" val="671984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59</a:t>
            </a:fld>
            <a:endParaRPr lang="en-US" altLang="zh-TW">
              <a:latin typeface="Arial" charset="0"/>
            </a:endParaRPr>
          </a:p>
        </p:txBody>
      </p:sp>
    </p:spTree>
    <p:extLst>
      <p:ext uri="{BB962C8B-B14F-4D97-AF65-F5344CB8AC3E}">
        <p14:creationId xmlns:p14="http://schemas.microsoft.com/office/powerpoint/2010/main" xmlns="" val="22768529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60</a:t>
            </a:fld>
            <a:endParaRPr lang="en-US" altLang="zh-TW">
              <a:latin typeface="Arial" charset="0"/>
            </a:endParaRPr>
          </a:p>
        </p:txBody>
      </p:sp>
    </p:spTree>
    <p:extLst>
      <p:ext uri="{BB962C8B-B14F-4D97-AF65-F5344CB8AC3E}">
        <p14:creationId xmlns:p14="http://schemas.microsoft.com/office/powerpoint/2010/main" xmlns="" val="2233360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61</a:t>
            </a:fld>
            <a:endParaRPr lang="en-US" altLang="zh-TW">
              <a:latin typeface="Arial" charset="0"/>
            </a:endParaRPr>
          </a:p>
        </p:txBody>
      </p:sp>
    </p:spTree>
    <p:extLst>
      <p:ext uri="{BB962C8B-B14F-4D97-AF65-F5344CB8AC3E}">
        <p14:creationId xmlns:p14="http://schemas.microsoft.com/office/powerpoint/2010/main" xmlns="" val="1507048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62</a:t>
            </a:fld>
            <a:endParaRPr lang="en-US" altLang="zh-TW">
              <a:latin typeface="Arial" charset="0"/>
            </a:endParaRPr>
          </a:p>
        </p:txBody>
      </p:sp>
    </p:spTree>
    <p:extLst>
      <p:ext uri="{BB962C8B-B14F-4D97-AF65-F5344CB8AC3E}">
        <p14:creationId xmlns:p14="http://schemas.microsoft.com/office/powerpoint/2010/main" xmlns="" val="367037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9</a:t>
            </a:fld>
            <a:endParaRPr lang="en-US" altLang="zh-TW">
              <a:latin typeface="Arial" charset="0"/>
            </a:endParaRPr>
          </a:p>
        </p:txBody>
      </p:sp>
    </p:spTree>
    <p:extLst>
      <p:ext uri="{BB962C8B-B14F-4D97-AF65-F5344CB8AC3E}">
        <p14:creationId xmlns:p14="http://schemas.microsoft.com/office/powerpoint/2010/main" xmlns="" val="2985013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63</a:t>
            </a:fld>
            <a:endParaRPr lang="en-US" altLang="zh-TW">
              <a:latin typeface="Arial" charset="0"/>
            </a:endParaRPr>
          </a:p>
        </p:txBody>
      </p:sp>
    </p:spTree>
    <p:extLst>
      <p:ext uri="{BB962C8B-B14F-4D97-AF65-F5344CB8AC3E}">
        <p14:creationId xmlns:p14="http://schemas.microsoft.com/office/powerpoint/2010/main" xmlns="" val="2024455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64</a:t>
            </a:fld>
            <a:endParaRPr lang="en-US" altLang="zh-TW">
              <a:latin typeface="Arial" charset="0"/>
            </a:endParaRPr>
          </a:p>
        </p:txBody>
      </p:sp>
    </p:spTree>
    <p:extLst>
      <p:ext uri="{BB962C8B-B14F-4D97-AF65-F5344CB8AC3E}">
        <p14:creationId xmlns:p14="http://schemas.microsoft.com/office/powerpoint/2010/main" xmlns="" val="125964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65</a:t>
            </a:fld>
            <a:endParaRPr lang="en-US" altLang="zh-TW">
              <a:latin typeface="Arial" charset="0"/>
            </a:endParaRPr>
          </a:p>
        </p:txBody>
      </p:sp>
    </p:spTree>
    <p:extLst>
      <p:ext uri="{BB962C8B-B14F-4D97-AF65-F5344CB8AC3E}">
        <p14:creationId xmlns:p14="http://schemas.microsoft.com/office/powerpoint/2010/main" xmlns="" val="42688395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66</a:t>
            </a:fld>
            <a:endParaRPr lang="en-US" altLang="zh-TW">
              <a:latin typeface="Arial" charset="0"/>
            </a:endParaRPr>
          </a:p>
        </p:txBody>
      </p:sp>
    </p:spTree>
    <p:extLst>
      <p:ext uri="{BB962C8B-B14F-4D97-AF65-F5344CB8AC3E}">
        <p14:creationId xmlns:p14="http://schemas.microsoft.com/office/powerpoint/2010/main" xmlns="" val="27779352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67</a:t>
            </a:fld>
            <a:endParaRPr lang="en-US" altLang="zh-TW">
              <a:latin typeface="Arial" charset="0"/>
            </a:endParaRPr>
          </a:p>
        </p:txBody>
      </p:sp>
    </p:spTree>
    <p:extLst>
      <p:ext uri="{BB962C8B-B14F-4D97-AF65-F5344CB8AC3E}">
        <p14:creationId xmlns:p14="http://schemas.microsoft.com/office/powerpoint/2010/main" xmlns="" val="1089796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68</a:t>
            </a:fld>
            <a:endParaRPr lang="en-US" altLang="zh-TW">
              <a:latin typeface="Arial" charset="0"/>
            </a:endParaRPr>
          </a:p>
        </p:txBody>
      </p:sp>
    </p:spTree>
    <p:extLst>
      <p:ext uri="{BB962C8B-B14F-4D97-AF65-F5344CB8AC3E}">
        <p14:creationId xmlns:p14="http://schemas.microsoft.com/office/powerpoint/2010/main" xmlns="" val="34377780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69</a:t>
            </a:fld>
            <a:endParaRPr lang="en-US" altLang="zh-TW">
              <a:latin typeface="Arial" charset="0"/>
            </a:endParaRPr>
          </a:p>
        </p:txBody>
      </p:sp>
    </p:spTree>
    <p:extLst>
      <p:ext uri="{BB962C8B-B14F-4D97-AF65-F5344CB8AC3E}">
        <p14:creationId xmlns:p14="http://schemas.microsoft.com/office/powerpoint/2010/main" xmlns="" val="21862941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70</a:t>
            </a:fld>
            <a:endParaRPr lang="en-US" altLang="zh-TW">
              <a:latin typeface="Arial" charset="0"/>
            </a:endParaRPr>
          </a:p>
        </p:txBody>
      </p:sp>
    </p:spTree>
    <p:extLst>
      <p:ext uri="{BB962C8B-B14F-4D97-AF65-F5344CB8AC3E}">
        <p14:creationId xmlns:p14="http://schemas.microsoft.com/office/powerpoint/2010/main" xmlns="" val="35697804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71</a:t>
            </a:fld>
            <a:endParaRPr lang="en-US" altLang="zh-TW">
              <a:latin typeface="Arial" charset="0"/>
            </a:endParaRPr>
          </a:p>
        </p:txBody>
      </p:sp>
    </p:spTree>
    <p:extLst>
      <p:ext uri="{BB962C8B-B14F-4D97-AF65-F5344CB8AC3E}">
        <p14:creationId xmlns:p14="http://schemas.microsoft.com/office/powerpoint/2010/main" xmlns="" val="313614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72</a:t>
            </a:fld>
            <a:endParaRPr lang="en-US" altLang="zh-TW">
              <a:latin typeface="Arial" charset="0"/>
            </a:endParaRPr>
          </a:p>
        </p:txBody>
      </p:sp>
    </p:spTree>
    <p:extLst>
      <p:ext uri="{BB962C8B-B14F-4D97-AF65-F5344CB8AC3E}">
        <p14:creationId xmlns:p14="http://schemas.microsoft.com/office/powerpoint/2010/main" xmlns="" val="313669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10</a:t>
            </a:fld>
            <a:endParaRPr lang="en-US" altLang="zh-TW">
              <a:latin typeface="Arial" charset="0"/>
            </a:endParaRPr>
          </a:p>
        </p:txBody>
      </p:sp>
    </p:spTree>
    <p:extLst>
      <p:ext uri="{BB962C8B-B14F-4D97-AF65-F5344CB8AC3E}">
        <p14:creationId xmlns:p14="http://schemas.microsoft.com/office/powerpoint/2010/main" xmlns="" val="31720565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73</a:t>
            </a:fld>
            <a:endParaRPr lang="en-US" altLang="zh-TW">
              <a:latin typeface="Arial" charset="0"/>
            </a:endParaRPr>
          </a:p>
        </p:txBody>
      </p:sp>
    </p:spTree>
    <p:extLst>
      <p:ext uri="{BB962C8B-B14F-4D97-AF65-F5344CB8AC3E}">
        <p14:creationId xmlns:p14="http://schemas.microsoft.com/office/powerpoint/2010/main" xmlns="" val="2879733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74</a:t>
            </a:fld>
            <a:endParaRPr lang="en-US" altLang="zh-TW">
              <a:latin typeface="Arial" charset="0"/>
            </a:endParaRPr>
          </a:p>
        </p:txBody>
      </p:sp>
    </p:spTree>
    <p:extLst>
      <p:ext uri="{BB962C8B-B14F-4D97-AF65-F5344CB8AC3E}">
        <p14:creationId xmlns:p14="http://schemas.microsoft.com/office/powerpoint/2010/main" xmlns="" val="6900001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75</a:t>
            </a:fld>
            <a:endParaRPr lang="en-US" altLang="zh-TW">
              <a:latin typeface="Arial" charset="0"/>
            </a:endParaRPr>
          </a:p>
        </p:txBody>
      </p:sp>
    </p:spTree>
    <p:extLst>
      <p:ext uri="{BB962C8B-B14F-4D97-AF65-F5344CB8AC3E}">
        <p14:creationId xmlns:p14="http://schemas.microsoft.com/office/powerpoint/2010/main" xmlns="" val="39873280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76</a:t>
            </a:fld>
            <a:endParaRPr lang="en-US" altLang="zh-TW">
              <a:latin typeface="Arial" charset="0"/>
            </a:endParaRPr>
          </a:p>
        </p:txBody>
      </p:sp>
    </p:spTree>
    <p:extLst>
      <p:ext uri="{BB962C8B-B14F-4D97-AF65-F5344CB8AC3E}">
        <p14:creationId xmlns:p14="http://schemas.microsoft.com/office/powerpoint/2010/main" xmlns="" val="10912493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77</a:t>
            </a:fld>
            <a:endParaRPr lang="en-US" altLang="zh-TW">
              <a:latin typeface="Arial" charset="0"/>
            </a:endParaRPr>
          </a:p>
        </p:txBody>
      </p:sp>
    </p:spTree>
    <p:extLst>
      <p:ext uri="{BB962C8B-B14F-4D97-AF65-F5344CB8AC3E}">
        <p14:creationId xmlns:p14="http://schemas.microsoft.com/office/powerpoint/2010/main" xmlns="" val="79007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78</a:t>
            </a:fld>
            <a:endParaRPr lang="en-US" altLang="zh-TW">
              <a:latin typeface="Arial" charset="0"/>
            </a:endParaRPr>
          </a:p>
        </p:txBody>
      </p:sp>
    </p:spTree>
    <p:extLst>
      <p:ext uri="{BB962C8B-B14F-4D97-AF65-F5344CB8AC3E}">
        <p14:creationId xmlns:p14="http://schemas.microsoft.com/office/powerpoint/2010/main" xmlns="" val="19943546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79</a:t>
            </a:fld>
            <a:endParaRPr lang="en-US" altLang="zh-TW">
              <a:latin typeface="Arial" charset="0"/>
            </a:endParaRPr>
          </a:p>
        </p:txBody>
      </p:sp>
    </p:spTree>
    <p:extLst>
      <p:ext uri="{BB962C8B-B14F-4D97-AF65-F5344CB8AC3E}">
        <p14:creationId xmlns:p14="http://schemas.microsoft.com/office/powerpoint/2010/main" xmlns="" val="42702671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80</a:t>
            </a:fld>
            <a:endParaRPr lang="en-US" altLang="zh-TW">
              <a:latin typeface="Arial" charset="0"/>
            </a:endParaRPr>
          </a:p>
        </p:txBody>
      </p:sp>
    </p:spTree>
    <p:extLst>
      <p:ext uri="{BB962C8B-B14F-4D97-AF65-F5344CB8AC3E}">
        <p14:creationId xmlns:p14="http://schemas.microsoft.com/office/powerpoint/2010/main" xmlns="" val="3682192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81</a:t>
            </a:fld>
            <a:endParaRPr lang="en-US" altLang="zh-TW">
              <a:latin typeface="Arial" charset="0"/>
            </a:endParaRPr>
          </a:p>
        </p:txBody>
      </p:sp>
    </p:spTree>
    <p:extLst>
      <p:ext uri="{BB962C8B-B14F-4D97-AF65-F5344CB8AC3E}">
        <p14:creationId xmlns:p14="http://schemas.microsoft.com/office/powerpoint/2010/main" xmlns="" val="35853504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82</a:t>
            </a:fld>
            <a:endParaRPr lang="en-US" altLang="zh-TW">
              <a:latin typeface="Arial" charset="0"/>
            </a:endParaRPr>
          </a:p>
        </p:txBody>
      </p:sp>
    </p:spTree>
    <p:extLst>
      <p:ext uri="{BB962C8B-B14F-4D97-AF65-F5344CB8AC3E}">
        <p14:creationId xmlns:p14="http://schemas.microsoft.com/office/powerpoint/2010/main" xmlns="" val="94906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11</a:t>
            </a:fld>
            <a:endParaRPr lang="en-US" altLang="zh-TW">
              <a:latin typeface="Arial" charset="0"/>
            </a:endParaRPr>
          </a:p>
        </p:txBody>
      </p:sp>
    </p:spTree>
    <p:extLst>
      <p:ext uri="{BB962C8B-B14F-4D97-AF65-F5344CB8AC3E}">
        <p14:creationId xmlns:p14="http://schemas.microsoft.com/office/powerpoint/2010/main" xmlns="" val="2707777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83</a:t>
            </a:fld>
            <a:endParaRPr lang="en-US" altLang="zh-TW">
              <a:latin typeface="Arial" charset="0"/>
            </a:endParaRPr>
          </a:p>
        </p:txBody>
      </p:sp>
    </p:spTree>
    <p:extLst>
      <p:ext uri="{BB962C8B-B14F-4D97-AF65-F5344CB8AC3E}">
        <p14:creationId xmlns:p14="http://schemas.microsoft.com/office/powerpoint/2010/main" xmlns="" val="18455126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84</a:t>
            </a:fld>
            <a:endParaRPr lang="en-US" altLang="zh-TW">
              <a:latin typeface="Arial" charset="0"/>
            </a:endParaRPr>
          </a:p>
        </p:txBody>
      </p:sp>
    </p:spTree>
    <p:extLst>
      <p:ext uri="{BB962C8B-B14F-4D97-AF65-F5344CB8AC3E}">
        <p14:creationId xmlns:p14="http://schemas.microsoft.com/office/powerpoint/2010/main" xmlns="" val="2168681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85</a:t>
            </a:fld>
            <a:endParaRPr lang="en-US" altLang="zh-TW">
              <a:latin typeface="Arial" charset="0"/>
            </a:endParaRPr>
          </a:p>
        </p:txBody>
      </p:sp>
    </p:spTree>
    <p:extLst>
      <p:ext uri="{BB962C8B-B14F-4D97-AF65-F5344CB8AC3E}">
        <p14:creationId xmlns:p14="http://schemas.microsoft.com/office/powerpoint/2010/main" xmlns="" val="13057522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86</a:t>
            </a:fld>
            <a:endParaRPr lang="en-US" altLang="zh-TW">
              <a:latin typeface="Arial" charset="0"/>
            </a:endParaRPr>
          </a:p>
        </p:txBody>
      </p:sp>
    </p:spTree>
    <p:extLst>
      <p:ext uri="{BB962C8B-B14F-4D97-AF65-F5344CB8AC3E}">
        <p14:creationId xmlns:p14="http://schemas.microsoft.com/office/powerpoint/2010/main" xmlns="" val="598034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87</a:t>
            </a:fld>
            <a:endParaRPr lang="zh-TW" altLang="en-US"/>
          </a:p>
        </p:txBody>
      </p:sp>
    </p:spTree>
    <p:extLst>
      <p:ext uri="{BB962C8B-B14F-4D97-AF65-F5344CB8AC3E}">
        <p14:creationId xmlns:p14="http://schemas.microsoft.com/office/powerpoint/2010/main" xmlns="" val="1351151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12</a:t>
            </a:fld>
            <a:endParaRPr lang="en-US" altLang="zh-TW">
              <a:latin typeface="Arial" charset="0"/>
            </a:endParaRPr>
          </a:p>
        </p:txBody>
      </p:sp>
    </p:spTree>
    <p:extLst>
      <p:ext uri="{BB962C8B-B14F-4D97-AF65-F5344CB8AC3E}">
        <p14:creationId xmlns:p14="http://schemas.microsoft.com/office/powerpoint/2010/main" xmlns="" val="830481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B0B933C-5C64-4D32-AC82-166FD3604BDA}" type="datetime1">
              <a:rPr lang="zh-TW" altLang="en-US" smtClean="0"/>
              <a:pPr/>
              <a:t>2022/4/26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xmlns="" val="27440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E9CCBBE-43CF-4A78-88AE-28F316077B2F}" type="datetime1">
              <a:rPr lang="zh-TW" altLang="en-US" smtClean="0"/>
              <a:pPr/>
              <a:t>2022/4/26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703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C1B7D43-4BE5-4BB8-B447-E01A9C70FB01}" type="datetime1">
              <a:rPr lang="zh-TW" altLang="en-US" smtClean="0"/>
              <a:pPr/>
              <a:t>2022/4/26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119946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CD9063B-1193-4DEC-9F68-B132F359ED75}" type="datetime1">
              <a:rPr lang="zh-TW" altLang="en-US" smtClean="0"/>
              <a:pPr/>
              <a:t>2022/4/26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209121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6AA8FAB-159B-463B-B2B8-D9C50939D111}" type="datetime1">
              <a:rPr lang="zh-TW" altLang="en-US" smtClean="0"/>
              <a:pPr>
                <a:defRPr/>
              </a:pPr>
              <a:t>2022/4/26</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xmlns="" val="372970446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10972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 y="3938589"/>
            <a:ext cx="10972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5D5C7B8F-DA9A-4FB7-B756-5F299B2E50AD}" type="datetime1">
              <a:rPr lang="zh-TW" altLang="en-US" smtClean="0"/>
              <a:pPr>
                <a:defRPr/>
              </a:pPr>
              <a:t>2022/4/26</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xmlns="" val="304848810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FE8A91A-40ED-4499-8F6F-858CE1320A2A}" type="datetime1">
              <a:rPr lang="zh-TW" altLang="en-US" smtClean="0"/>
              <a:pPr>
                <a:defRPr/>
              </a:pPr>
              <a:t>2022/4/26</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xmlns="" val="10095366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CB2189F-1E0F-4A71-AD41-16E5D1D59EA3}" type="datetime1">
              <a:rPr lang="zh-TW" altLang="en-US" smtClean="0"/>
              <a:pPr/>
              <a:t>2022/4/26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xmlns="" val="7624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210FA1F-828B-40D3-8399-3194710DBAF3}" type="datetime1">
              <a:rPr lang="zh-TW" altLang="en-US" smtClean="0"/>
              <a:pPr/>
              <a:t>2022/4/26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10430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E4DF4B5-FA78-4C01-8C86-4054C5E92FA3}" type="datetime1">
              <a:rPr lang="zh-TW" altLang="en-US" smtClean="0"/>
              <a:pPr/>
              <a:t>2022/4/26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32789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C599065-A784-4F9A-81DF-10477C1AA90C}" type="datetime1">
              <a:rPr lang="zh-TW" altLang="en-US" smtClean="0"/>
              <a:pPr/>
              <a:t>2022/4/26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8787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CAD5AD6-A804-4233-A1B8-26514C32C90C}" type="datetime1">
              <a:rPr lang="zh-TW" altLang="en-US" smtClean="0"/>
              <a:pPr/>
              <a:t>2022/4/26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Tree>
    <p:extLst>
      <p:ext uri="{BB962C8B-B14F-4D97-AF65-F5344CB8AC3E}">
        <p14:creationId xmlns:p14="http://schemas.microsoft.com/office/powerpoint/2010/main" xmlns="" val="30587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A07929-F5B3-4B3A-AEC0-FF2F0968C410}" type="datetime1">
              <a:rPr lang="zh-TW" altLang="en-US" smtClean="0"/>
              <a:pPr/>
              <a:t>2022/4/26</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22225">
                  <a:solidFill>
                    <a:schemeClr val="accent2"/>
                  </a:solidFill>
                  <a:prstDash val="solid"/>
                </a:ln>
                <a:solidFill>
                  <a:schemeClr val="accent2">
                    <a:lumMod val="40000"/>
                    <a:lumOff val="60000"/>
                  </a:schemeClr>
                </a:solidFill>
                <a:effectLst/>
                <a:latin typeface="華康正顏楷體W5" panose="03000509000000000000" pitchFamily="65" charset="-120"/>
                <a:ea typeface="華康正顏楷體W5" panose="03000509000000000000" pitchFamily="65" charset="-120"/>
              </a:rPr>
              <a:t>甄審</a:t>
            </a:r>
            <a:endParaRPr lang="zh-TW" altLang="en-US" sz="6600" dirty="0">
              <a:ln>
                <a:solidFill>
                  <a:srgbClr val="7030A0"/>
                </a:solidFill>
              </a:ln>
              <a:solidFill>
                <a:schemeClr val="accent2">
                  <a:lumMod val="75000"/>
                </a:schemeClr>
              </a:solidFill>
              <a:latin typeface="華康正顏楷體W5" panose="03000509000000000000" pitchFamily="65" charset="-120"/>
              <a:ea typeface="華康正顏楷體W5" panose="03000509000000000000" pitchFamily="65" charset="-120"/>
            </a:endParaRP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3" name="圖片 12"/>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0001243" y="96377"/>
            <a:ext cx="2019048" cy="466667"/>
          </a:xfrm>
          <a:prstGeom prst="rect">
            <a:avLst/>
          </a:prstGeom>
          <a:solidFill>
            <a:srgbClr val="CC99FF"/>
          </a:solidFill>
        </p:spPr>
      </p:pic>
    </p:spTree>
    <p:extLst>
      <p:ext uri="{BB962C8B-B14F-4D97-AF65-F5344CB8AC3E}">
        <p14:creationId xmlns:p14="http://schemas.microsoft.com/office/powerpoint/2010/main" xmlns="" val="4106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76D79A-CFFE-445B-B6DD-6F39C6CD8B75}" type="datetime1">
              <a:rPr lang="zh-TW" altLang="en-US" smtClean="0"/>
              <a:pPr/>
              <a:t>2022/4/26</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a:solidFill>
            <a:srgbClr val="CC99FF"/>
          </a:solidFill>
        </p:grpSpPr>
        <p:sp>
          <p:nvSpPr>
            <p:cNvPr id="7" name="矩形 6"/>
            <p:cNvSpPr/>
            <p:nvPr userDrawn="1"/>
          </p:nvSpPr>
          <p:spPr>
            <a:xfrm>
              <a:off x="0" y="76202"/>
              <a:ext cx="12192000" cy="631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grpFill/>
            <a:ln w="9525">
              <a:noFill/>
              <a:miter lim="800000"/>
              <a:headEnd/>
              <a:tailEnd/>
            </a:ln>
          </p:spPr>
        </p:pic>
        <p:sp>
          <p:nvSpPr>
            <p:cNvPr id="9" name="矩形 8"/>
            <p:cNvSpPr/>
            <p:nvPr userDrawn="1"/>
          </p:nvSpPr>
          <p:spPr>
            <a:xfrm>
              <a:off x="24667" y="239879"/>
              <a:ext cx="1056839" cy="323165"/>
            </a:xfrm>
            <a:prstGeom prst="rect">
              <a:avLst/>
            </a:prstGeom>
            <a:grpFill/>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華康正顏楷體W5" panose="03000509000000000000" pitchFamily="65" charset="-120"/>
                <a:ea typeface="華康正顏楷體W5" panose="03000509000000000000" pitchFamily="65" charset="-120"/>
              </a:rPr>
              <a:t>保送</a:t>
            </a:r>
          </a:p>
        </p:txBody>
      </p:sp>
      <p:sp>
        <p:nvSpPr>
          <p:cNvPr id="12"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Tree>
    <p:extLst>
      <p:ext uri="{BB962C8B-B14F-4D97-AF65-F5344CB8AC3E}">
        <p14:creationId xmlns:p14="http://schemas.microsoft.com/office/powerpoint/2010/main" xmlns="" val="19510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EFCD21D-414F-462F-B595-A0553A1F4149}" type="datetime1">
              <a:rPr lang="zh-TW" altLang="en-US" smtClean="0"/>
              <a:pPr/>
              <a:t>2022/4/26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363343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6DBC-D705-4FA2-B8ED-C82899E8C7C8}" type="datetime1">
              <a:rPr lang="zh-TW" altLang="en-US" smtClean="0"/>
              <a:pPr/>
              <a:t>2022/4/26</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xmlns="" val="106768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90.pn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1.gif"/><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663496"/>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年</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4</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月</a:t>
            </a: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gradFill flip="none" rotWithShape="1">
            <a:gsLst>
              <a:gs pos="0">
                <a:srgbClr val="CC99FF">
                  <a:shade val="30000"/>
                  <a:satMod val="115000"/>
                </a:srgbClr>
              </a:gs>
              <a:gs pos="50000">
                <a:srgbClr val="CC99FF">
                  <a:shade val="67500"/>
                  <a:satMod val="115000"/>
                </a:srgbClr>
              </a:gs>
              <a:gs pos="100000">
                <a:srgbClr val="CC99FF">
                  <a:shade val="100000"/>
                  <a:satMod val="115000"/>
                </a:srgbClr>
              </a:gs>
            </a:gsLst>
            <a:lin ang="16200000" scaled="1"/>
            <a:tileRect/>
          </a:gra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技優甄審入學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系統操作說明會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副標題 2"/>
          <p:cNvSpPr txBox="1">
            <a:spLocks/>
          </p:cNvSpPr>
          <p:nvPr/>
        </p:nvSpPr>
        <p:spPr bwMode="auto">
          <a:xfrm>
            <a:off x="2714888" y="5240602"/>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dirty="0">
                <a:solidFill>
                  <a:schemeClr val="tx1">
                    <a:lumMod val="85000"/>
                    <a:lumOff val="15000"/>
                  </a:schemeClr>
                </a:solidFill>
                <a:latin typeface="華康隸書體W7" panose="03000709000000000000" pitchFamily="65" charset="-120"/>
                <a:ea typeface="華康隸書體W7" panose="03000709000000000000" pitchFamily="65" charset="-120"/>
              </a:rPr>
              <a:t>技專校院招生委員會聯合會</a:t>
            </a:r>
          </a:p>
        </p:txBody>
      </p:sp>
      <p:sp>
        <p:nvSpPr>
          <p:cNvPr id="11" name="矩形 10"/>
          <p:cNvSpPr/>
          <p:nvPr/>
        </p:nvSpPr>
        <p:spPr>
          <a:xfrm>
            <a:off x="-2855" y="981871"/>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rgbClr val="CC99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5"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spTree>
    <p:extLst>
      <p:ext uri="{BB962C8B-B14F-4D97-AF65-F5344CB8AC3E}">
        <p14:creationId xmlns:p14="http://schemas.microsoft.com/office/powerpoint/2010/main" xmlns="" val="38776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169877" y="789332"/>
            <a:ext cx="9144000" cy="783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defRPr/>
            </a:pPr>
            <a:r>
              <a:rPr lang="zh-TW" altLang="en-US" sz="2000" b="1" dirty="0">
                <a:latin typeface="微軟正黑體" panose="020B0604030504040204" pitchFamily="34" charset="-120"/>
                <a:ea typeface="微軟正黑體" panose="020B0604030504040204" pitchFamily="34" charset="-120"/>
              </a:rPr>
              <a:t>步驟三 </a:t>
            </a:r>
            <a:endParaRPr lang="en-US" altLang="zh-TW" sz="2000" b="1" dirty="0">
              <a:latin typeface="微軟正黑體" panose="020B0604030504040204" pitchFamily="34" charset="-120"/>
              <a:ea typeface="微軟正黑體" panose="020B0604030504040204" pitchFamily="34" charset="-120"/>
            </a:endParaRPr>
          </a:p>
          <a:p>
            <a:pPr>
              <a:lnSpc>
                <a:spcPct val="110000"/>
              </a:lnSpc>
              <a:defRPr/>
            </a:pPr>
            <a:r>
              <a:rPr lang="zh-TW" altLang="en-US" sz="2000" b="1" dirty="0">
                <a:latin typeface="微軟正黑體" panose="020B0604030504040204" pitchFamily="34" charset="-120"/>
                <a:ea typeface="微軟正黑體" panose="020B0604030504040204" pitchFamily="34" charset="-120"/>
              </a:rPr>
              <a:t>登入繳費身分審查系統並閱讀「隱私權保護政策聲明」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12" name="圖片 11"/>
          <p:cNvPicPr>
            <a:picLocks noChangeAspect="1"/>
          </p:cNvPicPr>
          <p:nvPr/>
        </p:nvPicPr>
        <p:blipFill>
          <a:blip r:embed="rId3"/>
          <a:stretch>
            <a:fillRect/>
          </a:stretch>
        </p:blipFill>
        <p:spPr>
          <a:xfrm>
            <a:off x="6618857" y="1624871"/>
            <a:ext cx="4587105" cy="4649941"/>
          </a:xfrm>
          <a:prstGeom prst="rect">
            <a:avLst/>
          </a:prstGeom>
        </p:spPr>
      </p:pic>
      <p:sp>
        <p:nvSpPr>
          <p:cNvPr id="4" name="向右箭號 3"/>
          <p:cNvSpPr/>
          <p:nvPr/>
        </p:nvSpPr>
        <p:spPr>
          <a:xfrm>
            <a:off x="6002215" y="3519889"/>
            <a:ext cx="468923" cy="4798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4"/>
          <a:stretch>
            <a:fillRect/>
          </a:stretch>
        </p:blipFill>
        <p:spPr>
          <a:xfrm>
            <a:off x="1323474" y="1572558"/>
            <a:ext cx="4060066" cy="5222109"/>
          </a:xfrm>
          <a:prstGeom prst="rect">
            <a:avLst/>
          </a:prstGeom>
          <a:ln>
            <a:solidFill>
              <a:schemeClr val="tx1"/>
            </a:solidFill>
          </a:ln>
        </p:spPr>
      </p:pic>
      <p:sp>
        <p:nvSpPr>
          <p:cNvPr id="11" name="矩形 10"/>
          <p:cNvSpPr/>
          <p:nvPr/>
        </p:nvSpPr>
        <p:spPr>
          <a:xfrm>
            <a:off x="1166569" y="5498432"/>
            <a:ext cx="4343893" cy="1106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802059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2" name="直線圖說文字 2 1"/>
          <p:cNvSpPr/>
          <p:nvPr/>
        </p:nvSpPr>
        <p:spPr>
          <a:xfrm>
            <a:off x="2623463" y="5558588"/>
            <a:ext cx="5955387" cy="938465"/>
          </a:xfrm>
          <a:prstGeom prst="borderCallout2">
            <a:avLst>
              <a:gd name="adj1" fmla="val -481"/>
              <a:gd name="adj2" fmla="val 49514"/>
              <a:gd name="adj3" fmla="val -37660"/>
              <a:gd name="adj4" fmla="val 42993"/>
              <a:gd name="adj5" fmla="val -59294"/>
              <a:gd name="adj6" fmla="val 3948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請考生詳閱登錄資料注意事項</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閱讀</a:t>
            </a:r>
            <a:r>
              <a:rPr lang="zh-TW" altLang="en-US" sz="1600" b="1" dirty="0">
                <a:solidFill>
                  <a:schemeClr val="bg1"/>
                </a:solidFill>
                <a:latin typeface="微軟正黑體" panose="020B0604030504040204" pitchFamily="34" charset="-120"/>
                <a:ea typeface="微軟正黑體" panose="020B0604030504040204" pitchFamily="34" charset="-120"/>
              </a:rPr>
              <a:t>完畢並勾選「本人已閱讀上列注意事項，同意並遵守」後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按下</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按鈕，繼續登錄作業，不同意則返回首頁。</a:t>
            </a:r>
          </a:p>
        </p:txBody>
      </p:sp>
      <p:pic>
        <p:nvPicPr>
          <p:cNvPr id="7" name="圖片 6"/>
          <p:cNvPicPr>
            <a:picLocks noChangeAspect="1"/>
          </p:cNvPicPr>
          <p:nvPr/>
        </p:nvPicPr>
        <p:blipFill>
          <a:blip r:embed="rId3"/>
          <a:stretch>
            <a:fillRect/>
          </a:stretch>
        </p:blipFill>
        <p:spPr>
          <a:xfrm>
            <a:off x="2772190" y="1790905"/>
            <a:ext cx="6647619" cy="3276190"/>
          </a:xfrm>
          <a:prstGeom prst="rect">
            <a:avLst/>
          </a:prstGeom>
          <a:ln>
            <a:solidFill>
              <a:schemeClr val="tx1"/>
            </a:solidFill>
          </a:ln>
        </p:spPr>
      </p:pic>
    </p:spTree>
    <p:extLst>
      <p:ext uri="{BB962C8B-B14F-4D97-AF65-F5344CB8AC3E}">
        <p14:creationId xmlns:p14="http://schemas.microsoft.com/office/powerpoint/2010/main" xmlns="" val="1085172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選擇繳費身分及輸入相關資料</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矩形 6"/>
          <p:cNvSpPr/>
          <p:nvPr/>
        </p:nvSpPr>
        <p:spPr>
          <a:xfrm>
            <a:off x="3803162" y="3078285"/>
            <a:ext cx="4876800" cy="7952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直線圖說文字 1 1"/>
          <p:cNvSpPr/>
          <p:nvPr/>
        </p:nvSpPr>
        <p:spPr>
          <a:xfrm>
            <a:off x="9448801" y="3141013"/>
            <a:ext cx="2459456" cy="732487"/>
          </a:xfrm>
          <a:prstGeom prst="borderCallout1">
            <a:avLst>
              <a:gd name="adj1" fmla="val 49013"/>
              <a:gd name="adj2" fmla="val 680"/>
              <a:gd name="adj3" fmla="val 57544"/>
              <a:gd name="adj4" fmla="val -2494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請考生選擇欲申請</a:t>
            </a:r>
            <a:r>
              <a:rPr lang="zh-TW" altLang="en-US" sz="1600" b="1" dirty="0" smtClean="0">
                <a:solidFill>
                  <a:schemeClr val="bg1"/>
                </a:solidFill>
                <a:latin typeface="微軟正黑體" panose="020B0604030504040204" pitchFamily="34" charset="-120"/>
                <a:ea typeface="微軟正黑體" panose="020B0604030504040204" pitchFamily="34" charset="-120"/>
              </a:rPr>
              <a:t>之</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繳費</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身分</a:t>
            </a:r>
            <a:r>
              <a:rPr lang="zh-TW" altLang="en-US" sz="1600" b="1" dirty="0">
                <a:solidFill>
                  <a:schemeClr val="bg1"/>
                </a:solidFill>
                <a:latin typeface="微軟正黑體" panose="020B0604030504040204" pitchFamily="34" charset="-120"/>
                <a:ea typeface="微軟正黑體" panose="020B0604030504040204" pitchFamily="34" charset="-120"/>
              </a:rPr>
              <a:t>並填寫相關</a:t>
            </a:r>
            <a:r>
              <a:rPr lang="zh-TW" altLang="en-US" sz="1600" b="1" dirty="0" smtClean="0">
                <a:solidFill>
                  <a:schemeClr val="bg1"/>
                </a:solidFill>
                <a:latin typeface="微軟正黑體" panose="020B0604030504040204" pitchFamily="34" charset="-120"/>
                <a:ea typeface="微軟正黑體" panose="020B0604030504040204" pitchFamily="34" charset="-120"/>
              </a:rPr>
              <a:t>資料</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3"/>
          <a:stretch>
            <a:fillRect/>
          </a:stretch>
        </p:blipFill>
        <p:spPr>
          <a:xfrm>
            <a:off x="2784277" y="1553498"/>
            <a:ext cx="5984585" cy="5371445"/>
          </a:xfrm>
          <a:prstGeom prst="rect">
            <a:avLst/>
          </a:prstGeom>
        </p:spPr>
      </p:pic>
      <p:sp>
        <p:nvSpPr>
          <p:cNvPr id="11" name="矩形 10"/>
          <p:cNvSpPr/>
          <p:nvPr/>
        </p:nvSpPr>
        <p:spPr>
          <a:xfrm>
            <a:off x="3892062" y="2989385"/>
            <a:ext cx="4876800" cy="8440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927143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2091578" y="1680522"/>
            <a:ext cx="8491703" cy="4464473"/>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10" name="直線圖說文字 1 9"/>
          <p:cNvSpPr/>
          <p:nvPr/>
        </p:nvSpPr>
        <p:spPr>
          <a:xfrm>
            <a:off x="5078929" y="6002014"/>
            <a:ext cx="4887683" cy="738898"/>
          </a:xfrm>
          <a:prstGeom prst="borderCallout1">
            <a:avLst>
              <a:gd name="adj1" fmla="val 52944"/>
              <a:gd name="adj2" fmla="val 332"/>
              <a:gd name="adj3" fmla="val -1348"/>
              <a:gd name="adj4" fmla="val -1602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若資料確認無誤，按下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按鈕，將會出現最後確認訊息。</a:t>
            </a:r>
          </a:p>
        </p:txBody>
      </p:sp>
      <p:sp>
        <p:nvSpPr>
          <p:cNvPr id="11" name="直線圖說文字 1 10"/>
          <p:cNvSpPr/>
          <p:nvPr/>
        </p:nvSpPr>
        <p:spPr>
          <a:xfrm>
            <a:off x="1261820" y="2277422"/>
            <a:ext cx="409567" cy="2681927"/>
          </a:xfrm>
          <a:prstGeom prst="borderCallout1">
            <a:avLst>
              <a:gd name="adj1" fmla="val 50108"/>
              <a:gd name="adj2" fmla="val 100211"/>
              <a:gd name="adj3" fmla="val 28675"/>
              <a:gd name="adj4" fmla="val 21033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資料若</a:t>
            </a:r>
            <a:r>
              <a:rPr lang="zh-TW" altLang="en-US" sz="1600" b="1" dirty="0">
                <a:solidFill>
                  <a:schemeClr val="bg1"/>
                </a:solidFill>
                <a:latin typeface="微軟正黑體" panose="020B0604030504040204" pitchFamily="34" charset="-120"/>
                <a:ea typeface="微軟正黑體" panose="020B0604030504040204" pitchFamily="34" charset="-120"/>
              </a:rPr>
              <a:t>需要</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修改</a:t>
            </a:r>
            <a:r>
              <a:rPr lang="zh-TW" altLang="en-US" sz="1600" b="1" dirty="0">
                <a:solidFill>
                  <a:schemeClr val="bg1"/>
                </a:solidFill>
                <a:latin typeface="微軟正黑體" panose="020B0604030504040204" pitchFamily="34" charset="-120"/>
                <a:ea typeface="微軟正黑體" panose="020B0604030504040204" pitchFamily="34" charset="-120"/>
              </a:rPr>
              <a:t>，請按</a:t>
            </a:r>
            <a:r>
              <a:rPr lang="zh-TW" altLang="en-US" sz="1600" b="1" dirty="0" smtClean="0">
                <a:solidFill>
                  <a:schemeClr val="bg1"/>
                </a:solidFill>
                <a:latin typeface="微軟正黑體" panose="020B0604030504040204" pitchFamily="34" charset="-120"/>
                <a:ea typeface="微軟正黑體" panose="020B0604030504040204" pitchFamily="34" charset="-120"/>
              </a:rPr>
              <a:t>修改</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77985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2056166" y="2361007"/>
            <a:ext cx="8590476" cy="3857143"/>
          </a:xfrm>
          <a:prstGeom prst="rect">
            <a:avLst/>
          </a:prstGeom>
        </p:spPr>
      </p:pic>
      <p:pic>
        <p:nvPicPr>
          <p:cNvPr id="12" name="圖片 11"/>
          <p:cNvPicPr>
            <a:picLocks noChangeAspect="1"/>
          </p:cNvPicPr>
          <p:nvPr/>
        </p:nvPicPr>
        <p:blipFill>
          <a:blip r:embed="rId4"/>
          <a:stretch>
            <a:fillRect/>
          </a:stretch>
        </p:blipFill>
        <p:spPr>
          <a:xfrm>
            <a:off x="6116065" y="3276587"/>
            <a:ext cx="4219048" cy="1380952"/>
          </a:xfrm>
          <a:prstGeom prst="rect">
            <a:avLst/>
          </a:prstGeom>
          <a:ln w="38100">
            <a:solidFill>
              <a:srgbClr val="FF0000"/>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6" name="矩形 5"/>
          <p:cNvSpPr>
            <a:spLocks noChangeArrowheads="1"/>
          </p:cNvSpPr>
          <p:nvPr/>
        </p:nvSpPr>
        <p:spPr bwMode="auto">
          <a:xfrm rot="16200000">
            <a:off x="5951295" y="-2204464"/>
            <a:ext cx="800219" cy="8280923"/>
          </a:xfrm>
          <a:prstGeom prst="rect">
            <a:avLst/>
          </a:prstGeom>
          <a:solidFill>
            <a:srgbClr val="FF3399"/>
          </a:solidFill>
          <a:ln w="9525">
            <a:solidFill>
              <a:srgbClr val="C00000"/>
            </a:solidFill>
            <a:miter lim="800000"/>
            <a:headEnd/>
            <a:tailEnd/>
          </a:ln>
          <a:effectLst>
            <a:outerShdw blurRad="50800" dist="38100" dir="5400000" algn="t" rotWithShape="0">
              <a:prstClr val="black">
                <a:alpha val="40000"/>
              </a:prstClr>
            </a:outerShdw>
          </a:effectLst>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考生必須完成「我要進行確定送出」作業，才能列印申請表件，並請將相關證明文件於</a:t>
            </a:r>
            <a:r>
              <a:rPr lang="en-US" altLang="zh-TW"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111.4.20(</a:t>
            </a:r>
            <a:r>
              <a:rPr lang="zh-TW"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郵戳為憑</a:t>
            </a:r>
            <a:r>
              <a:rPr lang="en-US" altLang="zh-TW"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寄出才算完成繳費身分審查申請</a:t>
            </a:r>
            <a:r>
              <a:rPr lang="zh-TW" altLang="en-US" sz="1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0" name="直線圖說文字 1 9"/>
          <p:cNvSpPr/>
          <p:nvPr/>
        </p:nvSpPr>
        <p:spPr>
          <a:xfrm>
            <a:off x="9381545" y="4806543"/>
            <a:ext cx="2256273" cy="901530"/>
          </a:xfrm>
          <a:prstGeom prst="borderCallout1">
            <a:avLst>
              <a:gd name="adj1" fmla="val 52944"/>
              <a:gd name="adj2" fmla="val 332"/>
              <a:gd name="adj3" fmla="val -19090"/>
              <a:gd name="adj4" fmla="val -966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確定</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將</a:t>
            </a:r>
            <a:r>
              <a:rPr lang="zh-TW" altLang="en-US" sz="1600" b="1" dirty="0">
                <a:solidFill>
                  <a:schemeClr val="bg1"/>
                </a:solidFill>
                <a:latin typeface="微軟正黑體" panose="020B0604030504040204" pitchFamily="34" charset="-120"/>
                <a:ea typeface="微軟正黑體" panose="020B0604030504040204" pitchFamily="34" charset="-120"/>
              </a:rPr>
              <a:t>不得再修改資料</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a:t>
            </a:r>
            <a:r>
              <a:rPr lang="zh-TW" altLang="en-US" sz="1600" b="1" dirty="0">
                <a:solidFill>
                  <a:schemeClr val="bg1"/>
                </a:solidFill>
                <a:latin typeface="微軟正黑體" panose="020B0604030504040204" pitchFamily="34" charset="-120"/>
                <a:ea typeface="微軟正黑體" panose="020B0604030504040204" pitchFamily="34" charset="-120"/>
              </a:rPr>
              <a:t>仔細確認後再送出。</a:t>
            </a:r>
          </a:p>
        </p:txBody>
      </p:sp>
    </p:spTree>
    <p:extLst>
      <p:ext uri="{BB962C8B-B14F-4D97-AF65-F5344CB8AC3E}">
        <p14:creationId xmlns:p14="http://schemas.microsoft.com/office/powerpoint/2010/main" xmlns="" val="221577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a:stretch>
            <a:fillRect/>
          </a:stretch>
        </p:blipFill>
        <p:spPr>
          <a:xfrm>
            <a:off x="2784710" y="1684189"/>
            <a:ext cx="6874682" cy="4981537"/>
          </a:xfrm>
          <a:prstGeom prst="rect">
            <a:avLst/>
          </a:prstGeom>
          <a:ln>
            <a:solidFill>
              <a:schemeClr val="tx1"/>
            </a:solidFill>
          </a:ln>
        </p:spPr>
      </p:pic>
      <p:sp>
        <p:nvSpPr>
          <p:cNvPr id="12" name="矩形 11"/>
          <p:cNvSpPr/>
          <p:nvPr/>
        </p:nvSpPr>
        <p:spPr>
          <a:xfrm>
            <a:off x="2784710" y="6345746"/>
            <a:ext cx="1046747" cy="368108"/>
          </a:xfrm>
          <a:prstGeom prst="rect">
            <a:avLst/>
          </a:prstGeom>
          <a:noFill/>
          <a:ln w="381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申請表件列印</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9966612" y="2899611"/>
            <a:ext cx="1950667" cy="1275347"/>
          </a:xfrm>
          <a:prstGeom prst="borderCallout1">
            <a:avLst>
              <a:gd name="adj1" fmla="val 52944"/>
              <a:gd name="adj2" fmla="val 332"/>
              <a:gd name="adj3" fmla="val 32648"/>
              <a:gd name="adj4" fmla="val -1281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考生必須自行下載列印申請表件並在</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111.4.20(</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三</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前</a:t>
            </a:r>
            <a:r>
              <a:rPr lang="zh-TW" altLang="en-US" sz="1600" b="1" dirty="0">
                <a:solidFill>
                  <a:schemeClr val="bg1"/>
                </a:solidFill>
                <a:latin typeface="微軟正黑體" panose="020B0604030504040204" pitchFamily="34" charset="-120"/>
                <a:ea typeface="微軟正黑體" panose="020B0604030504040204" pitchFamily="34" charset="-120"/>
              </a:rPr>
              <a:t>寄出資料。</a:t>
            </a:r>
          </a:p>
        </p:txBody>
      </p:sp>
      <p:sp>
        <p:nvSpPr>
          <p:cNvPr id="10" name="直線圖說文字 1 9"/>
          <p:cNvSpPr/>
          <p:nvPr/>
        </p:nvSpPr>
        <p:spPr>
          <a:xfrm>
            <a:off x="660401" y="4764507"/>
            <a:ext cx="2552700" cy="626643"/>
          </a:xfrm>
          <a:prstGeom prst="borderCallout1">
            <a:avLst>
              <a:gd name="adj1" fmla="val 97016"/>
              <a:gd name="adj2" fmla="val 45182"/>
              <a:gd name="adj3" fmla="val 271576"/>
              <a:gd name="adj4" fmla="val 7912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建議於</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寄件</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1-2</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日後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登入</a:t>
            </a:r>
            <a:r>
              <a:rPr lang="zh-TW" altLang="en-US" sz="1600" b="1" dirty="0">
                <a:solidFill>
                  <a:schemeClr val="bg1"/>
                </a:solidFill>
                <a:latin typeface="微軟正黑體" panose="020B0604030504040204" pitchFamily="34" charset="-120"/>
                <a:ea typeface="微軟正黑體" panose="020B0604030504040204" pitchFamily="34" charset="-120"/>
              </a:rPr>
              <a:t>本系統查詢收件狀態。</a:t>
            </a:r>
          </a:p>
        </p:txBody>
      </p:sp>
    </p:spTree>
    <p:extLst>
      <p:ext uri="{BB962C8B-B14F-4D97-AF65-F5344CB8AC3E}">
        <p14:creationId xmlns:p14="http://schemas.microsoft.com/office/powerpoint/2010/main" xmlns="" val="3005927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a:t>
            </a:r>
            <a:r>
              <a:rPr lang="zh-TW" altLang="en-US" sz="2000" b="1" dirty="0" smtClean="0">
                <a:latin typeface="微軟正黑體" panose="020B0604030504040204" pitchFamily="34" charset="-120"/>
                <a:ea typeface="微軟正黑體" panose="020B0604030504040204" pitchFamily="34" charset="-120"/>
              </a:rPr>
              <a:t>相關</a:t>
            </a:r>
            <a:r>
              <a:rPr lang="zh-TW" altLang="en-US" sz="2000" b="1" dirty="0">
                <a:latin typeface="微軟正黑體" panose="020B0604030504040204" pitchFamily="34" charset="-120"/>
                <a:ea typeface="微軟正黑體" panose="020B0604030504040204" pitchFamily="34" charset="-120"/>
              </a:rPr>
              <a:t>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887640" y="1526281"/>
            <a:ext cx="5814484" cy="4573190"/>
          </a:xfrm>
          <a:prstGeom prst="rect">
            <a:avLst/>
          </a:prstGeom>
        </p:spPr>
      </p:pic>
      <p:pic>
        <p:nvPicPr>
          <p:cNvPr id="4" name="圖片 3"/>
          <p:cNvPicPr>
            <a:picLocks noChangeAspect="1"/>
          </p:cNvPicPr>
          <p:nvPr/>
        </p:nvPicPr>
        <p:blipFill>
          <a:blip r:embed="rId4"/>
          <a:stretch>
            <a:fillRect/>
          </a:stretch>
        </p:blipFill>
        <p:spPr>
          <a:xfrm>
            <a:off x="6873799" y="1420527"/>
            <a:ext cx="4061519" cy="5285073"/>
          </a:xfrm>
          <a:prstGeom prst="rect">
            <a:avLst/>
          </a:prstGeom>
        </p:spPr>
      </p:pic>
      <p:sp>
        <p:nvSpPr>
          <p:cNvPr id="7" name="AutoShape 4"/>
          <p:cNvSpPr>
            <a:spLocks noChangeArrowheads="1"/>
          </p:cNvSpPr>
          <p:nvPr/>
        </p:nvSpPr>
        <p:spPr bwMode="auto">
          <a:xfrm rot="10800000" flipH="1" flipV="1">
            <a:off x="2662859" y="6099471"/>
            <a:ext cx="1875692"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信封封面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7365080" y="6099472"/>
            <a:ext cx="2990056"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證明文件影本黏貼單</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1227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686616" y="2029985"/>
            <a:ext cx="9034354" cy="3251878"/>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收件狀態</a:t>
            </a:r>
            <a:r>
              <a:rPr lang="zh-TW" altLang="en-US" sz="2000" b="1" dirty="0" smtClean="0">
                <a:latin typeface="微軟正黑體" panose="020B0604030504040204" pitchFamily="34" charset="-120"/>
                <a:ea typeface="微軟正黑體" panose="020B0604030504040204" pitchFamily="34" charset="-120"/>
              </a:rPr>
              <a:t>查詢</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7" name="直線圖說文字 1 6"/>
          <p:cNvSpPr/>
          <p:nvPr/>
        </p:nvSpPr>
        <p:spPr>
          <a:xfrm>
            <a:off x="8759686" y="4468963"/>
            <a:ext cx="3197941" cy="586565"/>
          </a:xfrm>
          <a:prstGeom prst="borderCallout1">
            <a:avLst>
              <a:gd name="adj1" fmla="val 981"/>
              <a:gd name="adj2" fmla="val 50299"/>
              <a:gd name="adj3" fmla="val -122466"/>
              <a:gd name="adj4" fmla="val 805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寄出資料</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1-2</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日後</a:t>
            </a:r>
            <a:endPar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登入</a:t>
            </a:r>
            <a:r>
              <a:rPr lang="zh-TW" altLang="en-US" sz="1600" b="1" dirty="0">
                <a:solidFill>
                  <a:schemeClr val="bg1"/>
                </a:solidFill>
                <a:latin typeface="微軟正黑體" panose="020B0604030504040204" pitchFamily="34" charset="-120"/>
                <a:ea typeface="微軟正黑體" panose="020B0604030504040204" pitchFamily="34" charset="-120"/>
              </a:rPr>
              <a:t>系統查詢本委員會收件狀態。</a:t>
            </a:r>
          </a:p>
        </p:txBody>
      </p:sp>
    </p:spTree>
    <p:extLst>
      <p:ext uri="{BB962C8B-B14F-4D97-AF65-F5344CB8AC3E}">
        <p14:creationId xmlns:p14="http://schemas.microsoft.com/office/powerpoint/2010/main" xmlns="" val="154477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264097" y="2799008"/>
            <a:ext cx="10864403" cy="1943905"/>
          </a:xfrm>
        </p:spPr>
        <p:txBody>
          <a:bodyPr>
            <a:noAutofit/>
          </a:bodyPr>
          <a:lstStyle/>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)24:00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繳交報名費</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跨行匯款</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15:30</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前</a:t>
            </a:r>
            <a:r>
              <a:rPr lang="en-US" altLang="zh-TW" sz="180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 ，依系統產生帳號至金融機構繳交，不可合併繳費</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111.5.11(</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登錄資格審查</a:t>
            </a:r>
            <a:r>
              <a:rPr lang="zh-TW" altLang="en-US" sz="1800" dirty="0" smtClean="0">
                <a:latin typeface="Times New Roman" panose="02020603050405020304" pitchFamily="18" charset="0"/>
                <a:ea typeface="微軟正黑體" panose="020B0604030504040204" pitchFamily="34" charset="-120"/>
                <a:cs typeface="Times New Roman" panose="02020603050405020304" pitchFamily="18" charset="0"/>
              </a:rPr>
              <a:t>資料並</a:t>
            </a:r>
            <a:r>
              <a:rPr lang="zh-TW" altLang="en-US" sz="1800" u="sng" dirty="0" smtClean="0">
                <a:latin typeface="Times New Roman" panose="02020603050405020304" pitchFamily="18" charset="0"/>
                <a:ea typeface="微軟正黑體" panose="020B0604030504040204" pitchFamily="34" charset="-120"/>
                <a:cs typeface="Times New Roman" panose="02020603050405020304" pitchFamily="18" charset="0"/>
              </a:rPr>
              <a:t>勾選</a:t>
            </a:r>
            <a:r>
              <a:rPr lang="zh-TW" altLang="en-US" sz="1800" b="1"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是否同意</a:t>
            </a:r>
            <a:r>
              <a:rPr lang="zh-TW" altLang="en-US" sz="1800" b="1" u="sng" dirty="0" smtClean="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釋出</a:t>
            </a:r>
            <a:r>
              <a:rPr lang="zh-TW" altLang="en-US" sz="1800" b="1"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中央資料庫學習歷程檔案至本委員會使用</a:t>
            </a:r>
            <a:endPar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111.5.11(</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繳寄</a:t>
            </a:r>
            <a:r>
              <a:rPr lang="zh-TW" altLang="en-US" sz="1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紙本</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相關文件至本委員會審查</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郵戳為憑</a:t>
            </a:r>
            <a:r>
              <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rPr>
              <a:t>)</a:t>
            </a:r>
          </a:p>
          <a:p>
            <a:pPr>
              <a:lnSpc>
                <a:spcPts val="3000"/>
              </a:lnSpc>
              <a:spcBef>
                <a:spcPts val="200"/>
              </a:spcBef>
              <a:buBlip>
                <a:blip r:embed="rId3"/>
              </a:buBlip>
            </a:pP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111.5.17(</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1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 起 </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公告資格審查結果</a:t>
            </a:r>
            <a:r>
              <a:rPr lang="en-US" altLang="zh-TW"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含優待加</a:t>
            </a:r>
            <a:r>
              <a:rPr lang="zh-TW" altLang="en-US" sz="1800" b="1" u="sng"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分比率</a:t>
            </a:r>
            <a:r>
              <a:rPr lang="en-US" altLang="zh-TW" sz="1800" b="1" u="sng"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057225" y="1438447"/>
            <a:ext cx="4634918"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2" name="矩形 1"/>
          <p:cNvSpPr/>
          <p:nvPr/>
        </p:nvSpPr>
        <p:spPr>
          <a:xfrm>
            <a:off x="1334063" y="2175116"/>
            <a:ext cx="6937425"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111.5.5(</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)10:00-111.5.11(</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p>
        </p:txBody>
      </p:sp>
      <p:grpSp>
        <p:nvGrpSpPr>
          <p:cNvPr id="19" name="群組 18"/>
          <p:cNvGrpSpPr/>
          <p:nvPr/>
        </p:nvGrpSpPr>
        <p:grpSpPr>
          <a:xfrm>
            <a:off x="8430302" y="851820"/>
            <a:ext cx="3624195" cy="1533600"/>
            <a:chOff x="8360452" y="-1669195"/>
            <a:chExt cx="3624195" cy="1533600"/>
          </a:xfrm>
        </p:grpSpPr>
        <p:cxnSp>
          <p:nvCxnSpPr>
            <p:cNvPr id="20" name="直線單箭頭接點 8"/>
            <p:cNvCxnSpPr>
              <a:cxnSpLocks noChangeShapeType="1"/>
              <a:endCxn id="32"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1" name="圓角矩形 20"/>
            <p:cNvSpPr/>
            <p:nvPr/>
          </p:nvSpPr>
          <p:spPr bwMode="auto">
            <a:xfrm>
              <a:off x="8835046" y="-1669195"/>
              <a:ext cx="357189"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bg1"/>
                  </a:solidFill>
                  <a:latin typeface="華康儷楷書" panose="03000509000000000000" pitchFamily="65" charset="-120"/>
                  <a:ea typeface="華康儷楷書" panose="03000509000000000000" pitchFamily="65" charset="-120"/>
                </a:rPr>
                <a:t>繳交報名費及</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22" name="圓角矩形 21"/>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3" name="圓角矩形 22"/>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4" name="圓角矩形 23"/>
            <p:cNvSpPr/>
            <p:nvPr/>
          </p:nvSpPr>
          <p:spPr bwMode="auto">
            <a:xfrm>
              <a:off x="10735284"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5" name="圓角矩形 24"/>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7" name="直線單箭頭接點 14"/>
            <p:cNvCxnSpPr>
              <a:cxnSpLocks noChangeShapeType="1"/>
              <a:stCxn id="21" idx="3"/>
              <a:endCxn id="22"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28" name="直線單箭頭接點 15"/>
            <p:cNvCxnSpPr>
              <a:cxnSpLocks noChangeShapeType="1"/>
              <a:stCxn id="22"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29" name="直線單箭頭接點 16"/>
            <p:cNvCxnSpPr>
              <a:cxnSpLocks noChangeShapeType="1"/>
              <a:stCxn id="23" idx="3"/>
              <a:endCxn id="24"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1" name="直線單箭頭接點 17"/>
            <p:cNvCxnSpPr>
              <a:cxnSpLocks noChangeShapeType="1"/>
              <a:stCxn id="24" idx="3"/>
              <a:endCxn id="25"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2" name="圓角矩形 31"/>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33" name="圓角矩形 32"/>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4"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5" name="圓角矩形 34"/>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6" name="直線單箭頭接點 35"/>
            <p:cNvCxnSpPr>
              <a:cxnSpLocks noChangeShapeType="1"/>
              <a:stCxn id="35"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6873726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首次登入設定通行碼</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1072098" y="5724781"/>
            <a:ext cx="5371491" cy="48521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TW" dirty="0"/>
              <a:t>※</a:t>
            </a:r>
            <a:r>
              <a:rPr lang="zh-TW" altLang="en-US" dirty="0"/>
              <a:t>若考生已於「</a:t>
            </a:r>
            <a:r>
              <a:rPr lang="zh-TW" altLang="en-US" dirty="0">
                <a:solidFill>
                  <a:schemeClr val="accent4">
                    <a:lumMod val="60000"/>
                    <a:lumOff val="40000"/>
                  </a:schemeClr>
                </a:solidFill>
              </a:rPr>
              <a:t>繳費身分審查系統</a:t>
            </a:r>
            <a:r>
              <a:rPr lang="zh-TW" altLang="en-US" dirty="0"/>
              <a:t>」設定過通行碼者</a:t>
            </a:r>
            <a:r>
              <a:rPr lang="zh-TW" altLang="en-US" dirty="0" smtClean="0"/>
              <a:t>，</a:t>
            </a:r>
            <a:endParaRPr lang="en-US" altLang="zh-TW" dirty="0" smtClean="0"/>
          </a:p>
          <a:p>
            <a:r>
              <a:rPr lang="zh-TW" altLang="en-US" dirty="0" smtClean="0"/>
              <a:t>則</a:t>
            </a:r>
            <a:r>
              <a:rPr lang="zh-TW" altLang="en-US" dirty="0"/>
              <a:t>無須再行設定，直接登入系統即可。</a:t>
            </a:r>
          </a:p>
        </p:txBody>
      </p:sp>
      <p:pic>
        <p:nvPicPr>
          <p:cNvPr id="5" name="圖片 4"/>
          <p:cNvPicPr>
            <a:picLocks noChangeAspect="1"/>
          </p:cNvPicPr>
          <p:nvPr/>
        </p:nvPicPr>
        <p:blipFill>
          <a:blip r:embed="rId3"/>
          <a:stretch>
            <a:fillRect/>
          </a:stretch>
        </p:blipFill>
        <p:spPr>
          <a:xfrm>
            <a:off x="6914899" y="2200460"/>
            <a:ext cx="4980952" cy="3952381"/>
          </a:xfrm>
          <a:prstGeom prst="rect">
            <a:avLst/>
          </a:prstGeom>
        </p:spPr>
      </p:pic>
      <p:sp>
        <p:nvSpPr>
          <p:cNvPr id="7" name="向右箭號 6"/>
          <p:cNvSpPr/>
          <p:nvPr/>
        </p:nvSpPr>
        <p:spPr>
          <a:xfrm>
            <a:off x="6518123" y="3959773"/>
            <a:ext cx="351692" cy="433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4"/>
          <a:stretch>
            <a:fillRect/>
          </a:stretch>
        </p:blipFill>
        <p:spPr>
          <a:xfrm>
            <a:off x="1130437" y="2445367"/>
            <a:ext cx="5254811" cy="3042260"/>
          </a:xfrm>
          <a:prstGeom prst="rect">
            <a:avLst/>
          </a:prstGeom>
          <a:ln>
            <a:solidFill>
              <a:schemeClr val="tx1"/>
            </a:solidFill>
          </a:ln>
        </p:spPr>
      </p:pic>
    </p:spTree>
    <p:extLst>
      <p:ext uri="{BB962C8B-B14F-4D97-AF65-F5344CB8AC3E}">
        <p14:creationId xmlns:p14="http://schemas.microsoft.com/office/powerpoint/2010/main" xmlns="" val="2032077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技優甄審入學招生重要日程</a:t>
            </a:r>
          </a:p>
        </p:txBody>
      </p:sp>
      <p:graphicFrame>
        <p:nvGraphicFramePr>
          <p:cNvPr id="20" name="Group 44"/>
          <p:cNvGraphicFramePr>
            <a:graphicFrameLocks noGrp="1"/>
          </p:cNvGraphicFramePr>
          <p:nvPr>
            <p:extLst>
              <p:ext uri="{D42A27DB-BD31-4B8C-83A1-F6EECF244321}">
                <p14:modId xmlns:p14="http://schemas.microsoft.com/office/powerpoint/2010/main" xmlns="" val="329032218"/>
              </p:ext>
            </p:extLst>
          </p:nvPr>
        </p:nvGraphicFramePr>
        <p:xfrm>
          <a:off x="1066800" y="868523"/>
          <a:ext cx="10344150" cy="5837538"/>
        </p:xfrm>
        <a:graphic>
          <a:graphicData uri="http://schemas.openxmlformats.org/drawingml/2006/table">
            <a:tbl>
              <a:tblPr/>
              <a:tblGrid>
                <a:gridCol w="3838575">
                  <a:extLst>
                    <a:ext uri="{9D8B030D-6E8A-4147-A177-3AD203B41FA5}">
                      <a16:colId xmlns:a16="http://schemas.microsoft.com/office/drawing/2014/main" xmlns="" val="20000"/>
                    </a:ext>
                  </a:extLst>
                </a:gridCol>
                <a:gridCol w="6505575">
                  <a:extLst>
                    <a:ext uri="{9D8B030D-6E8A-4147-A177-3AD203B41FA5}">
                      <a16:colId xmlns:a16="http://schemas.microsoft.com/office/drawing/2014/main" xmlns="" val="20001"/>
                    </a:ext>
                  </a:extLst>
                </a:gridCol>
              </a:tblGrid>
              <a:tr h="175154">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重要日程</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15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辦理事項</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xmlns="" val="10000"/>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110.12.9</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簡章網路下載</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30313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111.4.18</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一</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111.4.20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zh-TW"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低收入戶、中低收入戶身分網路登錄及繳寄證明文件</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111.5.5</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111.5.11</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繳交報名費 </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資格審查資料登錄及繳件</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報名費須於</a:t>
                      </a:r>
                      <a:r>
                        <a:rPr kumimoji="1" lang="en-US" altLang="zh-TW"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111.5.10(</a:t>
                      </a: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)24:00</a:t>
                      </a:r>
                      <a:r>
                        <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前完成繳費</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資格審查結果查詢</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710481427"/>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)21:00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考生查看個人學習歷程資料</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檔案</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及校系科</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組</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學程上傳檔案勾選預擬練習版</a:t>
                      </a:r>
                      <a:endPar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4234908505"/>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111.5.17</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lang="en-US" altLang="zh-TW" sz="1600" kern="1200" dirty="0">
                          <a:solidFill>
                            <a:schemeClr val="tx1"/>
                          </a:solidFill>
                          <a:effectLst/>
                          <a:latin typeface="華康儷楷書" panose="03000509000000000000" pitchFamily="65" charset="-120"/>
                          <a:ea typeface="華康儷楷書" panose="03000509000000000000" pitchFamily="65" charset="-120"/>
                          <a:cs typeface="Times New Roman" panose="02020603050405020304" pitchFamily="18" charset="0"/>
                        </a:rPr>
                        <a:t>111.5.20</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網路報名</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至多選擇</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5</a:t>
                      </a: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個校系科組學程</a:t>
                      </a:r>
                      <a:r>
                        <a:rPr kumimoji="1" lang="en-US" altLang="zh-TW"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endParaRPr kumimoji="1" lang="zh-TW" altLang="en-US" sz="1600" b="0"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defRPr/>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111.5.27(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)21:00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網路</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上傳</a:t>
                      </a:r>
                      <a:r>
                        <a:rPr kumimoji="1" lang="en-US" altLang="zh-TW"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或勾選</a:t>
                      </a:r>
                      <a:r>
                        <a:rPr kumimoji="1" lang="en-US" altLang="zh-TW"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學習歷程備審資料</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103976236"/>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defRPr/>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111.5.27(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五</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)24:00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依各甄審學校繳費方式與規定</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進行繳費</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xmlns="" val="1784130796"/>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)-111.6.19(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日</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各甄審學校</a:t>
                      </a:r>
                      <a:r>
                        <a:rPr kumimoji="1" lang="zh-TW" altLang="en-US" sz="1600" b="1" i="0" u="none" strike="noStrike"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進行指定項目甄審</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4276781771"/>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 </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111.6.21(</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本委員會網站</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提供查詢</a:t>
                      </a: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甄審</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總</a:t>
                      </a:r>
                      <a:r>
                        <a:rPr kumimoji="1" lang="zh-TW"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成績</a:t>
                      </a:r>
                      <a:endPar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435328413"/>
                  </a:ext>
                </a:extLst>
              </a:tr>
              <a:tr h="309290">
                <a:tc>
                  <a:txBody>
                    <a:bodyPr/>
                    <a:lstStyle/>
                    <a:p>
                      <a:pPr marL="0" marR="0" lvl="0" indent="0" algn="l" defTabSz="914400" rtl="0" eaLnBrk="1" fontAlgn="base" latinLnBrk="0" hangingPunct="1">
                        <a:lnSpc>
                          <a:spcPts val="1600"/>
                        </a:lnSpc>
                        <a:spcBef>
                          <a:spcPct val="0"/>
                        </a:spcBef>
                        <a:spcAft>
                          <a:spcPct val="0"/>
                        </a:spcAft>
                        <a:buClrTx/>
                        <a:buSzTx/>
                        <a:buFontTx/>
                        <a:buNone/>
                        <a:tabLst/>
                        <a:defRPr/>
                      </a:pPr>
                      <a:r>
                        <a:rPr kumimoji="1" lang="zh-TW" altLang="en-US"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各校自訂</a:t>
                      </a:r>
                      <a:endParaRPr kumimoji="1" lang="en-US" altLang="zh-TW" sz="1600" b="1" i="0" u="none" strike="noStrike" kern="1200" cap="none" normalizeH="0" baseline="0" dirty="0">
                        <a:ln>
                          <a:noFill/>
                        </a:ln>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111.6.23(</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各甄審學校網站公告錄取正、備取生名單</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095561601"/>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111.6.27(</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一</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)10:00-111.6.29(</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三</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)17:00</a:t>
                      </a: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正取生、備取生上網登記就讀志願序</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150036314"/>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111.7.5(</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二</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)10:00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起</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就讀志願序統一分發放榜</a:t>
                      </a: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995998369"/>
                  </a:ext>
                </a:extLst>
              </a:tr>
              <a:tr h="183044">
                <a:tc>
                  <a:txBody>
                    <a:bodyPr/>
                    <a:lstStyle/>
                    <a:p>
                      <a:pPr marL="0" marR="0" lvl="0" indent="0" algn="l" defTabSz="914400" rtl="0" eaLnBrk="1" fontAlgn="base" latinLnBrk="0" hangingPunct="1">
                        <a:lnSpc>
                          <a:spcPts val="1600"/>
                        </a:lnSpc>
                        <a:spcBef>
                          <a:spcPct val="0"/>
                        </a:spcBef>
                        <a:spcAft>
                          <a:spcPct val="0"/>
                        </a:spcAft>
                        <a:buClrTx/>
                        <a:buSzTx/>
                        <a:buFontTx/>
                        <a:buNone/>
                        <a:tabLst/>
                      </a:pP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111.7.14(</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a:t>
                      </a:r>
                      <a:r>
                        <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)12:00</a:t>
                      </a:r>
                      <a:r>
                        <a:rPr kumimoji="1" lang="zh-TW" altLang="en-US"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前</a:t>
                      </a:r>
                      <a:endParaRPr kumimoji="1" lang="en-US" altLang="zh-TW" sz="1600" b="0" i="0" u="none" strike="noStrike" kern="1200" cap="none"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ts val="1600"/>
                        </a:lnSpc>
                        <a:spcBef>
                          <a:spcPct val="0"/>
                        </a:spcBef>
                        <a:spcAft>
                          <a:spcPct val="0"/>
                        </a:spcAft>
                        <a:buClrTx/>
                        <a:buSzTx/>
                        <a:buFontTx/>
                        <a:buNone/>
                        <a:tabLst/>
                      </a:pPr>
                      <a:r>
                        <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報到截止</a:t>
                      </a:r>
                      <a:r>
                        <a:rPr kumimoji="1" lang="en-US" altLang="zh-TW"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依各甄審學校規定之報到時間辦理</a:t>
                      </a:r>
                      <a:r>
                        <a:rPr kumimoji="1" lang="en-US" altLang="zh-TW"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endParaRPr kumimoji="1" lang="zh-TW" altLang="en-US" sz="1600" b="0" i="0" u="none" strike="noStrike" kern="1200" cap="none" spc="-100" normalizeH="0" baseline="0" dirty="0">
                        <a:ln>
                          <a:noFill/>
                        </a:ln>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endParaRPr>
                    </a:p>
                  </a:txBody>
                  <a:tcPr marL="91424" marR="91424"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922051808"/>
                  </a:ext>
                </a:extLst>
              </a:tr>
            </a:tbl>
          </a:graphicData>
        </a:graphic>
      </p:graphicFrame>
      <p:grpSp>
        <p:nvGrpSpPr>
          <p:cNvPr id="21" name="群組 20">
            <a:extLst>
              <a:ext uri="{FF2B5EF4-FFF2-40B4-BE49-F238E27FC236}">
                <a16:creationId xmlns:a16="http://schemas.microsoft.com/office/drawing/2014/main" xmlns="" id="{4CC35C2E-91E1-4684-A9D5-4459F0555365}"/>
              </a:ext>
            </a:extLst>
          </p:cNvPr>
          <p:cNvGrpSpPr/>
          <p:nvPr/>
        </p:nvGrpSpPr>
        <p:grpSpPr>
          <a:xfrm>
            <a:off x="8440192" y="3343190"/>
            <a:ext cx="387646" cy="444102"/>
            <a:chOff x="2123728" y="2420888"/>
            <a:chExt cx="432048" cy="432048"/>
          </a:xfrm>
        </p:grpSpPr>
        <p:sp>
          <p:nvSpPr>
            <p:cNvPr id="22" name="六角星形 12">
              <a:extLst>
                <a:ext uri="{FF2B5EF4-FFF2-40B4-BE49-F238E27FC236}">
                  <a16:creationId xmlns:a16="http://schemas.microsoft.com/office/drawing/2014/main" xmlns="" id="{32B30553-0CAD-44F4-BDB2-1A92B9BF3C34}"/>
                </a:ext>
              </a:extLst>
            </p:cNvPr>
            <p:cNvSpPr/>
            <p:nvPr/>
          </p:nvSpPr>
          <p:spPr>
            <a:xfrm>
              <a:off x="2123728" y="2420888"/>
              <a:ext cx="432048" cy="432048"/>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文字方塊 22">
              <a:extLst>
                <a:ext uri="{FF2B5EF4-FFF2-40B4-BE49-F238E27FC236}">
                  <a16:creationId xmlns:a16="http://schemas.microsoft.com/office/drawing/2014/main" xmlns="" id="{266A934E-34D8-4914-BCB6-CAD4C2FC1326}"/>
                </a:ext>
              </a:extLst>
            </p:cNvPr>
            <p:cNvSpPr txBox="1"/>
            <p:nvPr/>
          </p:nvSpPr>
          <p:spPr>
            <a:xfrm>
              <a:off x="2192411" y="2483604"/>
              <a:ext cx="216024" cy="369332"/>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grpSp>
      <p:sp>
        <p:nvSpPr>
          <p:cNvPr id="26" name="六角星形 12">
            <a:extLst>
              <a:ext uri="{FF2B5EF4-FFF2-40B4-BE49-F238E27FC236}">
                <a16:creationId xmlns:a16="http://schemas.microsoft.com/office/drawing/2014/main" xmlns="" id="{32B30553-0CAD-44F4-BDB2-1A92B9BF3C34}"/>
              </a:ext>
            </a:extLst>
          </p:cNvPr>
          <p:cNvSpPr/>
          <p:nvPr/>
        </p:nvSpPr>
        <p:spPr>
          <a:xfrm>
            <a:off x="8575642" y="3851758"/>
            <a:ext cx="387646" cy="444102"/>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7" name="文字方塊 26">
            <a:extLst>
              <a:ext uri="{FF2B5EF4-FFF2-40B4-BE49-F238E27FC236}">
                <a16:creationId xmlns:a16="http://schemas.microsoft.com/office/drawing/2014/main" xmlns="" id="{266A934E-34D8-4914-BCB6-CAD4C2FC1326}"/>
              </a:ext>
            </a:extLst>
          </p:cNvPr>
          <p:cNvSpPr txBox="1"/>
          <p:nvPr/>
        </p:nvSpPr>
        <p:spPr>
          <a:xfrm>
            <a:off x="8610929" y="3883991"/>
            <a:ext cx="193823" cy="379636"/>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29" name="六角星形 12">
            <a:extLst>
              <a:ext uri="{FF2B5EF4-FFF2-40B4-BE49-F238E27FC236}">
                <a16:creationId xmlns:a16="http://schemas.microsoft.com/office/drawing/2014/main" xmlns="" id="{32B30553-0CAD-44F4-BDB2-1A92B9BF3C34}"/>
              </a:ext>
            </a:extLst>
          </p:cNvPr>
          <p:cNvSpPr/>
          <p:nvPr/>
        </p:nvSpPr>
        <p:spPr>
          <a:xfrm>
            <a:off x="11514647" y="2503604"/>
            <a:ext cx="387646" cy="444102"/>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8" name="文字方塊 27">
            <a:extLst>
              <a:ext uri="{FF2B5EF4-FFF2-40B4-BE49-F238E27FC236}">
                <a16:creationId xmlns:a16="http://schemas.microsoft.com/office/drawing/2014/main" xmlns="" id="{266A934E-34D8-4914-BCB6-CAD4C2FC1326}"/>
              </a:ext>
            </a:extLst>
          </p:cNvPr>
          <p:cNvSpPr txBox="1"/>
          <p:nvPr/>
        </p:nvSpPr>
        <p:spPr>
          <a:xfrm>
            <a:off x="11593825" y="2536206"/>
            <a:ext cx="137793" cy="378898"/>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744405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列印留存通行碼</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5" name="Picture 2" descr="01-3 通行碼保存"/>
          <p:cNvPicPr>
            <a:picLocks noChangeAspect="1" noChangeArrowheads="1"/>
          </p:cNvPicPr>
          <p:nvPr/>
        </p:nvPicPr>
        <p:blipFill>
          <a:blip r:embed="rId3">
            <a:extLst>
              <a:ext uri="{28A0092B-C50C-407E-A947-70E740481C1C}">
                <a14:useLocalDpi xmlns:a14="http://schemas.microsoft.com/office/drawing/2010/main" xmlns="" val="0"/>
              </a:ext>
            </a:extLst>
          </a:blip>
          <a:srcRect l="8418" t="22672" r="17249" b="57143"/>
          <a:stretch>
            <a:fillRect/>
          </a:stretch>
        </p:blipFill>
        <p:spPr bwMode="auto">
          <a:xfrm>
            <a:off x="1109951" y="1730418"/>
            <a:ext cx="9655052" cy="208447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上彎箭號 5">
            <a:extLst>
              <a:ext uri="{FF2B5EF4-FFF2-40B4-BE49-F238E27FC236}">
                <a16:creationId xmlns:a16="http://schemas.microsoft.com/office/drawing/2014/main" xmlns="" id="{FD27B4CC-A413-4E2A-A14A-C9DD8B64DA2D}"/>
              </a:ext>
            </a:extLst>
          </p:cNvPr>
          <p:cNvSpPr/>
          <p:nvPr/>
        </p:nvSpPr>
        <p:spPr>
          <a:xfrm rot="5400000">
            <a:off x="3583630" y="2376583"/>
            <a:ext cx="1176232" cy="4052845"/>
          </a:xfrm>
          <a:prstGeom prst="bentUpArrow">
            <a:avLst>
              <a:gd name="adj1" fmla="val 10050"/>
              <a:gd name="adj2" fmla="val 25000"/>
              <a:gd name="adj3" fmla="val 25000"/>
            </a:avLst>
          </a:prstGeom>
          <a:solidFill>
            <a:srgbClr val="CC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rotWithShape="1">
          <a:blip r:embed="rId4">
            <a:extLst>
              <a:ext uri="{28A0092B-C50C-407E-A947-70E740481C1C}">
                <a14:useLocalDpi xmlns:a14="http://schemas.microsoft.com/office/drawing/2010/main" xmlns="" val="0"/>
              </a:ext>
            </a:extLst>
          </a:blip>
          <a:srcRect b="27981"/>
          <a:stretch/>
        </p:blipFill>
        <p:spPr>
          <a:xfrm>
            <a:off x="6387565" y="3028593"/>
            <a:ext cx="4279992" cy="3704263"/>
          </a:xfrm>
          <a:prstGeom prst="rect">
            <a:avLst/>
          </a:prstGeom>
          <a:ln>
            <a:solidFill>
              <a:schemeClr val="tx1"/>
            </a:solidFill>
          </a:ln>
        </p:spPr>
      </p:pic>
    </p:spTree>
    <p:extLst>
      <p:ext uri="{BB962C8B-B14F-4D97-AF65-F5344CB8AC3E}">
        <p14:creationId xmlns:p14="http://schemas.microsoft.com/office/powerpoint/2010/main" xmlns="" val="3221157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進入資格審查登錄系統</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5" name="Text Box 4">
            <a:extLst>
              <a:ext uri="{FF2B5EF4-FFF2-40B4-BE49-F238E27FC236}">
                <a16:creationId xmlns:a16="http://schemas.microsoft.com/office/drawing/2014/main" xmlns="" id="{A6F49135-654D-479A-9785-5FEAFAF1B6AA}"/>
              </a:ext>
            </a:extLst>
          </p:cNvPr>
          <p:cNvSpPr txBox="1">
            <a:spLocks noChangeArrowheads="1"/>
          </p:cNvSpPr>
          <p:nvPr/>
        </p:nvSpPr>
        <p:spPr bwMode="auto">
          <a:xfrm>
            <a:off x="7597923" y="5550554"/>
            <a:ext cx="3698727" cy="107721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dirty="0"/>
              <a:t>點選</a:t>
            </a:r>
            <a:r>
              <a:rPr lang="en-US" altLang="zh-TW" dirty="0"/>
              <a:t>『</a:t>
            </a:r>
            <a:r>
              <a:rPr lang="zh-TW" altLang="en-US" dirty="0">
                <a:solidFill>
                  <a:schemeClr val="accent4">
                    <a:lumMod val="60000"/>
                    <a:lumOff val="40000"/>
                  </a:schemeClr>
                </a:solidFill>
              </a:rPr>
              <a:t>進入資格審查登錄系統</a:t>
            </a:r>
            <a:r>
              <a:rPr lang="en-US" altLang="zh-TW" dirty="0" smtClean="0"/>
              <a:t>』</a:t>
            </a:r>
          </a:p>
          <a:p>
            <a:r>
              <a:rPr lang="zh-TW" altLang="en-US" dirty="0" smtClean="0"/>
              <a:t>系統</a:t>
            </a:r>
            <a:r>
              <a:rPr lang="zh-TW" altLang="en-US" dirty="0"/>
              <a:t>將會自動檢核下列項目：</a:t>
            </a:r>
            <a:endParaRPr lang="en-US" altLang="zh-TW" dirty="0"/>
          </a:p>
          <a:p>
            <a:r>
              <a:rPr lang="en-US" altLang="zh-TW" dirty="0"/>
              <a:t>1.</a:t>
            </a:r>
            <a:r>
              <a:rPr lang="zh-TW" altLang="en-US" dirty="0"/>
              <a:t>檢核輸入之個人資料是否正確</a:t>
            </a:r>
          </a:p>
          <a:p>
            <a:r>
              <a:rPr lang="en-US" altLang="zh-TW" dirty="0"/>
              <a:t>2.</a:t>
            </a:r>
            <a:r>
              <a:rPr lang="zh-TW" altLang="en-US" dirty="0"/>
              <a:t>檢核是否已於其他招生管道錄取報到</a:t>
            </a:r>
            <a:endParaRPr lang="en-US" altLang="zh-TW" dirty="0"/>
          </a:p>
        </p:txBody>
      </p:sp>
      <p:pic>
        <p:nvPicPr>
          <p:cNvPr id="4" name="圖片 3"/>
          <p:cNvPicPr>
            <a:picLocks noChangeAspect="1"/>
          </p:cNvPicPr>
          <p:nvPr/>
        </p:nvPicPr>
        <p:blipFill rotWithShape="1">
          <a:blip r:embed="rId3">
            <a:extLst>
              <a:ext uri="{28A0092B-C50C-407E-A947-70E740481C1C}">
                <a14:useLocalDpi xmlns:a14="http://schemas.microsoft.com/office/drawing/2010/main" xmlns="" val="0"/>
              </a:ext>
            </a:extLst>
          </a:blip>
          <a:srcRect l="16597" t="36069" r="21464" b="2565"/>
          <a:stretch/>
        </p:blipFill>
        <p:spPr>
          <a:xfrm>
            <a:off x="1737013" y="1611347"/>
            <a:ext cx="5156157" cy="5016425"/>
          </a:xfrm>
          <a:prstGeom prst="rect">
            <a:avLst/>
          </a:prstGeom>
          <a:ln>
            <a:solidFill>
              <a:schemeClr val="tx1"/>
            </a:solidFill>
          </a:ln>
        </p:spPr>
      </p:pic>
      <p:sp>
        <p:nvSpPr>
          <p:cNvPr id="6" name="矩形 5"/>
          <p:cNvSpPr/>
          <p:nvPr/>
        </p:nvSpPr>
        <p:spPr>
          <a:xfrm>
            <a:off x="2719754" y="5087815"/>
            <a:ext cx="2942492" cy="1488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向右箭號 1"/>
          <p:cNvSpPr/>
          <p:nvPr/>
        </p:nvSpPr>
        <p:spPr>
          <a:xfrm>
            <a:off x="6978650" y="5892800"/>
            <a:ext cx="514350" cy="5397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511147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閱讀「隱私權保護政策聲明」</a:t>
            </a:r>
            <a:endParaRPr lang="zh-TW" altLang="en-US" sz="4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3168223" y="1489702"/>
            <a:ext cx="5209524" cy="5266667"/>
          </a:xfrm>
          <a:prstGeom prst="rect">
            <a:avLst/>
          </a:prstGeom>
        </p:spPr>
      </p:pic>
    </p:spTree>
    <p:extLst>
      <p:ext uri="{BB962C8B-B14F-4D97-AF65-F5344CB8AC3E}">
        <p14:creationId xmlns:p14="http://schemas.microsoft.com/office/powerpoint/2010/main" xmlns="" val="305046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2486115" y="1680522"/>
            <a:ext cx="6623349" cy="3880346"/>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詳閱登錄資料注意事項</a:t>
            </a:r>
            <a:endParaRPr lang="zh-TW" altLang="en-US" sz="4000" kern="0" dirty="0">
              <a:solidFill>
                <a:srgbClr val="660066"/>
              </a:solidFill>
              <a:latin typeface="標楷體" panose="03000509000000000000" pitchFamily="65" charset="-120"/>
              <a:ea typeface="標楷體" panose="03000509000000000000" pitchFamily="65" charset="-120"/>
            </a:endParaRPr>
          </a:p>
        </p:txBody>
      </p:sp>
      <p:sp>
        <p:nvSpPr>
          <p:cNvPr id="4" name="直線圖說文字 1 3"/>
          <p:cNvSpPr/>
          <p:nvPr/>
        </p:nvSpPr>
        <p:spPr>
          <a:xfrm>
            <a:off x="2852155" y="5681327"/>
            <a:ext cx="5891267" cy="998622"/>
          </a:xfrm>
          <a:prstGeom prst="borderCallout1">
            <a:avLst>
              <a:gd name="adj1" fmla="val 3087"/>
              <a:gd name="adj2" fmla="val 51126"/>
              <a:gd name="adj3" fmla="val -19664"/>
              <a:gd name="adj4" fmla="val 3818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請考生詳閱登錄資料注意事項，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閱讀完畢並勾選「本人已閱讀上列注意事項，同意並遵守」後，</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按下</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按鈕，繼續登錄作業，不同意則返回首頁。</a:t>
            </a:r>
          </a:p>
        </p:txBody>
      </p:sp>
      <p:sp>
        <p:nvSpPr>
          <p:cNvPr id="5" name="矩形 4"/>
          <p:cNvSpPr/>
          <p:nvPr/>
        </p:nvSpPr>
        <p:spPr>
          <a:xfrm>
            <a:off x="2576945" y="4962328"/>
            <a:ext cx="2715491" cy="49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79799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查詢繳款帳號</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一般生、中低收入戶生</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Rectangle 7"/>
          <p:cNvSpPr>
            <a:spLocks noChangeArrowheads="1"/>
          </p:cNvSpPr>
          <p:nvPr/>
        </p:nvSpPr>
        <p:spPr bwMode="auto">
          <a:xfrm>
            <a:off x="7861838" y="1730025"/>
            <a:ext cx="3987261" cy="2749611"/>
          </a:xfrm>
          <a:prstGeom prst="rect">
            <a:avLst/>
          </a:prstGeom>
          <a:solidFill>
            <a:schemeClr val="accent6">
              <a:lumMod val="75000"/>
            </a:schemeClr>
          </a:solidFill>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繳費方式有下列</a:t>
            </a:r>
            <a:r>
              <a:rPr lang="en-US" altLang="zh-TW" sz="1600" b="1" dirty="0">
                <a:solidFill>
                  <a:schemeClr val="bg1"/>
                </a:solidFill>
                <a:latin typeface="微軟正黑體" panose="020B0604030504040204" pitchFamily="34" charset="-120"/>
                <a:ea typeface="微軟正黑體" panose="020B0604030504040204" pitchFamily="34" charset="-120"/>
              </a:rPr>
              <a:t>3</a:t>
            </a:r>
            <a:r>
              <a:rPr lang="zh-TW" altLang="en-US" sz="1600" b="1" dirty="0">
                <a:solidFill>
                  <a:schemeClr val="bg1"/>
                </a:solidFill>
                <a:latin typeface="微軟正黑體" panose="020B0604030504040204" pitchFamily="34" charset="-120"/>
                <a:ea typeface="微軟正黑體" panose="020B0604030504040204" pitchFamily="34" charset="-120"/>
              </a:rPr>
              <a:t>種</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a:t>
            </a:r>
            <a:r>
              <a:rPr lang="zh-TW" altLang="en-US" sz="1600" b="1" dirty="0">
                <a:solidFill>
                  <a:schemeClr val="bg1"/>
                </a:solidFill>
                <a:latin typeface="微軟正黑體" panose="020B0604030504040204" pitchFamily="34" charset="-120"/>
                <a:ea typeface="微軟正黑體" panose="020B0604030504040204" pitchFamily="34" charset="-120"/>
              </a:rPr>
              <a:t>考生自行擇一方式辦理： </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一</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a:t>
            </a:r>
            <a:endParaRPr lang="en-US" altLang="zh-TW"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具轉帳功能金融卡</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不限本人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，至金融機構自動櫃員機</a:t>
            </a:r>
            <a:r>
              <a:rPr lang="en-US" altLang="zh-TW" sz="1600" b="1" dirty="0">
                <a:solidFill>
                  <a:schemeClr val="bg1"/>
                </a:solidFill>
                <a:latin typeface="微軟正黑體" panose="020B0604030504040204" pitchFamily="34" charset="-120"/>
                <a:ea typeface="微軟正黑體" panose="020B0604030504040204" pitchFamily="34" charset="-120"/>
              </a:rPr>
              <a:t>(ATM)</a:t>
            </a:r>
            <a:r>
              <a:rPr lang="zh-TW" altLang="en-US" sz="1600" b="1" dirty="0">
                <a:solidFill>
                  <a:schemeClr val="bg1"/>
                </a:solidFill>
                <a:latin typeface="微軟正黑體" panose="020B0604030504040204" pitchFamily="34" charset="-120"/>
                <a:ea typeface="微軟正黑體" panose="020B0604030504040204" pitchFamily="34" charset="-120"/>
              </a:rPr>
              <a:t>或網路</a:t>
            </a:r>
            <a:r>
              <a:rPr lang="en-US" altLang="zh-TW" sz="1600" b="1" dirty="0">
                <a:solidFill>
                  <a:schemeClr val="bg1"/>
                </a:solidFill>
                <a:latin typeface="微軟正黑體" panose="020B0604030504040204" pitchFamily="34" charset="-120"/>
                <a:ea typeface="微軟正黑體" panose="020B0604030504040204" pitchFamily="34" charset="-120"/>
              </a:rPr>
              <a:t>ATM</a:t>
            </a:r>
            <a:r>
              <a:rPr lang="zh-TW" altLang="en-US" sz="1600" b="1" dirty="0">
                <a:solidFill>
                  <a:schemeClr val="bg1"/>
                </a:solidFill>
                <a:latin typeface="微軟正黑體" panose="020B0604030504040204" pitchFamily="34" charset="-120"/>
                <a:ea typeface="微軟正黑體" panose="020B0604030504040204" pitchFamily="34" charset="-120"/>
              </a:rPr>
              <a:t>轉帳繳款</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二：</a:t>
            </a: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繳費單至臺灣銀行臨櫃繳款</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smtClean="0">
                <a:solidFill>
                  <a:schemeClr val="accent4">
                    <a:lumMod val="60000"/>
                    <a:lumOff val="40000"/>
                  </a:schemeClr>
                </a:solidFill>
                <a:latin typeface="微軟正黑體" panose="020B0604030504040204" pitchFamily="34" charset="-120"/>
                <a:ea typeface="微軟正黑體" panose="020B0604030504040204" pitchFamily="34" charset="-120"/>
              </a:rPr>
              <a:t>方式</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三：</a:t>
            </a:r>
            <a:endPar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持</a:t>
            </a:r>
            <a:r>
              <a:rPr lang="zh-TW" altLang="en-US" sz="1600" b="1" dirty="0">
                <a:solidFill>
                  <a:schemeClr val="bg1"/>
                </a:solidFill>
                <a:latin typeface="微軟正黑體" panose="020B0604030504040204" pitchFamily="34" charset="-120"/>
                <a:ea typeface="微軟正黑體" panose="020B0604030504040204" pitchFamily="34" charset="-120"/>
              </a:rPr>
              <a:t>繳費單至各金融機構櫃檯辦理跨行匯款</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rotWithShape="1">
          <a:blip r:embed="rId3">
            <a:extLst>
              <a:ext uri="{28A0092B-C50C-407E-A947-70E740481C1C}">
                <a14:useLocalDpi xmlns:a14="http://schemas.microsoft.com/office/drawing/2010/main" xmlns="" val="0"/>
              </a:ext>
            </a:extLst>
          </a:blip>
          <a:srcRect l="7699" t="14562" r="9261" b="4561"/>
          <a:stretch/>
        </p:blipFill>
        <p:spPr>
          <a:xfrm>
            <a:off x="1483855" y="1489702"/>
            <a:ext cx="5747597" cy="5342020"/>
          </a:xfrm>
          <a:prstGeom prst="rect">
            <a:avLst/>
          </a:prstGeom>
          <a:ln>
            <a:solidFill>
              <a:schemeClr val="tx1"/>
            </a:solidFill>
          </a:ln>
        </p:spPr>
      </p:pic>
      <p:sp>
        <p:nvSpPr>
          <p:cNvPr id="11" name="矩形 10"/>
          <p:cNvSpPr/>
          <p:nvPr/>
        </p:nvSpPr>
        <p:spPr>
          <a:xfrm>
            <a:off x="3888509" y="4371201"/>
            <a:ext cx="2715491" cy="4963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Text Box 6"/>
          <p:cNvSpPr txBox="1">
            <a:spLocks noChangeArrowheads="1"/>
          </p:cNvSpPr>
          <p:nvPr/>
        </p:nvSpPr>
        <p:spPr bwMode="auto">
          <a:xfrm>
            <a:off x="6272937" y="5157145"/>
            <a:ext cx="5576162" cy="461665"/>
          </a:xfrm>
          <a:prstGeom prst="rect">
            <a:avLst/>
          </a:prstGeom>
          <a:solidFill>
            <a:srgbClr val="FF0000"/>
          </a:solidFill>
          <a:ln w="57150">
            <a:solidFill>
              <a:schemeClr val="accent6">
                <a:lumMod val="75000"/>
              </a:schemeClr>
            </a:solidFill>
            <a:prstDash val="sysDash"/>
            <a:miter lim="800000"/>
            <a:headEnd/>
            <a:tailEnd/>
          </a:ln>
          <a:ex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zh-TW" altLang="en-US" sz="2400" b="1" dirty="0">
                <a:solidFill>
                  <a:schemeClr val="bg1"/>
                </a:solidFill>
                <a:latin typeface="微軟正黑體" panose="020B0604030504040204" pitchFamily="34" charset="-120"/>
                <a:ea typeface="微軟正黑體" panose="020B0604030504040204" pitchFamily="34" charset="-120"/>
              </a:rPr>
              <a:t>此繳款帳號每人不相同，請勿合併繳款。</a:t>
            </a:r>
          </a:p>
        </p:txBody>
      </p:sp>
    </p:spTree>
    <p:extLst>
      <p:ext uri="{BB962C8B-B14F-4D97-AF65-F5344CB8AC3E}">
        <p14:creationId xmlns:p14="http://schemas.microsoft.com/office/powerpoint/2010/main" xmlns="" val="81817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臺灣銀行繳費單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4241094" y="1489702"/>
            <a:ext cx="3730597" cy="5334100"/>
          </a:xfrm>
          <a:prstGeom prst="rect">
            <a:avLst/>
          </a:prstGeom>
        </p:spPr>
      </p:pic>
      <p:sp>
        <p:nvSpPr>
          <p:cNvPr id="7" name="Text Box 6"/>
          <p:cNvSpPr txBox="1">
            <a:spLocks noChangeArrowheads="1"/>
          </p:cNvSpPr>
          <p:nvPr/>
        </p:nvSpPr>
        <p:spPr bwMode="auto">
          <a:xfrm>
            <a:off x="8250305" y="3204363"/>
            <a:ext cx="3683078" cy="861774"/>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低收入戶考生</a:t>
            </a:r>
            <a:r>
              <a:rPr lang="zh-TW" altLang="en-US" sz="2000" b="1" u="sng"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無須繳費</a:t>
            </a: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eaLnBrk="1" hangingPunct="1">
              <a:spcBef>
                <a:spcPct val="50000"/>
              </a:spcBef>
              <a:buFontTx/>
              <a:buNone/>
            </a:pP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可直接進行資格審查資料登錄。</a:t>
            </a:r>
            <a:endPar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66339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74632" y="809517"/>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(1/3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直角三角形 4">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pic>
        <p:nvPicPr>
          <p:cNvPr id="2" name="圖片 1"/>
          <p:cNvPicPr>
            <a:picLocks noChangeAspect="1"/>
          </p:cNvPicPr>
          <p:nvPr/>
        </p:nvPicPr>
        <p:blipFill>
          <a:blip r:embed="rId3"/>
          <a:stretch>
            <a:fillRect/>
          </a:stretch>
        </p:blipFill>
        <p:spPr>
          <a:xfrm>
            <a:off x="1166570" y="1489703"/>
            <a:ext cx="7903089" cy="5294048"/>
          </a:xfrm>
          <a:prstGeom prst="rect">
            <a:avLst/>
          </a:prstGeom>
        </p:spPr>
      </p:pic>
      <p:sp>
        <p:nvSpPr>
          <p:cNvPr id="10" name="AutoShape 4">
            <a:extLst>
              <a:ext uri="{FF2B5EF4-FFF2-40B4-BE49-F238E27FC236}">
                <a16:creationId xmlns:a16="http://schemas.microsoft.com/office/drawing/2014/main" xmlns="" id="{74DD4F97-8750-44E5-B53E-3F796BFD5F21}"/>
              </a:ext>
            </a:extLst>
          </p:cNvPr>
          <p:cNvSpPr>
            <a:spLocks noChangeArrowheads="1"/>
          </p:cNvSpPr>
          <p:nvPr/>
        </p:nvSpPr>
        <p:spPr bwMode="auto">
          <a:xfrm>
            <a:off x="9122365" y="1680522"/>
            <a:ext cx="2747203" cy="1335728"/>
          </a:xfrm>
          <a:prstGeom prst="wedgeRectCallout">
            <a:avLst>
              <a:gd name="adj1" fmla="val -40830"/>
              <a:gd name="adj2" fmla="val 1891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持有「乙級技術士證」者，其優待加分比率，依各職類所對應之招生類別相關度增加甄審實得總分</a:t>
            </a:r>
            <a:r>
              <a:rPr lang="en-US" altLang="zh-TW" sz="1600" b="1" dirty="0">
                <a:solidFill>
                  <a:schemeClr val="bg1"/>
                </a:solidFill>
                <a:latin typeface="微軟正黑體" panose="020B0604030504040204" pitchFamily="34" charset="-120"/>
                <a:ea typeface="微軟正黑體" panose="020B0604030504040204" pitchFamily="34" charset="-120"/>
              </a:rPr>
              <a:t>15%</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8%</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4%</a:t>
            </a:r>
            <a:r>
              <a:rPr lang="zh-TW" altLang="en-US" sz="1600" b="1" dirty="0">
                <a:solidFill>
                  <a:schemeClr val="bg1"/>
                </a:solidFill>
                <a:latin typeface="微軟正黑體" panose="020B0604030504040204" pitchFamily="34" charset="-120"/>
                <a:ea typeface="微軟正黑體" panose="020B0604030504040204" pitchFamily="34" charset="-120"/>
              </a:rPr>
              <a:t>。</a:t>
            </a:r>
          </a:p>
        </p:txBody>
      </p:sp>
      <p:cxnSp>
        <p:nvCxnSpPr>
          <p:cNvPr id="11" name="直線接點 10"/>
          <p:cNvCxnSpPr>
            <a:stCxn id="10" idx="2"/>
          </p:cNvCxnSpPr>
          <p:nvPr/>
        </p:nvCxnSpPr>
        <p:spPr>
          <a:xfrm flipH="1">
            <a:off x="5214592" y="3016250"/>
            <a:ext cx="5281375" cy="6223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八角星形 21">
            <a:extLst>
              <a:ext uri="{FF2B5EF4-FFF2-40B4-BE49-F238E27FC236}">
                <a16:creationId xmlns:a16="http://schemas.microsoft.com/office/drawing/2014/main" xmlns="" id="{A945BFC0-CA97-4DCA-93F7-35C63F428F2F}"/>
              </a:ext>
            </a:extLst>
          </p:cNvPr>
          <p:cNvSpPr/>
          <p:nvPr/>
        </p:nvSpPr>
        <p:spPr>
          <a:xfrm>
            <a:off x="5214592" y="954453"/>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353218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952501" y="1489702"/>
            <a:ext cx="7891550" cy="514359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(2/3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1" name="八角星形 21">
            <a:extLst>
              <a:ext uri="{FF2B5EF4-FFF2-40B4-BE49-F238E27FC236}">
                <a16:creationId xmlns:a16="http://schemas.microsoft.com/office/drawing/2014/main" xmlns="" id="{22C03271-6646-42FB-8B88-E53F38C9D7B6}"/>
              </a:ext>
            </a:extLst>
          </p:cNvPr>
          <p:cNvSpPr/>
          <p:nvPr/>
        </p:nvSpPr>
        <p:spPr>
          <a:xfrm>
            <a:off x="8407299" y="1677630"/>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4" name="矩形 5">
            <a:extLst>
              <a:ext uri="{FF2B5EF4-FFF2-40B4-BE49-F238E27FC236}">
                <a16:creationId xmlns:a16="http://schemas.microsoft.com/office/drawing/2014/main" xmlns="" id="{A3C99DE7-1EBC-474A-A673-C916EA6FB466}"/>
              </a:ext>
            </a:extLst>
          </p:cNvPr>
          <p:cNvSpPr>
            <a:spLocks noChangeArrowheads="1"/>
          </p:cNvSpPr>
          <p:nvPr/>
        </p:nvSpPr>
        <p:spPr bwMode="auto">
          <a:xfrm rot="16200000">
            <a:off x="10193181" y="229666"/>
            <a:ext cx="461665" cy="3240358"/>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smtClean="0">
                <a:solidFill>
                  <a:schemeClr val="bg1"/>
                </a:solidFill>
                <a:latin typeface="微軟正黑體" panose="020B0604030504040204" pitchFamily="34" charset="-120"/>
                <a:ea typeface="微軟正黑體" panose="020B0604030504040204" pitchFamily="34" charset="-120"/>
              </a:rPr>
              <a:t>非參賽就讀群別</a:t>
            </a:r>
            <a:r>
              <a:rPr lang="zh-TW" altLang="en-US" sz="1800" b="1" dirty="0">
                <a:solidFill>
                  <a:schemeClr val="bg1"/>
                </a:solidFill>
                <a:latin typeface="微軟正黑體" panose="020B0604030504040204" pitchFamily="34" charset="-120"/>
                <a:ea typeface="微軟正黑體" panose="020B0604030504040204" pitchFamily="34" charset="-120"/>
              </a:rPr>
              <a:t>考生請注意！</a:t>
            </a:r>
          </a:p>
        </p:txBody>
      </p:sp>
      <p:pic>
        <p:nvPicPr>
          <p:cNvPr id="2" name="圖片 1"/>
          <p:cNvPicPr>
            <a:picLocks noChangeAspect="1"/>
          </p:cNvPicPr>
          <p:nvPr/>
        </p:nvPicPr>
        <p:blipFill>
          <a:blip r:embed="rId4"/>
          <a:stretch>
            <a:fillRect/>
          </a:stretch>
        </p:blipFill>
        <p:spPr>
          <a:xfrm>
            <a:off x="7780573" y="3751115"/>
            <a:ext cx="4325726" cy="1504762"/>
          </a:xfrm>
          <a:prstGeom prst="rect">
            <a:avLst/>
          </a:prstGeom>
          <a:ln w="38100">
            <a:solidFill>
              <a:srgbClr val="FF0000"/>
            </a:solidFill>
          </a:ln>
        </p:spPr>
      </p:pic>
      <p:sp>
        <p:nvSpPr>
          <p:cNvPr id="4" name="直線圖說文字 1 3"/>
          <p:cNvSpPr/>
          <p:nvPr/>
        </p:nvSpPr>
        <p:spPr>
          <a:xfrm>
            <a:off x="8798234" y="2103672"/>
            <a:ext cx="3245959" cy="1064053"/>
          </a:xfrm>
          <a:prstGeom prst="borderCallout1">
            <a:avLst>
              <a:gd name="adj1" fmla="val 18750"/>
              <a:gd name="adj2" fmla="val -8333"/>
              <a:gd name="adj3" fmla="val -19918"/>
              <a:gd name="adj4" fmla="val -7193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選擇「</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全國高級中等學校專業群科專題及創意製作競賽決賽</a:t>
            </a:r>
            <a:r>
              <a:rPr lang="zh-TW" altLang="en-US" sz="1600" b="1" dirty="0">
                <a:solidFill>
                  <a:schemeClr val="bg1"/>
                </a:solidFill>
                <a:latin typeface="微軟正黑體" panose="020B0604030504040204" pitchFamily="34" charset="-120"/>
                <a:ea typeface="微軟正黑體" panose="020B0604030504040204" pitchFamily="34" charset="-120"/>
              </a:rPr>
              <a:t>」將出現提示訊息告知考生。</a:t>
            </a:r>
          </a:p>
        </p:txBody>
      </p:sp>
      <p:sp>
        <p:nvSpPr>
          <p:cNvPr id="6" name="向下箭號 5"/>
          <p:cNvSpPr/>
          <p:nvPr/>
        </p:nvSpPr>
        <p:spPr>
          <a:xfrm>
            <a:off x="10366511" y="3227321"/>
            <a:ext cx="328669" cy="50532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直線圖說文字 1 16"/>
          <p:cNvSpPr/>
          <p:nvPr/>
        </p:nvSpPr>
        <p:spPr>
          <a:xfrm>
            <a:off x="7759700" y="5698559"/>
            <a:ext cx="3166918" cy="994331"/>
          </a:xfrm>
          <a:prstGeom prst="borderCallout1">
            <a:avLst>
              <a:gd name="adj1" fmla="val -114072"/>
              <a:gd name="adj2" fmla="val -64141"/>
              <a:gd name="adj3" fmla="val 48150"/>
              <a:gd name="adj4" fmla="val -162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考生可點選下載</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業科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組、學程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代碼表」，查詢所屬群別。</a:t>
            </a:r>
          </a:p>
        </p:txBody>
      </p:sp>
      <p:sp>
        <p:nvSpPr>
          <p:cNvPr id="7" name="矩形 6"/>
          <p:cNvSpPr/>
          <p:nvPr/>
        </p:nvSpPr>
        <p:spPr>
          <a:xfrm>
            <a:off x="3186726" y="4410641"/>
            <a:ext cx="2293324" cy="14230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C00000"/>
              </a:solidFill>
            </a:endParaRPr>
          </a:p>
        </p:txBody>
      </p:sp>
    </p:spTree>
    <p:extLst>
      <p:ext uri="{BB962C8B-B14F-4D97-AF65-F5344CB8AC3E}">
        <p14:creationId xmlns:p14="http://schemas.microsoft.com/office/powerpoint/2010/main" xmlns="" val="1248734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16000" y="1486571"/>
            <a:ext cx="8959849" cy="5371429"/>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635951" y="83338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步驟七 輸入競賽證照資料</a:t>
            </a:r>
            <a:r>
              <a:rPr lang="en-US" altLang="zh-TW" sz="2000" b="1" dirty="0" smtClean="0">
                <a:latin typeface="微軟正黑體" panose="020B0604030504040204" pitchFamily="34" charset="-120"/>
                <a:ea typeface="微軟正黑體" panose="020B0604030504040204" pitchFamily="34" charset="-120"/>
              </a:rPr>
              <a:t>(3/3</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5" name="直角三角形 4">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2" name="AutoShape 5">
            <a:extLst>
              <a:ext uri="{FF2B5EF4-FFF2-40B4-BE49-F238E27FC236}">
                <a16:creationId xmlns:a16="http://schemas.microsoft.com/office/drawing/2014/main" xmlns="" id="{B6F34D5C-C246-47B2-95BD-06823D28735A}"/>
              </a:ext>
            </a:extLst>
          </p:cNvPr>
          <p:cNvSpPr>
            <a:spLocks noChangeArrowheads="1"/>
          </p:cNvSpPr>
          <p:nvPr/>
        </p:nvSpPr>
        <p:spPr bwMode="auto">
          <a:xfrm>
            <a:off x="8059654" y="1928242"/>
            <a:ext cx="2242560" cy="337792"/>
          </a:xfrm>
          <a:prstGeom prst="wedgeRectCallout">
            <a:avLst>
              <a:gd name="adj1" fmla="val -99494"/>
              <a:gd name="adj2" fmla="val -50630"/>
            </a:avLst>
          </a:prstGeom>
          <a:solidFill>
            <a:srgbClr val="FF0000"/>
          </a:solidFill>
          <a:ln w="9525" algn="ctr">
            <a:solidFill>
              <a:srgbClr val="0070C0"/>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新增專技普考及格證書</a:t>
            </a:r>
          </a:p>
        </p:txBody>
      </p:sp>
      <p:sp>
        <p:nvSpPr>
          <p:cNvPr id="16" name="AutoShape 4">
            <a:extLst>
              <a:ext uri="{FF2B5EF4-FFF2-40B4-BE49-F238E27FC236}">
                <a16:creationId xmlns:a16="http://schemas.microsoft.com/office/drawing/2014/main" xmlns="" id="{74DD4F97-8750-44E5-B53E-3F796BFD5F21}"/>
              </a:ext>
            </a:extLst>
          </p:cNvPr>
          <p:cNvSpPr>
            <a:spLocks noChangeArrowheads="1"/>
          </p:cNvSpPr>
          <p:nvPr/>
        </p:nvSpPr>
        <p:spPr bwMode="auto">
          <a:xfrm>
            <a:off x="8897856" y="3421071"/>
            <a:ext cx="3133722" cy="1150930"/>
          </a:xfrm>
          <a:prstGeom prst="wedgeRectCallout">
            <a:avLst>
              <a:gd name="adj1" fmla="val -40830"/>
              <a:gd name="adj2" fmla="val 18914"/>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持有「專技普考及格證書」者，其優待加分比率，依各職類所對應之招生類別相關度增加甄審實得總分</a:t>
            </a:r>
            <a:r>
              <a:rPr lang="en-US" altLang="zh-TW" sz="1600" b="1" dirty="0">
                <a:solidFill>
                  <a:schemeClr val="bg1"/>
                </a:solidFill>
                <a:latin typeface="微軟正黑體" panose="020B0604030504040204" pitchFamily="34" charset="-120"/>
                <a:ea typeface="微軟正黑體" panose="020B0604030504040204" pitchFamily="34" charset="-120"/>
              </a:rPr>
              <a:t>15%</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en-US" altLang="zh-TW" sz="1600" b="1" dirty="0">
                <a:solidFill>
                  <a:schemeClr val="bg1"/>
                </a:solidFill>
                <a:latin typeface="微軟正黑體" panose="020B0604030504040204" pitchFamily="34" charset="-120"/>
                <a:ea typeface="微軟正黑體" panose="020B0604030504040204" pitchFamily="34" charset="-120"/>
              </a:rPr>
              <a:t>8</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八角星形 21">
            <a:extLst>
              <a:ext uri="{FF2B5EF4-FFF2-40B4-BE49-F238E27FC236}">
                <a16:creationId xmlns:a16="http://schemas.microsoft.com/office/drawing/2014/main" xmlns="" id="{A945BFC0-CA97-4DCA-93F7-35C63F428F2F}"/>
              </a:ext>
            </a:extLst>
          </p:cNvPr>
          <p:cNvSpPr/>
          <p:nvPr/>
        </p:nvSpPr>
        <p:spPr>
          <a:xfrm>
            <a:off x="5275911" y="958871"/>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353005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74632" y="835739"/>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輸入基本資料</a:t>
            </a:r>
            <a:r>
              <a:rPr lang="en-US" altLang="zh-TW" sz="2000" b="1" dirty="0">
                <a:latin typeface="微軟正黑體" panose="020B0604030504040204" pitchFamily="34" charset="-120"/>
                <a:ea typeface="微軟正黑體" panose="020B0604030504040204" pitchFamily="34" charset="-120"/>
              </a:rPr>
              <a:t> (1/2)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2462917" y="2734701"/>
            <a:ext cx="8197769" cy="2302837"/>
          </a:xfrm>
          <a:prstGeom prst="rect">
            <a:avLst/>
          </a:prstGeom>
          <a:ln>
            <a:solidFill>
              <a:schemeClr val="tx1"/>
            </a:solidFill>
          </a:ln>
        </p:spPr>
      </p:pic>
      <p:sp>
        <p:nvSpPr>
          <p:cNvPr id="6" name="AutoShape 4">
            <a:extLst>
              <a:ext uri="{FF2B5EF4-FFF2-40B4-BE49-F238E27FC236}">
                <a16:creationId xmlns:a16="http://schemas.microsoft.com/office/drawing/2014/main" xmlns="" id="{74DD4F97-8750-44E5-B53E-3F796BFD5F21}"/>
              </a:ext>
            </a:extLst>
          </p:cNvPr>
          <p:cNvSpPr>
            <a:spLocks noChangeArrowheads="1"/>
          </p:cNvSpPr>
          <p:nvPr/>
        </p:nvSpPr>
        <p:spPr bwMode="auto">
          <a:xfrm>
            <a:off x="1953689" y="1623984"/>
            <a:ext cx="8977663" cy="983166"/>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系統會帶出</a:t>
            </a:r>
            <a:r>
              <a:rPr kumimoji="0" lang="zh-TW" altLang="zh-TW" sz="18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具有中央資料庫學習歷程檔案之考生</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，須於本階段資格審查作業</a:t>
            </a:r>
            <a:r>
              <a:rPr kumimoji="0" lang="zh-TW" altLang="en-US" sz="1800" b="1" dirty="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a:t>
            </a:r>
            <a:r>
              <a:rPr kumimoji="0" lang="zh-TW" altLang="en-US" sz="1800" b="1" dirty="0" smtClean="0">
                <a:solidFill>
                  <a:srgbClr val="FFC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「同意</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釋出中央資料庫學習歷程檔案至本委員會</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使用」，</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逾期或未勾選同意者，其後亦不得再要求使用中央資料庫學習歷程檔案資料</a:t>
            </a:r>
            <a:r>
              <a:rPr kumimoji="0" lang="zh-TW" altLang="en-US" sz="18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1" name="AutoShape 4">
            <a:extLst>
              <a:ext uri="{FF2B5EF4-FFF2-40B4-BE49-F238E27FC236}">
                <a16:creationId xmlns:a16="http://schemas.microsoft.com/office/drawing/2014/main" xmlns="" id="{74DD4F97-8750-44E5-B53E-3F796BFD5F21}"/>
              </a:ext>
            </a:extLst>
          </p:cNvPr>
          <p:cNvSpPr>
            <a:spLocks noChangeArrowheads="1"/>
          </p:cNvSpPr>
          <p:nvPr/>
        </p:nvSpPr>
        <p:spPr bwMode="auto">
          <a:xfrm>
            <a:off x="1953689" y="5123804"/>
            <a:ext cx="8977663" cy="680970"/>
          </a:xfrm>
          <a:prstGeom prst="wedgeRectCallout">
            <a:avLst>
              <a:gd name="adj1" fmla="val -40830"/>
              <a:gd name="adj2" fmla="val 18914"/>
            </a:avLst>
          </a:prstGeom>
          <a:solidFill>
            <a:srgbClr val="C00000"/>
          </a:solidFill>
          <a:ln w="9525" algn="ctr">
            <a:no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kumimoji="0" lang="zh-TW" altLang="en-US" sz="1800" b="1" u="sng" dirty="0" smtClean="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kumimoji="0" lang="zh-TW" altLang="zh-TW" sz="18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具有中央資料庫學習歷程檔案之考生</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，系統會帶出「未</a:t>
            </a:r>
            <a:r>
              <a:rPr kumimoji="0" lang="zh-TW" altLang="zh-TW"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具有中央資料庫學習歷程檔案</a:t>
            </a:r>
            <a:r>
              <a:rPr kumimoji="0" lang="zh-TW" altLang="en-US" sz="18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」提示訊息，考生不須點選。</a:t>
            </a:r>
          </a:p>
        </p:txBody>
      </p:sp>
      <p:pic>
        <p:nvPicPr>
          <p:cNvPr id="5" name="圖片 4"/>
          <p:cNvPicPr>
            <a:picLocks noChangeAspect="1"/>
          </p:cNvPicPr>
          <p:nvPr/>
        </p:nvPicPr>
        <p:blipFill>
          <a:blip r:embed="rId4"/>
          <a:stretch>
            <a:fillRect/>
          </a:stretch>
        </p:blipFill>
        <p:spPr>
          <a:xfrm>
            <a:off x="2462917" y="5922494"/>
            <a:ext cx="8197769" cy="661111"/>
          </a:xfrm>
          <a:prstGeom prst="rect">
            <a:avLst/>
          </a:prstGeom>
          <a:ln>
            <a:solidFill>
              <a:schemeClr val="tx1"/>
            </a:solidFill>
          </a:ln>
        </p:spPr>
      </p:pic>
      <p:sp>
        <p:nvSpPr>
          <p:cNvPr id="12" name="八角星形 21">
            <a:extLst>
              <a:ext uri="{FF2B5EF4-FFF2-40B4-BE49-F238E27FC236}">
                <a16:creationId xmlns:a16="http://schemas.microsoft.com/office/drawing/2014/main" xmlns="" id="{A945BFC0-CA97-4DCA-93F7-35C63F428F2F}"/>
              </a:ext>
            </a:extLst>
          </p:cNvPr>
          <p:cNvSpPr/>
          <p:nvPr/>
        </p:nvSpPr>
        <p:spPr>
          <a:xfrm>
            <a:off x="5214592" y="955966"/>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44660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網路作業系統入口</a:t>
            </a:r>
          </a:p>
        </p:txBody>
      </p:sp>
      <p:sp>
        <p:nvSpPr>
          <p:cNvPr id="5" name="Rectangle 3"/>
          <p:cNvSpPr txBox="1">
            <a:spLocks noChangeArrowheads="1"/>
          </p:cNvSpPr>
          <p:nvPr/>
        </p:nvSpPr>
        <p:spPr bwMode="auto">
          <a:xfrm>
            <a:off x="1047092" y="870807"/>
            <a:ext cx="3812455" cy="4175326"/>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繳費身分審查系統</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資格審查登錄系統</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報名系統</a:t>
            </a:r>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選填校系科（組）、學程</a:t>
            </a:r>
            <a:r>
              <a:rPr lang="en-US" altLang="zh-TW" sz="2200" dirty="0">
                <a:latin typeface="標楷體" panose="03000509000000000000" pitchFamily="65" charset="-120"/>
                <a:ea typeface="標楷體" panose="03000509000000000000" pitchFamily="65" charset="-120"/>
              </a:rPr>
              <a:t>】</a:t>
            </a:r>
          </a:p>
          <a:p>
            <a:pPr marL="457200" indent="-457200" algn="just" eaLnBrk="1" hangingPunct="1">
              <a:lnSpc>
                <a:spcPct val="130000"/>
              </a:lnSpc>
              <a:spcBef>
                <a:spcPts val="300"/>
              </a:spcBef>
              <a:spcAft>
                <a:spcPts val="300"/>
              </a:spcAft>
              <a:buClr>
                <a:schemeClr val="tx1"/>
              </a:buClr>
              <a:buFont typeface="+mj-lt"/>
              <a:buAutoNum type="arabicPeriod"/>
              <a:defRPr/>
            </a:pPr>
            <a:r>
              <a:rPr lang="zh-TW" altLang="en-US" sz="2200" dirty="0">
                <a:latin typeface="標楷體" panose="03000509000000000000" pitchFamily="65" charset="-120"/>
                <a:ea typeface="標楷體" panose="03000509000000000000" pitchFamily="65" charset="-120"/>
              </a:rPr>
              <a:t>就讀志願序登記系統</a:t>
            </a:r>
          </a:p>
          <a:p>
            <a:pPr marL="363538" indent="-363538" algn="just" eaLnBrk="1" hangingPunct="1">
              <a:lnSpc>
                <a:spcPct val="130000"/>
              </a:lnSpc>
              <a:spcBef>
                <a:spcPts val="300"/>
              </a:spcBef>
              <a:spcAft>
                <a:spcPts val="300"/>
              </a:spcAft>
              <a:buClr>
                <a:schemeClr val="tx1"/>
              </a:buClr>
              <a:buFontTx/>
              <a:buBlip>
                <a:blip r:embed="rId3"/>
              </a:buBlip>
              <a:defRPr/>
            </a:pPr>
            <a:r>
              <a:rPr lang="zh-TW" altLang="en-US" sz="2200" dirty="0" smtClean="0">
                <a:latin typeface="標楷體" panose="03000509000000000000" pitchFamily="65" charset="-120"/>
                <a:ea typeface="標楷體" panose="03000509000000000000" pitchFamily="65" charset="-120"/>
              </a:rPr>
              <a:t>系統</a:t>
            </a:r>
            <a:r>
              <a:rPr lang="zh-TW" altLang="en-US" sz="2200" dirty="0">
                <a:solidFill>
                  <a:srgbClr val="FF0000"/>
                </a:solidFill>
                <a:latin typeface="標楷體" panose="03000509000000000000" pitchFamily="65" charset="-120"/>
                <a:ea typeface="標楷體" panose="03000509000000000000" pitchFamily="65" charset="-120"/>
              </a:rPr>
              <a:t>練習版</a:t>
            </a:r>
            <a:r>
              <a:rPr lang="zh-TW" altLang="en-US" sz="2200" dirty="0">
                <a:latin typeface="標楷體" panose="03000509000000000000" pitchFamily="65" charset="-120"/>
                <a:ea typeface="標楷體" panose="03000509000000000000" pitchFamily="65" charset="-120"/>
              </a:rPr>
              <a:t>開放時間：</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lnSpc>
                <a:spcPct val="130000"/>
              </a:lnSpc>
              <a:spcBef>
                <a:spcPts val="300"/>
              </a:spcBef>
              <a:spcAft>
                <a:spcPts val="300"/>
              </a:spcAft>
              <a:buClr>
                <a:schemeClr val="tx1"/>
              </a:buClr>
              <a:buNone/>
              <a:defRPr/>
            </a:pP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10:00</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至</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lnSpc>
                <a:spcPct val="130000"/>
              </a:lnSpc>
              <a:spcBef>
                <a:spcPts val="300"/>
              </a:spcBef>
              <a:spcAft>
                <a:spcPts val="300"/>
              </a:spcAft>
              <a:buClr>
                <a:schemeClr val="tx1"/>
              </a:buClr>
              <a:buNone/>
              <a:defRPr/>
            </a:pP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 17:00</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sz="2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向右箭號 5"/>
          <p:cNvSpPr/>
          <p:nvPr/>
        </p:nvSpPr>
        <p:spPr>
          <a:xfrm>
            <a:off x="2312049" y="5441934"/>
            <a:ext cx="2395538" cy="100806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b="1" dirty="0">
                <a:solidFill>
                  <a:schemeClr val="bg1"/>
                </a:solidFill>
                <a:latin typeface="微軟正黑體" panose="020B0604030504040204" pitchFamily="34" charset="-120"/>
                <a:ea typeface="微軟正黑體" panose="020B0604030504040204" pitchFamily="34" charset="-120"/>
              </a:rPr>
              <a:t>技優甄審作業系統</a:t>
            </a:r>
          </a:p>
        </p:txBody>
      </p:sp>
      <p:pic>
        <p:nvPicPr>
          <p:cNvPr id="2" name="圖片 1"/>
          <p:cNvPicPr>
            <a:picLocks noChangeAspect="1"/>
          </p:cNvPicPr>
          <p:nvPr/>
        </p:nvPicPr>
        <p:blipFill>
          <a:blip r:embed="rId4"/>
          <a:stretch>
            <a:fillRect/>
          </a:stretch>
        </p:blipFill>
        <p:spPr>
          <a:xfrm>
            <a:off x="4954859" y="870807"/>
            <a:ext cx="6609820" cy="5500638"/>
          </a:xfrm>
          <a:prstGeom prst="rect">
            <a:avLst/>
          </a:prstGeom>
        </p:spPr>
      </p:pic>
      <p:sp>
        <p:nvSpPr>
          <p:cNvPr id="4" name="矩形 3"/>
          <p:cNvSpPr/>
          <p:nvPr/>
        </p:nvSpPr>
        <p:spPr>
          <a:xfrm>
            <a:off x="5037667" y="6112933"/>
            <a:ext cx="1405466" cy="258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7018867" y="4021667"/>
            <a:ext cx="4140200" cy="922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340501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432050" y="1489702"/>
            <a:ext cx="7734300" cy="5311357"/>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53911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步驟八 輸入基本資料</a:t>
            </a:r>
            <a:r>
              <a:rPr lang="en-US" altLang="zh-TW" sz="2000" b="1" dirty="0">
                <a:latin typeface="微軟正黑體" panose="020B0604030504040204" pitchFamily="34" charset="-120"/>
                <a:ea typeface="微軟正黑體" panose="020B0604030504040204" pitchFamily="34" charset="-120"/>
              </a:rPr>
              <a:t> (2/2)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5" name="AutoShape 4">
            <a:extLst>
              <a:ext uri="{FF2B5EF4-FFF2-40B4-BE49-F238E27FC236}">
                <a16:creationId xmlns:a16="http://schemas.microsoft.com/office/drawing/2014/main" xmlns="" id="{159BBE03-08B3-48DF-B621-D320FD1DE088}"/>
              </a:ext>
            </a:extLst>
          </p:cNvPr>
          <p:cNvSpPr>
            <a:spLocks noChangeArrowheads="1"/>
          </p:cNvSpPr>
          <p:nvPr/>
        </p:nvSpPr>
        <p:spPr bwMode="auto">
          <a:xfrm>
            <a:off x="8219747" y="1237347"/>
            <a:ext cx="3892061" cy="415661"/>
          </a:xfrm>
          <a:prstGeom prst="wedgeRectCallout">
            <a:avLst>
              <a:gd name="adj1" fmla="val -56561"/>
              <a:gd name="adj2" fmla="val 51207"/>
            </a:avLst>
          </a:prstGeom>
          <a:solidFill>
            <a:srgbClr val="92D050"/>
          </a:solidFill>
          <a:ln w="9525" algn="ctr">
            <a:no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kumimoji="0" lang="zh-TW" altLang="en-US" sz="1800" b="1" dirty="0">
                <a:solidFill>
                  <a:schemeClr val="bg1"/>
                </a:solidFill>
                <a:latin typeface="微軟正黑體" panose="020B0604030504040204" pitchFamily="34" charset="-120"/>
                <a:ea typeface="微軟正黑體" panose="020B0604030504040204" pitchFamily="34" charset="-120"/>
              </a:rPr>
              <a:t>請考生依序完整填寫下列欄位資料</a:t>
            </a:r>
          </a:p>
        </p:txBody>
      </p:sp>
      <p:sp>
        <p:nvSpPr>
          <p:cNvPr id="7" name="直線圖說文字 1 6"/>
          <p:cNvSpPr/>
          <p:nvPr/>
        </p:nvSpPr>
        <p:spPr>
          <a:xfrm>
            <a:off x="8219748" y="1957227"/>
            <a:ext cx="3892061" cy="1095660"/>
          </a:xfrm>
          <a:prstGeom prst="borderCallout1">
            <a:avLst>
              <a:gd name="adj1" fmla="val 23912"/>
              <a:gd name="adj2" fmla="val -1630"/>
              <a:gd name="adj3" fmla="val 44245"/>
              <a:gd name="adj4" fmla="val -2317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請考生務必填寫完整且正確，在招生期間可連絡之地址、可接收簡訊之手機號碼，以備緊急聯絡發送簡訊之需。</a:t>
            </a:r>
          </a:p>
        </p:txBody>
      </p:sp>
      <p:sp>
        <p:nvSpPr>
          <p:cNvPr id="10" name="直線圖說文字 1 9"/>
          <p:cNvSpPr/>
          <p:nvPr/>
        </p:nvSpPr>
        <p:spPr>
          <a:xfrm>
            <a:off x="8219748" y="3912680"/>
            <a:ext cx="3892061" cy="422030"/>
          </a:xfrm>
          <a:prstGeom prst="borderCallout1">
            <a:avLst>
              <a:gd name="adj1" fmla="val 52084"/>
              <a:gd name="adj2" fmla="val -197"/>
              <a:gd name="adj3" fmla="val 54052"/>
              <a:gd name="adj4" fmla="val -6343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緊急聯絡人電話不得為考生本人</a:t>
            </a:r>
          </a:p>
        </p:txBody>
      </p:sp>
      <p:sp>
        <p:nvSpPr>
          <p:cNvPr id="18" name="直線圖說文字 1 17"/>
          <p:cNvSpPr/>
          <p:nvPr/>
        </p:nvSpPr>
        <p:spPr>
          <a:xfrm>
            <a:off x="750276" y="4356395"/>
            <a:ext cx="2469173" cy="1821668"/>
          </a:xfrm>
          <a:prstGeom prst="borderCallout1">
            <a:avLst>
              <a:gd name="adj1" fmla="val 50816"/>
              <a:gd name="adj2" fmla="val 101993"/>
              <a:gd name="adj3" fmla="val 77631"/>
              <a:gd name="adj4" fmla="val 124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畢</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肄</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業科組</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別</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務必填寫正確</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利後續上傳資料時判別該生所屬學校型態。</a:t>
            </a:r>
            <a:r>
              <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（參閱</a:t>
            </a:r>
            <a:r>
              <a:rPr lang="zh-TW" altLang="en-US"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簡章</a:t>
            </a:r>
            <a:r>
              <a:rPr lang="en-US" altLang="zh-TW"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1530-1531</a:t>
            </a:r>
            <a:r>
              <a:rPr lang="zh-TW" altLang="en-US" sz="12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頁）</a:t>
            </a:r>
            <a:endParaRPr lang="zh-TW" altLang="en-US" sz="1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直線圖說文字 1 18"/>
          <p:cNvSpPr/>
          <p:nvPr/>
        </p:nvSpPr>
        <p:spPr>
          <a:xfrm>
            <a:off x="8219748" y="5642385"/>
            <a:ext cx="3892061" cy="646866"/>
          </a:xfrm>
          <a:prstGeom prst="borderCallout1">
            <a:avLst>
              <a:gd name="adj1" fmla="val 52084"/>
              <a:gd name="adj2" fmla="val -197"/>
              <a:gd name="adj3" fmla="val 135558"/>
              <a:gd name="adj4" fmla="val -44958"/>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下一步</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儲存</a:t>
            </a:r>
            <a:r>
              <a:rPr lang="en-US" altLang="zh-TW" sz="1600" b="1" dirty="0">
                <a:solidFill>
                  <a:schemeClr val="bg1"/>
                </a:solidFill>
                <a:latin typeface="微軟正黑體" panose="020B0604030504040204" pitchFamily="34" charset="-120"/>
                <a:ea typeface="微軟正黑體" panose="020B0604030504040204" pitchFamily="34" charset="-120"/>
              </a:rPr>
              <a:t>)』</a:t>
            </a: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系統則會將考生所登錄之資料建檔</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20" name="八角星形 21">
            <a:extLst>
              <a:ext uri="{FF2B5EF4-FFF2-40B4-BE49-F238E27FC236}">
                <a16:creationId xmlns:a16="http://schemas.microsoft.com/office/drawing/2014/main" xmlns="" id="{A945BFC0-CA97-4DCA-93F7-35C63F428F2F}"/>
              </a:ext>
            </a:extLst>
          </p:cNvPr>
          <p:cNvSpPr/>
          <p:nvPr/>
        </p:nvSpPr>
        <p:spPr>
          <a:xfrm>
            <a:off x="6359277" y="564238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2" name="八角星形 21">
            <a:extLst>
              <a:ext uri="{FF2B5EF4-FFF2-40B4-BE49-F238E27FC236}">
                <a16:creationId xmlns:a16="http://schemas.microsoft.com/office/drawing/2014/main" xmlns="" id="{A945BFC0-CA97-4DCA-93F7-35C63F428F2F}"/>
              </a:ext>
            </a:extLst>
          </p:cNvPr>
          <p:cNvSpPr/>
          <p:nvPr/>
        </p:nvSpPr>
        <p:spPr>
          <a:xfrm>
            <a:off x="5231798" y="95331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22883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847494" y="1489702"/>
            <a:ext cx="5666144" cy="521748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1" name="直線圖說文字 1 10"/>
          <p:cNvSpPr/>
          <p:nvPr/>
        </p:nvSpPr>
        <p:spPr>
          <a:xfrm>
            <a:off x="1166570" y="1543645"/>
            <a:ext cx="442511" cy="2907705"/>
          </a:xfrm>
          <a:prstGeom prst="borderCallout1">
            <a:avLst>
              <a:gd name="adj1" fmla="val 50816"/>
              <a:gd name="adj2" fmla="val 101993"/>
              <a:gd name="adj3" fmla="val 15279"/>
              <a:gd name="adj4" fmla="val 156315"/>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需</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修</a:t>
            </a:r>
            <a:endParaRPr lang="en-US" altLang="zh-TW"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b="1" dirty="0" smtClean="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改</a:t>
            </a:r>
            <a:endParaRPr lang="en-US" altLang="zh-TW" b="1" dirty="0">
              <a:solidFill>
                <a:schemeClr val="accent4"/>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3" name="直線圖說文字 1 12"/>
          <p:cNvSpPr/>
          <p:nvPr/>
        </p:nvSpPr>
        <p:spPr>
          <a:xfrm>
            <a:off x="6930304" y="1731367"/>
            <a:ext cx="5147395" cy="635620"/>
          </a:xfrm>
          <a:prstGeom prst="borderCallout1">
            <a:avLst>
              <a:gd name="adj1" fmla="val 52243"/>
              <a:gd name="adj2" fmla="val 963"/>
              <a:gd name="adj3" fmla="val 746896"/>
              <a:gd name="adj4" fmla="val -72778"/>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若資料確認無誤，按下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我要進行確定送出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按鈕；如需修改者，點選</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修改</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按鈕，進行修改。</a:t>
            </a:r>
          </a:p>
        </p:txBody>
      </p:sp>
      <p:pic>
        <p:nvPicPr>
          <p:cNvPr id="14" name="圖片 13"/>
          <p:cNvPicPr>
            <a:picLocks noChangeAspect="1"/>
          </p:cNvPicPr>
          <p:nvPr/>
        </p:nvPicPr>
        <p:blipFill>
          <a:blip r:embed="rId4"/>
          <a:stretch>
            <a:fillRect/>
          </a:stretch>
        </p:blipFill>
        <p:spPr>
          <a:xfrm>
            <a:off x="8159326" y="3051742"/>
            <a:ext cx="3821660" cy="1259605"/>
          </a:xfrm>
          <a:prstGeom prst="rect">
            <a:avLst/>
          </a:prstGeom>
          <a:ln>
            <a:solidFill>
              <a:srgbClr val="FF0000"/>
            </a:solidFill>
          </a:ln>
        </p:spPr>
      </p:pic>
      <p:sp>
        <p:nvSpPr>
          <p:cNvPr id="15" name="向右箭號 14"/>
          <p:cNvSpPr/>
          <p:nvPr/>
        </p:nvSpPr>
        <p:spPr>
          <a:xfrm>
            <a:off x="7513638" y="3673479"/>
            <a:ext cx="439506" cy="457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5">
            <a:extLst>
              <a:ext uri="{FF2B5EF4-FFF2-40B4-BE49-F238E27FC236}">
                <a16:creationId xmlns:a16="http://schemas.microsoft.com/office/drawing/2014/main" xmlns="" id="{72F83CFD-8CE2-4CFB-9D0A-DB5629BFF7AA}"/>
              </a:ext>
            </a:extLst>
          </p:cNvPr>
          <p:cNvSpPr>
            <a:spLocks noChangeArrowheads="1"/>
          </p:cNvSpPr>
          <p:nvPr/>
        </p:nvSpPr>
        <p:spPr bwMode="auto">
          <a:xfrm rot="16200000">
            <a:off x="9485380" y="3338725"/>
            <a:ext cx="1169551" cy="382165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考生必須完成「我要進行確定送出」作業，才能列印申請表件，並請將審查資料於</a:t>
            </a:r>
            <a:r>
              <a:rPr lang="en-US" altLang="zh-TW" sz="1600" b="1" dirty="0">
                <a:solidFill>
                  <a:schemeClr val="bg1"/>
                </a:solidFill>
                <a:latin typeface="微軟正黑體" panose="020B0604030504040204" pitchFamily="34" charset="-120"/>
                <a:ea typeface="微軟正黑體" panose="020B0604030504040204" pitchFamily="34" charset="-120"/>
              </a:rPr>
              <a:t>111.5.11(</a:t>
            </a:r>
            <a:r>
              <a:rPr lang="zh-TW" altLang="en-US" sz="1600" b="1" dirty="0">
                <a:solidFill>
                  <a:schemeClr val="bg1"/>
                </a:solidFill>
                <a:latin typeface="微軟正黑體" panose="020B0604030504040204" pitchFamily="34" charset="-120"/>
                <a:ea typeface="微軟正黑體" panose="020B0604030504040204" pitchFamily="34" charset="-120"/>
              </a:rPr>
              <a:t>三</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前</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郵戳為憑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寄出才算完成資格審查申請。</a:t>
            </a:r>
          </a:p>
        </p:txBody>
      </p:sp>
    </p:spTree>
    <p:extLst>
      <p:ext uri="{BB962C8B-B14F-4D97-AF65-F5344CB8AC3E}">
        <p14:creationId xmlns:p14="http://schemas.microsoft.com/office/powerpoint/2010/main" xmlns="" val="1398531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875255"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步驟九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10" name="圖片 9"/>
          <p:cNvPicPr>
            <a:picLocks noChangeAspect="1"/>
          </p:cNvPicPr>
          <p:nvPr/>
        </p:nvPicPr>
        <p:blipFill>
          <a:blip r:embed="rId3"/>
          <a:stretch>
            <a:fillRect/>
          </a:stretch>
        </p:blipFill>
        <p:spPr>
          <a:xfrm>
            <a:off x="3991313" y="1489699"/>
            <a:ext cx="5216769" cy="5280194"/>
          </a:xfrm>
          <a:prstGeom prst="rect">
            <a:avLst/>
          </a:prstGeom>
        </p:spPr>
      </p:pic>
      <p:sp>
        <p:nvSpPr>
          <p:cNvPr id="12" name="直線圖說文字 1 11"/>
          <p:cNvSpPr/>
          <p:nvPr/>
        </p:nvSpPr>
        <p:spPr>
          <a:xfrm>
            <a:off x="9069659" y="5483812"/>
            <a:ext cx="2976291" cy="675688"/>
          </a:xfrm>
          <a:prstGeom prst="borderCallout1">
            <a:avLst>
              <a:gd name="adj1" fmla="val 52243"/>
              <a:gd name="adj2" fmla="val 963"/>
              <a:gd name="adj3" fmla="val 62330"/>
              <a:gd name="adj4" fmla="val -1461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業科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組、學程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歸屬群別為「動力機械群」</a:t>
            </a:r>
          </a:p>
        </p:txBody>
      </p:sp>
      <p:sp>
        <p:nvSpPr>
          <p:cNvPr id="13" name="八角星形 21">
            <a:extLst>
              <a:ext uri="{FF2B5EF4-FFF2-40B4-BE49-F238E27FC236}">
                <a16:creationId xmlns:a16="http://schemas.microsoft.com/office/drawing/2014/main" xmlns="" id="{A945BFC0-CA97-4DCA-93F7-35C63F428F2F}"/>
              </a:ext>
            </a:extLst>
          </p:cNvPr>
          <p:cNvSpPr/>
          <p:nvPr/>
        </p:nvSpPr>
        <p:spPr>
          <a:xfrm>
            <a:off x="5515215" y="964877"/>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4069901" y="2440792"/>
            <a:ext cx="1805354" cy="365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759658" y="5756031"/>
            <a:ext cx="1838242"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直線圖說文字 1 15"/>
          <p:cNvSpPr/>
          <p:nvPr/>
        </p:nvSpPr>
        <p:spPr>
          <a:xfrm>
            <a:off x="944320" y="4413250"/>
            <a:ext cx="2992680" cy="1871438"/>
          </a:xfrm>
          <a:prstGeom prst="borderCallout1">
            <a:avLst>
              <a:gd name="adj1" fmla="val 100116"/>
              <a:gd name="adj2" fmla="val 49417"/>
              <a:gd name="adj3" fmla="val 106799"/>
              <a:gd name="adj4" fmla="val 10670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若考生以「</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全國高級中等學校專業群科專題及創意製作競賽決賽</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創意組</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及</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accent4">
                    <a:lumMod val="60000"/>
                    <a:lumOff val="40000"/>
                  </a:schemeClr>
                </a:solidFill>
                <a:latin typeface="微軟正黑體" panose="020B0604030504040204" pitchFamily="34" charset="-120"/>
                <a:ea typeface="微軟正黑體" panose="020B0604030504040204" pitchFamily="34" charset="-120"/>
              </a:rPr>
              <a:t>專題組</a:t>
            </a:r>
            <a:r>
              <a:rPr lang="en-US" altLang="zh-TW" sz="1600" b="1"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」報名，考生須先勾選確認使用「</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獲獎群別</a:t>
            </a:r>
            <a:r>
              <a:rPr lang="zh-TW" altLang="en-US" sz="1600" b="1" dirty="0">
                <a:solidFill>
                  <a:schemeClr val="bg1"/>
                </a:solidFill>
                <a:latin typeface="微軟正黑體" panose="020B0604030504040204" pitchFamily="34" charset="-120"/>
                <a:ea typeface="微軟正黑體" panose="020B0604030504040204" pitchFamily="34" charset="-120"/>
              </a:rPr>
              <a:t>」或「</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考生畢</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肄</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業科</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組、學程</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歸屬群別</a:t>
            </a:r>
            <a:r>
              <a:rPr lang="zh-TW" altLang="en-US" sz="1600" b="1" dirty="0">
                <a:solidFill>
                  <a:schemeClr val="bg1"/>
                </a:solidFill>
                <a:latin typeface="微軟正黑體" panose="020B0604030504040204" pitchFamily="34" charset="-120"/>
                <a:ea typeface="微軟正黑體" panose="020B0604030504040204" pitchFamily="34" charset="-120"/>
              </a:rPr>
              <a:t>」為報名資格，再進行確定送出作業。</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7" name="八角星形 21">
            <a:extLst>
              <a:ext uri="{FF2B5EF4-FFF2-40B4-BE49-F238E27FC236}">
                <a16:creationId xmlns:a16="http://schemas.microsoft.com/office/drawing/2014/main" xmlns="" id="{22C03271-6646-42FB-8B88-E53F38C9D7B6}"/>
              </a:ext>
            </a:extLst>
          </p:cNvPr>
          <p:cNvSpPr/>
          <p:nvPr/>
        </p:nvSpPr>
        <p:spPr>
          <a:xfrm>
            <a:off x="311202" y="1548316"/>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18" name="矩形 5">
            <a:extLst>
              <a:ext uri="{FF2B5EF4-FFF2-40B4-BE49-F238E27FC236}">
                <a16:creationId xmlns:a16="http://schemas.microsoft.com/office/drawing/2014/main" xmlns="" id="{A3C99DE7-1EBC-474A-A673-C916EA6FB466}"/>
              </a:ext>
            </a:extLst>
          </p:cNvPr>
          <p:cNvSpPr>
            <a:spLocks noChangeArrowheads="1"/>
          </p:cNvSpPr>
          <p:nvPr/>
        </p:nvSpPr>
        <p:spPr bwMode="auto">
          <a:xfrm rot="16200000">
            <a:off x="2140301" y="100352"/>
            <a:ext cx="461665" cy="3240358"/>
          </a:xfrm>
          <a:prstGeom prst="rect">
            <a:avLst/>
          </a:prstGeom>
          <a:solidFill>
            <a:srgbClr val="FF0000"/>
          </a:solidFill>
          <a:ln w="9525">
            <a:no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None/>
            </a:pPr>
            <a:r>
              <a:rPr lang="zh-TW" altLang="en-US" sz="1800" b="1" dirty="0" smtClean="0">
                <a:solidFill>
                  <a:schemeClr val="bg1"/>
                </a:solidFill>
                <a:latin typeface="微軟正黑體" panose="020B0604030504040204" pitchFamily="34" charset="-120"/>
                <a:ea typeface="微軟正黑體" panose="020B0604030504040204" pitchFamily="34" charset="-120"/>
              </a:rPr>
              <a:t>非參賽就讀群別</a:t>
            </a:r>
            <a:r>
              <a:rPr lang="zh-TW" altLang="en-US" sz="1800" b="1" dirty="0">
                <a:solidFill>
                  <a:schemeClr val="bg1"/>
                </a:solidFill>
                <a:latin typeface="微軟正黑體" panose="020B0604030504040204" pitchFamily="34" charset="-120"/>
                <a:ea typeface="微軟正黑體" panose="020B0604030504040204" pitchFamily="34" charset="-120"/>
              </a:rPr>
              <a:t>考生請注意！</a:t>
            </a:r>
          </a:p>
        </p:txBody>
      </p:sp>
    </p:spTree>
    <p:extLst>
      <p:ext uri="{BB962C8B-B14F-4D97-AF65-F5344CB8AC3E}">
        <p14:creationId xmlns:p14="http://schemas.microsoft.com/office/powerpoint/2010/main" xmlns="" val="316416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166569" y="1489702"/>
            <a:ext cx="10285491" cy="5253998"/>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步驟十 申請資格審查表件列印</a:t>
            </a:r>
            <a:endParaRPr lang="zh-TW" altLang="en-US" sz="2000" kern="0" dirty="0">
              <a:solidFill>
                <a:srgbClr val="660066"/>
              </a:solidFill>
              <a:latin typeface="標楷體" panose="03000509000000000000" pitchFamily="65" charset="-120"/>
              <a:ea typeface="標楷體" panose="03000509000000000000" pitchFamily="65" charset="-120"/>
            </a:endParaRPr>
          </a:p>
        </p:txBody>
      </p:sp>
      <p:sp>
        <p:nvSpPr>
          <p:cNvPr id="10" name="矩形 9"/>
          <p:cNvSpPr/>
          <p:nvPr/>
        </p:nvSpPr>
        <p:spPr>
          <a:xfrm>
            <a:off x="8317035" y="2362200"/>
            <a:ext cx="2935165" cy="2467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059971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93060" y="1556970"/>
            <a:ext cx="4654390" cy="4940225"/>
          </a:xfrm>
          <a:prstGeom prst="rect">
            <a:avLst/>
          </a:prstGeom>
          <a:ln>
            <a:solidFill>
              <a:schemeClr val="tx1"/>
            </a:solidFill>
          </a:ln>
        </p:spPr>
      </p:pic>
      <p:pic>
        <p:nvPicPr>
          <p:cNvPr id="6" name="圖片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53951" y="1556971"/>
            <a:ext cx="4881428" cy="494022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必繳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AutoShape 4"/>
          <p:cNvSpPr>
            <a:spLocks noChangeArrowheads="1"/>
          </p:cNvSpPr>
          <p:nvPr/>
        </p:nvSpPr>
        <p:spPr bwMode="auto">
          <a:xfrm rot="10800000" flipH="1" flipV="1">
            <a:off x="2515152" y="6293776"/>
            <a:ext cx="2834628"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1/2)</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27001" y="3710353"/>
            <a:ext cx="4276949" cy="182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914301" y="4683411"/>
            <a:ext cx="4276949" cy="8156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932466" y="5828786"/>
            <a:ext cx="1985734" cy="3387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AutoShape 4"/>
          <p:cNvSpPr>
            <a:spLocks noChangeArrowheads="1"/>
          </p:cNvSpPr>
          <p:nvPr/>
        </p:nvSpPr>
        <p:spPr bwMode="auto">
          <a:xfrm rot="10800000" flipH="1" flipV="1">
            <a:off x="7633554" y="6345866"/>
            <a:ext cx="2776013"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資格審查申請表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2/2)</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132597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86322" y="1489702"/>
            <a:ext cx="4529378" cy="486165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必繳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a:stretch>
            <a:fillRect/>
          </a:stretch>
        </p:blipFill>
        <p:spPr>
          <a:xfrm>
            <a:off x="1005426" y="1611347"/>
            <a:ext cx="5756030" cy="4186203"/>
          </a:xfrm>
          <a:prstGeom prst="rect">
            <a:avLst/>
          </a:prstGeom>
        </p:spPr>
      </p:pic>
      <p:sp>
        <p:nvSpPr>
          <p:cNvPr id="7" name="AutoShape 4"/>
          <p:cNvSpPr>
            <a:spLocks noChangeArrowheads="1"/>
          </p:cNvSpPr>
          <p:nvPr/>
        </p:nvSpPr>
        <p:spPr bwMode="auto">
          <a:xfrm rot="10800000" flipH="1" flipV="1">
            <a:off x="2825741" y="6087536"/>
            <a:ext cx="1734056"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信封封面</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0" name="AutoShape 4"/>
          <p:cNvSpPr>
            <a:spLocks noChangeArrowheads="1"/>
          </p:cNvSpPr>
          <p:nvPr/>
        </p:nvSpPr>
        <p:spPr bwMode="auto">
          <a:xfrm rot="10800000" flipH="1" flipV="1">
            <a:off x="7824607" y="6211446"/>
            <a:ext cx="2630970"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學力</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歷</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證明文件</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樣張</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4284553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相關表件</a:t>
            </a:r>
            <a:r>
              <a:rPr lang="en-US" altLang="zh-TW"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選繳</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a:blip r:embed="rId3"/>
          <a:stretch>
            <a:fillRect/>
          </a:stretch>
        </p:blipFill>
        <p:spPr>
          <a:xfrm>
            <a:off x="6818103" y="1420527"/>
            <a:ext cx="3654007" cy="5085781"/>
          </a:xfrm>
          <a:prstGeom prst="rect">
            <a:avLst/>
          </a:prstGeom>
          <a:ln>
            <a:solidFill>
              <a:schemeClr val="tx1"/>
            </a:solidFill>
          </a:ln>
        </p:spPr>
      </p:pic>
      <p:sp>
        <p:nvSpPr>
          <p:cNvPr id="7" name="AutoShape 4"/>
          <p:cNvSpPr>
            <a:spLocks noChangeArrowheads="1"/>
          </p:cNvSpPr>
          <p:nvPr/>
        </p:nvSpPr>
        <p:spPr bwMode="auto">
          <a:xfrm rot="10800000" flipH="1" flipV="1">
            <a:off x="8194007" y="6302889"/>
            <a:ext cx="902197" cy="406837"/>
          </a:xfrm>
          <a:prstGeom prst="wedgeRectCallout">
            <a:avLst>
              <a:gd name="adj1" fmla="val -35244"/>
              <a:gd name="adj2" fmla="val -191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切結書</a:t>
            </a:r>
          </a:p>
        </p:txBody>
      </p:sp>
      <p:sp>
        <p:nvSpPr>
          <p:cNvPr id="12" name="Text Box 4"/>
          <p:cNvSpPr txBox="1">
            <a:spLocks noChangeArrowheads="1"/>
          </p:cNvSpPr>
          <p:nvPr/>
        </p:nvSpPr>
        <p:spPr bwMode="auto">
          <a:xfrm>
            <a:off x="1104900" y="1934383"/>
            <a:ext cx="5473699" cy="1631216"/>
          </a:xfrm>
          <a:prstGeom prst="rect">
            <a:avLst/>
          </a:prstGeom>
          <a:solidFill>
            <a:srgbClr val="FF0000"/>
          </a:solidFill>
          <a:ln w="9525" algn="ctr">
            <a:solidFill>
              <a:srgbClr val="FF3399"/>
            </a:solidFill>
            <a:miter lim="800000"/>
            <a:headEnd/>
            <a:tailEnd/>
          </a:ln>
          <a:effectLst>
            <a:outerShdw blurRad="50800" dist="38100" dir="8100000" algn="tr" rotWithShape="0">
              <a:prstClr val="black">
                <a:alpha val="40000"/>
              </a:prstClr>
            </a:outerShdw>
          </a:effectLst>
        </p:spPr>
        <p:txBody>
          <a:bodyPr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已通過技能檢定主辦單位</a:t>
            </a:r>
            <a:r>
              <a:rPr lang="zh-TW" altLang="en-US" sz="2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考試，但尚未</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取得技術士證者，請繳寄</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eaLnBrk="1" hangingPunct="1">
              <a:spcBef>
                <a:spcPct val="0"/>
              </a:spcBef>
              <a:buClr>
                <a:schemeClr val="accent1"/>
              </a:buClr>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學術科成績合格證明</a:t>
            </a:r>
            <a:endParaRPr lang="en-US" altLang="zh-TW" sz="20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ct val="0"/>
              </a:spcBef>
              <a:buClr>
                <a:schemeClr val="accent1"/>
              </a:buClr>
              <a:buFontTx/>
              <a:buNone/>
            </a:pP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切結書</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42900" indent="-342900" eaLnBrk="1" hangingPunct="1">
              <a:spcBef>
                <a:spcPct val="0"/>
              </a:spcBef>
              <a:buClr>
                <a:schemeClr val="bg1"/>
              </a:buClr>
              <a:buFont typeface="Wingdings" panose="05000000000000000000" pitchFamily="2" charset="2"/>
              <a:buChar char="l"/>
            </a:pP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發證日期請登錄</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4"/>
          <a:stretch>
            <a:fillRect/>
          </a:stretch>
        </p:blipFill>
        <p:spPr>
          <a:xfrm>
            <a:off x="1532443" y="3885541"/>
            <a:ext cx="4952578" cy="2620767"/>
          </a:xfrm>
          <a:prstGeom prst="rect">
            <a:avLst/>
          </a:prstGeom>
          <a:ln>
            <a:solidFill>
              <a:schemeClr val="tx1"/>
            </a:solidFill>
          </a:ln>
        </p:spPr>
      </p:pic>
    </p:spTree>
    <p:extLst>
      <p:ext uri="{BB962C8B-B14F-4D97-AF65-F5344CB8AC3E}">
        <p14:creationId xmlns:p14="http://schemas.microsoft.com/office/powerpoint/2010/main" xmlns="" val="928015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繳交報名費及資格審查</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步驟十一 收件狀態查詢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1495856" y="1597590"/>
            <a:ext cx="9508901" cy="2606434"/>
          </a:xfrm>
          <a:prstGeom prst="rect">
            <a:avLst/>
          </a:prstGeom>
          <a:ln>
            <a:solidFill>
              <a:schemeClr val="tx1"/>
            </a:solidFill>
          </a:ln>
        </p:spPr>
      </p:pic>
      <p:sp>
        <p:nvSpPr>
          <p:cNvPr id="7" name="直線圖說文字 1 6"/>
          <p:cNvSpPr/>
          <p:nvPr/>
        </p:nvSpPr>
        <p:spPr>
          <a:xfrm>
            <a:off x="8500896" y="3958458"/>
            <a:ext cx="3294062" cy="1051374"/>
          </a:xfrm>
          <a:prstGeom prst="borderCallout1">
            <a:avLst>
              <a:gd name="adj1" fmla="val 295"/>
              <a:gd name="adj2" fmla="val 50201"/>
              <a:gd name="adj3" fmla="val -78559"/>
              <a:gd name="adj4" fmla="val 2146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考生寄出資料</a:t>
            </a:r>
            <a:r>
              <a:rPr lang="en-US" altLang="zh-TW" sz="16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日後，可登入系統查詢本委員會收件狀態提醒考生，務必追蹤文件收件狀態。</a:t>
            </a:r>
          </a:p>
        </p:txBody>
      </p:sp>
    </p:spTree>
    <p:extLst>
      <p:ext uri="{BB962C8B-B14F-4D97-AF65-F5344CB8AC3E}">
        <p14:creationId xmlns:p14="http://schemas.microsoft.com/office/powerpoint/2010/main" xmlns="" val="204975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18" name="圓角矩形 16"/>
          <p:cNvSpPr>
            <a:spLocks noChangeArrowheads="1"/>
          </p:cNvSpPr>
          <p:nvPr/>
        </p:nvSpPr>
        <p:spPr bwMode="auto">
          <a:xfrm>
            <a:off x="1004354" y="1101477"/>
            <a:ext cx="10958514" cy="442674"/>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wrap="square">
            <a:spAutoFit/>
          </a:bodyPr>
          <a:lstStyle/>
          <a:p>
            <a:pPr indent="-342900"/>
            <a:r>
              <a:rPr lang="zh-TW" altLang="en-US" sz="2000" kern="0" dirty="0">
                <a:latin typeface="華康儷楷書" panose="03000509000000000000" pitchFamily="65" charset="-120"/>
                <a:ea typeface="華康儷楷書" panose="03000509000000000000" pitchFamily="65" charset="-120"/>
                <a:cs typeface="華康中黑體" pitchFamily="49" charset="-120"/>
              </a:rPr>
              <a:t>學習歷程中央資料庫釋出資料</a:t>
            </a:r>
            <a:r>
              <a:rPr lang="en-US" altLang="zh-TW" sz="2000" kern="0" dirty="0">
                <a:latin typeface="華康儷楷書" panose="03000509000000000000" pitchFamily="65" charset="-120"/>
                <a:ea typeface="華康儷楷書" panose="03000509000000000000" pitchFamily="65" charset="-120"/>
                <a:cs typeface="華康中黑體" pitchFamily="49" charset="-120"/>
              </a:rPr>
              <a:t>(</a:t>
            </a:r>
            <a:r>
              <a:rPr lang="zh-TW" altLang="en-US" sz="2000" kern="0" dirty="0">
                <a:latin typeface="華康儷楷書" panose="03000509000000000000" pitchFamily="65" charset="-120"/>
                <a:ea typeface="華康儷楷書" panose="03000509000000000000" pitchFamily="65" charset="-120"/>
                <a:cs typeface="華康中黑體" pitchFamily="49" charset="-120"/>
              </a:rPr>
              <a:t>檔案</a:t>
            </a:r>
            <a:r>
              <a:rPr lang="en-US" altLang="zh-TW" sz="2000" kern="0" dirty="0">
                <a:latin typeface="華康儷楷書" panose="03000509000000000000" pitchFamily="65" charset="-120"/>
                <a:ea typeface="華康儷楷書" panose="03000509000000000000" pitchFamily="65" charset="-120"/>
                <a:cs typeface="華康中黑體" pitchFamily="49" charset="-120"/>
              </a:rPr>
              <a:t>)</a:t>
            </a:r>
            <a:r>
              <a:rPr lang="zh-TW" altLang="en-US" sz="2000" kern="0" dirty="0" smtClean="0">
                <a:latin typeface="華康儷楷書" panose="03000509000000000000" pitchFamily="65" charset="-120"/>
                <a:ea typeface="華康儷楷書" panose="03000509000000000000" pitchFamily="65" charset="-120"/>
                <a:cs typeface="華康中黑體" pitchFamily="49" charset="-120"/>
              </a:rPr>
              <a:t>查看及</a:t>
            </a:r>
            <a:r>
              <a:rPr lang="zh-TW" altLang="en-US" sz="2000" kern="0" dirty="0">
                <a:latin typeface="華康儷楷書" panose="03000509000000000000" pitchFamily="65" charset="-120"/>
                <a:ea typeface="華康儷楷書" panose="03000509000000000000" pitchFamily="65" charset="-120"/>
                <a:cs typeface="華康中黑體" pitchFamily="49" charset="-120"/>
              </a:rPr>
              <a:t>校系科（組）學程上傳檔案勾選清單預擬</a:t>
            </a:r>
            <a:r>
              <a:rPr lang="zh-TW" altLang="en-US" sz="2000" b="1" kern="0" dirty="0">
                <a:solidFill>
                  <a:srgbClr val="FF0000"/>
                </a:solidFill>
                <a:latin typeface="華康儷楷書" panose="03000509000000000000" pitchFamily="65" charset="-120"/>
                <a:ea typeface="華康儷楷書" panose="03000509000000000000" pitchFamily="65" charset="-120"/>
                <a:cs typeface="華康中黑體" pitchFamily="49" charset="-120"/>
              </a:rPr>
              <a:t>練習版</a:t>
            </a:r>
            <a:r>
              <a:rPr lang="zh-TW" altLang="en-US" sz="2000" kern="0" dirty="0">
                <a:latin typeface="華康儷楷書" panose="03000509000000000000" pitchFamily="65" charset="-120"/>
                <a:ea typeface="華康儷楷書" panose="03000509000000000000" pitchFamily="65" charset="-120"/>
                <a:cs typeface="華康中黑體" pitchFamily="49" charset="-120"/>
              </a:rPr>
              <a:t>開放</a:t>
            </a:r>
            <a:endParaRPr lang="zh-TW" altLang="en-US" sz="2000" kern="0" dirty="0">
              <a:solidFill>
                <a:srgbClr val="FF0000"/>
              </a:solidFill>
              <a:latin typeface="華康儷楷書" panose="03000509000000000000" pitchFamily="65" charset="-120"/>
              <a:ea typeface="華康儷楷書" panose="03000509000000000000" pitchFamily="65" charset="-120"/>
              <a:cs typeface="華康中黑體" pitchFamily="49" charset="-120"/>
            </a:endParaRPr>
          </a:p>
        </p:txBody>
      </p:sp>
      <p:sp>
        <p:nvSpPr>
          <p:cNvPr id="6" name="Rectangle 3"/>
          <p:cNvSpPr txBox="1">
            <a:spLocks noChangeArrowheads="1"/>
          </p:cNvSpPr>
          <p:nvPr/>
        </p:nvSpPr>
        <p:spPr>
          <a:xfrm>
            <a:off x="1004354" y="1632574"/>
            <a:ext cx="11039038" cy="4653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對象：「</a:t>
            </a:r>
            <a:r>
              <a:rPr lang="zh-TW" altLang="en-US" sz="2000" b="1" dirty="0" smtClean="0">
                <a:latin typeface="華康儷楷書" panose="03000509000000000000" pitchFamily="65" charset="-120"/>
                <a:ea typeface="華康儷楷書" panose="03000509000000000000" pitchFamily="65" charset="-120"/>
                <a:cs typeface="Times New Roman" panose="02020603050405020304" pitchFamily="18" charset="0"/>
              </a:rPr>
              <a:t>資格審查</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」時</a:t>
            </a: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同意釋出</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中央資料庫學習歷程檔案至本委員會之</a:t>
            </a: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時間：</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111.5.17(</a:t>
            </a:r>
            <a:r>
              <a:rPr lang="zh-TW" altLang="en-US"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二</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)10:00-111.5.20(</a:t>
            </a:r>
            <a:r>
              <a:rPr lang="zh-TW" altLang="en-US"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五</a:t>
            </a:r>
            <a:r>
              <a:rPr lang="en-US" altLang="zh-TW" sz="2400" b="1" dirty="0" smtClean="0">
                <a:solidFill>
                  <a:srgbClr val="0000CC"/>
                </a:solidFill>
                <a:latin typeface="華康儷楷書" panose="03000509000000000000" pitchFamily="65" charset="-120"/>
                <a:ea typeface="華康儷楷書" panose="03000509000000000000" pitchFamily="65" charset="-120"/>
                <a:cs typeface="Times New Roman" panose="02020603050405020304" pitchFamily="18" charset="0"/>
              </a:rPr>
              <a:t>)21:00</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ts val="2800"/>
              </a:lnSpc>
              <a:spcBef>
                <a:spcPts val="600"/>
              </a:spcBef>
              <a:buClr>
                <a:srgbClr val="FFB41D"/>
              </a:buClr>
              <a:buFont typeface="Wingdings" panose="05000000000000000000" pitchFamily="2" charset="2"/>
              <a:buChar char="ü"/>
              <a:defRPr/>
            </a:pP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提供考生熟悉</a:t>
            </a:r>
            <a:r>
              <a:rPr lang="zh-TW" altLang="en-US" sz="1600" kern="0" dirty="0" smtClean="0">
                <a:latin typeface="華康儷楷書" panose="03000509000000000000" pitchFamily="65" charset="-120"/>
                <a:ea typeface="華康儷楷書" panose="03000509000000000000" pitchFamily="65" charset="-120"/>
                <a:cs typeface="華康中黑體" pitchFamily="49" charset="-120"/>
              </a:rPr>
              <a:t>校系科（組）學程學習歷程備審資料上傳系統操作介面與流程</a:t>
            </a:r>
            <a:endParaRPr lang="en-US" altLang="zh-TW" sz="1600" kern="0" dirty="0" smtClean="0">
              <a:latin typeface="華康儷楷書" panose="03000509000000000000" pitchFamily="65" charset="-120"/>
              <a:ea typeface="華康儷楷書" panose="03000509000000000000" pitchFamily="65" charset="-120"/>
              <a:cs typeface="華康中黑體" pitchFamily="49" charset="-120"/>
            </a:endParaRPr>
          </a:p>
          <a:p>
            <a:pPr lvl="1">
              <a:lnSpc>
                <a:spcPts val="2800"/>
              </a:lnSpc>
              <a:spcBef>
                <a:spcPts val="600"/>
              </a:spcBef>
              <a:buClr>
                <a:srgbClr val="FFB41D"/>
              </a:buClr>
              <a:buFont typeface="Wingdings" panose="05000000000000000000" pitchFamily="2" charset="2"/>
              <a:buChar char="ü"/>
              <a:defRPr/>
            </a:pP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檢視本委員會所取得之中央資料庫學習歷程檔案</a:t>
            </a:r>
            <a:r>
              <a:rPr lang="en-US" altLang="zh-TW"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含修課紀錄、課程學習成果及多元表現</a:t>
            </a:r>
            <a:r>
              <a:rPr lang="en-US" altLang="zh-TW" sz="1600" b="1" u="sng" dirty="0" smtClean="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600" dirty="0" smtClean="0">
                <a:latin typeface="華康儷楷書" panose="03000509000000000000" pitchFamily="65" charset="-120"/>
                <a:ea typeface="華康儷楷書" panose="03000509000000000000" pitchFamily="65" charset="-120"/>
                <a:cs typeface="Times New Roman" panose="02020603050405020304" pitchFamily="18" charset="0"/>
              </a:rPr>
              <a:t>，其中修課紀錄不含第</a:t>
            </a:r>
            <a:r>
              <a:rPr lang="en-US" altLang="zh-TW" sz="1600" dirty="0" smtClean="0">
                <a:latin typeface="華康儷楷書" panose="03000509000000000000" pitchFamily="65" charset="-120"/>
                <a:ea typeface="華康儷楷書" panose="03000509000000000000" pitchFamily="65" charset="-120"/>
                <a:cs typeface="Times New Roman" panose="02020603050405020304" pitchFamily="18" charset="0"/>
              </a:rPr>
              <a:t>6</a:t>
            </a:r>
            <a:r>
              <a:rPr lang="zh-TW" altLang="en-US" sz="1600" dirty="0" smtClean="0">
                <a:latin typeface="華康儷楷書" panose="03000509000000000000" pitchFamily="65" charset="-120"/>
                <a:ea typeface="華康儷楷書" panose="03000509000000000000" pitchFamily="65" charset="-120"/>
                <a:cs typeface="Times New Roman" panose="02020603050405020304" pitchFamily="18" charset="0"/>
              </a:rPr>
              <a:t>學期修課紀錄</a:t>
            </a:r>
            <a:endParaRPr lang="en-US" altLang="zh-TW" sz="16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如有</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疑義者，</a:t>
            </a:r>
            <a:r>
              <a:rPr lang="zh-TW" altLang="en-US" sz="2000" u="sng" dirty="0" smtClean="0">
                <a:solidFill>
                  <a:srgbClr val="FF0000"/>
                </a:solidFill>
                <a:latin typeface="標楷體" panose="03000509000000000000" pitchFamily="65" charset="-120"/>
                <a:ea typeface="標楷體" panose="03000509000000000000" pitchFamily="65" charset="-120"/>
              </a:rPr>
              <a:t>應</a:t>
            </a:r>
            <a:r>
              <a:rPr lang="zh-TW" altLang="en-US" sz="2000" u="sng" dirty="0">
                <a:solidFill>
                  <a:srgbClr val="FF0000"/>
                </a:solidFill>
                <a:latin typeface="標楷體" panose="03000509000000000000" pitchFamily="65" charset="-120"/>
                <a:ea typeface="標楷體" panose="03000509000000000000" pitchFamily="65" charset="-120"/>
              </a:rPr>
              <a:t>配合校內輔導程序儘速檢視並詳細核對</a:t>
            </a:r>
            <a:r>
              <a:rPr lang="en-US" altLang="zh-TW" sz="2000" dirty="0">
                <a:solidFill>
                  <a:srgbClr val="000000"/>
                </a:solidFill>
                <a:latin typeface="標楷體" panose="03000509000000000000" pitchFamily="65" charset="-120"/>
                <a:ea typeface="標楷體" panose="03000509000000000000" pitchFamily="65" charset="-120"/>
              </a:rPr>
              <a:t>(</a:t>
            </a:r>
            <a:r>
              <a:rPr lang="zh-TW" altLang="en-US" sz="2000" dirty="0">
                <a:solidFill>
                  <a:srgbClr val="000000"/>
                </a:solidFill>
                <a:latin typeface="標楷體" panose="03000509000000000000" pitchFamily="65" charset="-120"/>
                <a:ea typeface="標楷體" panose="03000509000000000000" pitchFamily="65" charset="-120"/>
              </a:rPr>
              <a:t>最遲於</a:t>
            </a:r>
            <a:r>
              <a:rPr lang="en-US" altLang="zh-TW" sz="2000" dirty="0">
                <a:solidFill>
                  <a:srgbClr val="000000"/>
                </a:solidFill>
                <a:latin typeface="標楷體" panose="03000509000000000000" pitchFamily="65" charset="-120"/>
                <a:ea typeface="標楷體" panose="03000509000000000000" pitchFamily="65" charset="-120"/>
              </a:rPr>
              <a:t>111</a:t>
            </a:r>
            <a:r>
              <a:rPr lang="zh-TW" altLang="en-US" sz="2000" dirty="0">
                <a:solidFill>
                  <a:srgbClr val="000000"/>
                </a:solidFill>
                <a:latin typeface="標楷體" panose="03000509000000000000" pitchFamily="65" charset="-120"/>
                <a:ea typeface="標楷體" panose="03000509000000000000" pitchFamily="65" charset="-120"/>
              </a:rPr>
              <a:t>年</a:t>
            </a:r>
            <a:r>
              <a:rPr lang="en-US" altLang="zh-TW" sz="2000" dirty="0">
                <a:solidFill>
                  <a:srgbClr val="000000"/>
                </a:solidFill>
                <a:latin typeface="標楷體" panose="03000509000000000000" pitchFamily="65" charset="-120"/>
                <a:ea typeface="標楷體" panose="03000509000000000000" pitchFamily="65" charset="-120"/>
              </a:rPr>
              <a:t>5</a:t>
            </a:r>
            <a:r>
              <a:rPr lang="zh-TW" altLang="en-US" sz="2000" dirty="0">
                <a:solidFill>
                  <a:srgbClr val="000000"/>
                </a:solidFill>
                <a:latin typeface="標楷體" panose="03000509000000000000" pitchFamily="65" charset="-120"/>
                <a:ea typeface="標楷體" panose="03000509000000000000" pitchFamily="65" charset="-120"/>
              </a:rPr>
              <a:t>月</a:t>
            </a:r>
            <a:r>
              <a:rPr lang="en-US" altLang="zh-TW" sz="2000" dirty="0">
                <a:solidFill>
                  <a:srgbClr val="000000"/>
                </a:solidFill>
                <a:latin typeface="標楷體" panose="03000509000000000000" pitchFamily="65" charset="-120"/>
                <a:ea typeface="標楷體" panose="03000509000000000000" pitchFamily="65" charset="-120"/>
              </a:rPr>
              <a:t>20</a:t>
            </a:r>
            <a:r>
              <a:rPr lang="zh-TW" altLang="en-US" sz="2000" dirty="0">
                <a:solidFill>
                  <a:srgbClr val="000000"/>
                </a:solidFill>
                <a:latin typeface="標楷體" panose="03000509000000000000" pitchFamily="65" charset="-120"/>
                <a:ea typeface="標楷體" panose="03000509000000000000" pitchFamily="65" charset="-120"/>
              </a:rPr>
              <a:t>日</a:t>
            </a:r>
            <a:r>
              <a:rPr lang="en-US" altLang="zh-TW" sz="2000" dirty="0">
                <a:solidFill>
                  <a:srgbClr val="000000"/>
                </a:solidFill>
                <a:latin typeface="標楷體" panose="03000509000000000000" pitchFamily="65" charset="-120"/>
                <a:ea typeface="標楷體" panose="03000509000000000000" pitchFamily="65" charset="-120"/>
              </a:rPr>
              <a:t>(</a:t>
            </a:r>
            <a:r>
              <a:rPr lang="zh-TW" altLang="en-US" sz="2000" dirty="0">
                <a:solidFill>
                  <a:srgbClr val="000000"/>
                </a:solidFill>
                <a:latin typeface="標楷體" panose="03000509000000000000" pitchFamily="65" charset="-120"/>
                <a:ea typeface="標楷體" panose="03000509000000000000" pitchFamily="65" charset="-120"/>
              </a:rPr>
              <a:t>星期五</a:t>
            </a:r>
            <a:r>
              <a:rPr lang="en-US" altLang="zh-TW" sz="2000" dirty="0">
                <a:solidFill>
                  <a:srgbClr val="000000"/>
                </a:solidFill>
                <a:latin typeface="標楷體" panose="03000509000000000000" pitchFamily="65" charset="-120"/>
                <a:ea typeface="標楷體" panose="03000509000000000000" pitchFamily="65" charset="-120"/>
              </a:rPr>
              <a:t>)21:00</a:t>
            </a:r>
            <a:r>
              <a:rPr lang="zh-TW" altLang="en-US" sz="2000" dirty="0">
                <a:solidFill>
                  <a:srgbClr val="000000"/>
                </a:solidFill>
                <a:latin typeface="標楷體" panose="03000509000000000000" pitchFamily="65" charset="-120"/>
                <a:ea typeface="標楷體" panose="03000509000000000000" pitchFamily="65" charset="-120"/>
              </a:rPr>
              <a:t>前</a:t>
            </a:r>
            <a:r>
              <a:rPr lang="en-US" altLang="zh-TW" sz="2000" dirty="0">
                <a:solidFill>
                  <a:srgbClr val="000000"/>
                </a:solidFill>
                <a:latin typeface="標楷體" panose="03000509000000000000" pitchFamily="65" charset="-120"/>
                <a:ea typeface="標楷體" panose="03000509000000000000" pitchFamily="65" charset="-120"/>
              </a:rPr>
              <a:t>)</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向就讀學校提出疑義申請。</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就讀學校接獲所屬學生反映後，</a:t>
            </a:r>
            <a:r>
              <a:rPr lang="zh-TW" altLang="en-US" sz="2000" u="sng" dirty="0">
                <a:solidFill>
                  <a:srgbClr val="FF0000"/>
                </a:solidFill>
                <a:latin typeface="標楷體" panose="03000509000000000000" pitchFamily="65" charset="-120"/>
                <a:ea typeface="標楷體" panose="03000509000000000000" pitchFamily="65" charset="-120"/>
              </a:rPr>
              <a:t>查證後確認非可歸責於學生時</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應於</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3</a:t>
            </a:r>
            <a:r>
              <a:rPr lang="zh-TW"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日內查明並備文逕向中央資料庫學習歷程檔案主管權責單位辦理更正</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lnSpc>
                <a:spcPts val="2800"/>
              </a:lnSpc>
              <a:spcBef>
                <a:spcPts val="600"/>
              </a:spcBef>
              <a:buClr>
                <a:srgbClr val="FFB41D"/>
              </a:buClr>
              <a:buFont typeface="Wingdings" panose="05000000000000000000" pitchFamily="2" charset="2"/>
              <a:buChar char="u"/>
              <a:defRPr/>
            </a:pPr>
            <a:r>
              <a:rPr lang="zh-TW" altLang="en-US" sz="2000" dirty="0">
                <a:solidFill>
                  <a:srgbClr val="FF0000"/>
                </a:solidFill>
                <a:latin typeface="標楷體" panose="03000509000000000000" pitchFamily="65" charset="-120"/>
                <a:ea typeface="標楷體" panose="03000509000000000000" pitchFamily="65" charset="-120"/>
              </a:rPr>
              <a:t>逾期或未依本簡章規定提出疑義申請者，視同確認釋出中央資料庫學習歷程檔案無誤，概不受理複查及申訴</a:t>
            </a:r>
            <a:endParaRPr lang="en-US" altLang="zh-TW" sz="20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2712320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42986" y="2432668"/>
            <a:ext cx="10939463" cy="4222750"/>
          </a:xfrm>
        </p:spPr>
        <p:txBody>
          <a:bodyPr/>
          <a:lstStyle/>
          <a:p>
            <a:pPr>
              <a:lnSpc>
                <a:spcPct val="150000"/>
              </a:lnSpc>
              <a:spcBef>
                <a:spcPts val="0"/>
              </a:spcBef>
              <a:buClr>
                <a:srgbClr val="FFB41D"/>
              </a:buClr>
              <a:buFont typeface="Wingdings" panose="05000000000000000000" pitchFamily="2" charset="2"/>
              <a:buChar char="u"/>
              <a:defRPr/>
            </a:pPr>
            <a:r>
              <a:rPr kumimoji="1" lang="zh-TW" altLang="en-US" sz="1800" b="1" dirty="0">
                <a:latin typeface="華康儷楷書" panose="03000509000000000000" pitchFamily="65" charset="-120"/>
                <a:ea typeface="華康儷楷書" panose="03000509000000000000" pitchFamily="65" charset="-120"/>
              </a:rPr>
              <a:t>上網選填校系科</a:t>
            </a:r>
            <a:r>
              <a:rPr kumimoji="1" lang="en-US" altLang="zh-TW" sz="1800" b="1" dirty="0">
                <a:latin typeface="華康儷楷書" panose="03000509000000000000" pitchFamily="65" charset="-120"/>
                <a:ea typeface="華康儷楷書" panose="03000509000000000000" pitchFamily="65" charset="-120"/>
              </a:rPr>
              <a:t>(</a:t>
            </a:r>
            <a:r>
              <a:rPr kumimoji="1" lang="zh-TW" altLang="en-US" sz="1800" b="1" dirty="0">
                <a:latin typeface="華康儷楷書" panose="03000509000000000000" pitchFamily="65" charset="-120"/>
                <a:ea typeface="華康儷楷書" panose="03000509000000000000" pitchFamily="65" charset="-120"/>
              </a:rPr>
              <a:t>組</a:t>
            </a:r>
            <a:r>
              <a:rPr kumimoji="1" lang="en-US" altLang="zh-TW" sz="1800" b="1" dirty="0">
                <a:latin typeface="華康儷楷書" panose="03000509000000000000" pitchFamily="65" charset="-120"/>
                <a:ea typeface="華康儷楷書" panose="03000509000000000000" pitchFamily="65" charset="-120"/>
              </a:rPr>
              <a:t>)</a:t>
            </a:r>
            <a:r>
              <a:rPr kumimoji="1" lang="zh-TW" altLang="en-US" sz="1800" b="1" dirty="0">
                <a:latin typeface="華康儷楷書" panose="03000509000000000000" pitchFamily="65" charset="-120"/>
                <a:ea typeface="華康儷楷書" panose="03000509000000000000" pitchFamily="65" charset="-120"/>
              </a:rPr>
              <a:t>、學程並確定</a:t>
            </a:r>
            <a:r>
              <a:rPr kumimoji="1" lang="zh-TW" altLang="en-US" sz="1800" b="1" dirty="0" smtClean="0">
                <a:latin typeface="華康儷楷書" panose="03000509000000000000" pitchFamily="65" charset="-120"/>
                <a:ea typeface="華康儷楷書" panose="03000509000000000000" pitchFamily="65" charset="-120"/>
              </a:rPr>
              <a:t>送出  </a:t>
            </a:r>
            <a:r>
              <a:rPr kumimoji="1" lang="en-US" altLang="zh-TW" sz="2400" b="1" dirty="0" smtClean="0">
                <a:solidFill>
                  <a:srgbClr val="0000CC"/>
                </a:solidFill>
                <a:latin typeface="華康儷楷書" panose="03000509000000000000" pitchFamily="65" charset="-120"/>
                <a:ea typeface="華康儷楷書" panose="03000509000000000000" pitchFamily="65" charset="-120"/>
              </a:rPr>
              <a:t>111.5.17</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二</a:t>
            </a:r>
            <a:r>
              <a:rPr kumimoji="1" lang="en-US" altLang="zh-TW" sz="2400" b="1" dirty="0">
                <a:solidFill>
                  <a:srgbClr val="0000CC"/>
                </a:solidFill>
                <a:latin typeface="華康儷楷書" panose="03000509000000000000" pitchFamily="65" charset="-120"/>
                <a:ea typeface="華康儷楷書" panose="03000509000000000000" pitchFamily="65" charset="-120"/>
              </a:rPr>
              <a:t>)10:00-111.5.20(</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)17:00</a:t>
            </a:r>
          </a:p>
          <a:p>
            <a:pPr>
              <a:lnSpc>
                <a:spcPct val="150000"/>
              </a:lnSpc>
              <a:spcBef>
                <a:spcPts val="0"/>
              </a:spcBef>
              <a:buClr>
                <a:srgbClr val="FFB41D"/>
              </a:buClr>
              <a:buFont typeface="Wingdings" panose="05000000000000000000" pitchFamily="2" charset="2"/>
              <a:buChar char="u"/>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甄審學校得限制考生</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僅能選擇該校</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1900" dirty="0">
                <a:solidFill>
                  <a:srgbClr val="FF0000"/>
                </a:solidFill>
                <a:latin typeface="華康儷楷書" panose="03000509000000000000" pitchFamily="65" charset="-120"/>
                <a:ea typeface="華康儷楷書" panose="03000509000000000000" pitchFamily="65" charset="-120"/>
              </a:rPr>
              <a:t>個系科組、學程</a:t>
            </a:r>
            <a:r>
              <a:rPr lang="zh-TW" altLang="en-US" sz="1900" dirty="0">
                <a:latin typeface="華康儷楷書" panose="03000509000000000000" pitchFamily="65" charset="-120"/>
                <a:ea typeface="華康儷楷書" panose="03000509000000000000" pitchFamily="65" charset="-120"/>
              </a:rPr>
              <a:t>報名</a:t>
            </a:r>
            <a:r>
              <a:rPr lang="en-US" altLang="zh-TW" sz="1900" dirty="0">
                <a:latin typeface="華康儷楷書" panose="03000509000000000000" pitchFamily="65" charset="-120"/>
                <a:ea typeface="華康儷楷書" panose="03000509000000000000" pitchFamily="65" charset="-120"/>
              </a:rPr>
              <a:t>(</a:t>
            </a:r>
            <a:r>
              <a:rPr lang="zh-TW" altLang="en-US" sz="1900" dirty="0">
                <a:solidFill>
                  <a:srgbClr val="00B050"/>
                </a:solidFill>
                <a:latin typeface="華康儷楷書" panose="03000509000000000000" pitchFamily="65" charset="-120"/>
                <a:ea typeface="華康儷楷書" panose="03000509000000000000" pitchFamily="65" charset="-120"/>
              </a:rPr>
              <a:t>請參閱招生簡章附錄一</a:t>
            </a:r>
            <a:r>
              <a:rPr lang="en-US" altLang="zh-TW" sz="1900" dirty="0">
                <a:latin typeface="華康儷楷書" panose="03000509000000000000" pitchFamily="65" charset="-120"/>
                <a:ea typeface="華康儷楷書" panose="03000509000000000000" pitchFamily="65" charset="-120"/>
              </a:rPr>
              <a:t>)</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buBlip>
                <a:blip r:embed="rId3"/>
              </a:buBlip>
            </a:pPr>
            <a:r>
              <a:rPr lang="zh-TW" altLang="en-US" sz="1900" dirty="0" smtClean="0">
                <a:latin typeface="華康儷楷書" panose="03000509000000000000" pitchFamily="65" charset="-120"/>
                <a:ea typeface="華康儷楷書" panose="03000509000000000000" pitchFamily="65" charset="-120"/>
              </a:rPr>
              <a:t>考生</a:t>
            </a:r>
            <a:r>
              <a:rPr lang="zh-TW" altLang="en-US" sz="1900" dirty="0">
                <a:latin typeface="華康儷楷書" panose="03000509000000000000" pitchFamily="65" charset="-120"/>
                <a:ea typeface="華康儷楷書" panose="03000509000000000000" pitchFamily="65" charset="-120"/>
              </a:rPr>
              <a:t>至多報名</a:t>
            </a:r>
            <a:r>
              <a:rPr lang="en-US" altLang="zh-TW"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1900" b="1" dirty="0" smtClean="0">
                <a:solidFill>
                  <a:srgbClr val="FF0000"/>
                </a:solidFill>
                <a:latin typeface="華康儷楷書" panose="03000509000000000000" pitchFamily="65" charset="-120"/>
                <a:ea typeface="華康儷楷書" panose="03000509000000000000" pitchFamily="65" charset="-120"/>
              </a:rPr>
              <a:t>個</a:t>
            </a:r>
            <a:r>
              <a:rPr lang="zh-TW" altLang="en-US" sz="1900" dirty="0" smtClean="0">
                <a:latin typeface="華康儷楷書" panose="03000509000000000000" pitchFamily="65" charset="-120"/>
                <a:ea typeface="華康儷楷書" panose="03000509000000000000" pitchFamily="65" charset="-120"/>
              </a:rPr>
              <a:t>校系科</a:t>
            </a:r>
            <a:r>
              <a:rPr lang="en-US" altLang="zh-TW" sz="1900" dirty="0" smtClean="0">
                <a:latin typeface="華康儷楷書" panose="03000509000000000000" pitchFamily="65" charset="-120"/>
                <a:ea typeface="華康儷楷書" panose="03000509000000000000" pitchFamily="65" charset="-120"/>
              </a:rPr>
              <a:t>(</a:t>
            </a:r>
            <a:r>
              <a:rPr lang="zh-TW" altLang="en-US" sz="1900" dirty="0" smtClean="0">
                <a:latin typeface="華康儷楷書" panose="03000509000000000000" pitchFamily="65" charset="-120"/>
                <a:ea typeface="華康儷楷書" panose="03000509000000000000" pitchFamily="65" charset="-120"/>
              </a:rPr>
              <a:t>組</a:t>
            </a:r>
            <a:r>
              <a:rPr lang="en-US" altLang="zh-TW" sz="1900" dirty="0" smtClean="0">
                <a:latin typeface="華康儷楷書" panose="03000509000000000000" pitchFamily="65" charset="-120"/>
                <a:ea typeface="華康儷楷書" panose="03000509000000000000" pitchFamily="65" charset="-120"/>
              </a:rPr>
              <a:t>)</a:t>
            </a:r>
            <a:r>
              <a:rPr lang="zh-TW" altLang="en-US" sz="1900" dirty="0" smtClean="0">
                <a:latin typeface="華康儷楷書" panose="03000509000000000000" pitchFamily="65" charset="-120"/>
                <a:ea typeface="華康儷楷書" panose="03000509000000000000" pitchFamily="65" charset="-120"/>
              </a:rPr>
              <a:t>、學程，</a:t>
            </a:r>
            <a:r>
              <a:rPr lang="zh-TW" altLang="en-US" sz="1900" dirty="0">
                <a:latin typeface="華康儷楷書" panose="03000509000000000000" pitchFamily="65" charset="-120"/>
                <a:ea typeface="華康儷楷書" panose="03000509000000000000" pitchFamily="65" charset="-120"/>
              </a:rPr>
              <a:t>有採計</a:t>
            </a:r>
            <a:r>
              <a:rPr lang="zh-TW" altLang="zh-TW" sz="1900" dirty="0">
                <a:latin typeface="華康儷楷書" panose="03000509000000000000" pitchFamily="65" charset="-120"/>
                <a:ea typeface="華康儷楷書" panose="03000509000000000000" pitchFamily="65" charset="-120"/>
              </a:rPr>
              <a:t>技藝技能競賽、技術士職種（類）或</a:t>
            </a:r>
            <a:r>
              <a:rPr lang="zh-TW" altLang="en-US" sz="1900" dirty="0">
                <a:latin typeface="華康儷楷書" panose="03000509000000000000" pitchFamily="65" charset="-120"/>
                <a:ea typeface="華康儷楷書" panose="03000509000000000000" pitchFamily="65" charset="-120"/>
              </a:rPr>
              <a:t>專</a:t>
            </a:r>
            <a:r>
              <a:rPr lang="zh-TW" altLang="zh-TW" sz="1900" dirty="0">
                <a:latin typeface="華康儷楷書" panose="03000509000000000000" pitchFamily="65" charset="-120"/>
                <a:ea typeface="華康儷楷書" panose="03000509000000000000" pitchFamily="65" charset="-120"/>
              </a:rPr>
              <a:t>技普考</a:t>
            </a:r>
            <a:r>
              <a:rPr lang="zh-TW" altLang="en-US" sz="1900" dirty="0">
                <a:latin typeface="華康儷楷書" panose="03000509000000000000" pitchFamily="65" charset="-120"/>
                <a:ea typeface="華康儷楷書" panose="03000509000000000000" pitchFamily="65" charset="-120"/>
              </a:rPr>
              <a:t>及格</a:t>
            </a:r>
            <a:r>
              <a:rPr lang="zh-TW" altLang="zh-TW" sz="1900" dirty="0">
                <a:latin typeface="華康儷楷書" panose="03000509000000000000" pitchFamily="65" charset="-120"/>
                <a:ea typeface="華康儷楷書" panose="03000509000000000000" pitchFamily="65" charset="-120"/>
              </a:rPr>
              <a:t>證書類科</a:t>
            </a:r>
            <a:r>
              <a:rPr lang="zh-TW" altLang="en-US" sz="1900" dirty="0">
                <a:latin typeface="華康儷楷書" panose="03000509000000000000" pitchFamily="65" charset="-120"/>
                <a:ea typeface="華康儷楷書" panose="03000509000000000000" pitchFamily="65" charset="-120"/>
              </a:rPr>
              <a:t>之招生類別內所有系科組學程皆可報名</a:t>
            </a:r>
            <a:endParaRPr lang="en-US" altLang="zh-TW" sz="1900" dirty="0">
              <a:latin typeface="華康儷楷書" panose="03000509000000000000" pitchFamily="65" charset="-120"/>
              <a:ea typeface="華康儷楷書" panose="03000509000000000000" pitchFamily="65" charset="-120"/>
            </a:endParaRPr>
          </a:p>
          <a:p>
            <a:pPr algn="just" eaLnBrk="1" hangingPunct="1">
              <a:buFontTx/>
              <a:buBlip>
                <a:blip r:embed="rId3"/>
              </a:buBlip>
            </a:pPr>
            <a:r>
              <a:rPr lang="zh-TW" altLang="en-US" sz="1900" dirty="0" smtClean="0">
                <a:latin typeface="華康儷楷書" panose="03000509000000000000" pitchFamily="65" charset="-120"/>
                <a:ea typeface="華康儷楷書" panose="03000509000000000000" pitchFamily="65" charset="-120"/>
              </a:rPr>
              <a:t>例如</a:t>
            </a:r>
            <a:r>
              <a:rPr lang="zh-TW" altLang="en-US" sz="1900" dirty="0">
                <a:latin typeface="華康儷楷書" panose="03000509000000000000" pitchFamily="65" charset="-120"/>
                <a:ea typeface="華康儷楷書" panose="03000509000000000000" pitchFamily="65" charset="-120"/>
              </a:rPr>
              <a:t>：</a:t>
            </a:r>
            <a:endParaRPr lang="en-US" altLang="zh-TW" sz="1900" dirty="0">
              <a:latin typeface="華康儷楷書" panose="03000509000000000000" pitchFamily="65" charset="-120"/>
              <a:ea typeface="華康儷楷書" panose="03000509000000000000" pitchFamily="65" charset="-120"/>
            </a:endParaRPr>
          </a:p>
          <a:p>
            <a:pPr marL="400050" lvl="1" indent="0" algn="just">
              <a:buNone/>
            </a:pPr>
            <a:r>
              <a:rPr lang="zh-TW" altLang="en-US" sz="1900" dirty="0">
                <a:latin typeface="華康儷楷書" panose="03000509000000000000" pitchFamily="65" charset="-120"/>
                <a:ea typeface="華康儷楷書" panose="03000509000000000000" pitchFamily="65" charset="-120"/>
              </a:rPr>
              <a:t>某生獲得</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全國技能競賽</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冷凍空調</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」職類</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第</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名</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，因全國技能競賽之</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20</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電機」</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21</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冷凍」</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25</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電子」</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及</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56</a:t>
            </a:r>
            <a:r>
              <a:rPr lang="zh-TW" altLang="en-US" sz="19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管理」</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等招生類別皆有採計此職類，因此只要以這幾類招生的系科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、學程，該生皆能申請</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3559" name="矩形 13"/>
          <p:cNvSpPr>
            <a:spLocks noChangeArrowheads="1"/>
          </p:cNvSpPr>
          <p:nvPr/>
        </p:nvSpPr>
        <p:spPr bwMode="auto">
          <a:xfrm>
            <a:off x="1133475" y="1732091"/>
            <a:ext cx="10848973" cy="707886"/>
          </a:xfrm>
          <a:prstGeom prst="rect">
            <a:avLst/>
          </a:prstGeom>
          <a:solidFill>
            <a:schemeClr val="accent5">
              <a:lumMod val="20000"/>
              <a:lumOff val="80000"/>
            </a:schemeClr>
          </a:solidFill>
          <a:ln>
            <a:noFill/>
          </a:ln>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85750" indent="-285750" eaLnBrk="1" hangingPunct="1">
              <a:spcBef>
                <a:spcPct val="0"/>
              </a:spcBef>
              <a:buFont typeface="Wingdings" panose="05000000000000000000" pitchFamily="2" charset="2"/>
              <a:buChar char="Ø"/>
            </a:pPr>
            <a:r>
              <a:rPr lang="zh-TW" altLang="en-US" sz="2000" b="1" dirty="0">
                <a:solidFill>
                  <a:srgbClr val="00B050"/>
                </a:solidFill>
                <a:latin typeface="華康儷楷書" panose="03000509000000000000" pitchFamily="65" charset="-120"/>
                <a:ea typeface="華康儷楷書" panose="03000509000000000000" pitchFamily="65" charset="-120"/>
              </a:rPr>
              <a:t>通過資格審查考生</a:t>
            </a:r>
            <a:r>
              <a:rPr lang="zh-TW" altLang="en-US" sz="2000" b="1" dirty="0">
                <a:latin typeface="華康儷楷書" panose="03000509000000000000" pitchFamily="65" charset="-120"/>
                <a:ea typeface="華康儷楷書" panose="03000509000000000000" pitchFamily="65" charset="-120"/>
              </a:rPr>
              <a:t>須完成以下</a:t>
            </a:r>
            <a:r>
              <a:rPr lang="zh-TW" altLang="en-US" sz="2000" b="1" dirty="0">
                <a:solidFill>
                  <a:srgbClr val="0000CC"/>
                </a:solidFill>
                <a:latin typeface="華康儷楷書" panose="03000509000000000000" pitchFamily="65" charset="-120"/>
                <a:ea typeface="華康儷楷書" panose="03000509000000000000" pitchFamily="65" charset="-120"/>
              </a:rPr>
              <a:t>「上網選填校系科（組）、學程並確定送出」</a:t>
            </a:r>
            <a:r>
              <a:rPr lang="zh-TW" altLang="en-US" sz="2000" b="1" dirty="0">
                <a:latin typeface="華康儷楷書" panose="03000509000000000000" pitchFamily="65" charset="-120"/>
                <a:ea typeface="華康儷楷書" panose="03000509000000000000" pitchFamily="65" charset="-120"/>
              </a:rPr>
              <a:t>、</a:t>
            </a:r>
            <a:r>
              <a:rPr lang="zh-TW" altLang="en-US" sz="2000" b="1" dirty="0">
                <a:solidFill>
                  <a:srgbClr val="0000CC"/>
                </a:solidFill>
                <a:latin typeface="華康儷楷書" panose="03000509000000000000" pitchFamily="65" charset="-120"/>
                <a:ea typeface="華康儷楷書" panose="03000509000000000000" pitchFamily="65" charset="-120"/>
              </a:rPr>
              <a:t>「繳交指定項目甄審費用」</a:t>
            </a:r>
            <a:r>
              <a:rPr lang="zh-TW" altLang="en-US" sz="2000" b="1" dirty="0">
                <a:latin typeface="華康儷楷書" panose="03000509000000000000" pitchFamily="65" charset="-120"/>
                <a:ea typeface="華康儷楷書" panose="03000509000000000000" pitchFamily="65" charset="-120"/>
              </a:rPr>
              <a:t>及</a:t>
            </a:r>
            <a:r>
              <a:rPr lang="zh-TW" altLang="en-US" sz="2000" b="1" dirty="0">
                <a:solidFill>
                  <a:srgbClr val="0000CC"/>
                </a:solidFill>
                <a:latin typeface="華康儷楷書" panose="03000509000000000000" pitchFamily="65" charset="-120"/>
                <a:ea typeface="華康儷楷書" panose="03000509000000000000" pitchFamily="65" charset="-120"/>
              </a:rPr>
              <a:t>「網路上傳學習歷程備審資料」</a:t>
            </a:r>
            <a:r>
              <a:rPr lang="zh-TW" altLang="en-US" sz="2000" b="1" dirty="0">
                <a:latin typeface="華康儷楷書" panose="03000509000000000000" pitchFamily="65" charset="-120"/>
                <a:ea typeface="華康儷楷書" panose="03000509000000000000" pitchFamily="65" charset="-120"/>
              </a:rPr>
              <a:t>等步驟，才算完成報名程序</a:t>
            </a:r>
            <a:endParaRPr lang="en-US" altLang="zh-TW" sz="2000" b="1" dirty="0">
              <a:latin typeface="華康儷楷書" panose="03000509000000000000" pitchFamily="65" charset="-120"/>
              <a:ea typeface="華康儷楷書" panose="03000509000000000000" pitchFamily="65" charset="-120"/>
            </a:endParaRPr>
          </a:p>
        </p:txBody>
      </p:sp>
      <p:sp>
        <p:nvSpPr>
          <p:cNvPr id="23560" name="圓角矩形 16"/>
          <p:cNvSpPr>
            <a:spLocks noChangeArrowheads="1"/>
          </p:cNvSpPr>
          <p:nvPr/>
        </p:nvSpPr>
        <p:spPr bwMode="auto">
          <a:xfrm>
            <a:off x="1042986" y="916328"/>
            <a:ext cx="2428875"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grpSp>
        <p:nvGrpSpPr>
          <p:cNvPr id="21" name="群組 20"/>
          <p:cNvGrpSpPr/>
          <p:nvPr/>
        </p:nvGrpSpPr>
        <p:grpSpPr>
          <a:xfrm>
            <a:off x="8469026" y="149528"/>
            <a:ext cx="3624195" cy="1533600"/>
            <a:chOff x="8360452" y="-1669195"/>
            <a:chExt cx="3624195" cy="1533600"/>
          </a:xfrm>
        </p:grpSpPr>
        <p:cxnSp>
          <p:nvCxnSpPr>
            <p:cNvPr id="22"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3" name="圓角矩形 22"/>
            <p:cNvSpPr/>
            <p:nvPr/>
          </p:nvSpPr>
          <p:spPr bwMode="auto">
            <a:xfrm>
              <a:off x="8862596" y="-1669195"/>
              <a:ext cx="329640"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4" name="圓角矩形 23"/>
            <p:cNvSpPr/>
            <p:nvPr/>
          </p:nvSpPr>
          <p:spPr bwMode="auto">
            <a:xfrm>
              <a:off x="9282725" y="-1669195"/>
              <a:ext cx="357189" cy="1533600"/>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25" name="圓角矩形 2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6" name="圓角矩形 25"/>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4" idx="1"/>
            </p:cNvCxnSpPr>
            <p:nvPr/>
          </p:nvCxnSpPr>
          <p:spPr bwMode="auto">
            <a:xfrm>
              <a:off x="9192236" y="-902395"/>
              <a:ext cx="90489"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0" name="直線單箭頭接點 15"/>
            <p:cNvCxnSpPr>
              <a:cxnSpLocks noChangeShapeType="1"/>
              <a:stCxn id="2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1" name="直線單箭頭接點 16"/>
            <p:cNvCxnSpPr>
              <a:cxnSpLocks noChangeShapeType="1"/>
              <a:stCxn id="25" idx="3"/>
              <a:endCxn id="2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7"/>
            <p:cNvCxnSpPr>
              <a:cxnSpLocks noChangeShapeType="1"/>
              <a:stCxn id="26"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34" name="圓角矩形 33"/>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5"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6" name="圓角矩形 35"/>
            <p:cNvSpPr/>
            <p:nvPr/>
          </p:nvSpPr>
          <p:spPr bwMode="auto">
            <a:xfrm>
              <a:off x="9753235" y="-1669195"/>
              <a:ext cx="415313" cy="1532998"/>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7" name="直線單箭頭接點 36"/>
            <p:cNvCxnSpPr>
              <a:cxnSpLocks noChangeShapeType="1"/>
              <a:stCxn id="36"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359763885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871653" y="853885"/>
            <a:ext cx="11026698" cy="5506889"/>
          </a:xfrm>
          <a:prstGeom prst="round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資格審查作業</a:t>
            </a:r>
            <a:r>
              <a:rPr lang="zh-TW" altLang="en-US" sz="2400" b="1" kern="0" dirty="0">
                <a:solidFill>
                  <a:srgbClr val="FF0000"/>
                </a:solidFill>
                <a:latin typeface="華康儷楷書" panose="03000509000000000000" pitchFamily="65" charset="-120"/>
                <a:ea typeface="華康儷楷書" panose="03000509000000000000" pitchFamily="65" charset="-120"/>
              </a:rPr>
              <a:t>仍維持網路登錄資料後再郵寄紙本文件至本會審查之作業</a:t>
            </a:r>
            <a:r>
              <a:rPr lang="zh-TW" altLang="en-US" sz="2400" b="1" kern="0" dirty="0" smtClean="0">
                <a:solidFill>
                  <a:srgbClr val="FF0000"/>
                </a:solidFill>
                <a:latin typeface="華康儷楷書" panose="03000509000000000000" pitchFamily="65" charset="-120"/>
                <a:ea typeface="華康儷楷書" panose="03000509000000000000" pitchFamily="65" charset="-120"/>
              </a:rPr>
              <a:t>方式</a:t>
            </a:r>
            <a:r>
              <a:rPr lang="zh-TW" altLang="en-US" sz="2400" kern="0" dirty="0" smtClean="0">
                <a:latin typeface="華康儷楷書" panose="03000509000000000000" pitchFamily="65" charset="-120"/>
                <a:ea typeface="華康儷楷書" panose="03000509000000000000" pitchFamily="65" charset="-120"/>
              </a:rPr>
              <a:t>考生</a:t>
            </a:r>
            <a:r>
              <a:rPr lang="zh-TW" altLang="en-US" sz="2400" kern="0" dirty="0">
                <a:latin typeface="華康儷楷書" panose="03000509000000000000" pitchFamily="65" charset="-120"/>
                <a:ea typeface="華康儷楷書" panose="03000509000000000000" pitchFamily="65" charset="-120"/>
              </a:rPr>
              <a:t>皆須通過資格審查後，始能進行網路報名及指定項目甄審作業</a:t>
            </a:r>
            <a:r>
              <a:rPr lang="zh-TW" altLang="en-US" sz="2400" kern="0" dirty="0" smtClean="0">
                <a:latin typeface="華康儷楷書" panose="03000509000000000000" pitchFamily="65" charset="-120"/>
                <a:ea typeface="華康儷楷書" panose="03000509000000000000" pitchFamily="65" charset="-120"/>
              </a:rPr>
              <a:t>。</a:t>
            </a:r>
            <a:endParaRPr lang="en-US" altLang="zh-TW" sz="2400" kern="0" dirty="0" smtClean="0">
              <a:latin typeface="華康儷楷書" panose="03000509000000000000" pitchFamily="65" charset="-120"/>
              <a:ea typeface="華康儷楷書" panose="03000509000000000000" pitchFamily="65" charset="-120"/>
            </a:endParaRPr>
          </a:p>
          <a:p>
            <a:pPr marL="0" indent="0">
              <a:lnSpc>
                <a:spcPts val="2800"/>
              </a:lnSpc>
              <a:spcBef>
                <a:spcPts val="200"/>
              </a:spcBef>
              <a:spcAft>
                <a:spcPts val="200"/>
              </a:spcAft>
              <a:buNone/>
            </a:pPr>
            <a:endParaRPr lang="en-US" altLang="zh-TW" sz="2000" kern="0" dirty="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en-US" altLang="zh-TW" sz="2000" kern="0" dirty="0" smtClean="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a:t>
            </a:r>
            <a:r>
              <a:rPr lang="zh-TW" altLang="en-US" sz="2000" kern="0" dirty="0" smtClean="0">
                <a:latin typeface="華康儷楷書" panose="03000509000000000000" pitchFamily="65" charset="-120"/>
                <a:ea typeface="華康儷楷書" panose="03000509000000000000" pitchFamily="65" charset="-120"/>
              </a:rPr>
              <a:t>起</a:t>
            </a:r>
            <a:r>
              <a:rPr lang="zh-TW" altLang="en-US" sz="2000" b="1" kern="0" dirty="0" smtClean="0">
                <a:solidFill>
                  <a:srgbClr val="0000FF"/>
                </a:solidFill>
                <a:latin typeface="華康儷楷書" panose="03000509000000000000" pitchFamily="65" charset="-120"/>
                <a:ea typeface="華康儷楷書" panose="03000509000000000000" pitchFamily="65" charset="-120"/>
              </a:rPr>
              <a:t>增</a:t>
            </a:r>
            <a:r>
              <a:rPr lang="zh-TW" altLang="en-US" sz="2000" b="1" kern="0" dirty="0">
                <a:solidFill>
                  <a:srgbClr val="0000FF"/>
                </a:solidFill>
                <a:latin typeface="華康儷楷書" panose="03000509000000000000" pitchFamily="65" charset="-120"/>
                <a:ea typeface="華康儷楷書" panose="03000509000000000000" pitchFamily="65" charset="-120"/>
              </a:rPr>
              <a:t>列</a:t>
            </a:r>
            <a:r>
              <a:rPr lang="zh-TW" altLang="en-US" sz="2000" b="1" kern="0" dirty="0">
                <a:solidFill>
                  <a:srgbClr val="FF0000"/>
                </a:solidFill>
                <a:latin typeface="華康儷楷書" panose="03000509000000000000" pitchFamily="65" charset="-120"/>
                <a:ea typeface="華康儷楷書" panose="03000509000000000000" pitchFamily="65" charset="-120"/>
              </a:rPr>
              <a:t>領有專門職業及技術人員</a:t>
            </a:r>
            <a:r>
              <a:rPr lang="zh-TW" altLang="en-US" sz="2000" b="1" kern="0" dirty="0" smtClean="0">
                <a:solidFill>
                  <a:srgbClr val="FF0000"/>
                </a:solidFill>
                <a:latin typeface="華康儷楷書" panose="03000509000000000000" pitchFamily="65" charset="-120"/>
                <a:ea typeface="華康儷楷書" panose="03000509000000000000" pitchFamily="65" charset="-120"/>
              </a:rPr>
              <a:t>普通考試</a:t>
            </a:r>
            <a:r>
              <a:rPr lang="en-US" altLang="zh-TW" sz="2000" b="1" kern="0" dirty="0">
                <a:solidFill>
                  <a:srgbClr val="FF0000"/>
                </a:solidFill>
                <a:latin typeface="華康儷楷書" panose="03000509000000000000" pitchFamily="65" charset="-120"/>
                <a:ea typeface="華康儷楷書" panose="03000509000000000000" pitchFamily="65" charset="-120"/>
              </a:rPr>
              <a:t>(</a:t>
            </a:r>
            <a:r>
              <a:rPr lang="zh-TW" altLang="en-US" sz="2000" b="1" kern="0" dirty="0">
                <a:solidFill>
                  <a:srgbClr val="FF0000"/>
                </a:solidFill>
                <a:latin typeface="華康儷楷書" panose="03000509000000000000" pitchFamily="65" charset="-120"/>
                <a:ea typeface="華康儷楷書" panose="03000509000000000000" pitchFamily="65" charset="-120"/>
              </a:rPr>
              <a:t>以下簡稱專技普考</a:t>
            </a:r>
            <a:r>
              <a:rPr lang="en-US" altLang="zh-TW" sz="2000" b="1" kern="0" dirty="0">
                <a:solidFill>
                  <a:srgbClr val="FF0000"/>
                </a:solidFill>
                <a:latin typeface="華康儷楷書" panose="03000509000000000000" pitchFamily="65" charset="-120"/>
                <a:ea typeface="華康儷楷書" panose="03000509000000000000" pitchFamily="65" charset="-120"/>
              </a:rPr>
              <a:t>)</a:t>
            </a:r>
            <a:r>
              <a:rPr lang="zh-TW" altLang="en-US" sz="2000" b="1" kern="0" dirty="0">
                <a:solidFill>
                  <a:srgbClr val="FF0000"/>
                </a:solidFill>
                <a:latin typeface="華康儷楷書" panose="03000509000000000000" pitchFamily="65" charset="-120"/>
                <a:ea typeface="華康儷楷書" panose="03000509000000000000" pitchFamily="65" charset="-120"/>
              </a:rPr>
              <a:t>及格證書者</a:t>
            </a:r>
            <a:r>
              <a:rPr lang="zh-TW" altLang="en-US" sz="2000" kern="0" dirty="0">
                <a:latin typeface="華康儷楷書" panose="03000509000000000000" pitchFamily="65" charset="-120"/>
                <a:ea typeface="華康儷楷書" panose="03000509000000000000" pitchFamily="65" charset="-120"/>
              </a:rPr>
              <a:t>納入報名資格，得依招生簡章所列</a:t>
            </a:r>
            <a:r>
              <a:rPr lang="zh-TW" altLang="zh-TW" sz="2000" kern="0" dirty="0">
                <a:latin typeface="華康儷楷書" panose="03000509000000000000" pitchFamily="65" charset="-120"/>
                <a:ea typeface="華康儷楷書" panose="03000509000000000000" pitchFamily="65" charset="-120"/>
              </a:rPr>
              <a:t>「招生類別之採計競賽、技術士證職種</a:t>
            </a:r>
            <a:r>
              <a:rPr lang="en-US" altLang="zh-TW" sz="2000" kern="0" dirty="0">
                <a:latin typeface="華康儷楷書" panose="03000509000000000000" pitchFamily="65" charset="-120"/>
                <a:ea typeface="華康儷楷書" panose="03000509000000000000" pitchFamily="65" charset="-120"/>
              </a:rPr>
              <a:t>(</a:t>
            </a:r>
            <a:r>
              <a:rPr lang="zh-TW" altLang="zh-TW" sz="2000" kern="0" dirty="0">
                <a:latin typeface="華康儷楷書" panose="03000509000000000000" pitchFamily="65" charset="-120"/>
                <a:ea typeface="華康儷楷書" panose="03000509000000000000" pitchFamily="65" charset="-120"/>
              </a:rPr>
              <a:t>類</a:t>
            </a:r>
            <a:r>
              <a:rPr lang="en-US" altLang="zh-TW" sz="2000" kern="0" dirty="0">
                <a:latin typeface="華康儷楷書" panose="03000509000000000000" pitchFamily="65" charset="-120"/>
                <a:ea typeface="華康儷楷書" panose="03000509000000000000" pitchFamily="65" charset="-120"/>
              </a:rPr>
              <a:t>)</a:t>
            </a:r>
            <a:r>
              <a:rPr lang="zh-TW" altLang="zh-TW" sz="2000" kern="0" dirty="0">
                <a:latin typeface="華康儷楷書" panose="03000509000000000000" pitchFamily="65" charset="-120"/>
                <a:ea typeface="華康儷楷書" panose="03000509000000000000" pitchFamily="65" charset="-120"/>
              </a:rPr>
              <a:t>及專技普考類</a:t>
            </a:r>
            <a:r>
              <a:rPr lang="zh-TW" altLang="zh-TW" sz="2000" kern="0" dirty="0" smtClean="0">
                <a:latin typeface="華康儷楷書" panose="03000509000000000000" pitchFamily="65" charset="-120"/>
                <a:ea typeface="華康儷楷書" panose="03000509000000000000" pitchFamily="65" charset="-120"/>
              </a:rPr>
              <a:t>科</a:t>
            </a:r>
            <a:r>
              <a:rPr lang="zh-TW" altLang="en-US" sz="2000" kern="0" dirty="0" smtClean="0">
                <a:latin typeface="華康儷楷書" panose="03000509000000000000" pitchFamily="65" charset="-120"/>
                <a:ea typeface="華康儷楷書" panose="03000509000000000000" pitchFamily="65" charset="-120"/>
              </a:rPr>
              <a:t>對</a:t>
            </a:r>
            <a:r>
              <a:rPr lang="zh-TW" altLang="zh-TW" sz="2000" kern="0" dirty="0" smtClean="0">
                <a:latin typeface="華康儷楷書" panose="03000509000000000000" pitchFamily="65" charset="-120"/>
                <a:ea typeface="華康儷楷書" panose="03000509000000000000" pitchFamily="65" charset="-120"/>
              </a:rPr>
              <a:t>照表</a:t>
            </a:r>
            <a:r>
              <a:rPr lang="zh-TW"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採認之證書類科報名，並得增加甄審實得總分</a:t>
            </a:r>
            <a:r>
              <a:rPr lang="en-US" altLang="zh-TW" sz="2000" kern="0" dirty="0">
                <a:latin typeface="華康儷楷書" panose="03000509000000000000" pitchFamily="65" charset="-120"/>
                <a:ea typeface="華康儷楷書" panose="03000509000000000000" pitchFamily="65" charset="-120"/>
              </a:rPr>
              <a:t>15%</a:t>
            </a:r>
            <a:r>
              <a:rPr lang="zh-TW" altLang="en-US" sz="2000" kern="0" dirty="0">
                <a:latin typeface="華康儷楷書" panose="03000509000000000000" pitchFamily="65" charset="-120"/>
                <a:ea typeface="華康儷楷書" panose="03000509000000000000" pitchFamily="65" charset="-120"/>
              </a:rPr>
              <a:t>或</a:t>
            </a:r>
            <a:r>
              <a:rPr lang="en-US" altLang="zh-TW" sz="2000" kern="0" dirty="0">
                <a:latin typeface="華康儷楷書" panose="03000509000000000000" pitchFamily="65" charset="-120"/>
                <a:ea typeface="華康儷楷書" panose="03000509000000000000" pitchFamily="65" charset="-120"/>
              </a:rPr>
              <a:t>8%</a:t>
            </a:r>
            <a:r>
              <a:rPr lang="zh-TW" altLang="en-US" sz="2000" kern="0" dirty="0">
                <a:latin typeface="華康儷楷書" panose="03000509000000000000" pitchFamily="65" charset="-120"/>
                <a:ea typeface="華康儷楷書" panose="03000509000000000000" pitchFamily="65" charset="-120"/>
              </a:rPr>
              <a:t>。</a:t>
            </a:r>
          </a:p>
          <a:p>
            <a:pPr marL="265113" indent="-265113">
              <a:lnSpc>
                <a:spcPts val="2800"/>
              </a:lnSpc>
              <a:spcBef>
                <a:spcPts val="200"/>
              </a:spcBef>
              <a:spcAft>
                <a:spcPts val="200"/>
              </a:spcAft>
              <a:buFont typeface="+mj-lt"/>
              <a:buAutoNum type="arabicPeriod"/>
            </a:pPr>
            <a:r>
              <a:rPr lang="en-US" altLang="zh-TW" sz="2000" kern="0" dirty="0">
                <a:latin typeface="華康儷楷書" panose="03000509000000000000" pitchFamily="65" charset="-120"/>
                <a:ea typeface="華康儷楷書" panose="03000509000000000000" pitchFamily="65" charset="-120"/>
              </a:rPr>
              <a:t>111</a:t>
            </a:r>
            <a:r>
              <a:rPr lang="zh-TW" altLang="zh-TW" sz="2000" kern="0" dirty="0">
                <a:latin typeface="華康儷楷書" panose="03000509000000000000" pitchFamily="65" charset="-120"/>
                <a:ea typeface="華康儷楷書" panose="03000509000000000000" pitchFamily="65" charset="-120"/>
              </a:rPr>
              <a:t>學年度</a:t>
            </a:r>
            <a:r>
              <a:rPr lang="zh-TW" altLang="zh-TW" sz="2000" kern="0" dirty="0" smtClean="0">
                <a:latin typeface="華康儷楷書" panose="03000509000000000000" pitchFamily="65" charset="-120"/>
                <a:ea typeface="華康儷楷書" panose="03000509000000000000" pitchFamily="65" charset="-120"/>
              </a:rPr>
              <a:t>起</a:t>
            </a:r>
            <a:r>
              <a:rPr lang="zh-TW" altLang="zh-TW" sz="2000" b="1" kern="0" dirty="0" smtClean="0">
                <a:solidFill>
                  <a:srgbClr val="FF0000"/>
                </a:solidFill>
                <a:latin typeface="華康儷楷書" panose="03000509000000000000" pitchFamily="65" charset="-120"/>
                <a:ea typeface="華康儷楷書" panose="03000509000000000000" pitchFamily="65" charset="-120"/>
              </a:rPr>
              <a:t>乙</a:t>
            </a:r>
            <a:r>
              <a:rPr lang="zh-TW" altLang="zh-TW" sz="2000" b="1" kern="0" dirty="0">
                <a:solidFill>
                  <a:srgbClr val="FF0000"/>
                </a:solidFill>
                <a:latin typeface="華康儷楷書" panose="03000509000000000000" pitchFamily="65" charset="-120"/>
                <a:ea typeface="華康儷楷書" panose="03000509000000000000" pitchFamily="65" charset="-120"/>
              </a:rPr>
              <a:t>級技術士證</a:t>
            </a:r>
            <a:r>
              <a:rPr lang="zh-TW" altLang="zh-TW" sz="2000" kern="0" dirty="0">
                <a:latin typeface="華康儷楷書" panose="03000509000000000000" pitchFamily="65" charset="-120"/>
                <a:ea typeface="華康儷楷書" panose="03000509000000000000" pitchFamily="65" charset="-120"/>
              </a:rPr>
              <a:t>之優待加分標準</a:t>
            </a:r>
            <a:r>
              <a:rPr lang="zh-TW" altLang="zh-TW" sz="2000" b="1" kern="0" dirty="0">
                <a:solidFill>
                  <a:srgbClr val="FF0000"/>
                </a:solidFill>
                <a:latin typeface="華康儷楷書" panose="03000509000000000000" pitchFamily="65" charset="-120"/>
                <a:ea typeface="華康儷楷書" panose="03000509000000000000" pitchFamily="65" charset="-120"/>
              </a:rPr>
              <a:t>依其職類與招生類別之高、中及低不同相關度</a:t>
            </a:r>
            <a:r>
              <a:rPr lang="zh-TW" altLang="zh-TW" sz="2000" kern="0" dirty="0">
                <a:latin typeface="華康儷楷書" panose="03000509000000000000" pitchFamily="65" charset="-120"/>
                <a:ea typeface="華康儷楷書" panose="03000509000000000000" pitchFamily="65" charset="-120"/>
              </a:rPr>
              <a:t>，加分比率依序分別為</a:t>
            </a:r>
            <a:r>
              <a:rPr lang="en-US" altLang="zh-TW" sz="2000" kern="0" dirty="0">
                <a:solidFill>
                  <a:srgbClr val="0000CC"/>
                </a:solidFill>
                <a:latin typeface="華康儷楷書" panose="03000509000000000000" pitchFamily="65" charset="-120"/>
                <a:ea typeface="華康儷楷書" panose="03000509000000000000" pitchFamily="65" charset="-120"/>
              </a:rPr>
              <a:t>15%</a:t>
            </a:r>
            <a:r>
              <a:rPr lang="zh-TW" altLang="zh-TW" sz="2000" kern="0" dirty="0">
                <a:latin typeface="華康儷楷書" panose="03000509000000000000" pitchFamily="65" charset="-120"/>
                <a:ea typeface="華康儷楷書" panose="03000509000000000000" pitchFamily="65" charset="-120"/>
              </a:rPr>
              <a:t>、</a:t>
            </a:r>
            <a:r>
              <a:rPr lang="en-US" altLang="zh-TW" sz="2000" kern="0" dirty="0">
                <a:solidFill>
                  <a:srgbClr val="0000CC"/>
                </a:solidFill>
                <a:latin typeface="華康儷楷書" panose="03000509000000000000" pitchFamily="65" charset="-120"/>
                <a:ea typeface="華康儷楷書" panose="03000509000000000000" pitchFamily="65" charset="-120"/>
              </a:rPr>
              <a:t>8%</a:t>
            </a:r>
            <a:r>
              <a:rPr lang="zh-TW" altLang="zh-TW" sz="2000" kern="0" dirty="0">
                <a:latin typeface="華康儷楷書" panose="03000509000000000000" pitchFamily="65" charset="-120"/>
                <a:ea typeface="華康儷楷書" panose="03000509000000000000" pitchFamily="65" charset="-120"/>
              </a:rPr>
              <a:t>及</a:t>
            </a:r>
            <a:r>
              <a:rPr lang="en-US" altLang="zh-TW" sz="2000" kern="0" dirty="0">
                <a:solidFill>
                  <a:srgbClr val="0000CC"/>
                </a:solidFill>
                <a:latin typeface="華康儷楷書" panose="03000509000000000000" pitchFamily="65" charset="-120"/>
                <a:ea typeface="華康儷楷書" panose="03000509000000000000" pitchFamily="65" charset="-120"/>
              </a:rPr>
              <a:t>4%</a:t>
            </a:r>
            <a:r>
              <a:rPr lang="zh-TW" altLang="zh-TW" sz="2000" kern="0" dirty="0" smtClean="0">
                <a:latin typeface="華康儷楷書" panose="03000509000000000000" pitchFamily="65" charset="-120"/>
                <a:ea typeface="華康儷楷書" panose="03000509000000000000" pitchFamily="65" charset="-120"/>
              </a:rPr>
              <a:t>。</a:t>
            </a:r>
            <a:endParaRPr lang="en-US" altLang="zh-TW" sz="2000" kern="0" dirty="0" smtClean="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zh-TW" altLang="en-US" sz="2000" kern="0" dirty="0" smtClean="0">
                <a:latin typeface="華康儷楷書" panose="03000509000000000000" pitchFamily="65" charset="-120"/>
                <a:ea typeface="華康儷楷書" panose="03000509000000000000" pitchFamily="65" charset="-120"/>
              </a:rPr>
              <a:t>依本</a:t>
            </a:r>
            <a:r>
              <a:rPr lang="zh-TW" altLang="en-US" sz="2000" kern="0" dirty="0">
                <a:latin typeface="華康儷楷書" panose="03000509000000000000" pitchFamily="65" charset="-120"/>
                <a:ea typeface="華康儷楷書" panose="03000509000000000000" pitchFamily="65" charset="-120"/>
              </a:rPr>
              <a:t>會</a:t>
            </a:r>
            <a:r>
              <a:rPr lang="en-US" altLang="zh-TW" sz="2000" kern="0" dirty="0">
                <a:latin typeface="華康儷楷書" panose="03000509000000000000" pitchFamily="65" charset="-120"/>
                <a:ea typeface="華康儷楷書" panose="03000509000000000000" pitchFamily="65" charset="-120"/>
              </a:rPr>
              <a:t>110</a:t>
            </a:r>
            <a:r>
              <a:rPr lang="zh-TW" altLang="en-US" sz="2000" kern="0" dirty="0">
                <a:latin typeface="華康儷楷書" panose="03000509000000000000" pitchFamily="65" charset="-120"/>
                <a:ea typeface="華康儷楷書" panose="03000509000000000000" pitchFamily="65" charset="-120"/>
              </a:rPr>
              <a:t>年</a:t>
            </a:r>
            <a:r>
              <a:rPr lang="en-US" altLang="zh-TW" sz="2000" kern="0" dirty="0">
                <a:latin typeface="華康儷楷書" panose="03000509000000000000" pitchFamily="65" charset="-120"/>
                <a:ea typeface="華康儷楷書" panose="03000509000000000000" pitchFamily="65" charset="-120"/>
              </a:rPr>
              <a:t>10</a:t>
            </a:r>
            <a:r>
              <a:rPr lang="zh-TW" altLang="en-US" sz="2000" kern="0" dirty="0">
                <a:latin typeface="華康儷楷書" panose="03000509000000000000" pitchFamily="65" charset="-120"/>
                <a:ea typeface="華康儷楷書" panose="03000509000000000000" pitchFamily="65" charset="-120"/>
              </a:rPr>
              <a:t>月</a:t>
            </a:r>
            <a:r>
              <a:rPr lang="en-US" altLang="zh-TW" sz="2000" kern="0" dirty="0">
                <a:latin typeface="華康儷楷書" panose="03000509000000000000" pitchFamily="65" charset="-120"/>
                <a:ea typeface="華康儷楷書" panose="03000509000000000000" pitchFamily="65" charset="-120"/>
              </a:rPr>
              <a:t>13</a:t>
            </a:r>
            <a:r>
              <a:rPr lang="zh-TW" altLang="en-US" sz="2000" kern="0" dirty="0">
                <a:latin typeface="華康儷楷書" panose="03000509000000000000" pitchFamily="65" charset="-120"/>
                <a:ea typeface="華康儷楷書" panose="03000509000000000000" pitchFamily="65" charset="-120"/>
              </a:rPr>
              <a:t>日第一次技術會議決議，「</a:t>
            </a:r>
            <a:r>
              <a:rPr lang="zh-TW" altLang="en-US" sz="2000" b="1" kern="0" dirty="0">
                <a:latin typeface="華康儷楷書" panose="03000509000000000000" pitchFamily="65" charset="-120"/>
                <a:ea typeface="華康儷楷書" panose="03000509000000000000" pitchFamily="65" charset="-120"/>
              </a:rPr>
              <a:t>全國高職學生團隊技術創造力培訓與競賽活動</a:t>
            </a:r>
            <a:r>
              <a:rPr lang="zh-TW" altLang="en-US" sz="2000" kern="0" dirty="0" smtClean="0">
                <a:latin typeface="華康儷楷書" panose="03000509000000000000" pitchFamily="65" charset="-120"/>
                <a:ea typeface="華康儷楷書" panose="03000509000000000000" pitchFamily="65" charset="-120"/>
              </a:rPr>
              <a:t>」</a:t>
            </a:r>
            <a:r>
              <a:rPr lang="zh-TW" altLang="en-US" sz="2000" b="1" u="sng" kern="0" dirty="0">
                <a:solidFill>
                  <a:srgbClr val="0000FF"/>
                </a:solidFill>
                <a:latin typeface="華康儷楷書" panose="03000509000000000000" pitchFamily="65" charset="-120"/>
                <a:ea typeface="華康儷楷書" panose="03000509000000000000" pitchFamily="65" charset="-120"/>
              </a:rPr>
              <a:t>佳作</a:t>
            </a:r>
            <a:r>
              <a:rPr lang="zh-TW" altLang="en-US" sz="2000" kern="0" dirty="0">
                <a:latin typeface="華康儷楷書" panose="03000509000000000000" pitchFamily="65" charset="-120"/>
                <a:ea typeface="華康儷楷書" panose="03000509000000000000" pitchFamily="65" charset="-120"/>
              </a:rPr>
              <a:t>獲獎，自</a:t>
            </a:r>
            <a:r>
              <a:rPr lang="en-US" altLang="zh-TW" sz="2000" kern="0" dirty="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學年度起作為本招生競賽優勝名次採認。</a:t>
            </a:r>
            <a:r>
              <a:rPr lang="en-US" altLang="zh-TW" sz="2000" kern="0" dirty="0" smtClean="0">
                <a:latin typeface="華康儷楷書" panose="03000509000000000000" pitchFamily="65" charset="-120"/>
                <a:ea typeface="華康儷楷書" panose="03000509000000000000" pitchFamily="65" charset="-120"/>
              </a:rPr>
              <a:t>(</a:t>
            </a:r>
            <a:r>
              <a:rPr lang="zh-TW" altLang="en-US" sz="2000" kern="0" dirty="0" smtClean="0">
                <a:latin typeface="華康儷楷書" panose="03000509000000000000" pitchFamily="65" charset="-120"/>
                <a:ea typeface="華康儷楷書" panose="03000509000000000000" pitchFamily="65" charset="-120"/>
              </a:rPr>
              <a:t>本</a:t>
            </a:r>
            <a:r>
              <a:rPr lang="zh-TW" altLang="en-US" sz="2000" kern="0" dirty="0">
                <a:latin typeface="華康儷楷書" panose="03000509000000000000" pitchFamily="65" charset="-120"/>
                <a:ea typeface="華康儷楷書" panose="03000509000000000000" pitchFamily="65" charset="-120"/>
              </a:rPr>
              <a:t>項</a:t>
            </a:r>
            <a:r>
              <a:rPr lang="zh-TW" altLang="en-US" sz="2000" kern="0" dirty="0" smtClean="0">
                <a:latin typeface="華康儷楷書" panose="03000509000000000000" pitchFamily="65" charset="-120"/>
                <a:ea typeface="華康儷楷書" panose="03000509000000000000" pitchFamily="65" charset="-120"/>
              </a:rPr>
              <a:t>競賽</a:t>
            </a:r>
            <a:r>
              <a:rPr lang="en-US" altLang="zh-TW" sz="2000" kern="0" dirty="0">
                <a:latin typeface="華康儷楷書" panose="03000509000000000000" pitchFamily="65" charset="-120"/>
                <a:ea typeface="華康儷楷書" panose="03000509000000000000" pitchFamily="65" charset="-120"/>
              </a:rPr>
              <a:t>110</a:t>
            </a:r>
            <a:r>
              <a:rPr lang="zh-TW" altLang="en-US" sz="2000" kern="0" dirty="0">
                <a:latin typeface="華康儷楷書" panose="03000509000000000000" pitchFamily="65" charset="-120"/>
                <a:ea typeface="華康儷楷書" panose="03000509000000000000" pitchFamily="65" charset="-120"/>
              </a:rPr>
              <a:t>年</a:t>
            </a:r>
            <a:r>
              <a:rPr lang="zh-TW" altLang="en-US" sz="2000" kern="0" dirty="0" smtClean="0">
                <a:latin typeface="華康儷楷書" panose="03000509000000000000" pitchFamily="65" charset="-120"/>
                <a:ea typeface="華康儷楷書" panose="03000509000000000000" pitchFamily="65" charset="-120"/>
              </a:rPr>
              <a:t>起</a:t>
            </a:r>
            <a:r>
              <a:rPr lang="zh-TW" altLang="en-US" sz="2000" b="1" u="sng" kern="0" dirty="0">
                <a:solidFill>
                  <a:srgbClr val="0000FF"/>
                </a:solidFill>
                <a:latin typeface="華康儷楷書" panose="03000509000000000000" pitchFamily="65" charset="-120"/>
                <a:ea typeface="華康儷楷書" panose="03000509000000000000" pitchFamily="65" charset="-120"/>
              </a:rPr>
              <a:t>佳作</a:t>
            </a:r>
            <a:r>
              <a:rPr lang="zh-TW" altLang="en-US" sz="2000" kern="0" dirty="0" smtClean="0">
                <a:latin typeface="華康儷楷書" panose="03000509000000000000" pitchFamily="65" charset="-120"/>
                <a:ea typeface="華康儷楷書" panose="03000509000000000000" pitchFamily="65" charset="-120"/>
              </a:rPr>
              <a:t>獲獎</a:t>
            </a:r>
            <a:r>
              <a:rPr lang="zh-TW" altLang="en-US" sz="2000" kern="0" dirty="0">
                <a:latin typeface="華康儷楷書" panose="03000509000000000000" pitchFamily="65" charset="-120"/>
                <a:ea typeface="華康儷楷書" panose="03000509000000000000" pitchFamily="65" charset="-120"/>
              </a:rPr>
              <a:t>考生始適用</a:t>
            </a:r>
            <a:r>
              <a:rPr lang="en-US" altLang="zh-TW" sz="2000" kern="0" dirty="0">
                <a:latin typeface="華康儷楷書" panose="03000509000000000000" pitchFamily="65" charset="-120"/>
                <a:ea typeface="華康儷楷書" panose="03000509000000000000" pitchFamily="65" charset="-120"/>
              </a:rPr>
              <a:t>)</a:t>
            </a:r>
          </a:p>
        </p:txBody>
      </p:sp>
      <p:sp>
        <p:nvSpPr>
          <p:cNvPr id="11" name="Rectangle 106">
            <a:extLst>
              <a:ext uri="{FF2B5EF4-FFF2-40B4-BE49-F238E27FC236}">
                <a16:creationId xmlns:a16="http://schemas.microsoft.com/office/drawing/2014/main" xmlns="" id="{A44918D1-0710-487D-8D94-4698320F3D78}"/>
              </a:ext>
            </a:extLst>
          </p:cNvPr>
          <p:cNvSpPr>
            <a:spLocks noGrp="1" noChangeArrowheads="1"/>
          </p:cNvSpPr>
          <p:nvPr>
            <p:ph type="title" idx="4294967295"/>
          </p:nvPr>
        </p:nvSpPr>
        <p:spPr>
          <a:xfrm>
            <a:off x="871652" y="142875"/>
            <a:ext cx="9643947" cy="487363"/>
          </a:xfrm>
        </p:spPr>
        <p:txBody>
          <a:bodyPr>
            <a:normAutofit/>
          </a:body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a:solidFill>
                  <a:prstClr val="black"/>
                </a:solidFill>
                <a:latin typeface="華康儷楷書" panose="03000509000000000000" pitchFamily="65" charset="-120"/>
                <a:ea typeface="華康儷楷書" panose="03000509000000000000" pitchFamily="65" charset="-120"/>
              </a:rPr>
              <a:t>學年度重大變革</a:t>
            </a:r>
            <a:r>
              <a:rPr lang="zh-TW" altLang="en-US" sz="2100" b="1" spc="-75" dirty="0" smtClean="0">
                <a:solidFill>
                  <a:prstClr val="black"/>
                </a:solidFill>
                <a:latin typeface="華康儷楷書" panose="03000509000000000000" pitchFamily="65" charset="-120"/>
                <a:ea typeface="華康儷楷書" panose="03000509000000000000" pitchFamily="65" charset="-120"/>
              </a:rPr>
              <a:t>事項</a:t>
            </a:r>
            <a:r>
              <a:rPr lang="en-US" altLang="zh-TW"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smtClean="0">
                <a:solidFill>
                  <a:prstClr val="black"/>
                </a:solidFill>
                <a:latin typeface="華康儷楷書" panose="03000509000000000000" pitchFamily="65" charset="-120"/>
                <a:ea typeface="華康儷楷書" panose="03000509000000000000" pitchFamily="65" charset="-120"/>
              </a:rPr>
              <a:t>報名資格</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cxnSp>
        <p:nvCxnSpPr>
          <p:cNvPr id="4" name="直線接點 3"/>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xmlns="" val="2265986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38224" y="2259663"/>
            <a:ext cx="10944224" cy="4902200"/>
          </a:xfrm>
        </p:spPr>
        <p:txBody>
          <a:bodyPr>
            <a:normAutofit/>
          </a:bodyPr>
          <a:lstStyle/>
          <a:p>
            <a:pPr>
              <a:spcBef>
                <a:spcPts val="600"/>
              </a:spcBef>
              <a:buClr>
                <a:srgbClr val="FFB41D"/>
              </a:buClr>
              <a:buFont typeface="Wingdings" panose="05000000000000000000" pitchFamily="2" charset="2"/>
              <a:buChar char="u"/>
              <a:defRPr/>
            </a:pPr>
            <a:r>
              <a:rPr lang="zh-TW" altLang="en-US"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乙級技術士證之優待加</a:t>
            </a: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依各職類所對應之招生類別相關度增加甄審實得總</a:t>
            </a: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分</a:t>
            </a:r>
            <a:endParaRPr lang="en-US" altLang="zh-TW"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900" b="1" u="sng"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請</a:t>
            </a:r>
            <a:r>
              <a:rPr lang="zh-TW" altLang="en-US" sz="1900" b="1" u="sng"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考生審慎選報校系科（組）、學</a:t>
            </a:r>
            <a:r>
              <a:rPr lang="zh-TW" altLang="en-US" sz="1900" b="1" u="sng"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程</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spcBef>
                <a:spcPts val="600"/>
              </a:spcBef>
              <a:buClr>
                <a:srgbClr val="FFB41D"/>
              </a:buClr>
              <a:buFont typeface="Wingdings" panose="05000000000000000000" pitchFamily="2" charset="2"/>
              <a:buChar char="u"/>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職類之</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招生類別相關</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度，</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參閱</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招生簡章</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第</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3</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至</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21</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頁「</a:t>
            </a:r>
            <a:r>
              <a:rPr lang="zh-TW" altLang="en-US" sz="19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招生類別代碼名稱、適合甄審之技藝技能競賽優勝、技術士職種（類）及專技普考類科對照表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」或本委員會網站</a:t>
            </a:r>
            <a:r>
              <a:rPr lang="zh-TW" altLang="en-US" sz="19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簡章查詢</a:t>
            </a:r>
            <a:r>
              <a:rPr lang="zh-TW" altLang="en-US" sz="1900" b="1"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系統</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1200"/>
              </a:spcBef>
              <a:buClr>
                <a:srgbClr val="FFB41D"/>
              </a:buClr>
              <a:buNone/>
              <a:defRPr/>
            </a:pP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範例：</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考生</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領有「</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01100</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鑄造」乙級技術士</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證，此</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證照採計之招生</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類別</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高度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相關；在「</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汽車</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中度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在</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工設</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」採認為</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低度</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相關。</a:t>
            </a: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機械</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15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汽車</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9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spcBef>
                <a:spcPts val="600"/>
              </a:spcBef>
              <a:buClr>
                <a:srgbClr val="FFB41D"/>
              </a:buClr>
              <a:buNone/>
              <a:defRPr/>
            </a:pP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若</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乙生選擇</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、學程於招生類別「</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55</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工程</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」或「</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80</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工設</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」招生，其</a:t>
            </a:r>
            <a:r>
              <a:rPr lang="zh-TW" altLang="en-US" sz="1900" b="1" dirty="0">
                <a:latin typeface="華康儷楷書" panose="03000509000000000000" pitchFamily="65" charset="-120"/>
                <a:ea typeface="華康儷楷書" panose="03000509000000000000" pitchFamily="65" charset="-120"/>
                <a:cs typeface="Times New Roman" panose="02020603050405020304" pitchFamily="18" charset="0"/>
              </a:rPr>
              <a:t>優待加</a:t>
            </a:r>
            <a:r>
              <a:rPr lang="zh-TW" altLang="en-US" sz="1900" b="1" dirty="0" smtClean="0">
                <a:latin typeface="華康儷楷書" panose="03000509000000000000" pitchFamily="65" charset="-120"/>
                <a:ea typeface="華康儷楷書" panose="03000509000000000000" pitchFamily="65" charset="-120"/>
                <a:cs typeface="Times New Roman" panose="02020603050405020304" pitchFamily="18" charset="0"/>
              </a:rPr>
              <a:t>分比率</a:t>
            </a:r>
            <a:r>
              <a:rPr lang="zh-TW" altLang="en-US" sz="1900" dirty="0" smtClean="0">
                <a:latin typeface="華康儷楷書" panose="03000509000000000000" pitchFamily="65" charset="-120"/>
                <a:ea typeface="華康儷楷書" panose="03000509000000000000" pitchFamily="65" charset="-120"/>
                <a:cs typeface="Times New Roman" panose="02020603050405020304" pitchFamily="18" charset="0"/>
              </a:rPr>
              <a:t>為</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增加甄審實得總分</a:t>
            </a:r>
            <a:r>
              <a:rPr lang="en-US" altLang="zh-TW" sz="1900" b="1" dirty="0">
                <a:latin typeface="華康儷楷書" panose="03000509000000000000" pitchFamily="65" charset="-120"/>
                <a:ea typeface="華康儷楷書" panose="03000509000000000000" pitchFamily="65" charset="-120"/>
                <a:cs typeface="Times New Roman" panose="02020603050405020304" pitchFamily="18" charset="0"/>
              </a:rPr>
              <a:t>4%</a:t>
            </a:r>
            <a:r>
              <a:rPr lang="zh-TW" altLang="en-US" sz="1900" dirty="0">
                <a:latin typeface="華康儷楷書" panose="03000509000000000000" pitchFamily="65" charset="-120"/>
                <a:ea typeface="華康儷楷書" panose="03000509000000000000" pitchFamily="65" charset="-120"/>
                <a:cs typeface="Times New Roman" panose="02020603050405020304" pitchFamily="18" charset="0"/>
              </a:rPr>
              <a:t>。</a:t>
            </a:r>
          </a:p>
          <a:p>
            <a:pPr>
              <a:spcBef>
                <a:spcPts val="600"/>
              </a:spcBef>
              <a:buClr>
                <a:srgbClr val="FFB41D"/>
              </a:buClr>
              <a:buFont typeface="Wingdings" panose="05000000000000000000" pitchFamily="2" charset="2"/>
              <a:buChar char="u"/>
              <a:defRPr/>
            </a:pPr>
            <a:endParaRPr lang="en-US" altLang="zh-TW" sz="19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3560" name="圓角矩形 16"/>
          <p:cNvSpPr>
            <a:spLocks noChangeArrowheads="1"/>
          </p:cNvSpPr>
          <p:nvPr/>
        </p:nvSpPr>
        <p:spPr bwMode="auto">
          <a:xfrm>
            <a:off x="907319" y="916328"/>
            <a:ext cx="2428875"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4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
        <p:nvSpPr>
          <p:cNvPr id="3" name="矩形 2"/>
          <p:cNvSpPr/>
          <p:nvPr/>
        </p:nvSpPr>
        <p:spPr>
          <a:xfrm>
            <a:off x="1605819" y="1646604"/>
            <a:ext cx="6186309" cy="461665"/>
          </a:xfrm>
          <a:prstGeom prst="rect">
            <a:avLst/>
          </a:prstGeom>
        </p:spPr>
        <p:txBody>
          <a:bodyPr wrap="none">
            <a:spAutoFit/>
          </a:bodyPr>
          <a:lstStyle/>
          <a:p>
            <a:r>
              <a:rPr kumimoji="1" lang="en-US" altLang="zh-TW" sz="2400" b="1" dirty="0" smtClean="0">
                <a:solidFill>
                  <a:srgbClr val="0000CC"/>
                </a:solidFill>
                <a:latin typeface="華康儷楷書" panose="03000509000000000000" pitchFamily="65" charset="-120"/>
                <a:ea typeface="華康儷楷書" panose="03000509000000000000" pitchFamily="65" charset="-120"/>
              </a:rPr>
              <a:t>111.5.17</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二</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a:t>
            </a:r>
            <a:r>
              <a:rPr kumimoji="1" lang="en-US" altLang="zh-TW" sz="2400" b="1" dirty="0">
                <a:solidFill>
                  <a:srgbClr val="0000CC"/>
                </a:solidFill>
                <a:latin typeface="華康儷楷書" panose="03000509000000000000" pitchFamily="65" charset="-120"/>
                <a:ea typeface="華康儷楷書" panose="03000509000000000000" pitchFamily="65" charset="-120"/>
              </a:rPr>
              <a:t>~111.5.20(</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)17:00</a:t>
            </a:r>
            <a:r>
              <a:rPr kumimoji="1" lang="zh-TW" altLang="en-US" sz="2400" b="1" dirty="0" smtClean="0">
                <a:solidFill>
                  <a:srgbClr val="0000CC"/>
                </a:solidFill>
                <a:latin typeface="華康儷楷書" panose="03000509000000000000" pitchFamily="65" charset="-120"/>
                <a:ea typeface="華康儷楷書" panose="03000509000000000000" pitchFamily="65" charset="-120"/>
              </a:rPr>
              <a:t>止</a:t>
            </a:r>
            <a:endParaRPr kumimoji="1" lang="zh-TW" altLang="en-US" sz="2400" b="1" dirty="0">
              <a:solidFill>
                <a:srgbClr val="0000CC"/>
              </a:solidFill>
              <a:latin typeface="華康儷楷書" panose="03000509000000000000" pitchFamily="65" charset="-120"/>
              <a:ea typeface="華康儷楷書" panose="03000509000000000000" pitchFamily="65" charset="-120"/>
            </a:endParaRPr>
          </a:p>
        </p:txBody>
      </p:sp>
      <p:grpSp>
        <p:nvGrpSpPr>
          <p:cNvPr id="21" name="群組 20"/>
          <p:cNvGrpSpPr/>
          <p:nvPr/>
        </p:nvGrpSpPr>
        <p:grpSpPr>
          <a:xfrm>
            <a:off x="8469026" y="149528"/>
            <a:ext cx="3624195" cy="1533600"/>
            <a:chOff x="8360452" y="-1669195"/>
            <a:chExt cx="3624195" cy="1533600"/>
          </a:xfrm>
        </p:grpSpPr>
        <p:cxnSp>
          <p:nvCxnSpPr>
            <p:cNvPr id="22" name="直線單箭頭接點 8"/>
            <p:cNvCxnSpPr>
              <a:cxnSpLocks noChangeShapeType="1"/>
              <a:endCxn id="48"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3" name="圓角矩形 22"/>
            <p:cNvSpPr/>
            <p:nvPr/>
          </p:nvSpPr>
          <p:spPr bwMode="auto">
            <a:xfrm>
              <a:off x="8862596" y="-1669195"/>
              <a:ext cx="329640"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1" name="圓角矩形 40"/>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2" name="圓角矩形 41"/>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3" name="圓角矩形 42"/>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4" name="直線單箭頭接點 14"/>
            <p:cNvCxnSpPr>
              <a:cxnSpLocks noChangeShapeType="1"/>
              <a:stCxn id="23" idx="3"/>
              <a:endCxn id="25" idx="1"/>
            </p:cNvCxnSpPr>
            <p:nvPr/>
          </p:nvCxnSpPr>
          <p:spPr bwMode="auto">
            <a:xfrm>
              <a:off x="9192236" y="-902395"/>
              <a:ext cx="90489"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5"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6" name="直線單箭頭接點 16"/>
            <p:cNvCxnSpPr>
              <a:cxnSpLocks noChangeShapeType="1"/>
              <a:stCxn id="41" idx="3"/>
              <a:endCxn id="42"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7" name="直線單箭頭接點 17"/>
            <p:cNvCxnSpPr>
              <a:cxnSpLocks noChangeShapeType="1"/>
              <a:stCxn id="42" idx="3"/>
              <a:endCxn id="43"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8" name="圓角矩形 47"/>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51" name="圓角矩形 50"/>
            <p:cNvSpPr/>
            <p:nvPr/>
          </p:nvSpPr>
          <p:spPr bwMode="auto">
            <a:xfrm>
              <a:off x="9753235" y="-1669195"/>
              <a:ext cx="415313" cy="1532998"/>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674246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59614"/>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系統登入頁</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1290877" y="1493914"/>
            <a:ext cx="8145223" cy="5264922"/>
          </a:xfrm>
          <a:prstGeom prst="rect">
            <a:avLst/>
          </a:prstGeom>
        </p:spPr>
      </p:pic>
      <p:sp>
        <p:nvSpPr>
          <p:cNvPr id="7" name="直線圖說文字 1 6"/>
          <p:cNvSpPr/>
          <p:nvPr/>
        </p:nvSpPr>
        <p:spPr>
          <a:xfrm>
            <a:off x="9253415" y="2267938"/>
            <a:ext cx="2633785" cy="2083506"/>
          </a:xfrm>
          <a:prstGeom prst="borderCallout1">
            <a:avLst>
              <a:gd name="adj1" fmla="val 52084"/>
              <a:gd name="adj2" fmla="val -197"/>
              <a:gd name="adj3" fmla="val 118583"/>
              <a:gd name="adj4" fmla="val -3124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a:t>
            </a:r>
            <a:r>
              <a:rPr lang="zh-TW" altLang="en-US" sz="1600" b="1" dirty="0">
                <a:solidFill>
                  <a:srgbClr val="FFFF00"/>
                </a:solidFill>
                <a:latin typeface="微軟正黑體" panose="020B0604030504040204" pitchFamily="34" charset="-120"/>
                <a:ea typeface="微軟正黑體" panose="020B0604030504040204" pitchFamily="34" charset="-120"/>
              </a:rPr>
              <a:t>進入報名系統</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系統</a:t>
            </a:r>
            <a:r>
              <a:rPr lang="zh-TW" altLang="en-US" sz="1600" b="1" dirty="0">
                <a:solidFill>
                  <a:schemeClr val="bg1"/>
                </a:solidFill>
                <a:latin typeface="微軟正黑體" panose="020B0604030504040204" pitchFamily="34" charset="-120"/>
                <a:ea typeface="微軟正黑體" panose="020B0604030504040204" pitchFamily="34" charset="-120"/>
              </a:rPr>
              <a:t>將會自動檢核下列項目</a:t>
            </a: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1.</a:t>
            </a:r>
            <a:r>
              <a:rPr lang="zh-TW" altLang="en-US" sz="1600" b="1" dirty="0">
                <a:solidFill>
                  <a:schemeClr val="bg1"/>
                </a:solidFill>
                <a:latin typeface="微軟正黑體" panose="020B0604030504040204" pitchFamily="34" charset="-120"/>
                <a:ea typeface="微軟正黑體" panose="020B0604030504040204" pitchFamily="34" charset="-120"/>
              </a:rPr>
              <a:t>檢核是否已通過資格審查</a:t>
            </a: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2.</a:t>
            </a:r>
            <a:r>
              <a:rPr lang="zh-TW" altLang="en-US" sz="1600" b="1" dirty="0">
                <a:solidFill>
                  <a:schemeClr val="bg1"/>
                </a:solidFill>
                <a:latin typeface="微軟正黑體" panose="020B0604030504040204" pitchFamily="34" charset="-120"/>
                <a:ea typeface="微軟正黑體" panose="020B0604030504040204" pitchFamily="34" charset="-120"/>
              </a:rPr>
              <a:t>檢核輸入之個人資料是否  </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    正確</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3.</a:t>
            </a:r>
            <a:r>
              <a:rPr lang="zh-TW" altLang="en-US" sz="1600" b="1" dirty="0">
                <a:solidFill>
                  <a:schemeClr val="bg1"/>
                </a:solidFill>
                <a:latin typeface="微軟正黑體" panose="020B0604030504040204" pitchFamily="34" charset="-120"/>
                <a:ea typeface="微軟正黑體" panose="020B0604030504040204" pitchFamily="34" charset="-120"/>
              </a:rPr>
              <a:t>檢核是否已於其他招生管</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    道錄取報到</a:t>
            </a:r>
          </a:p>
        </p:txBody>
      </p:sp>
    </p:spTree>
    <p:extLst>
      <p:ext uri="{BB962C8B-B14F-4D97-AF65-F5344CB8AC3E}">
        <p14:creationId xmlns:p14="http://schemas.microsoft.com/office/powerpoint/2010/main" xmlns="" val="466525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確認資格審查資料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srcRect b="68600"/>
          <a:stretch/>
        </p:blipFill>
        <p:spPr>
          <a:xfrm>
            <a:off x="1249223" y="2043126"/>
            <a:ext cx="10619141" cy="2795221"/>
          </a:xfrm>
          <a:prstGeom prst="rect">
            <a:avLst/>
          </a:prstGeom>
          <a:ln>
            <a:solidFill>
              <a:schemeClr val="tx1"/>
            </a:solidFill>
          </a:ln>
        </p:spPr>
      </p:pic>
      <p:sp>
        <p:nvSpPr>
          <p:cNvPr id="7" name="直線圖說文字 1 6"/>
          <p:cNvSpPr/>
          <p:nvPr/>
        </p:nvSpPr>
        <p:spPr>
          <a:xfrm>
            <a:off x="4336374" y="5047778"/>
            <a:ext cx="7444091" cy="511112"/>
          </a:xfrm>
          <a:prstGeom prst="borderCallout1">
            <a:avLst>
              <a:gd name="adj1" fmla="val 52084"/>
              <a:gd name="adj2" fmla="val -197"/>
              <a:gd name="adj3" fmla="val -28869"/>
              <a:gd name="adj4" fmla="val -3827"/>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請確認考生姓名及持有競賽名稱、職種、優勝名次</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證照等級、發證日期是否正確</a:t>
            </a:r>
          </a:p>
        </p:txBody>
      </p:sp>
      <p:sp>
        <p:nvSpPr>
          <p:cNvPr id="11" name="矩形 10"/>
          <p:cNvSpPr/>
          <p:nvPr/>
        </p:nvSpPr>
        <p:spPr>
          <a:xfrm>
            <a:off x="1338123" y="3070091"/>
            <a:ext cx="10463823" cy="1799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252989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選填報名校系科</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組</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、學程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14725" y="1597590"/>
            <a:ext cx="6163606" cy="5049326"/>
          </a:xfrm>
          <a:prstGeom prst="rect">
            <a:avLst/>
          </a:prstGeom>
          <a:ln>
            <a:solidFill>
              <a:schemeClr val="accent6">
                <a:lumMod val="75000"/>
              </a:schemeClr>
            </a:solidFill>
          </a:ln>
        </p:spPr>
      </p:pic>
      <p:sp>
        <p:nvSpPr>
          <p:cNvPr id="14" name="文字方塊 13"/>
          <p:cNvSpPr txBox="1"/>
          <p:nvPr/>
        </p:nvSpPr>
        <p:spPr>
          <a:xfrm>
            <a:off x="8659110" y="5094985"/>
            <a:ext cx="3409722" cy="1077218"/>
          </a:xfrm>
          <a:prstGeom prst="rect">
            <a:avLst/>
          </a:prstGeom>
          <a:solidFill>
            <a:srgbClr val="C0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gn="just"/>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考生</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至多可報名</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程，但各校得限制考生僅能報名該校</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、學程</a:t>
            </a:r>
          </a:p>
        </p:txBody>
      </p:sp>
      <p:sp>
        <p:nvSpPr>
          <p:cNvPr id="15" name="直線圖說文字 1 14"/>
          <p:cNvSpPr/>
          <p:nvPr/>
        </p:nvSpPr>
        <p:spPr>
          <a:xfrm>
            <a:off x="8659110" y="1546497"/>
            <a:ext cx="3428945" cy="1533253"/>
          </a:xfrm>
          <a:prstGeom prst="borderCallout1">
            <a:avLst>
              <a:gd name="adj1" fmla="val 52084"/>
              <a:gd name="adj2" fmla="val -197"/>
              <a:gd name="adj3" fmla="val 113299"/>
              <a:gd name="adj4" fmla="val -25944"/>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Step1:</a:t>
            </a:r>
          </a:p>
          <a:p>
            <a:pPr algn="just">
              <a:spcBef>
                <a:spcPct val="0"/>
              </a:spcBef>
              <a:buClr>
                <a:schemeClr val="accent1"/>
              </a:buCl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請先選擇欲查詢校系</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、學程之學校，最多</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可同時選擇</a:t>
            </a:r>
            <a:r>
              <a:rPr lang="en-US" altLang="zh-TW" sz="1600" b="1" u="sng" dirty="0" smtClean="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600" b="1" u="sng" dirty="0">
                <a:solidFill>
                  <a:schemeClr val="accent4">
                    <a:lumMod val="60000"/>
                    <a:lumOff val="4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查詢</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報名之校系科組學程</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查詢</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下方顯示符合考生可</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申請之校系科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程資料</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6" name="直線圖說文字 1 15"/>
          <p:cNvSpPr/>
          <p:nvPr/>
        </p:nvSpPr>
        <p:spPr>
          <a:xfrm>
            <a:off x="8659110" y="3665399"/>
            <a:ext cx="3428944" cy="1093025"/>
          </a:xfrm>
          <a:prstGeom prst="borderCallout1">
            <a:avLst>
              <a:gd name="adj1" fmla="val 52084"/>
              <a:gd name="adj2" fmla="val -197"/>
              <a:gd name="adj3" fmla="val 85848"/>
              <a:gd name="adj4" fmla="val -77181"/>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Step2:</a:t>
            </a:r>
          </a:p>
          <a:p>
            <a:pPr>
              <a:spcBef>
                <a:spcPct val="0"/>
              </a:spcBef>
              <a:buClr>
                <a:schemeClr val="accent1"/>
              </a:buClr>
            </a:pP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系統將</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列出考生可申請之招生</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類別及校系科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程資料</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含</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名額</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、甄審</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費用、優待</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加分比率</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矩形 16"/>
          <p:cNvSpPr/>
          <p:nvPr/>
        </p:nvSpPr>
        <p:spPr>
          <a:xfrm>
            <a:off x="2514726" y="4138246"/>
            <a:ext cx="4179152" cy="10165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直線圖說文字 1 17"/>
          <p:cNvSpPr/>
          <p:nvPr/>
        </p:nvSpPr>
        <p:spPr>
          <a:xfrm>
            <a:off x="699383" y="4124761"/>
            <a:ext cx="1745367" cy="822946"/>
          </a:xfrm>
          <a:prstGeom prst="borderCallout1">
            <a:avLst>
              <a:gd name="adj1" fmla="val 59040"/>
              <a:gd name="adj2" fmla="val 99415"/>
              <a:gd name="adj3" fmla="val 145727"/>
              <a:gd name="adj4" fmla="val 239552"/>
            </a:avLst>
          </a:prstGeom>
          <a:solidFill>
            <a:srgbClr val="548235"/>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Step3:</a:t>
            </a:r>
          </a:p>
          <a:p>
            <a:pPr>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已選取校</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a:t>
            </a:r>
            <a:endPar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ct val="0"/>
              </a:spcBef>
              <a:buClr>
                <a:schemeClr val="accent1"/>
              </a:buClr>
            </a:pP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00206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選取↓</a:t>
            </a:r>
            <a:r>
              <a:rPr lang="en-US" altLang="zh-TW"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加入</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直線圖說文字 1 18"/>
          <p:cNvSpPr/>
          <p:nvPr/>
        </p:nvSpPr>
        <p:spPr>
          <a:xfrm>
            <a:off x="699383" y="5274846"/>
            <a:ext cx="2067264" cy="1044931"/>
          </a:xfrm>
          <a:prstGeom prst="borderCallout1">
            <a:avLst>
              <a:gd name="adj1" fmla="val 59040"/>
              <a:gd name="adj2" fmla="val 99415"/>
              <a:gd name="adj3" fmla="val 102875"/>
              <a:gd name="adj4" fmla="val 119954"/>
            </a:avLst>
          </a:prstGeom>
          <a:solidFill>
            <a:srgbClr val="54823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暫</a:t>
            </a:r>
            <a:r>
              <a:rPr lang="zh-TW" altLang="en-US" sz="1600"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存報名</a:t>
            </a:r>
            <a:r>
              <a:rPr lang="zh-TW" altLang="en-US" sz="1600" b="1"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可</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針對所選擇校系科</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、學程資料</a:t>
            </a:r>
            <a:r>
              <a:rPr lang="zh-TW" altLang="en-US" sz="1600"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暫存</a:t>
            </a:r>
          </a:p>
        </p:txBody>
      </p:sp>
      <p:sp>
        <p:nvSpPr>
          <p:cNvPr id="20" name="直角三角形 19">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22" name="八角星形 21">
            <a:extLst>
              <a:ext uri="{FF2B5EF4-FFF2-40B4-BE49-F238E27FC236}">
                <a16:creationId xmlns:a16="http://schemas.microsoft.com/office/drawing/2014/main" xmlns="" id="{A945BFC0-CA97-4DCA-93F7-35C63F428F2F}"/>
              </a:ext>
            </a:extLst>
          </p:cNvPr>
          <p:cNvSpPr/>
          <p:nvPr/>
        </p:nvSpPr>
        <p:spPr>
          <a:xfrm>
            <a:off x="8523439" y="3301665"/>
            <a:ext cx="360040" cy="344429"/>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80354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22296" y="1607345"/>
            <a:ext cx="9048853" cy="5049326"/>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資料確定送出</a:t>
            </a:r>
            <a:r>
              <a:rPr lang="en-US" altLang="zh-TW" sz="2000" b="1" dirty="0">
                <a:latin typeface="微軟正黑體" panose="020B0604030504040204" pitchFamily="34" charset="-120"/>
                <a:ea typeface="微軟正黑體" panose="020B0604030504040204" pitchFamily="34" charset="-120"/>
              </a:rPr>
              <a:t>(1/2)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1" name="直線圖說文字 1 10"/>
          <p:cNvSpPr/>
          <p:nvPr/>
        </p:nvSpPr>
        <p:spPr>
          <a:xfrm>
            <a:off x="9069659" y="4008698"/>
            <a:ext cx="2671302" cy="1160585"/>
          </a:xfrm>
          <a:prstGeom prst="borderCallout1">
            <a:avLst>
              <a:gd name="adj1" fmla="val 52084"/>
              <a:gd name="adj2" fmla="val -197"/>
              <a:gd name="adj3" fmla="val 213852"/>
              <a:gd name="adj4" fmla="val -11491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請按</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我要進行下一頁確定送出作業</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按鈕，進行確定送出作業。</a:t>
            </a:r>
          </a:p>
        </p:txBody>
      </p:sp>
      <p:sp>
        <p:nvSpPr>
          <p:cNvPr id="7" name="文字方塊 6"/>
          <p:cNvSpPr txBox="1"/>
          <p:nvPr/>
        </p:nvSpPr>
        <p:spPr>
          <a:xfrm>
            <a:off x="1242771" y="1550294"/>
            <a:ext cx="8371129" cy="412934"/>
          </a:xfrm>
          <a:prstGeom prst="rect">
            <a:avLst/>
          </a:prstGeom>
          <a:solidFill>
            <a:srgbClr val="FF0000"/>
          </a:solidFill>
          <a:ln>
            <a:solidFill>
              <a:srgbClr val="FF3399"/>
            </a:solidFill>
          </a:ln>
          <a:effectLst>
            <a:outerShdw blurRad="50800" dist="38100" dir="2700000" algn="tl" rotWithShape="0">
              <a:prstClr val="black">
                <a:alpha val="40000"/>
              </a:prstClr>
            </a:outerShdw>
          </a:effectLst>
        </p:spPr>
        <p:txBody>
          <a:bodyPr wrap="square" rtlCol="0">
            <a:spAutoFit/>
          </a:bodyPr>
          <a:lstStyle/>
          <a:p>
            <a:pPr>
              <a:lnSpc>
                <a:spcPts val="2500"/>
              </a:lnSpc>
              <a:spcBef>
                <a:spcPts val="200"/>
              </a:spcBef>
              <a:spcAft>
                <a:spcPts val="200"/>
              </a:spcAft>
            </a:pP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特別注意</a:t>
            </a:r>
            <a:r>
              <a:rPr lang="zh-TW" altLang="en-US" sz="16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：報名資料一經送出後，即不可再做修改，請考生審慎思考並確認後再行送出。</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78617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3"/>
          <a:stretch>
            <a:fillRect/>
          </a:stretch>
        </p:blipFill>
        <p:spPr>
          <a:xfrm>
            <a:off x="2974620" y="1803085"/>
            <a:ext cx="6866497" cy="3961750"/>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資料確定送出</a:t>
            </a:r>
            <a:r>
              <a:rPr lang="en-US" altLang="zh-TW" sz="2000" b="1" dirty="0">
                <a:latin typeface="微軟正黑體" panose="020B0604030504040204" pitchFamily="34" charset="-120"/>
                <a:ea typeface="微軟正黑體" panose="020B0604030504040204" pitchFamily="34" charset="-120"/>
              </a:rPr>
              <a:t>(2/2)</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a:stretch>
            <a:fillRect/>
          </a:stretch>
        </p:blipFill>
        <p:spPr>
          <a:xfrm>
            <a:off x="7371513" y="4287524"/>
            <a:ext cx="4247619" cy="1552381"/>
          </a:xfrm>
          <a:prstGeom prst="rect">
            <a:avLst/>
          </a:prstGeom>
          <a:ln w="38100">
            <a:solidFill>
              <a:srgbClr val="FF0000"/>
            </a:solidFill>
          </a:ln>
        </p:spPr>
      </p:pic>
      <p:sp>
        <p:nvSpPr>
          <p:cNvPr id="11" name="直線圖說文字 1 10"/>
          <p:cNvSpPr/>
          <p:nvPr/>
        </p:nvSpPr>
        <p:spPr>
          <a:xfrm>
            <a:off x="9495323" y="1375816"/>
            <a:ext cx="2646518" cy="827633"/>
          </a:xfrm>
          <a:prstGeom prst="borderCallout1">
            <a:avLst>
              <a:gd name="adj1" fmla="val 52084"/>
              <a:gd name="adj2" fmla="val -197"/>
              <a:gd name="adj3" fmla="val 140669"/>
              <a:gd name="adj4" fmla="val -1332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Step2:</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請仔細</a:t>
            </a:r>
            <a:r>
              <a:rPr lang="zh-TW" altLang="en-US" sz="1600" b="1" dirty="0">
                <a:solidFill>
                  <a:schemeClr val="bg1"/>
                </a:solidFill>
                <a:latin typeface="微軟正黑體" panose="020B0604030504040204" pitchFamily="34" charset="-120"/>
                <a:ea typeface="微軟正黑體" panose="020B0604030504040204" pitchFamily="34" charset="-120"/>
              </a:rPr>
              <a:t>檢查</a:t>
            </a:r>
            <a:r>
              <a:rPr lang="zh-TW" altLang="en-US" sz="1600" b="1" dirty="0" smtClean="0">
                <a:solidFill>
                  <a:schemeClr val="bg1"/>
                </a:solidFill>
                <a:latin typeface="微軟正黑體" panose="020B0604030504040204" pitchFamily="34" charset="-120"/>
                <a:ea typeface="微軟正黑體" panose="020B0604030504040204" pitchFamily="34" charset="-120"/>
              </a:rPr>
              <a:t>報名之校系科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、學程</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2" name="直線圖說文字 1 11"/>
          <p:cNvSpPr/>
          <p:nvPr/>
        </p:nvSpPr>
        <p:spPr>
          <a:xfrm>
            <a:off x="959121" y="5939228"/>
            <a:ext cx="7259697" cy="750939"/>
          </a:xfrm>
          <a:prstGeom prst="borderCallout1">
            <a:avLst>
              <a:gd name="adj1" fmla="val -30772"/>
              <a:gd name="adj2" fmla="val 54018"/>
              <a:gd name="adj3" fmla="val 387"/>
              <a:gd name="adj4" fmla="val 5005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a:solidFill>
                  <a:schemeClr val="bg1"/>
                </a:solidFill>
                <a:latin typeface="微軟正黑體" panose="020B0604030504040204" pitchFamily="34" charset="-120"/>
                <a:ea typeface="微軟正黑體" panose="020B0604030504040204" pitchFamily="34" charset="-120"/>
              </a:rPr>
              <a:t>Step3:</a:t>
            </a: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報名資料確認無誤，輸入個人「身分證號」、「出生年月日」及自設之「通行碼」和圖片數字驗證碼後，按</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確定送出</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確定送出後，不得修改</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4" name="向右箭號 3"/>
          <p:cNvSpPr/>
          <p:nvPr/>
        </p:nvSpPr>
        <p:spPr>
          <a:xfrm>
            <a:off x="6254172" y="5469757"/>
            <a:ext cx="926716" cy="2688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線圖說文字 1 9"/>
          <p:cNvSpPr/>
          <p:nvPr/>
        </p:nvSpPr>
        <p:spPr>
          <a:xfrm>
            <a:off x="959121" y="1638917"/>
            <a:ext cx="2536353" cy="677369"/>
          </a:xfrm>
          <a:prstGeom prst="borderCallout1">
            <a:avLst>
              <a:gd name="adj1" fmla="val 100086"/>
              <a:gd name="adj2" fmla="val 51665"/>
              <a:gd name="adj3" fmla="val 141056"/>
              <a:gd name="adj4" fmla="val 82349"/>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Step1:</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請詳閱注意事項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224323" y="4175030"/>
            <a:ext cx="2646518" cy="1563616"/>
          </a:xfrm>
          <a:prstGeom prst="rect">
            <a:avLst/>
          </a:prstGeom>
          <a:solidFill>
            <a:srgbClr val="C00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stStyle>
          <a:p>
            <a:pPr algn="l"/>
            <a:r>
              <a:rPr lang="en-US" altLang="zh-TW" dirty="0"/>
              <a:t>※</a:t>
            </a:r>
            <a:r>
              <a:rPr lang="zh-TW" altLang="en-US" dirty="0"/>
              <a:t>特別注意：</a:t>
            </a:r>
            <a:endParaRPr lang="en-US" altLang="zh-TW" dirty="0"/>
          </a:p>
          <a:p>
            <a:pPr algn="l"/>
            <a:r>
              <a:rPr lang="zh-TW" altLang="en-US" dirty="0"/>
              <a:t>報名資料一經送出後，即不可再做修改，請考生審慎思考並確認後再行送出。</a:t>
            </a:r>
            <a:endParaRPr lang="en-US" altLang="zh-TW" dirty="0"/>
          </a:p>
          <a:p>
            <a:pPr algn="l"/>
            <a:r>
              <a:rPr lang="zh-TW" altLang="en-US" dirty="0"/>
              <a:t>若要修改請按</a:t>
            </a:r>
            <a:r>
              <a:rPr lang="en-US" altLang="zh-TW" dirty="0"/>
              <a:t>『</a:t>
            </a:r>
            <a:r>
              <a:rPr lang="zh-TW" altLang="en-US" dirty="0">
                <a:solidFill>
                  <a:srgbClr val="FFFF00"/>
                </a:solidFill>
              </a:rPr>
              <a:t>取消</a:t>
            </a:r>
            <a:r>
              <a:rPr lang="en-US" altLang="zh-TW" dirty="0">
                <a:solidFill>
                  <a:srgbClr val="FFFF00"/>
                </a:solidFill>
              </a:rPr>
              <a:t>(</a:t>
            </a:r>
            <a:r>
              <a:rPr lang="zh-TW" altLang="en-US" dirty="0">
                <a:solidFill>
                  <a:srgbClr val="FFFF00"/>
                </a:solidFill>
              </a:rPr>
              <a:t>回上一頁修改</a:t>
            </a:r>
            <a:r>
              <a:rPr lang="en-US" altLang="zh-TW" dirty="0">
                <a:solidFill>
                  <a:srgbClr val="FFFF00"/>
                </a:solidFill>
              </a:rPr>
              <a:t>)</a:t>
            </a:r>
            <a:r>
              <a:rPr lang="en-US" altLang="zh-TW" dirty="0"/>
              <a:t>』</a:t>
            </a:r>
            <a:r>
              <a:rPr lang="zh-TW" altLang="en-US" dirty="0"/>
              <a:t>按鈕進行修改。</a:t>
            </a:r>
            <a:endParaRPr lang="en-US" altLang="zh-TW" dirty="0"/>
          </a:p>
        </p:txBody>
      </p:sp>
    </p:spTree>
    <p:extLst>
      <p:ext uri="{BB962C8B-B14F-4D97-AF65-F5344CB8AC3E}">
        <p14:creationId xmlns:p14="http://schemas.microsoft.com/office/powerpoint/2010/main" xmlns="" val="3810615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627604" y="834184"/>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列印相關報名表件</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3"/>
          <a:stretch>
            <a:fillRect/>
          </a:stretch>
        </p:blipFill>
        <p:spPr>
          <a:xfrm>
            <a:off x="1216400" y="1597590"/>
            <a:ext cx="9616757" cy="2789223"/>
          </a:xfrm>
          <a:prstGeom prst="rect">
            <a:avLst/>
          </a:prstGeom>
          <a:ln>
            <a:solidFill>
              <a:schemeClr val="tx1"/>
            </a:solidFill>
          </a:ln>
        </p:spPr>
      </p:pic>
      <p:sp>
        <p:nvSpPr>
          <p:cNvPr id="6" name="向右箭號 5"/>
          <p:cNvSpPr/>
          <p:nvPr/>
        </p:nvSpPr>
        <p:spPr>
          <a:xfrm>
            <a:off x="7259195" y="3128577"/>
            <a:ext cx="509879" cy="1470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角三角形 9">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sp>
        <p:nvSpPr>
          <p:cNvPr id="13" name="文字方塊 12"/>
          <p:cNvSpPr txBox="1"/>
          <p:nvPr/>
        </p:nvSpPr>
        <p:spPr>
          <a:xfrm>
            <a:off x="1216400" y="4806623"/>
            <a:ext cx="6552674" cy="176165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t>※</a:t>
            </a:r>
            <a:r>
              <a:rPr lang="zh-TW" altLang="en-US" dirty="0"/>
              <a:t>特別注意</a:t>
            </a:r>
            <a:r>
              <a:rPr lang="zh-TW" altLang="en-US" dirty="0" smtClean="0"/>
              <a:t>：</a:t>
            </a:r>
            <a:endParaRPr lang="en-US" altLang="zh-TW" dirty="0" smtClean="0"/>
          </a:p>
          <a:p>
            <a:pPr marL="285750" indent="-285750" algn="l">
              <a:buFont typeface="Wingdings" panose="05000000000000000000" pitchFamily="2" charset="2"/>
              <a:buChar char="u"/>
            </a:pPr>
            <a:r>
              <a:rPr lang="en-US" altLang="zh-TW" dirty="0" smtClean="0"/>
              <a:t>111</a:t>
            </a:r>
            <a:r>
              <a:rPr lang="zh-TW" altLang="en-US" dirty="0"/>
              <a:t>學年度指定項目甄審</a:t>
            </a:r>
            <a:r>
              <a:rPr lang="zh-TW" altLang="en-US" u="sng" dirty="0">
                <a:solidFill>
                  <a:srgbClr val="FFFF00"/>
                </a:solidFill>
              </a:rPr>
              <a:t>繳費方式</a:t>
            </a:r>
            <a:r>
              <a:rPr lang="zh-TW" altLang="en-US" dirty="0"/>
              <a:t>，由各甄審學校</a:t>
            </a:r>
            <a:r>
              <a:rPr lang="zh-TW" altLang="en-US" dirty="0" smtClean="0"/>
              <a:t>自訂</a:t>
            </a:r>
            <a:endParaRPr lang="en-US" altLang="zh-TW" dirty="0" smtClean="0"/>
          </a:p>
          <a:p>
            <a:pPr marL="285750" indent="-285750" algn="l">
              <a:buFont typeface="Wingdings" panose="05000000000000000000" pitchFamily="2" charset="2"/>
              <a:buChar char="u"/>
            </a:pPr>
            <a:r>
              <a:rPr lang="zh-TW" altLang="en-US" dirty="0" smtClean="0"/>
              <a:t>本</a:t>
            </a:r>
            <a:r>
              <a:rPr lang="zh-TW" altLang="en-US" dirty="0"/>
              <a:t>會網路報名系統</a:t>
            </a:r>
            <a:r>
              <a:rPr lang="zh-TW" altLang="en-US" dirty="0" smtClean="0"/>
              <a:t>不提供</a:t>
            </a:r>
            <a:r>
              <a:rPr lang="zh-TW" altLang="en-US" dirty="0"/>
              <a:t>考生郵政劃撥單列印</a:t>
            </a:r>
            <a:r>
              <a:rPr lang="zh-TW" altLang="en-US" dirty="0" smtClean="0"/>
              <a:t>功能</a:t>
            </a:r>
            <a:endParaRPr lang="en-US" altLang="zh-TW" dirty="0" smtClean="0"/>
          </a:p>
          <a:p>
            <a:pPr marL="285750" indent="-285750" algn="l">
              <a:buFont typeface="Wingdings" panose="05000000000000000000" pitchFamily="2" charset="2"/>
              <a:buChar char="u"/>
            </a:pPr>
            <a:r>
              <a:rPr lang="zh-TW" altLang="en-US" dirty="0" smtClean="0"/>
              <a:t>請</a:t>
            </a:r>
            <a:r>
              <a:rPr lang="zh-TW" altLang="en-US" dirty="0"/>
              <a:t>考生完成網路報名確定送出作業後，於各所報名之校系科（組）、學程所訂截止日前，</a:t>
            </a:r>
            <a:r>
              <a:rPr lang="zh-TW" altLang="en-US" u="sng" dirty="0">
                <a:solidFill>
                  <a:srgbClr val="FFFF00"/>
                </a:solidFill>
              </a:rPr>
              <a:t>依各校所訂方式繳交指定項目甄審費用</a:t>
            </a:r>
            <a:r>
              <a:rPr lang="zh-TW" altLang="en-US" dirty="0" smtClean="0"/>
              <a:t>；</a:t>
            </a:r>
            <a:endParaRPr lang="en-US" altLang="zh-TW" dirty="0" smtClean="0"/>
          </a:p>
          <a:p>
            <a:pPr marL="285750" indent="-285750" algn="l">
              <a:buFont typeface="Wingdings" panose="05000000000000000000" pitchFamily="2" charset="2"/>
              <a:buChar char="u"/>
            </a:pPr>
            <a:r>
              <a:rPr lang="zh-TW" altLang="en-US" dirty="0" smtClean="0"/>
              <a:t>未</a:t>
            </a:r>
            <a:r>
              <a:rPr lang="zh-TW" altLang="en-US" dirty="0"/>
              <a:t>依規定期限及方式完成繳交甄審費之考生，視同放棄參加指定項目甄審之</a:t>
            </a:r>
            <a:r>
              <a:rPr lang="zh-TW" altLang="en-US" dirty="0" smtClean="0"/>
              <a:t>資格</a:t>
            </a:r>
            <a:endParaRPr lang="en-US" altLang="zh-TW" dirty="0"/>
          </a:p>
        </p:txBody>
      </p:sp>
      <p:sp>
        <p:nvSpPr>
          <p:cNvPr id="15" name="八角星形 21">
            <a:extLst>
              <a:ext uri="{FF2B5EF4-FFF2-40B4-BE49-F238E27FC236}">
                <a16:creationId xmlns:a16="http://schemas.microsoft.com/office/drawing/2014/main" xmlns="" id="{A945BFC0-CA97-4DCA-93F7-35C63F428F2F}"/>
              </a:ext>
            </a:extLst>
          </p:cNvPr>
          <p:cNvSpPr/>
          <p:nvPr/>
        </p:nvSpPr>
        <p:spPr>
          <a:xfrm>
            <a:off x="3267564" y="951555"/>
            <a:ext cx="360040" cy="293733"/>
          </a:xfrm>
          <a:prstGeom prst="star8">
            <a:avLst>
              <a:gd name="adj" fmla="val 375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62301" y="2886394"/>
            <a:ext cx="2775448" cy="3705442"/>
          </a:xfrm>
          <a:prstGeom prst="rect">
            <a:avLst/>
          </a:prstGeom>
          <a:ln w="38100">
            <a:solidFill>
              <a:srgbClr val="FF0000"/>
            </a:solidFill>
          </a:ln>
        </p:spPr>
      </p:pic>
      <p:sp>
        <p:nvSpPr>
          <p:cNvPr id="14" name="Text Box 4">
            <a:extLst>
              <a:ext uri="{FF2B5EF4-FFF2-40B4-BE49-F238E27FC236}">
                <a16:creationId xmlns:a16="http://schemas.microsoft.com/office/drawing/2014/main" xmlns="" id="{7ADFED62-664C-48CE-8C65-8C45A429B407}"/>
              </a:ext>
            </a:extLst>
          </p:cNvPr>
          <p:cNvSpPr txBox="1">
            <a:spLocks noChangeArrowheads="1"/>
          </p:cNvSpPr>
          <p:nvPr/>
        </p:nvSpPr>
        <p:spPr bwMode="auto">
          <a:xfrm>
            <a:off x="8100887" y="5217876"/>
            <a:ext cx="2285516" cy="33855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algn="just">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zh-TW" altLang="en-US" dirty="0"/>
              <a:t>自行留存</a:t>
            </a:r>
          </a:p>
        </p:txBody>
      </p:sp>
    </p:spTree>
    <p:extLst>
      <p:ext uri="{BB962C8B-B14F-4D97-AF65-F5344CB8AC3E}">
        <p14:creationId xmlns:p14="http://schemas.microsoft.com/office/powerpoint/2010/main" xmlns="" val="1469589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1" y="841645"/>
            <a:ext cx="20572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網路報名</a:t>
            </a:r>
          </a:p>
        </p:txBody>
      </p:sp>
      <p:sp>
        <p:nvSpPr>
          <p:cNvPr id="9" name="Rectangle 2"/>
          <p:cNvSpPr txBox="1">
            <a:spLocks noChangeArrowheads="1"/>
          </p:cNvSpPr>
          <p:nvPr/>
        </p:nvSpPr>
        <p:spPr>
          <a:xfrm>
            <a:off x="3495474" y="84327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查詢各校</a:t>
            </a:r>
            <a:r>
              <a:rPr lang="zh-TW" altLang="en-US" sz="2000" b="1" dirty="0" smtClean="0">
                <a:latin typeface="微軟正黑體" panose="020B0604030504040204" pitchFamily="34" charset="-120"/>
                <a:ea typeface="微軟正黑體" panose="020B0604030504040204" pitchFamily="34" charset="-120"/>
              </a:rPr>
              <a:t>繳費狀態</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注意</a:t>
            </a:r>
          </a:p>
        </p:txBody>
      </p:sp>
      <p:pic>
        <p:nvPicPr>
          <p:cNvPr id="2" name="圖片 1"/>
          <p:cNvPicPr>
            <a:picLocks noChangeAspect="1"/>
          </p:cNvPicPr>
          <p:nvPr/>
        </p:nvPicPr>
        <p:blipFill rotWithShape="1">
          <a:blip r:embed="rId3">
            <a:extLst>
              <a:ext uri="{28A0092B-C50C-407E-A947-70E740481C1C}">
                <a14:useLocalDpi xmlns:a14="http://schemas.microsoft.com/office/drawing/2010/main" xmlns="" val="0"/>
              </a:ext>
            </a:extLst>
          </a:blip>
          <a:srcRect l="5417" t="28110" r="-2183" b="3844"/>
          <a:stretch/>
        </p:blipFill>
        <p:spPr>
          <a:xfrm>
            <a:off x="1067316" y="1543412"/>
            <a:ext cx="9864036" cy="4952584"/>
          </a:xfrm>
          <a:prstGeom prst="rect">
            <a:avLst/>
          </a:prstGeom>
          <a:ln>
            <a:solidFill>
              <a:schemeClr val="tx1"/>
            </a:solidFill>
          </a:ln>
        </p:spPr>
      </p:pic>
      <p:sp>
        <p:nvSpPr>
          <p:cNvPr id="5" name="矩形 4"/>
          <p:cNvSpPr/>
          <p:nvPr/>
        </p:nvSpPr>
        <p:spPr>
          <a:xfrm>
            <a:off x="9480884" y="1600463"/>
            <a:ext cx="882316" cy="15157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直線圖說文字 1 11"/>
          <p:cNvSpPr/>
          <p:nvPr/>
        </p:nvSpPr>
        <p:spPr>
          <a:xfrm>
            <a:off x="10638592" y="1361703"/>
            <a:ext cx="677108" cy="1989409"/>
          </a:xfrm>
          <a:prstGeom prst="borderCallout1">
            <a:avLst>
              <a:gd name="adj1" fmla="val 16622"/>
              <a:gd name="adj2" fmla="val -2908"/>
              <a:gd name="adj3" fmla="val 28051"/>
              <a:gd name="adj4" fmla="val -5112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點選可</a:t>
            </a:r>
            <a:r>
              <a:rPr lang="zh-TW" altLang="en-US" sz="1600" b="1" dirty="0">
                <a:solidFill>
                  <a:srgbClr val="FFFF00"/>
                </a:solidFill>
                <a:latin typeface="微軟正黑體" panose="020B0604030504040204" pitchFamily="34" charset="-120"/>
                <a:ea typeface="微軟正黑體" panose="020B0604030504040204" pitchFamily="34" charset="-120"/>
              </a:rPr>
              <a:t>查詢</a:t>
            </a:r>
            <a:endParaRPr lang="en-US" altLang="zh-TW" sz="1600" b="1" dirty="0">
              <a:solidFill>
                <a:srgbClr val="FFFF00"/>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該甄審學校</a:t>
            </a:r>
            <a:r>
              <a:rPr lang="zh-TW" altLang="en-US" sz="1600" b="1" dirty="0">
                <a:solidFill>
                  <a:srgbClr val="FFFF00"/>
                </a:solidFill>
                <a:latin typeface="微軟正黑體" panose="020B0604030504040204" pitchFamily="34" charset="-120"/>
                <a:ea typeface="微軟正黑體" panose="020B0604030504040204" pitchFamily="34" charset="-120"/>
              </a:rPr>
              <a:t>繳費方式</a:t>
            </a:r>
          </a:p>
        </p:txBody>
      </p:sp>
      <p:sp>
        <p:nvSpPr>
          <p:cNvPr id="14" name="文字方塊 13"/>
          <p:cNvSpPr txBox="1"/>
          <p:nvPr/>
        </p:nvSpPr>
        <p:spPr>
          <a:xfrm>
            <a:off x="5216405" y="5416741"/>
            <a:ext cx="6753345" cy="584775"/>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spcBef>
                <a:spcPct val="0"/>
              </a:spcBef>
              <a:buClr>
                <a:schemeClr val="accent1"/>
              </a:buClr>
              <a:defRPr sz="1600" b="1">
                <a:solidFill>
                  <a:schemeClr val="bg1"/>
                </a:solidFill>
                <a:latin typeface="微軟正黑體" panose="020B0604030504040204" pitchFamily="34" charset="-120"/>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altLang="zh-TW" dirty="0"/>
              <a:t>※</a:t>
            </a:r>
            <a:r>
              <a:rPr lang="zh-TW" altLang="en-US" dirty="0" smtClean="0"/>
              <a:t>特別</a:t>
            </a:r>
            <a:r>
              <a:rPr lang="zh-TW" altLang="en-US" dirty="0"/>
              <a:t>注意：各甄審學校繳費方式截止日期皆不同，</a:t>
            </a:r>
            <a:endParaRPr lang="en-US" altLang="zh-TW" dirty="0"/>
          </a:p>
          <a:p>
            <a:r>
              <a:rPr lang="zh-TW" altLang="en-US" dirty="0"/>
              <a:t>若於</a:t>
            </a:r>
            <a:r>
              <a:rPr lang="zh-TW" altLang="en-US" dirty="0">
                <a:solidFill>
                  <a:schemeClr val="accent4">
                    <a:lumMod val="60000"/>
                    <a:lumOff val="40000"/>
                  </a:schemeClr>
                </a:solidFill>
              </a:rPr>
              <a:t>截止日後</a:t>
            </a:r>
            <a:r>
              <a:rPr lang="zh-TW" altLang="en-US" dirty="0"/>
              <a:t>狀態仍為「未繳費」，請以電話聯絡報考之學校進行確認。</a:t>
            </a:r>
          </a:p>
        </p:txBody>
      </p:sp>
    </p:spTree>
    <p:extLst>
      <p:ext uri="{BB962C8B-B14F-4D97-AF65-F5344CB8AC3E}">
        <p14:creationId xmlns:p14="http://schemas.microsoft.com/office/powerpoint/2010/main" xmlns="" val="18496477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219200" y="1754188"/>
            <a:ext cx="10706100" cy="4933950"/>
          </a:xfrm>
        </p:spPr>
        <p:txBody>
          <a:bodyPr>
            <a:noAutofit/>
          </a:bodyPr>
          <a:lstStyle/>
          <a:p>
            <a:pPr>
              <a:buBlip>
                <a:blip r:embed="rId3"/>
              </a:buBlip>
              <a:defRPr/>
            </a:pP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學習歷程備審資料上傳</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時間</a:t>
            </a:r>
            <a:endParaRPr lang="en-US" altLang="zh-TW"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buNone/>
              <a:defRPr/>
            </a:pPr>
            <a:r>
              <a:rPr kumimoji="1" lang="en-US" altLang="zh-TW" sz="2400" b="1" dirty="0">
                <a:solidFill>
                  <a:srgbClr val="0000CC"/>
                </a:solidFill>
                <a:latin typeface="華康儷楷書" panose="03000509000000000000" pitchFamily="65" charset="-120"/>
                <a:ea typeface="華康儷楷書" panose="03000509000000000000" pitchFamily="65" charset="-120"/>
              </a:rPr>
              <a:t> 111.5.27(</a:t>
            </a:r>
            <a:r>
              <a:rPr kumimoji="1" lang="zh-TW" altLang="en-US" sz="2400" b="1" dirty="0">
                <a:solidFill>
                  <a:srgbClr val="0000CC"/>
                </a:solidFill>
                <a:latin typeface="華康儷楷書" panose="03000509000000000000" pitchFamily="65" charset="-120"/>
                <a:ea typeface="華康儷楷書" panose="03000509000000000000" pitchFamily="65" charset="-120"/>
              </a:rPr>
              <a:t>五</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起，每日</a:t>
            </a:r>
            <a:r>
              <a:rPr kumimoji="1" lang="en-US" altLang="zh-TW" sz="2400" b="1" dirty="0">
                <a:solidFill>
                  <a:srgbClr val="0000CC"/>
                </a:solidFill>
                <a:latin typeface="華康儷楷書" panose="03000509000000000000" pitchFamily="65" charset="-120"/>
                <a:ea typeface="華康儷楷書" panose="03000509000000000000" pitchFamily="65" charset="-120"/>
              </a:rPr>
              <a:t>8:00</a:t>
            </a:r>
            <a:r>
              <a:rPr kumimoji="1" lang="zh-TW" altLang="en-US" sz="2400" b="1" dirty="0">
                <a:solidFill>
                  <a:srgbClr val="0000CC"/>
                </a:solidFill>
                <a:latin typeface="華康儷楷書" panose="03000509000000000000" pitchFamily="65" charset="-120"/>
                <a:ea typeface="華康儷楷書" panose="03000509000000000000" pitchFamily="65" charset="-120"/>
              </a:rPr>
              <a:t>至</a:t>
            </a:r>
            <a:r>
              <a:rPr kumimoji="1" lang="en-US" altLang="zh-TW" sz="2400" b="1" dirty="0">
                <a:solidFill>
                  <a:srgbClr val="0000CC"/>
                </a:solidFill>
                <a:latin typeface="華康儷楷書" panose="03000509000000000000" pitchFamily="65" charset="-120"/>
                <a:ea typeface="華康儷楷書" panose="03000509000000000000" pitchFamily="65" charset="-120"/>
              </a:rPr>
              <a:t>21:00</a:t>
            </a:r>
            <a:r>
              <a:rPr kumimoji="1" lang="zh-TW" altLang="en-US" sz="2400" b="1" dirty="0">
                <a:solidFill>
                  <a:srgbClr val="0000CC"/>
                </a:solidFill>
                <a:latin typeface="華康儷楷書" panose="03000509000000000000" pitchFamily="65" charset="-120"/>
                <a:ea typeface="華康儷楷書" panose="03000509000000000000" pitchFamily="65" charset="-120"/>
              </a:rPr>
              <a:t>止</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r>
              <a:rPr kumimoji="1" lang="zh-TW" altLang="en-US" sz="2400" b="1" dirty="0">
                <a:solidFill>
                  <a:srgbClr val="0000CC"/>
                </a:solidFill>
                <a:latin typeface="華康儷楷書" panose="03000509000000000000" pitchFamily="65" charset="-120"/>
                <a:ea typeface="華康儷楷書" panose="03000509000000000000" pitchFamily="65" charset="-120"/>
              </a:rPr>
              <a:t>首日為</a:t>
            </a:r>
            <a:r>
              <a:rPr kumimoji="1" lang="en-US" altLang="zh-TW" sz="2400" b="1" dirty="0">
                <a:solidFill>
                  <a:srgbClr val="0000CC"/>
                </a:solidFill>
                <a:latin typeface="華康儷楷書" panose="03000509000000000000" pitchFamily="65" charset="-120"/>
                <a:ea typeface="華康儷楷書" panose="03000509000000000000" pitchFamily="65" charset="-120"/>
              </a:rPr>
              <a:t>10:00</a:t>
            </a:r>
            <a:r>
              <a:rPr kumimoji="1" lang="zh-TW" altLang="en-US" sz="2400" b="1" dirty="0">
                <a:solidFill>
                  <a:srgbClr val="0000CC"/>
                </a:solidFill>
                <a:latin typeface="華康儷楷書" panose="03000509000000000000" pitchFamily="65" charset="-120"/>
                <a:ea typeface="華康儷楷書" panose="03000509000000000000" pitchFamily="65" charset="-120"/>
              </a:rPr>
              <a:t>起至</a:t>
            </a:r>
            <a:r>
              <a:rPr kumimoji="1" lang="en-US" altLang="zh-TW" sz="2400" b="1" dirty="0">
                <a:solidFill>
                  <a:srgbClr val="0000CC"/>
                </a:solidFill>
                <a:latin typeface="華康儷楷書" panose="03000509000000000000" pitchFamily="65" charset="-120"/>
                <a:ea typeface="華康儷楷書" panose="03000509000000000000" pitchFamily="65" charset="-120"/>
              </a:rPr>
              <a:t>21:00</a:t>
            </a:r>
            <a:r>
              <a:rPr kumimoji="1" lang="zh-TW" altLang="en-US" sz="2400" b="1" dirty="0">
                <a:solidFill>
                  <a:srgbClr val="0000CC"/>
                </a:solidFill>
                <a:latin typeface="華康儷楷書" panose="03000509000000000000" pitchFamily="65" charset="-120"/>
                <a:ea typeface="華康儷楷書" panose="03000509000000000000" pitchFamily="65" charset="-120"/>
              </a:rPr>
              <a:t>止</a:t>
            </a:r>
            <a:r>
              <a:rPr kumimoji="1" lang="en-US" altLang="zh-TW" sz="2400" b="1" dirty="0">
                <a:solidFill>
                  <a:srgbClr val="0000CC"/>
                </a:solidFill>
                <a:latin typeface="華康儷楷書" panose="03000509000000000000" pitchFamily="65" charset="-120"/>
                <a:ea typeface="華康儷楷書" panose="03000509000000000000" pitchFamily="65" charset="-120"/>
              </a:rPr>
              <a:t>)</a:t>
            </a:r>
          </a:p>
          <a:p>
            <a:pPr marL="266700" indent="-266700" algn="just">
              <a:buFont typeface="+mj-lt"/>
              <a:buAutoNum type="arabicPeriod"/>
            </a:pP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各</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校系科</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、學程之學習歷程備審資料上傳暨繳費截止時間，請參閱本委員會網站「簡章查詢系統」之「各校系科</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、學程甄審條件</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上</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傳系統於每日</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21:00</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準時關閉，此時正進行上傳中之學習歷程備審資料將無法完成上傳，請考生特別注意，務必預留學習歷程備審資料上傳</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時間</a:t>
            </a:r>
            <a:endParaRPr lang="en-US" altLang="zh-TW" sz="18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0" indent="0" algn="just">
              <a:buNone/>
            </a:pP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a:buBlip>
                <a:blip r:embed="rId3"/>
              </a:buBlip>
              <a:defRPr/>
            </a:pP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各校系科（組）、學</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程學習</a:t>
            </a: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歷程備審</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資料</a:t>
            </a:r>
            <a:r>
              <a:rPr lang="zh-TW" altLang="en-US"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上傳</a:t>
            </a:r>
            <a:r>
              <a:rPr lang="zh-TW" altLang="en-US" sz="2200" b="1" dirty="0" smtClean="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rPr>
              <a:t>時</a:t>
            </a:r>
            <a:endParaRPr lang="en-US" altLang="zh-TW" sz="2200" b="1" dirty="0">
              <a:solidFill>
                <a:srgbClr val="00206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具有中央資料庫學習歷程檔案之考生，</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考生</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須就以「</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勾選清單方式使用中央資料庫學習歷程檔案</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」或「</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採用自行上傳</a:t>
            </a:r>
            <a:r>
              <a:rPr lang="en-US" altLang="zh-TW"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1800"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檔案選擇方式</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18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擇一</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方式繳交學習歷程備審資料</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457200" lvl="1" indent="0" algn="just">
              <a:buNone/>
            </a:pP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傳模式</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一經</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確定送出後，即不得再</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更改。上</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傳系統將依考生</a:t>
            </a:r>
            <a:r>
              <a:rPr lang="zh-TW" altLang="en-US" sz="14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選擇，提供</a:t>
            </a:r>
            <a:r>
              <a:rPr lang="zh-TW" altLang="en-US"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不同上傳模式，請考生審慎考慮。</a:t>
            </a:r>
            <a:endParaRPr lang="en-US" altLang="zh-TW" sz="14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不具有中央資料庫學習歷程檔案之考生，學習歷程備審資料一律以網路上傳</a:t>
            </a:r>
            <a:r>
              <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1800" dirty="0">
                <a:latin typeface="華康儷楷書" panose="03000509000000000000" pitchFamily="65" charset="-120"/>
                <a:ea typeface="華康儷楷書" panose="03000509000000000000" pitchFamily="65" charset="-120"/>
                <a:cs typeface="Times New Roman" panose="02020603050405020304" pitchFamily="18" charset="0"/>
              </a:rPr>
              <a:t>檔案方式繳交</a:t>
            </a:r>
            <a:r>
              <a:rPr lang="zh-TW" altLang="en-US" sz="18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2" name="圓角矩形 16"/>
          <p:cNvSpPr>
            <a:spLocks noChangeArrowheads="1"/>
          </p:cNvSpPr>
          <p:nvPr/>
        </p:nvSpPr>
        <p:spPr bwMode="auto">
          <a:xfrm>
            <a:off x="1169138" y="1034006"/>
            <a:ext cx="4510198"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網路上傳學習歷程備審資料</a:t>
            </a:r>
          </a:p>
        </p:txBody>
      </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grpSp>
        <p:nvGrpSpPr>
          <p:cNvPr id="20" name="群組 19"/>
          <p:cNvGrpSpPr/>
          <p:nvPr/>
        </p:nvGrpSpPr>
        <p:grpSpPr>
          <a:xfrm>
            <a:off x="8310481" y="149938"/>
            <a:ext cx="3624195" cy="1533600"/>
            <a:chOff x="8360452" y="-1669195"/>
            <a:chExt cx="3624195" cy="1533600"/>
          </a:xfrm>
        </p:grpSpPr>
        <p:cxnSp>
          <p:nvCxnSpPr>
            <p:cNvPr id="21"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6" name="圓角矩形 25"/>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7" name="圓角矩形 26"/>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5"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0"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1" name="直線單箭頭接點 16"/>
            <p:cNvCxnSpPr>
              <a:cxnSpLocks noChangeShapeType="1"/>
              <a:stCxn id="26" idx="3"/>
              <a:endCxn id="27"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7"/>
            <p:cNvCxnSpPr>
              <a:cxnSpLocks noChangeShapeType="1"/>
              <a:stCxn id="27"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51" name="圓角矩形 50"/>
            <p:cNvSpPr/>
            <p:nvPr/>
          </p:nvSpPr>
          <p:spPr bwMode="auto">
            <a:xfrm>
              <a:off x="9753235" y="-1669195"/>
              <a:ext cx="415313" cy="1532998"/>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bg1"/>
                  </a:solidFill>
                  <a:latin typeface="華康儷楷書" panose="03000509000000000000" pitchFamily="65" charset="-120"/>
                  <a:ea typeface="華康儷楷書" panose="03000509000000000000" pitchFamily="65" charset="-120"/>
                </a:rPr>
                <a:t>(</a:t>
              </a:r>
              <a:r>
                <a:rPr lang="zh-TW" altLang="en-US" sz="1400" dirty="0">
                  <a:solidFill>
                    <a:schemeClr val="bg1"/>
                  </a:solidFill>
                  <a:latin typeface="華康儷楷書" panose="03000509000000000000" pitchFamily="65" charset="-120"/>
                  <a:ea typeface="華康儷楷書" panose="03000509000000000000" pitchFamily="65" charset="-120"/>
                </a:rPr>
                <a:t>或勾選</a:t>
              </a:r>
              <a:r>
                <a:rPr lang="en-US" altLang="zh-TW" sz="1400" dirty="0">
                  <a:solidFill>
                    <a:schemeClr val="bg1"/>
                  </a:solidFill>
                  <a:latin typeface="華康儷楷書" panose="03000509000000000000" pitchFamily="65" charset="-120"/>
                  <a:ea typeface="華康儷楷書" panose="03000509000000000000" pitchFamily="65" charset="-120"/>
                </a:rPr>
                <a:t>)</a:t>
              </a:r>
              <a:endParaRPr lang="zh-TW" altLang="en-US" sz="1400" dirty="0">
                <a:solidFill>
                  <a:schemeClr val="bg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249108076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smtClean="0">
                <a:solidFill>
                  <a:prstClr val="black"/>
                </a:solidFill>
                <a:latin typeface="華康儷楷書" panose="03000509000000000000" pitchFamily="65" charset="-120"/>
                <a:ea typeface="華康儷楷書" panose="03000509000000000000" pitchFamily="65" charset="-120"/>
              </a:rPr>
              <a:t>貳、技優甄審入學招生作業流程</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
        <p:nvSpPr>
          <p:cNvPr id="55" name="圓角矩形 16"/>
          <p:cNvSpPr>
            <a:spLocks noChangeArrowheads="1"/>
          </p:cNvSpPr>
          <p:nvPr/>
        </p:nvSpPr>
        <p:spPr bwMode="auto">
          <a:xfrm>
            <a:off x="1169138" y="1034006"/>
            <a:ext cx="4510198" cy="578882"/>
          </a:xfrm>
          <a:prstGeom prst="roundRect">
            <a:avLst>
              <a:gd name="adj" fmla="val 16667"/>
            </a:avLst>
          </a:prstGeom>
          <a:ln>
            <a:noFill/>
          </a:ln>
          <a:extLst/>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網路上傳學習歷程備審資料</a:t>
            </a:r>
          </a:p>
        </p:txBody>
      </p:sp>
      <p:sp>
        <p:nvSpPr>
          <p:cNvPr id="21" name="Rectangle 3"/>
          <p:cNvSpPr txBox="1">
            <a:spLocks noChangeArrowheads="1"/>
          </p:cNvSpPr>
          <p:nvPr/>
        </p:nvSpPr>
        <p:spPr>
          <a:xfrm>
            <a:off x="1219200" y="1754188"/>
            <a:ext cx="10706100" cy="49339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just">
              <a:buFont typeface="+mj-lt"/>
              <a:buAutoNum type="arabicPeriod"/>
            </a:pP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上傳學習歷程備審資料一經確認後，即不得以任何理由要求修改，請考生務必審慎檢視上傳之資</a:t>
            </a:r>
            <a:r>
              <a:rPr lang="zh-TW" altLang="en-US"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料後再行確認；在確認送出前，上傳檔案如須更改時，可重傳修改，但須再次檢視後確認送出。</a:t>
            </a:r>
            <a:endParaRPr lang="en-US" altLang="zh-TW"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本委員會逕於各校系科</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、學程學習歷程備審資料上傳繳交截止時間後，將完成指定項目甄審費繳費考生之已上傳</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含已確認及未確認</a:t>
            </a:r>
            <a:r>
              <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學習歷程備審資料，轉送各甄審學校</a:t>
            </a:r>
            <a:endParaRPr lang="en-US" altLang="zh-TW" sz="2000" dirty="0" smtClean="0">
              <a:latin typeface="華康儷楷書" panose="03000509000000000000" pitchFamily="65" charset="-120"/>
              <a:ea typeface="華康儷楷書" panose="03000509000000000000" pitchFamily="65" charset="-120"/>
              <a:cs typeface="Times New Roman" panose="02020603050405020304" pitchFamily="18" charset="0"/>
            </a:endParaRPr>
          </a:p>
          <a:p>
            <a:pPr marL="266700" lvl="1" indent="-266700" algn="just">
              <a:buNone/>
            </a:pPr>
            <a:r>
              <a:rPr lang="zh-TW" altLang="en-US" sz="1800"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   前述未上傳任一學習歷程備審資料，或若僅有高級中等學校在校成績證明、修課紀錄，且該成績證明係由考生所屬就讀學校上傳者，均一律視同「考生未曾上傳學習歷程備審資料」，本委員會將不會把此份資料送至各大學</a:t>
            </a:r>
            <a:endParaRPr lang="en-US" altLang="zh-TW" sz="1600" dirty="0" smtClean="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endParaRPr>
          </a:p>
          <a:p>
            <a:pPr marL="266700" indent="-266700" algn="just">
              <a:buFont typeface="+mj-lt"/>
              <a:buAutoNum type="arabicPeriod"/>
            </a:pP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為避免自身權益受損，請考生務必詳閱「簡章查詢系統」之「各校系科</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、學程甄審條件</a:t>
            </a:r>
            <a:r>
              <a:rPr lang="zh-TW" altLang="en-US" sz="2000" dirty="0" smtClean="0">
                <a:latin typeface="華康儷楷書" panose="03000509000000000000" pitchFamily="65" charset="-120"/>
                <a:ea typeface="華康儷楷書" panose="03000509000000000000" pitchFamily="65" charset="-120"/>
                <a:cs typeface="Times New Roman" panose="02020603050405020304" pitchFamily="18" charset="0"/>
              </a:rPr>
              <a:t>」</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p:txBody>
      </p:sp>
      <p:grpSp>
        <p:nvGrpSpPr>
          <p:cNvPr id="20" name="群組 19"/>
          <p:cNvGrpSpPr/>
          <p:nvPr/>
        </p:nvGrpSpPr>
        <p:grpSpPr>
          <a:xfrm>
            <a:off x="8310481" y="149938"/>
            <a:ext cx="3624195" cy="1533600"/>
            <a:chOff x="8360452" y="-1669195"/>
            <a:chExt cx="3624195" cy="1533600"/>
          </a:xfrm>
        </p:grpSpPr>
        <p:cxnSp>
          <p:nvCxnSpPr>
            <p:cNvPr id="22" name="直線單箭頭接點 8"/>
            <p:cNvCxnSpPr>
              <a:cxnSpLocks noChangeShapeType="1"/>
              <a:endCxn id="33"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6" name="圓角矩形 25"/>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7" name="圓角矩形 26"/>
            <p:cNvSpPr/>
            <p:nvPr/>
          </p:nvSpPr>
          <p:spPr bwMode="auto">
            <a:xfrm>
              <a:off x="10735284" y="-1669195"/>
              <a:ext cx="357189" cy="1533600"/>
            </a:xfrm>
            <a:prstGeom prst="roundRect">
              <a:avLst/>
            </a:prstGeom>
            <a:solidFill>
              <a:srgbClr val="C5E0B4"/>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8" name="圓角矩形 27"/>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5"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0" name="直線單箭頭接點 15"/>
            <p:cNvCxnSpPr>
              <a:cxnSpLocks noChangeShapeType="1"/>
              <a:stCxn id="25"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1" name="直線單箭頭接點 16"/>
            <p:cNvCxnSpPr>
              <a:cxnSpLocks noChangeShapeType="1"/>
              <a:stCxn id="26" idx="3"/>
              <a:endCxn id="27"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7"/>
            <p:cNvCxnSpPr>
              <a:cxnSpLocks noChangeShapeType="1"/>
              <a:stCxn id="27" idx="3"/>
              <a:endCxn id="28"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3" name="圓角矩形 32"/>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9" name="圓角矩形 48"/>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0"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51" name="圓角矩形 50"/>
            <p:cNvSpPr/>
            <p:nvPr/>
          </p:nvSpPr>
          <p:spPr bwMode="auto">
            <a:xfrm>
              <a:off x="9753235" y="-1669195"/>
              <a:ext cx="415313" cy="1532998"/>
            </a:xfrm>
            <a:prstGeom prst="roundRect">
              <a:avLst/>
            </a:prstGeom>
            <a:solidFill>
              <a:srgbClr val="548235"/>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bg1"/>
                  </a:solidFill>
                  <a:latin typeface="華康儷楷書" panose="03000509000000000000" pitchFamily="65" charset="-120"/>
                  <a:ea typeface="華康儷楷書" panose="03000509000000000000" pitchFamily="65" charset="-120"/>
                </a:rPr>
                <a:t>(</a:t>
              </a:r>
              <a:r>
                <a:rPr lang="zh-TW" altLang="en-US" sz="1400" dirty="0">
                  <a:solidFill>
                    <a:schemeClr val="bg1"/>
                  </a:solidFill>
                  <a:latin typeface="華康儷楷書" panose="03000509000000000000" pitchFamily="65" charset="-120"/>
                  <a:ea typeface="華康儷楷書" panose="03000509000000000000" pitchFamily="65" charset="-120"/>
                </a:rPr>
                <a:t>或勾選</a:t>
              </a:r>
              <a:r>
                <a:rPr lang="en-US" altLang="zh-TW" sz="1400" dirty="0">
                  <a:solidFill>
                    <a:schemeClr val="bg1"/>
                  </a:solidFill>
                  <a:latin typeface="華康儷楷書" panose="03000509000000000000" pitchFamily="65" charset="-120"/>
                  <a:ea typeface="華康儷楷書" panose="03000509000000000000" pitchFamily="65" charset="-120"/>
                </a:rPr>
                <a:t>)</a:t>
              </a:r>
              <a:endParaRPr lang="zh-TW" altLang="en-US" sz="1400" dirty="0">
                <a:solidFill>
                  <a:schemeClr val="bg1"/>
                </a:solidFill>
                <a:latin typeface="華康儷楷書" panose="03000509000000000000" pitchFamily="65" charset="-120"/>
                <a:ea typeface="華康儷楷書" panose="03000509000000000000" pitchFamily="65" charset="-120"/>
              </a:endParaRPr>
            </a:p>
          </p:txBody>
        </p:sp>
        <p:cxnSp>
          <p:nvCxnSpPr>
            <p:cNvPr id="52" name="直線單箭頭接點 51"/>
            <p:cNvCxnSpPr>
              <a:cxnSpLocks noChangeShapeType="1"/>
              <a:stCxn id="51" idx="3"/>
            </p:cNvCxnSpPr>
            <p:nvPr/>
          </p:nvCxnSpPr>
          <p:spPr bwMode="auto">
            <a:xfrm>
              <a:off x="10168548" y="-902696"/>
              <a:ext cx="63677"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15081262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3647728" y="1487916"/>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endParaRPr lang="zh-TW" altLang="en-US" sz="3400" kern="0" dirty="0">
              <a:solidFill>
                <a:srgbClr val="7030A0"/>
              </a:solidFill>
              <a:latin typeface="華康儷楷書" panose="03000509000000000000" pitchFamily="65" charset="-120"/>
              <a:ea typeface="華康儷楷書" panose="03000509000000000000" pitchFamily="65" charset="-120"/>
            </a:endParaRPr>
          </a:p>
        </p:txBody>
      </p:sp>
      <p:sp>
        <p:nvSpPr>
          <p:cNvPr id="6" name="內容版面配置區 2"/>
          <p:cNvSpPr txBox="1">
            <a:spLocks/>
          </p:cNvSpPr>
          <p:nvPr/>
        </p:nvSpPr>
        <p:spPr bwMode="auto">
          <a:xfrm>
            <a:off x="1025912" y="780535"/>
            <a:ext cx="10851415" cy="5587782"/>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學習歷程備審資料一概以網路上傳方式繳交</a:t>
            </a:r>
            <a:endParaRPr lang="en-US" altLang="zh-TW" sz="2400" b="1"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a:latin typeface="華康儷楷書" panose="03000509000000000000" pitchFamily="65" charset="-120"/>
                <a:ea typeface="華康儷楷書" panose="03000509000000000000" pitchFamily="65" charset="-120"/>
              </a:rPr>
              <a:t>上傳截止日依「各校系科</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組</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、學程甄審條件」</a:t>
            </a:r>
            <a:r>
              <a:rPr lang="zh-TW" altLang="en-US" sz="2400" kern="0" dirty="0" smtClean="0">
                <a:latin typeface="華康儷楷書" panose="03000509000000000000" pitchFamily="65" charset="-120"/>
                <a:ea typeface="華康儷楷書" panose="03000509000000000000" pitchFamily="65" charset="-120"/>
              </a:rPr>
              <a:t>之</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smtClean="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學習歷程備審資料上傳暨繳費截止時間」</a:t>
            </a:r>
            <a:r>
              <a:rPr lang="zh-TW" altLang="en-US" sz="2400" kern="0" dirty="0" smtClean="0">
                <a:latin typeface="華康儷楷書" panose="03000509000000000000" pitchFamily="65" charset="-120"/>
                <a:ea typeface="華康儷楷書" panose="03000509000000000000" pitchFamily="65" charset="-120"/>
              </a:rPr>
              <a:t>辦理</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endParaRPr lang="en-US" altLang="zh-TW" sz="2400" kern="0" dirty="0">
              <a:latin typeface="華康儷楷書" panose="03000509000000000000" pitchFamily="65" charset="-120"/>
              <a:ea typeface="華康儷楷書" panose="03000509000000000000" pitchFamily="65" charset="-120"/>
            </a:endParaRPr>
          </a:p>
          <a:p>
            <a:pPr marL="265113" indent="-265113">
              <a:lnSpc>
                <a:spcPts val="2800"/>
              </a:lnSpc>
              <a:spcBef>
                <a:spcPts val="200"/>
              </a:spcBef>
              <a:spcAft>
                <a:spcPts val="200"/>
              </a:spcAft>
              <a:buFont typeface="+mj-lt"/>
              <a:buAutoNum type="arabicPeriod"/>
            </a:pPr>
            <a:r>
              <a:rPr lang="en-US" altLang="zh-TW" sz="2000" b="1" kern="0" dirty="0" smtClean="0">
                <a:solidFill>
                  <a:srgbClr val="FF0000"/>
                </a:solidFill>
                <a:latin typeface="華康儷楷書" panose="03000509000000000000" pitchFamily="65" charset="-120"/>
                <a:ea typeface="華康儷楷書" panose="03000509000000000000" pitchFamily="65" charset="-120"/>
              </a:rPr>
              <a:t>111</a:t>
            </a:r>
            <a:r>
              <a:rPr lang="zh-TW" altLang="en-US" sz="2000" b="1" kern="0" dirty="0">
                <a:solidFill>
                  <a:srgbClr val="FF0000"/>
                </a:solidFill>
                <a:latin typeface="華康儷楷書" panose="03000509000000000000" pitchFamily="65" charset="-120"/>
                <a:ea typeface="華康儷楷書" panose="03000509000000000000" pitchFamily="65" charset="-120"/>
              </a:rPr>
              <a:t>學年度起，參採考生就讀高級中等學校教育階段之學習歷程資料，作為指定項目甄審之備審資料</a:t>
            </a:r>
            <a:r>
              <a:rPr lang="zh-TW" altLang="en-US" sz="2000" b="1" kern="0" dirty="0" smtClean="0">
                <a:solidFill>
                  <a:srgbClr val="FF0000"/>
                </a:solidFill>
                <a:latin typeface="華康儷楷書" panose="03000509000000000000" pitchFamily="65" charset="-120"/>
                <a:ea typeface="華康儷楷書" panose="03000509000000000000" pitchFamily="65" charset="-120"/>
              </a:rPr>
              <a:t>審查</a:t>
            </a:r>
            <a:r>
              <a:rPr lang="zh-TW" altLang="zh-TW" sz="2000" b="1" kern="0" dirty="0">
                <a:solidFill>
                  <a:srgbClr val="0000CC"/>
                </a:solidFill>
                <a:latin typeface="華康儷楷書" panose="03000509000000000000" pitchFamily="65" charset="-120"/>
                <a:ea typeface="華康儷楷書" panose="03000509000000000000" pitchFamily="65" charset="-120"/>
              </a:rPr>
              <a:t>（以下稱學習歷程備審資料）</a:t>
            </a:r>
            <a:r>
              <a:rPr lang="zh-TW" altLang="en-US" sz="2000" kern="0" dirty="0" smtClean="0">
                <a:latin typeface="華康儷楷書" panose="03000509000000000000" pitchFamily="65" charset="-120"/>
                <a:ea typeface="華康儷楷書" panose="03000509000000000000" pitchFamily="65" charset="-120"/>
              </a:rPr>
              <a:t>。</a:t>
            </a:r>
            <a:r>
              <a:rPr lang="en-US" altLang="zh-TW" sz="2000" kern="0" dirty="0" smtClean="0">
                <a:latin typeface="華康儷楷書" panose="03000509000000000000" pitchFamily="65" charset="-120"/>
                <a:ea typeface="華康儷楷書" panose="03000509000000000000" pitchFamily="65" charset="-120"/>
              </a:rPr>
              <a:t/>
            </a:r>
            <a:br>
              <a:rPr lang="en-US" altLang="zh-TW" sz="2000" kern="0" dirty="0" smtClean="0">
                <a:latin typeface="華康儷楷書" panose="03000509000000000000" pitchFamily="65" charset="-120"/>
                <a:ea typeface="華康儷楷書" panose="03000509000000000000" pitchFamily="65" charset="-120"/>
              </a:rPr>
            </a:br>
            <a:r>
              <a:rPr lang="zh-TW" altLang="en-US" sz="2000" b="1" kern="0" dirty="0">
                <a:solidFill>
                  <a:srgbClr val="0000CC"/>
                </a:solidFill>
                <a:latin typeface="華康儷楷書" panose="03000509000000000000" pitchFamily="65" charset="-120"/>
                <a:ea typeface="華康儷楷書" panose="03000509000000000000" pitchFamily="65" charset="-120"/>
              </a:rPr>
              <a:t>學習歷程備審資料</a:t>
            </a:r>
            <a:r>
              <a:rPr lang="zh-TW" altLang="en-US" sz="2000" kern="0" dirty="0">
                <a:latin typeface="華康儷楷書" panose="03000509000000000000" pitchFamily="65" charset="-120"/>
                <a:ea typeface="華康儷楷書" panose="03000509000000000000" pitchFamily="65" charset="-120"/>
              </a:rPr>
              <a:t>包含「</a:t>
            </a:r>
            <a:r>
              <a:rPr lang="zh-TW" altLang="en-US" sz="2000" b="1" kern="0" dirty="0">
                <a:solidFill>
                  <a:srgbClr val="0000CC"/>
                </a:solidFill>
                <a:latin typeface="華康儷楷書" panose="03000509000000000000" pitchFamily="65" charset="-120"/>
                <a:ea typeface="華康儷楷書" panose="03000509000000000000" pitchFamily="65" charset="-120"/>
              </a:rPr>
              <a:t>修課紀錄</a:t>
            </a:r>
            <a:r>
              <a:rPr lang="zh-TW" altLang="en-US" sz="2000" kern="0" dirty="0">
                <a:latin typeface="華康儷楷書" panose="03000509000000000000" pitchFamily="65" charset="-120"/>
                <a:ea typeface="華康儷楷書" panose="03000509000000000000" pitchFamily="65" charset="-120"/>
              </a:rPr>
              <a:t>」、「</a:t>
            </a:r>
            <a:r>
              <a:rPr lang="zh-TW" altLang="en-US" sz="2000" b="1" kern="0" dirty="0">
                <a:solidFill>
                  <a:srgbClr val="0000CC"/>
                </a:solidFill>
                <a:latin typeface="華康儷楷書" panose="03000509000000000000" pitchFamily="65" charset="-120"/>
                <a:ea typeface="華康儷楷書" panose="03000509000000000000" pitchFamily="65" charset="-120"/>
              </a:rPr>
              <a:t>課程學習成果</a:t>
            </a:r>
            <a:r>
              <a:rPr lang="zh-TW" altLang="en-US" sz="2000" kern="0" dirty="0">
                <a:latin typeface="華康儷楷書" panose="03000509000000000000" pitchFamily="65" charset="-120"/>
                <a:ea typeface="華康儷楷書" panose="03000509000000000000" pitchFamily="65" charset="-120"/>
              </a:rPr>
              <a:t>」、「</a:t>
            </a:r>
            <a:r>
              <a:rPr lang="zh-TW" altLang="en-US" sz="2000" b="1" kern="0" dirty="0">
                <a:solidFill>
                  <a:srgbClr val="0000CC"/>
                </a:solidFill>
                <a:latin typeface="華康儷楷書" panose="03000509000000000000" pitchFamily="65" charset="-120"/>
                <a:ea typeface="華康儷楷書" panose="03000509000000000000" pitchFamily="65" charset="-120"/>
              </a:rPr>
              <a:t>多元表現</a:t>
            </a:r>
            <a:r>
              <a:rPr lang="zh-TW" altLang="en-US" sz="2000" kern="0" dirty="0">
                <a:latin typeface="華康儷楷書" panose="03000509000000000000" pitchFamily="65" charset="-120"/>
                <a:ea typeface="華康儷楷書" panose="03000509000000000000" pitchFamily="65" charset="-120"/>
              </a:rPr>
              <a:t>」及「</a:t>
            </a:r>
            <a:r>
              <a:rPr lang="zh-TW" altLang="en-US" sz="2000" b="1" kern="0" dirty="0">
                <a:solidFill>
                  <a:srgbClr val="0000CC"/>
                </a:solidFill>
                <a:latin typeface="華康儷楷書" panose="03000509000000000000" pitchFamily="65" charset="-120"/>
                <a:ea typeface="華康儷楷書" panose="03000509000000000000" pitchFamily="65" charset="-120"/>
              </a:rPr>
              <a:t>自行撰寫及上傳資料</a:t>
            </a:r>
            <a:r>
              <a:rPr lang="zh-TW" altLang="en-US" sz="2000" kern="0" dirty="0">
                <a:latin typeface="華康儷楷書" panose="03000509000000000000" pitchFamily="65" charset="-120"/>
                <a:ea typeface="華康儷楷書" panose="03000509000000000000" pitchFamily="65" charset="-120"/>
              </a:rPr>
              <a:t>」，採用網路上傳</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或勾選</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學習歷程備審資料，至所報名之校系科</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組</a:t>
            </a:r>
            <a:r>
              <a:rPr lang="en-US" altLang="zh-TW" sz="2000" kern="0" dirty="0">
                <a:latin typeface="華康儷楷書" panose="03000509000000000000" pitchFamily="65" charset="-120"/>
                <a:ea typeface="華康儷楷書" panose="03000509000000000000" pitchFamily="65" charset="-120"/>
              </a:rPr>
              <a:t>)</a:t>
            </a:r>
            <a:r>
              <a:rPr lang="zh-TW" altLang="en-US" sz="2000" kern="0" dirty="0">
                <a:latin typeface="華康儷楷書" panose="03000509000000000000" pitchFamily="65" charset="-120"/>
                <a:ea typeface="華康儷楷書" panose="03000509000000000000" pitchFamily="65" charset="-120"/>
              </a:rPr>
              <a:t>、學程審查；其中「</a:t>
            </a:r>
            <a:r>
              <a:rPr lang="zh-TW" altLang="en-US" sz="2000" b="1" kern="0" dirty="0">
                <a:solidFill>
                  <a:srgbClr val="FF0000"/>
                </a:solidFill>
                <a:latin typeface="華康儷楷書" panose="03000509000000000000" pitchFamily="65" charset="-120"/>
                <a:ea typeface="華康儷楷書" panose="03000509000000000000" pitchFamily="65" charset="-120"/>
              </a:rPr>
              <a:t>課程學習成果</a:t>
            </a:r>
            <a:r>
              <a:rPr lang="zh-TW" altLang="en-US" sz="2000" kern="0" dirty="0">
                <a:latin typeface="華康儷楷書" panose="03000509000000000000" pitchFamily="65" charset="-120"/>
                <a:ea typeface="華康儷楷書" panose="03000509000000000000" pitchFamily="65" charset="-120"/>
              </a:rPr>
              <a:t>」及「</a:t>
            </a:r>
            <a:r>
              <a:rPr lang="zh-TW" altLang="en-US" sz="2000" b="1" kern="0" dirty="0">
                <a:solidFill>
                  <a:srgbClr val="FF0000"/>
                </a:solidFill>
                <a:latin typeface="華康儷楷書" panose="03000509000000000000" pitchFamily="65" charset="-120"/>
                <a:ea typeface="華康儷楷書" panose="03000509000000000000" pitchFamily="65" charset="-120"/>
              </a:rPr>
              <a:t>多元表現</a:t>
            </a:r>
            <a:r>
              <a:rPr lang="zh-TW" altLang="en-US" sz="2000"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可經由考生同意及勾選後</a:t>
            </a:r>
            <a:r>
              <a:rPr lang="zh-TW" altLang="en-US" sz="2000" kern="0" dirty="0">
                <a:latin typeface="華康儷楷書" panose="03000509000000000000" pitchFamily="65" charset="-120"/>
                <a:ea typeface="華康儷楷書" panose="03000509000000000000" pitchFamily="65" charset="-120"/>
              </a:rPr>
              <a:t>，由「學習歷程中央資料庫」釋出考生之中央資料庫學習歷程檔案至本委員會，</a:t>
            </a:r>
            <a:r>
              <a:rPr lang="zh-TW" altLang="en-US" sz="2000" b="1" u="sng" kern="0" dirty="0">
                <a:latin typeface="華康儷楷書" panose="03000509000000000000" pitchFamily="65" charset="-120"/>
                <a:ea typeface="華康儷楷書" panose="03000509000000000000" pitchFamily="65" charset="-120"/>
              </a:rPr>
              <a:t>提供至申請之校系科</a:t>
            </a:r>
            <a:r>
              <a:rPr lang="en-US" altLang="zh-TW" sz="2000" b="1" u="sng"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組</a:t>
            </a:r>
            <a:r>
              <a:rPr lang="en-US" altLang="zh-TW" sz="2000" b="1" u="sng" kern="0" dirty="0">
                <a:latin typeface="華康儷楷書" panose="03000509000000000000" pitchFamily="65" charset="-120"/>
                <a:ea typeface="華康儷楷書" panose="03000509000000000000" pitchFamily="65" charset="-120"/>
              </a:rPr>
              <a:t>)</a:t>
            </a:r>
            <a:r>
              <a:rPr lang="zh-TW" altLang="en-US" sz="2000" b="1" u="sng" kern="0" dirty="0">
                <a:latin typeface="華康儷楷書" panose="03000509000000000000" pitchFamily="65" charset="-120"/>
                <a:ea typeface="華康儷楷書" panose="03000509000000000000" pitchFamily="65" charset="-120"/>
              </a:rPr>
              <a:t>、學程</a:t>
            </a:r>
            <a:r>
              <a:rPr lang="zh-TW" altLang="en-US" sz="2000" b="1" u="sng" kern="0" dirty="0" smtClean="0">
                <a:latin typeface="華康儷楷書" panose="03000509000000000000" pitchFamily="65" charset="-120"/>
                <a:ea typeface="華康儷楷書" panose="03000509000000000000" pitchFamily="65" charset="-120"/>
              </a:rPr>
              <a:t>審查</a:t>
            </a:r>
            <a:endParaRPr lang="en-US" altLang="zh-TW" sz="2000" b="1" u="sng" kern="0" dirty="0" smtClean="0">
              <a:latin typeface="華康儷楷書" panose="03000509000000000000" pitchFamily="65" charset="-120"/>
              <a:ea typeface="華康儷楷書" panose="03000509000000000000" pitchFamily="65" charset="-120"/>
            </a:endParaRPr>
          </a:p>
        </p:txBody>
      </p:sp>
      <p:cxnSp>
        <p:nvCxnSpPr>
          <p:cNvPr id="9" name="直線接點 8"/>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0" name="Rectangle 106">
            <a:extLst>
              <a:ext uri="{FF2B5EF4-FFF2-40B4-BE49-F238E27FC236}">
                <a16:creationId xmlns:a16="http://schemas.microsoft.com/office/drawing/2014/main" xmlns="" id="{A44918D1-0710-487D-8D94-4698320F3D78}"/>
              </a:ext>
            </a:extLst>
          </p:cNvPr>
          <p:cNvSpPr txBox="1">
            <a:spLocks noChangeArrowheads="1"/>
          </p:cNvSpPr>
          <p:nvPr/>
        </p:nvSpPr>
        <p:spPr>
          <a:xfrm>
            <a:off x="871652" y="142875"/>
            <a:ext cx="9643947" cy="48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學年度重大變革事項</a:t>
            </a:r>
            <a:r>
              <a:rPr lang="en-US" altLang="zh-TW"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學習歷程（</a:t>
            </a:r>
            <a:r>
              <a:rPr lang="en-US" altLang="zh-TW" sz="2100" b="1" spc="-75" dirty="0" smtClean="0">
                <a:solidFill>
                  <a:prstClr val="black"/>
                </a:solidFill>
                <a:latin typeface="華康儷楷書" panose="03000509000000000000" pitchFamily="65" charset="-120"/>
                <a:ea typeface="華康儷楷書" panose="03000509000000000000" pitchFamily="65" charset="-120"/>
              </a:rPr>
              <a:t>EP</a:t>
            </a:r>
            <a:r>
              <a:rPr lang="zh-TW" altLang="en-US" sz="2100" b="1" spc="-75" dirty="0" smtClean="0">
                <a:solidFill>
                  <a:prstClr val="black"/>
                </a:solidFill>
                <a:latin typeface="華康儷楷書" panose="03000509000000000000" pitchFamily="65" charset="-120"/>
                <a:ea typeface="華康儷楷書" panose="03000509000000000000" pitchFamily="65" charset="-120"/>
              </a:rPr>
              <a:t>）</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xmlns="" val="14145349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1798133" y="1806573"/>
            <a:ext cx="9133219" cy="4522038"/>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53291" y="1051156"/>
            <a:ext cx="832920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登入畫面</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直線圖說文字 1 5"/>
          <p:cNvSpPr/>
          <p:nvPr/>
        </p:nvSpPr>
        <p:spPr>
          <a:xfrm>
            <a:off x="8256859" y="3375610"/>
            <a:ext cx="3477941" cy="878890"/>
          </a:xfrm>
          <a:prstGeom prst="borderCallout1">
            <a:avLst>
              <a:gd name="adj1" fmla="val 52084"/>
              <a:gd name="adj2" fmla="val -197"/>
              <a:gd name="adj3" fmla="val 109757"/>
              <a:gd name="adj4" fmla="val -21113"/>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a:t>
            </a:r>
            <a:r>
              <a:rPr lang="zh-TW" altLang="zh-TW" sz="1600" b="1" dirty="0">
                <a:solidFill>
                  <a:schemeClr val="bg1"/>
                </a:solidFill>
                <a:latin typeface="微軟正黑體" panose="020B0604030504040204" pitchFamily="34" charset="-120"/>
                <a:ea typeface="微軟正黑體" panose="020B0604030504040204" pitchFamily="34" charset="-120"/>
              </a:rPr>
              <a:t>輸入個人「身分證號」、「出生年月日」</a:t>
            </a:r>
            <a:r>
              <a:rPr lang="zh-TW"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考生</a:t>
            </a:r>
            <a:r>
              <a:rPr lang="zh-TW" altLang="zh-TW" sz="1600" b="1" dirty="0" smtClean="0">
                <a:solidFill>
                  <a:schemeClr val="bg1"/>
                </a:solidFill>
                <a:latin typeface="微軟正黑體" panose="020B0604030504040204" pitchFamily="34" charset="-120"/>
                <a:ea typeface="微軟正黑體" panose="020B0604030504040204" pitchFamily="34" charset="-120"/>
              </a:rPr>
              <a:t>自</a:t>
            </a:r>
            <a:r>
              <a:rPr lang="zh-TW" altLang="en-US" sz="1600" b="1" dirty="0" smtClean="0">
                <a:solidFill>
                  <a:schemeClr val="bg1"/>
                </a:solidFill>
                <a:latin typeface="微軟正黑體" panose="020B0604030504040204" pitchFamily="34" charset="-120"/>
                <a:ea typeface="微軟正黑體" panose="020B0604030504040204" pitchFamily="34" charset="-120"/>
              </a:rPr>
              <a:t>行</a:t>
            </a:r>
            <a:r>
              <a:rPr lang="zh-TW" altLang="zh-TW" sz="1600" b="1" dirty="0" smtClean="0">
                <a:solidFill>
                  <a:schemeClr val="bg1"/>
                </a:solidFill>
                <a:latin typeface="微軟正黑體" panose="020B0604030504040204" pitchFamily="34" charset="-120"/>
                <a:ea typeface="微軟正黑體" panose="020B0604030504040204" pitchFamily="34" charset="-120"/>
              </a:rPr>
              <a:t>設</a:t>
            </a:r>
            <a:r>
              <a:rPr lang="zh-TW" altLang="en-US" sz="1600" b="1" dirty="0" smtClean="0">
                <a:solidFill>
                  <a:schemeClr val="bg1"/>
                </a:solidFill>
                <a:latin typeface="微軟正黑體" panose="020B0604030504040204" pitchFamily="34" charset="-120"/>
                <a:ea typeface="微軟正黑體" panose="020B0604030504040204" pitchFamily="34" charset="-120"/>
              </a:rPr>
              <a:t>定</a:t>
            </a:r>
            <a:r>
              <a:rPr lang="zh-TW" altLang="zh-TW" sz="1600" b="1" dirty="0" smtClean="0">
                <a:solidFill>
                  <a:schemeClr val="bg1"/>
                </a:solidFill>
                <a:latin typeface="微軟正黑體" panose="020B0604030504040204" pitchFamily="34" charset="-120"/>
                <a:ea typeface="微軟正黑體" panose="020B0604030504040204" pitchFamily="34" charset="-120"/>
              </a:rPr>
              <a:t>之</a:t>
            </a:r>
            <a:r>
              <a:rPr lang="zh-TW" altLang="zh-TW" sz="1600" b="1" dirty="0">
                <a:solidFill>
                  <a:schemeClr val="bg1"/>
                </a:solidFill>
                <a:latin typeface="微軟正黑體" panose="020B0604030504040204" pitchFamily="34" charset="-120"/>
                <a:ea typeface="微軟正黑體" panose="020B0604030504040204" pitchFamily="34" charset="-120"/>
              </a:rPr>
              <a:t>「通行碼」及畫面「驗證碼」</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xmlns="" val="780563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582636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95660" y="1653008"/>
            <a:ext cx="6056068" cy="5063146"/>
          </a:xfrm>
          <a:prstGeom prst="rect">
            <a:avLst/>
          </a:prstGeom>
          <a:ln>
            <a:solidFill>
              <a:schemeClr val="tx1"/>
            </a:solidFill>
          </a:ln>
        </p:spPr>
      </p:pic>
      <p:sp>
        <p:nvSpPr>
          <p:cNvPr id="7" name="Rectangle 2"/>
          <p:cNvSpPr txBox="1">
            <a:spLocks noChangeArrowheads="1"/>
          </p:cNvSpPr>
          <p:nvPr/>
        </p:nvSpPr>
        <p:spPr>
          <a:xfrm>
            <a:off x="7184571" y="1060253"/>
            <a:ext cx="808857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隱私權保護政策聲明</a:t>
            </a:r>
          </a:p>
        </p:txBody>
      </p:sp>
      <p:sp>
        <p:nvSpPr>
          <p:cNvPr id="13" name="直角三角形 12">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5" name="直線圖說文字 1 14"/>
          <p:cNvSpPr/>
          <p:nvPr/>
        </p:nvSpPr>
        <p:spPr>
          <a:xfrm>
            <a:off x="7372350" y="4326013"/>
            <a:ext cx="4552949" cy="957187"/>
          </a:xfrm>
          <a:prstGeom prst="borderCallout1">
            <a:avLst>
              <a:gd name="adj1" fmla="val 52084"/>
              <a:gd name="adj2" fmla="val -197"/>
              <a:gd name="adj3" fmla="val 226845"/>
              <a:gd name="adj4" fmla="val -58780"/>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請考生詳閱</a:t>
            </a:r>
            <a:r>
              <a:rPr lang="zh-TW" altLang="en-US" sz="1600" b="1" dirty="0" smtClean="0">
                <a:solidFill>
                  <a:schemeClr val="bg1"/>
                </a:solidFill>
                <a:latin typeface="微軟正黑體" panose="020B0604030504040204" pitchFamily="34" charset="-120"/>
                <a:ea typeface="微軟正黑體" panose="020B0604030504040204" pitchFamily="34" charset="-120"/>
              </a:rPr>
              <a:t>後，勾</a:t>
            </a:r>
            <a:r>
              <a:rPr lang="zh-TW" altLang="en-US" sz="1600" b="1" dirty="0">
                <a:solidFill>
                  <a:schemeClr val="bg1"/>
                </a:solidFill>
                <a:latin typeface="微軟正黑體" panose="020B0604030504040204" pitchFamily="34" charset="-120"/>
                <a:ea typeface="微軟正黑體" panose="020B0604030504040204" pitchFamily="34" charset="-120"/>
              </a:rPr>
              <a:t>選「</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同意提供本人之個人資料予技專校院招生委員會作為招生相關工作目的使用</a:t>
            </a:r>
            <a:r>
              <a:rPr lang="zh-TW" altLang="en-US" sz="1600" b="1" dirty="0">
                <a:solidFill>
                  <a:schemeClr val="bg1"/>
                </a:solidFill>
                <a:latin typeface="微軟正黑體" panose="020B0604030504040204" pitchFamily="34" charset="-120"/>
                <a:ea typeface="微軟正黑體" panose="020B0604030504040204" pitchFamily="34" charset="-120"/>
              </a:rPr>
              <a:t>」後，按下</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同意</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a:t>
            </a: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xmlns="" val="1653805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貳、重要注意事項</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技優甄審入學招生流程</a:t>
            </a:r>
          </a:p>
        </p:txBody>
      </p:sp>
      <p:sp>
        <p:nvSpPr>
          <p:cNvPr id="9" name="Rectangle 2"/>
          <p:cNvSpPr txBox="1">
            <a:spLocks noChangeArrowheads="1"/>
          </p:cNvSpPr>
          <p:nvPr/>
        </p:nvSpPr>
        <p:spPr>
          <a:xfrm>
            <a:off x="5826369" y="841645"/>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2485" y="1558344"/>
            <a:ext cx="7018704" cy="5299656"/>
          </a:xfrm>
          <a:prstGeom prst="rect">
            <a:avLst/>
          </a:prstGeom>
          <a:ln>
            <a:solidFill>
              <a:schemeClr val="tx1"/>
            </a:solidFill>
          </a:ln>
        </p:spPr>
      </p:pic>
      <p:sp>
        <p:nvSpPr>
          <p:cNvPr id="7" name="Rectangle 2"/>
          <p:cNvSpPr txBox="1">
            <a:spLocks noChangeArrowheads="1"/>
          </p:cNvSpPr>
          <p:nvPr/>
        </p:nvSpPr>
        <p:spPr>
          <a:xfrm>
            <a:off x="7184571" y="1018708"/>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閱讀注意事項</a:t>
            </a:r>
          </a:p>
        </p:txBody>
      </p:sp>
      <p:sp>
        <p:nvSpPr>
          <p:cNvPr id="11" name="直線圖說文字 1 10"/>
          <p:cNvSpPr/>
          <p:nvPr/>
        </p:nvSpPr>
        <p:spPr>
          <a:xfrm>
            <a:off x="8254576" y="4301039"/>
            <a:ext cx="3755227" cy="855161"/>
          </a:xfrm>
          <a:prstGeom prst="borderCallout1">
            <a:avLst>
              <a:gd name="adj1" fmla="val 52084"/>
              <a:gd name="adj2" fmla="val -197"/>
              <a:gd name="adj3" fmla="val 225564"/>
              <a:gd name="adj4" fmla="val -53999"/>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請考生</a:t>
            </a:r>
            <a:r>
              <a:rPr lang="zh-TW" altLang="en-US" sz="1600" b="1" dirty="0" smtClean="0">
                <a:solidFill>
                  <a:schemeClr val="bg1"/>
                </a:solidFill>
                <a:latin typeface="微軟正黑體" panose="020B0604030504040204" pitchFamily="34" charset="-120"/>
                <a:ea typeface="微軟正黑體" panose="020B0604030504040204" pitchFamily="34" charset="-120"/>
              </a:rPr>
              <a:t>詳閱後，勾</a:t>
            </a:r>
            <a:r>
              <a:rPr lang="zh-TW" altLang="en-US" sz="1600" b="1" dirty="0">
                <a:solidFill>
                  <a:schemeClr val="bg1"/>
                </a:solidFill>
                <a:latin typeface="微軟正黑體" panose="020B0604030504040204" pitchFamily="34" charset="-120"/>
                <a:ea typeface="微軟正黑體" panose="020B0604030504040204" pitchFamily="34" charset="-120"/>
              </a:rPr>
              <a:t>選「</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我已了解，開始進行學習歷程備審資料勾選或上傳</a:t>
            </a:r>
            <a:r>
              <a:rPr lang="zh-TW" altLang="en-US" sz="1600" b="1" dirty="0">
                <a:solidFill>
                  <a:schemeClr val="bg1"/>
                </a:solidFill>
                <a:latin typeface="微軟正黑體" panose="020B0604030504040204" pitchFamily="34" charset="-120"/>
                <a:ea typeface="微軟正黑體" panose="020B0604030504040204" pitchFamily="34" charset="-120"/>
              </a:rPr>
              <a:t>」後，按下</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確定</a:t>
            </a:r>
            <a:r>
              <a:rPr lang="zh-TW" altLang="en-US" sz="1600" b="1" dirty="0">
                <a:solidFill>
                  <a:schemeClr val="bg1"/>
                </a:solidFill>
                <a:latin typeface="微軟正黑體" panose="020B0604030504040204" pitchFamily="34" charset="-120"/>
                <a:ea typeface="微軟正黑體" panose="020B0604030504040204" pitchFamily="34" charset="-120"/>
              </a:rPr>
              <a:t>按鈕，繼續登錄作業。</a:t>
            </a:r>
          </a:p>
        </p:txBody>
      </p:sp>
      <p:sp>
        <p:nvSpPr>
          <p:cNvPr id="14" name="直角三角形 13">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0" name="圓角矩形 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xmlns="" val="3048041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7" name="Rectangle 2"/>
          <p:cNvSpPr txBox="1">
            <a:spLocks noChangeArrowheads="1"/>
          </p:cNvSpPr>
          <p:nvPr/>
        </p:nvSpPr>
        <p:spPr>
          <a:xfrm>
            <a:off x="7282069" y="1063003"/>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個人報名資料核對</a:t>
            </a:r>
          </a:p>
        </p:txBody>
      </p:sp>
      <p:sp>
        <p:nvSpPr>
          <p:cNvPr id="10" name="直角三角形 9">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3"/>
          <a:stretch>
            <a:fillRect/>
          </a:stretch>
        </p:blipFill>
        <p:spPr>
          <a:xfrm>
            <a:off x="1272151" y="2902647"/>
            <a:ext cx="9560949" cy="3619286"/>
          </a:xfrm>
          <a:prstGeom prst="rect">
            <a:avLst/>
          </a:prstGeom>
        </p:spPr>
      </p:pic>
      <p:sp>
        <p:nvSpPr>
          <p:cNvPr id="5" name="矩形 4"/>
          <p:cNvSpPr/>
          <p:nvPr/>
        </p:nvSpPr>
        <p:spPr>
          <a:xfrm>
            <a:off x="8421959" y="2985469"/>
            <a:ext cx="939800" cy="34516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rotWithShape="1">
          <a:blip r:embed="rId4"/>
          <a:srcRect r="13374" b="4147"/>
          <a:stretch/>
        </p:blipFill>
        <p:spPr>
          <a:xfrm>
            <a:off x="1370402" y="1814958"/>
            <a:ext cx="9438091" cy="538601"/>
          </a:xfrm>
          <a:prstGeom prst="rect">
            <a:avLst/>
          </a:prstGeom>
        </p:spPr>
      </p:pic>
      <p:sp>
        <p:nvSpPr>
          <p:cNvPr id="14" name="矩形 13"/>
          <p:cNvSpPr/>
          <p:nvPr/>
        </p:nvSpPr>
        <p:spPr>
          <a:xfrm>
            <a:off x="1344289" y="2484963"/>
            <a:ext cx="5984474" cy="390200"/>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請核對個人資料包含身分證、姓名、就讀學校等資訊是否正確。</a:t>
            </a:r>
          </a:p>
        </p:txBody>
      </p:sp>
      <p:sp>
        <p:nvSpPr>
          <p:cNvPr id="15" name="矩形 14"/>
          <p:cNvSpPr/>
          <p:nvPr/>
        </p:nvSpPr>
        <p:spPr>
          <a:xfrm>
            <a:off x="7328763" y="6400981"/>
            <a:ext cx="3521236" cy="338554"/>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特別注意：各</a:t>
            </a:r>
            <a:r>
              <a:rPr lang="zh-TW" altLang="en-US" sz="1600" b="1" dirty="0">
                <a:solidFill>
                  <a:schemeClr val="bg1"/>
                </a:solidFill>
                <a:latin typeface="微軟正黑體" panose="020B0604030504040204" pitchFamily="34" charset="-120"/>
                <a:ea typeface="微軟正黑體" panose="020B0604030504040204" pitchFamily="34" charset="-120"/>
              </a:rPr>
              <a:t>校上傳截止</a:t>
            </a:r>
            <a:r>
              <a:rPr lang="zh-TW" altLang="en-US" sz="1600" b="1" dirty="0" smtClean="0">
                <a:solidFill>
                  <a:schemeClr val="bg1"/>
                </a:solidFill>
                <a:latin typeface="微軟正黑體" panose="020B0604030504040204" pitchFamily="34" charset="-120"/>
                <a:ea typeface="微軟正黑體" panose="020B0604030504040204" pitchFamily="34" charset="-120"/>
              </a:rPr>
              <a:t>日期不同</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6" name="矩形 15"/>
          <p:cNvSpPr/>
          <p:nvPr/>
        </p:nvSpPr>
        <p:spPr>
          <a:xfrm>
            <a:off x="1370402" y="1842442"/>
            <a:ext cx="8446697" cy="56569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779636" y="2487426"/>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橢圓 17"/>
          <p:cNvSpPr/>
          <p:nvPr/>
        </p:nvSpPr>
        <p:spPr>
          <a:xfrm>
            <a:off x="9123951" y="2619660"/>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圓角矩形 1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xmlns="" val="4226843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92299" y="4689295"/>
            <a:ext cx="8700645" cy="2007690"/>
          </a:xfrm>
          <a:prstGeom prst="rect">
            <a:avLst/>
          </a:prstGeom>
        </p:spPr>
      </p:pic>
      <p:pic>
        <p:nvPicPr>
          <p:cNvPr id="5" name="圖片 4"/>
          <p:cNvPicPr>
            <a:picLocks noChangeAspect="1"/>
          </p:cNvPicPr>
          <p:nvPr/>
        </p:nvPicPr>
        <p:blipFill rotWithShape="1">
          <a:blip r:embed="rId4"/>
          <a:srcRect b="39884"/>
          <a:stretch/>
        </p:blipFill>
        <p:spPr>
          <a:xfrm>
            <a:off x="1961573" y="1690711"/>
            <a:ext cx="8631371" cy="2998584"/>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68802" y="1015450"/>
            <a:ext cx="841953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1" name="向下箭號 10"/>
          <p:cNvSpPr/>
          <p:nvPr/>
        </p:nvSpPr>
        <p:spPr>
          <a:xfrm>
            <a:off x="6542539" y="3350252"/>
            <a:ext cx="302761" cy="976701"/>
          </a:xfrm>
          <a:prstGeom prst="downArrow">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sp>
        <p:nvSpPr>
          <p:cNvPr id="13" name="矩形 12"/>
          <p:cNvSpPr/>
          <p:nvPr/>
        </p:nvSpPr>
        <p:spPr>
          <a:xfrm>
            <a:off x="2079445" y="5631245"/>
            <a:ext cx="2602946" cy="95426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4869537" y="5990877"/>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橢圓 15"/>
          <p:cNvSpPr/>
          <p:nvPr/>
        </p:nvSpPr>
        <p:spPr>
          <a:xfrm>
            <a:off x="5241243" y="2952791"/>
            <a:ext cx="475616" cy="417521"/>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8" name="直角三角形 17">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5532299" y="5631245"/>
            <a:ext cx="5029839" cy="916807"/>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考生可</a:t>
            </a:r>
            <a:r>
              <a:rPr lang="zh-TW" altLang="en-US" sz="1600" b="1" dirty="0" smtClean="0">
                <a:solidFill>
                  <a:schemeClr val="bg1"/>
                </a:solidFill>
                <a:latin typeface="微軟正黑體" panose="020B0604030504040204" pitchFamily="34" charset="-120"/>
                <a:ea typeface="微軟正黑體" panose="020B0604030504040204" pitchFamily="34" charset="-120"/>
              </a:rPr>
              <a:t>先再下拉，</a:t>
            </a:r>
            <a:r>
              <a:rPr lang="zh-TW" altLang="en-US" sz="1600" b="1" u="sng" dirty="0">
                <a:solidFill>
                  <a:srgbClr val="FFFF00"/>
                </a:solidFill>
                <a:latin typeface="微軟正黑體" panose="020B0604030504040204" pitchFamily="34" charset="-120"/>
                <a:ea typeface="微軟正黑體" panose="020B0604030504040204" pitchFamily="34" charset="-120"/>
              </a:rPr>
              <a:t>再次檢視中央資料庫學習歷程檔案</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檢視後，請</a:t>
            </a:r>
            <a:r>
              <a:rPr lang="zh-TW" altLang="en-US" sz="1600" b="1" dirty="0">
                <a:solidFill>
                  <a:schemeClr val="bg1"/>
                </a:solidFill>
                <a:latin typeface="微軟正黑體" panose="020B0604030504040204" pitchFamily="34" charset="-120"/>
                <a:ea typeface="微軟正黑體" panose="020B0604030504040204" pitchFamily="34" charset="-120"/>
              </a:rPr>
              <a:t>審慎考慮上傳方式</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上</a:t>
            </a:r>
            <a:r>
              <a:rPr lang="zh-TW" altLang="en-US" sz="1600" b="1" dirty="0">
                <a:solidFill>
                  <a:schemeClr val="bg1"/>
                </a:solidFill>
                <a:latin typeface="微軟正黑體" panose="020B0604030504040204" pitchFamily="34" charset="-120"/>
                <a:ea typeface="微軟正黑體" panose="020B0604030504040204" pitchFamily="34" charset="-120"/>
              </a:rPr>
              <a:t>傳方式一經確認即不得更改，請考生審慎選擇</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21" name="圓角矩形 20"/>
          <p:cNvSpPr/>
          <p:nvPr/>
        </p:nvSpPr>
        <p:spPr>
          <a:xfrm>
            <a:off x="958298" y="974489"/>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3" name="矩形 2"/>
          <p:cNvSpPr/>
          <p:nvPr/>
        </p:nvSpPr>
        <p:spPr>
          <a:xfrm>
            <a:off x="1961573" y="2949746"/>
            <a:ext cx="8631371" cy="4005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251700" y="2793225"/>
            <a:ext cx="4381500" cy="857781"/>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按下按鈕</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點我上傳</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下方</a:t>
            </a:r>
            <a:r>
              <a:rPr lang="zh-TW" altLang="en-US" sz="1600" b="1" dirty="0">
                <a:solidFill>
                  <a:schemeClr val="bg1"/>
                </a:solidFill>
                <a:latin typeface="微軟正黑體" panose="020B0604030504040204" pitchFamily="34" charset="-120"/>
                <a:ea typeface="微軟正黑體" panose="020B0604030504040204" pitchFamily="34" charset="-120"/>
              </a:rPr>
              <a:t>會出現</a:t>
            </a:r>
            <a:r>
              <a:rPr lang="zh-TW" altLang="en-US" sz="1600" b="1" dirty="0" smtClean="0">
                <a:solidFill>
                  <a:schemeClr val="bg1"/>
                </a:solidFill>
                <a:latin typeface="微軟正黑體" panose="020B0604030504040204" pitchFamily="34" charset="-120"/>
                <a:ea typeface="微軟正黑體" panose="020B0604030504040204" pitchFamily="34" charset="-120"/>
              </a:rPr>
              <a:t>此一校</a:t>
            </a:r>
            <a:r>
              <a:rPr lang="zh-TW" altLang="en-US" sz="1600" b="1" dirty="0">
                <a:solidFill>
                  <a:schemeClr val="bg1"/>
                </a:solidFill>
                <a:latin typeface="微軟正黑體" panose="020B0604030504040204" pitchFamily="34" charset="-120"/>
                <a:ea typeface="微軟正黑體" panose="020B0604030504040204" pitchFamily="34" charset="-120"/>
              </a:rPr>
              <a:t>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a:t>
            </a:r>
            <a:r>
              <a:rPr lang="zh-TW" altLang="en-US" sz="1600" b="1" dirty="0" smtClean="0">
                <a:solidFill>
                  <a:schemeClr val="bg1"/>
                </a:solidFill>
                <a:latin typeface="微軟正黑體" panose="020B0604030504040204" pitchFamily="34" charset="-120"/>
                <a:ea typeface="微軟正黑體" panose="020B0604030504040204" pitchFamily="34" charset="-120"/>
              </a:rPr>
              <a:t>程</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「學習</a:t>
            </a:r>
            <a:r>
              <a:rPr lang="zh-TW" altLang="en-US" sz="1600" b="1" dirty="0">
                <a:solidFill>
                  <a:schemeClr val="bg1"/>
                </a:solidFill>
                <a:latin typeface="微軟正黑體" panose="020B0604030504040204" pitchFamily="34" charset="-120"/>
                <a:ea typeface="微軟正黑體" panose="020B0604030504040204" pitchFamily="34" charset="-120"/>
              </a:rPr>
              <a:t>歷程備審資料上傳方式</a:t>
            </a:r>
            <a:r>
              <a:rPr lang="zh-TW" altLang="en-US" sz="1600" b="1" dirty="0" smtClean="0">
                <a:solidFill>
                  <a:schemeClr val="bg1"/>
                </a:solidFill>
                <a:latin typeface="微軟正黑體" panose="020B0604030504040204" pitchFamily="34" charset="-120"/>
                <a:ea typeface="微軟正黑體" panose="020B0604030504040204" pitchFamily="34" charset="-120"/>
              </a:rPr>
              <a:t>」提供考生選擇</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52751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98706" y="1092443"/>
            <a:ext cx="8419539"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smtClean="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18" name="直角三角形 17">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a:stretch>
            <a:fillRect/>
          </a:stretch>
        </p:blipFill>
        <p:spPr>
          <a:xfrm>
            <a:off x="2781143" y="2571065"/>
            <a:ext cx="7643627" cy="1773899"/>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2781143" y="4832098"/>
            <a:ext cx="7633342" cy="1682162"/>
          </a:xfrm>
          <a:prstGeom prst="rect">
            <a:avLst/>
          </a:prstGeom>
          <a:ln>
            <a:solidFill>
              <a:schemeClr val="tx1"/>
            </a:solidFill>
          </a:ln>
        </p:spPr>
      </p:pic>
      <p:sp>
        <p:nvSpPr>
          <p:cNvPr id="21" name="矩形 20"/>
          <p:cNvSpPr/>
          <p:nvPr/>
        </p:nvSpPr>
        <p:spPr>
          <a:xfrm>
            <a:off x="3589713" y="2320338"/>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smtClean="0">
                <a:solidFill>
                  <a:schemeClr val="bg1"/>
                </a:solidFill>
                <a:latin typeface="微軟正黑體" panose="020B0604030504040204" pitchFamily="34" charset="-120"/>
                <a:ea typeface="微軟正黑體" panose="020B0604030504040204" pitchFamily="34" charset="-120"/>
              </a:rPr>
              <a:t>1</a:t>
            </a:r>
            <a:r>
              <a:rPr lang="zh-TW" altLang="en-US" b="1" dirty="0" smtClean="0">
                <a:solidFill>
                  <a:schemeClr val="bg1"/>
                </a:solidFill>
                <a:latin typeface="微軟正黑體" panose="020B0604030504040204" pitchFamily="34" charset="-120"/>
                <a:ea typeface="微軟正黑體" panose="020B0604030504040204" pitchFamily="34" charset="-120"/>
              </a:rPr>
              <a:t>：</a:t>
            </a: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2" name="矩形 21"/>
          <p:cNvSpPr/>
          <p:nvPr/>
        </p:nvSpPr>
        <p:spPr>
          <a:xfrm>
            <a:off x="3589712" y="4513407"/>
            <a:ext cx="5907505" cy="423437"/>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方式</a:t>
            </a:r>
            <a:r>
              <a:rPr lang="en-US" altLang="zh-TW" b="1" dirty="0" smtClean="0">
                <a:solidFill>
                  <a:schemeClr val="bg1"/>
                </a:solidFill>
                <a:latin typeface="微軟正黑體" panose="020B0604030504040204" pitchFamily="34" charset="-120"/>
                <a:ea typeface="微軟正黑體" panose="020B0604030504040204" pitchFamily="34" charset="-120"/>
              </a:rPr>
              <a:t>2</a:t>
            </a:r>
            <a:r>
              <a:rPr lang="zh-TW" altLang="en-US" b="1" dirty="0" smtClean="0">
                <a:solidFill>
                  <a:schemeClr val="bg1"/>
                </a:solidFill>
                <a:latin typeface="微軟正黑體" panose="020B0604030504040204" pitchFamily="34" charset="-120"/>
                <a:ea typeface="微軟正黑體" panose="020B0604030504040204" pitchFamily="34" charset="-120"/>
              </a:rPr>
              <a:t>：自行上傳</a:t>
            </a:r>
            <a:r>
              <a:rPr lang="en-US" altLang="zh-TW" b="1" dirty="0" smtClean="0">
                <a:solidFill>
                  <a:schemeClr val="bg1"/>
                </a:solidFill>
                <a:latin typeface="微軟正黑體" panose="020B0604030504040204" pitchFamily="34" charset="-120"/>
                <a:ea typeface="微軟正黑體" panose="020B0604030504040204" pitchFamily="34" charset="-120"/>
              </a:rPr>
              <a:t>PDF</a:t>
            </a:r>
            <a:r>
              <a:rPr lang="zh-TW" altLang="en-US" b="1" dirty="0" smtClean="0">
                <a:solidFill>
                  <a:schemeClr val="bg1"/>
                </a:solidFill>
                <a:latin typeface="微軟正黑體" panose="020B0604030504040204" pitchFamily="34" charset="-120"/>
                <a:ea typeface="微軟正黑體" panose="020B0604030504040204" pitchFamily="34" charset="-120"/>
              </a:rPr>
              <a:t>檔案</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sp>
        <p:nvSpPr>
          <p:cNvPr id="20" name="矩形 19"/>
          <p:cNvSpPr/>
          <p:nvPr/>
        </p:nvSpPr>
        <p:spPr>
          <a:xfrm>
            <a:off x="1009098" y="3782854"/>
            <a:ext cx="4264865" cy="646331"/>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請考生務必審慎思考後，再行按下確定；</a:t>
            </a:r>
            <a:endPar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確定後即不可再更改上傳方式。</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Rectangle 2"/>
          <p:cNvSpPr txBox="1">
            <a:spLocks noChangeArrowheads="1"/>
          </p:cNvSpPr>
          <p:nvPr/>
        </p:nvSpPr>
        <p:spPr>
          <a:xfrm>
            <a:off x="1166571" y="1598445"/>
            <a:ext cx="868729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Ø"/>
              <a:defRPr/>
            </a:pPr>
            <a:r>
              <a:rPr lang="zh-TW" altLang="en-US" sz="1800" b="1" dirty="0" smtClean="0">
                <a:latin typeface="微軟正黑體" panose="020B0604030504040204" pitchFamily="34" charset="-120"/>
                <a:ea typeface="微軟正黑體" panose="020B0604030504040204" pitchFamily="34" charset="-120"/>
              </a:rPr>
              <a:t>輸入通行碼按下確認後，系統會跳出提示視窗，請考生再次確認選擇之上傳方式：</a:t>
            </a:r>
            <a:endParaRPr lang="zh-TW" altLang="en-US" sz="1800" kern="0" dirty="0">
              <a:solidFill>
                <a:srgbClr val="FF0000"/>
              </a:solidFill>
              <a:latin typeface="標楷體" panose="03000509000000000000" pitchFamily="65" charset="-120"/>
              <a:ea typeface="標楷體" panose="03000509000000000000" pitchFamily="65" charset="-120"/>
            </a:endParaRPr>
          </a:p>
        </p:txBody>
      </p:sp>
      <p:sp>
        <p:nvSpPr>
          <p:cNvPr id="24" name="文字方塊 23"/>
          <p:cNvSpPr txBox="1"/>
          <p:nvPr/>
        </p:nvSpPr>
        <p:spPr>
          <a:xfrm rot="10800000">
            <a:off x="4220583" y="2594079"/>
            <a:ext cx="2481006" cy="707886"/>
          </a:xfrm>
          <a:prstGeom prst="rect">
            <a:avLst/>
          </a:prstGeom>
          <a:noFill/>
        </p:spPr>
        <p:txBody>
          <a:bodyPr wrap="square" rtlCol="0">
            <a:spAutoFit/>
          </a:bodyPr>
          <a:lstStyle/>
          <a:p>
            <a:r>
              <a:rPr lang="en-US" altLang="zh-TW" sz="2000" b="1" dirty="0" smtClean="0">
                <a:solidFill>
                  <a:srgbClr val="5A00B4"/>
                </a:solidFill>
              </a:rPr>
              <a:t>﹌﹌﹌﹌﹌﹌﹌﹌</a:t>
            </a:r>
            <a:endParaRPr lang="zh-TW" altLang="en-US" sz="2000" b="1" dirty="0">
              <a:solidFill>
                <a:srgbClr val="5A00B4"/>
              </a:solidFill>
            </a:endParaRPr>
          </a:p>
          <a:p>
            <a:endParaRPr lang="zh-TW" altLang="en-US" sz="2000" b="1" dirty="0">
              <a:solidFill>
                <a:srgbClr val="5A00B4"/>
              </a:solidFill>
            </a:endParaRPr>
          </a:p>
        </p:txBody>
      </p:sp>
      <p:sp>
        <p:nvSpPr>
          <p:cNvPr id="25" name="文字方塊 24"/>
          <p:cNvSpPr txBox="1"/>
          <p:nvPr/>
        </p:nvSpPr>
        <p:spPr>
          <a:xfrm rot="10800000">
            <a:off x="4254963" y="4825017"/>
            <a:ext cx="1796921" cy="707886"/>
          </a:xfrm>
          <a:prstGeom prst="rect">
            <a:avLst/>
          </a:prstGeom>
          <a:noFill/>
        </p:spPr>
        <p:txBody>
          <a:bodyPr wrap="square" rtlCol="0">
            <a:spAutoFit/>
          </a:bodyPr>
          <a:lstStyle/>
          <a:p>
            <a:r>
              <a:rPr lang="en-US" altLang="zh-TW" sz="2000" b="1" dirty="0" smtClean="0">
                <a:solidFill>
                  <a:srgbClr val="5A00B4"/>
                </a:solidFill>
              </a:rPr>
              <a:t>﹌﹌﹌﹌﹌﹌</a:t>
            </a:r>
            <a:endParaRPr lang="zh-TW" altLang="en-US" sz="2000" b="1" dirty="0">
              <a:solidFill>
                <a:srgbClr val="5A00B4"/>
              </a:solidFill>
            </a:endParaRPr>
          </a:p>
          <a:p>
            <a:endParaRPr lang="zh-TW" altLang="en-US" sz="2000" b="1" dirty="0">
              <a:solidFill>
                <a:srgbClr val="5A00B4"/>
              </a:solidFill>
            </a:endParaRPr>
          </a:p>
        </p:txBody>
      </p:sp>
      <p:sp>
        <p:nvSpPr>
          <p:cNvPr id="15" name="圓角矩形 14"/>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Tree>
    <p:extLst>
      <p:ext uri="{BB962C8B-B14F-4D97-AF65-F5344CB8AC3E}">
        <p14:creationId xmlns:p14="http://schemas.microsoft.com/office/powerpoint/2010/main" xmlns="" val="3103665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94936" y="1063163"/>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選擇學習歷程備審資料上傳方式</a:t>
            </a:r>
            <a:r>
              <a:rPr lang="en-US" altLang="zh-TW" sz="2000" b="1" dirty="0" smtClean="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166571" y="1557583"/>
            <a:ext cx="9976105" cy="3353180"/>
            <a:chOff x="1166571" y="1628935"/>
            <a:chExt cx="9976105" cy="4646192"/>
          </a:xfrm>
        </p:grpSpPr>
        <p:pic>
          <p:nvPicPr>
            <p:cNvPr id="1026" name="圖片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66571" y="1628935"/>
              <a:ext cx="9976105" cy="4646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圖片 4"/>
            <p:cNvPicPr>
              <a:picLocks noChangeAspect="1"/>
            </p:cNvPicPr>
            <p:nvPr/>
          </p:nvPicPr>
          <p:blipFill>
            <a:blip r:embed="rId4"/>
            <a:stretch>
              <a:fillRect/>
            </a:stretch>
          </p:blipFill>
          <p:spPr>
            <a:xfrm>
              <a:off x="1544381" y="2628900"/>
              <a:ext cx="9386971" cy="315652"/>
            </a:xfrm>
            <a:prstGeom prst="rect">
              <a:avLst/>
            </a:prstGeom>
          </p:spPr>
        </p:pic>
        <p:pic>
          <p:nvPicPr>
            <p:cNvPr id="12" name="圖片 11"/>
            <p:cNvPicPr>
              <a:picLocks noChangeAspect="1"/>
            </p:cNvPicPr>
            <p:nvPr/>
          </p:nvPicPr>
          <p:blipFill>
            <a:blip r:embed="rId4"/>
            <a:stretch>
              <a:fillRect/>
            </a:stretch>
          </p:blipFill>
          <p:spPr>
            <a:xfrm>
              <a:off x="1544381" y="4699000"/>
              <a:ext cx="9386971" cy="315652"/>
            </a:xfrm>
            <a:prstGeom prst="rect">
              <a:avLst/>
            </a:prstGeom>
          </p:spPr>
        </p:pic>
      </p:gr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pic>
        <p:nvPicPr>
          <p:cNvPr id="13" name="圖片 12"/>
          <p:cNvPicPr>
            <a:picLocks noChangeAspect="1"/>
          </p:cNvPicPr>
          <p:nvPr/>
        </p:nvPicPr>
        <p:blipFill>
          <a:blip r:embed="rId5"/>
          <a:stretch>
            <a:fillRect/>
          </a:stretch>
        </p:blipFill>
        <p:spPr>
          <a:xfrm>
            <a:off x="1287401" y="5260858"/>
            <a:ext cx="9855275" cy="1451712"/>
          </a:xfrm>
          <a:prstGeom prst="rect">
            <a:avLst/>
          </a:prstGeom>
        </p:spPr>
      </p:pic>
      <p:sp>
        <p:nvSpPr>
          <p:cNvPr id="14" name="矩形 13"/>
          <p:cNvSpPr/>
          <p:nvPr/>
        </p:nvSpPr>
        <p:spPr>
          <a:xfrm>
            <a:off x="1009098" y="4960698"/>
            <a:ext cx="10822229" cy="350095"/>
          </a:xfrm>
          <a:prstGeom prst="rect">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非應屆畢業生或其他同等學力生</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a:t>
            </a:r>
            <a:r>
              <a:rPr lang="zh-TW"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具備中央資料庫學習歷程檔案</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皆</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由考生自行上傳，無須選擇上傳方式。</a:t>
            </a:r>
          </a:p>
        </p:txBody>
      </p:sp>
    </p:spTree>
    <p:extLst>
      <p:ext uri="{BB962C8B-B14F-4D97-AF65-F5344CB8AC3E}">
        <p14:creationId xmlns:p14="http://schemas.microsoft.com/office/powerpoint/2010/main" xmlns="" val="828346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3">
            <a:extLst>
              <a:ext uri="{28A0092B-C50C-407E-A947-70E740481C1C}">
                <a14:useLocalDpi xmlns:a14="http://schemas.microsoft.com/office/drawing/2010/main" xmlns="" val="0"/>
              </a:ext>
            </a:extLst>
          </a:blip>
          <a:srcRect b="34149"/>
          <a:stretch/>
        </p:blipFill>
        <p:spPr>
          <a:xfrm>
            <a:off x="1091870" y="1761143"/>
            <a:ext cx="10762199" cy="2889841"/>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85436" y="3853133"/>
            <a:ext cx="5589827" cy="2921842"/>
          </a:xfrm>
          <a:prstGeom prst="rect">
            <a:avLst/>
          </a:prstGeom>
          <a:ln>
            <a:solidFill>
              <a:srgbClr val="FF0000"/>
            </a:solidFill>
          </a:ln>
        </p:spPr>
      </p:pic>
      <p:sp>
        <p:nvSpPr>
          <p:cNvPr id="9" name="Rectangle 2"/>
          <p:cNvSpPr txBox="1">
            <a:spLocks noChangeArrowheads="1"/>
          </p:cNvSpPr>
          <p:nvPr/>
        </p:nvSpPr>
        <p:spPr>
          <a:xfrm>
            <a:off x="7212033" y="101545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檢視一至五學期「修課紀錄」</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905249" y="1744857"/>
            <a:ext cx="7878783" cy="403836"/>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點選</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「預覽」檢視由中央學習歷程資料庫提供之第一至第五學期修課紀錄</a:t>
            </a:r>
          </a:p>
        </p:txBody>
      </p:sp>
      <p:cxnSp>
        <p:nvCxnSpPr>
          <p:cNvPr id="5" name="直線單箭頭接點 4"/>
          <p:cNvCxnSpPr>
            <a:stCxn id="3" idx="3"/>
          </p:cNvCxnSpPr>
          <p:nvPr/>
        </p:nvCxnSpPr>
        <p:spPr>
          <a:xfrm flipH="1">
            <a:off x="6845300" y="3810688"/>
            <a:ext cx="3975299" cy="16649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446168" y="4877396"/>
            <a:ext cx="2577029" cy="1107996"/>
          </a:xfrm>
          <a:prstGeom prst="rect">
            <a:avLst/>
          </a:prstGeom>
          <a:solidFill>
            <a:schemeClr val="accent4">
              <a:lumMod val="40000"/>
              <a:lumOff val="60000"/>
              <a:alpha val="50196"/>
            </a:schemeClr>
          </a:solidFill>
        </p:spPr>
        <p:txBody>
          <a:bodyPr wrap="square">
            <a:spAutoFit/>
          </a:bodyPr>
          <a:lstStyle/>
          <a:p>
            <a:pPr algn="ctr"/>
            <a:r>
              <a:rPr lang="zh-TW" altLang="en-US" sz="6600" dirty="0">
                <a:solidFill>
                  <a:schemeClr val="accent4">
                    <a:lumMod val="50000"/>
                  </a:schemeClr>
                </a:solidFill>
              </a:rPr>
              <a:t>樣 張</a:t>
            </a:r>
            <a:endParaRPr lang="en-US" altLang="zh-TW" sz="6600" dirty="0">
              <a:solidFill>
                <a:schemeClr val="accent4">
                  <a:lumMod val="50000"/>
                </a:schemeClr>
              </a:solidFill>
            </a:endParaRPr>
          </a:p>
        </p:txBody>
      </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13" name="圓角矩形 1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3" name="橢圓 2"/>
          <p:cNvSpPr/>
          <p:nvPr/>
        </p:nvSpPr>
        <p:spPr>
          <a:xfrm>
            <a:off x="10655300" y="3111500"/>
            <a:ext cx="1128732" cy="819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86373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82069" y="943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上傳第</a:t>
            </a:r>
            <a:r>
              <a:rPr lang="en-US" altLang="zh-TW" sz="2000" b="1" dirty="0">
                <a:latin typeface="微軟正黑體" panose="020B0604030504040204" pitchFamily="34" charset="-120"/>
                <a:ea typeface="微軟正黑體" panose="020B0604030504040204" pitchFamily="34" charset="-120"/>
              </a:rPr>
              <a:t>6</a:t>
            </a:r>
            <a:r>
              <a:rPr lang="zh-TW" altLang="en-US" sz="2000" b="1" dirty="0">
                <a:latin typeface="微軟正黑體" panose="020B0604030504040204" pitchFamily="34" charset="-120"/>
                <a:ea typeface="微軟正黑體" panose="020B0604030504040204" pitchFamily="34" charset="-120"/>
              </a:rPr>
              <a:t>學期「修課紀錄」</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rotWithShape="1">
          <a:blip r:embed="rId3">
            <a:extLst>
              <a:ext uri="{28A0092B-C50C-407E-A947-70E740481C1C}">
                <a14:useLocalDpi xmlns:a14="http://schemas.microsoft.com/office/drawing/2010/main" xmlns="" val="0"/>
              </a:ext>
            </a:extLst>
          </a:blip>
          <a:srcRect t="81635" r="4390"/>
          <a:stretch/>
        </p:blipFill>
        <p:spPr>
          <a:xfrm>
            <a:off x="1287650" y="2980481"/>
            <a:ext cx="10263429" cy="867644"/>
          </a:xfrm>
          <a:prstGeom prst="rect">
            <a:avLst/>
          </a:prstGeom>
        </p:spPr>
      </p:pic>
      <p:sp>
        <p:nvSpPr>
          <p:cNvPr id="20" name="矩形 19"/>
          <p:cNvSpPr/>
          <p:nvPr/>
        </p:nvSpPr>
        <p:spPr>
          <a:xfrm>
            <a:off x="1408729" y="3105748"/>
            <a:ext cx="2181225" cy="4407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4"/>
          <a:stretch>
            <a:fillRect/>
          </a:stretch>
        </p:blipFill>
        <p:spPr>
          <a:xfrm>
            <a:off x="1319829" y="1817246"/>
            <a:ext cx="10248490" cy="1227254"/>
          </a:xfrm>
          <a:prstGeom prst="rect">
            <a:avLst/>
          </a:prstGeom>
        </p:spPr>
      </p:pic>
      <p:sp>
        <p:nvSpPr>
          <p:cNvPr id="15" name="圓角矩形 14"/>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9" name="向下箭號 18"/>
          <p:cNvSpPr/>
          <p:nvPr/>
        </p:nvSpPr>
        <p:spPr>
          <a:xfrm rot="12961931">
            <a:off x="8524811" y="3584105"/>
            <a:ext cx="502627" cy="336041"/>
          </a:xfrm>
          <a:prstGeom prst="downArrow">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pic>
        <p:nvPicPr>
          <p:cNvPr id="23" name="圖片 22"/>
          <p:cNvPicPr>
            <a:picLocks noChangeAspect="1"/>
          </p:cNvPicPr>
          <p:nvPr/>
        </p:nvPicPr>
        <p:blipFill>
          <a:blip r:embed="rId5"/>
          <a:stretch>
            <a:fillRect/>
          </a:stretch>
        </p:blipFill>
        <p:spPr>
          <a:xfrm>
            <a:off x="7607316" y="3139689"/>
            <a:ext cx="666667" cy="600000"/>
          </a:xfrm>
          <a:prstGeom prst="rect">
            <a:avLst/>
          </a:prstGeom>
        </p:spPr>
      </p:pic>
      <p:sp>
        <p:nvSpPr>
          <p:cNvPr id="24" name="橢圓 23"/>
          <p:cNvSpPr/>
          <p:nvPr/>
        </p:nvSpPr>
        <p:spPr>
          <a:xfrm>
            <a:off x="7407245" y="3044500"/>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5160076" y="4267192"/>
            <a:ext cx="6523924" cy="14602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請點選「選擇檔案」上傳</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第六學期修課紀錄</a:t>
            </a:r>
            <a:r>
              <a:rPr lang="en-US" altLang="zh-TW"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不含補考成績</a:t>
            </a:r>
            <a:r>
              <a:rPr lang="en-US" altLang="zh-TW"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上傳檔案須為</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檔，大小以</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成功上傳後可點選「預覽」檢視所上傳之成績單是否正確。</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若要重新上傳可點選「選擇檔案」。</a:t>
            </a:r>
          </a:p>
        </p:txBody>
      </p:sp>
    </p:spTree>
    <p:extLst>
      <p:ext uri="{BB962C8B-B14F-4D97-AF65-F5344CB8AC3E}">
        <p14:creationId xmlns:p14="http://schemas.microsoft.com/office/powerpoint/2010/main" xmlns="" val="3733935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12000" y="995680"/>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步驟六 上傳一至六學期「修課紀錄」</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5160076" y="4267192"/>
            <a:ext cx="6523924" cy="1460242"/>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請點選「選擇檔案」上傳</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第一</a:t>
            </a:r>
            <a:r>
              <a:rPr lang="en-US" altLang="zh-TW"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r>
              <a:rPr lang="zh-TW" altLang="en-US" b="1" u="sng"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學期修課</a:t>
            </a:r>
            <a:r>
              <a:rPr lang="zh-TW" altLang="en-US" b="1" u="sng" dirty="0" smtClean="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紀錄</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上傳檔案須為</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檔，大小以</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成功上傳後可點選「預覽」檢視所上傳之成績單是否正確。</a:t>
            </a:r>
            <a:endPar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Ø"/>
            </a:pP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若要重新上傳可點選「選擇檔案」。</a:t>
            </a:r>
          </a:p>
        </p:txBody>
      </p:sp>
      <p:pic>
        <p:nvPicPr>
          <p:cNvPr id="2050" name="圖片 1"/>
          <p:cNvPicPr>
            <a:picLocks noChangeAspect="1" noChangeArrowheads="1"/>
          </p:cNvPicPr>
          <p:nvPr/>
        </p:nvPicPr>
        <p:blipFill>
          <a:blip r:embed="rId3">
            <a:extLst>
              <a:ext uri="{28A0092B-C50C-407E-A947-70E740481C1C}">
                <a14:useLocalDpi xmlns:a14="http://schemas.microsoft.com/office/drawing/2010/main" xmlns="" val="0"/>
              </a:ext>
            </a:extLst>
          </a:blip>
          <a:srcRect b="22000"/>
          <a:stretch>
            <a:fillRect/>
          </a:stretch>
        </p:blipFill>
        <p:spPr bwMode="auto">
          <a:xfrm>
            <a:off x="1166571" y="2251067"/>
            <a:ext cx="10773987"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4" name="矩形 13"/>
          <p:cNvSpPr/>
          <p:nvPr/>
        </p:nvSpPr>
        <p:spPr>
          <a:xfrm>
            <a:off x="1166571" y="1786736"/>
            <a:ext cx="6795415" cy="402765"/>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zh-TW"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b="1" dirty="0">
                <a:solidFill>
                  <a:schemeClr val="bg1"/>
                </a:solidFill>
                <a:latin typeface="微軟正黑體" panose="020B0604030504040204" pitchFamily="34" charset="-120"/>
                <a:ea typeface="微軟正黑體" panose="020B0604030504040204" pitchFamily="34" charset="-120"/>
              </a:rPr>
              <a:t>(</a:t>
            </a:r>
            <a:r>
              <a:rPr lang="zh-TW" altLang="zh-TW"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b="1" dirty="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p:txBody>
      </p:sp>
      <p:pic>
        <p:nvPicPr>
          <p:cNvPr id="15" name="圖片 14"/>
          <p:cNvPicPr>
            <a:picLocks noChangeAspect="1"/>
          </p:cNvPicPr>
          <p:nvPr/>
        </p:nvPicPr>
        <p:blipFill>
          <a:blip r:embed="rId4"/>
          <a:stretch>
            <a:fillRect/>
          </a:stretch>
        </p:blipFill>
        <p:spPr>
          <a:xfrm>
            <a:off x="7402778" y="3508670"/>
            <a:ext cx="666667" cy="555330"/>
          </a:xfrm>
          <a:prstGeom prst="rect">
            <a:avLst/>
          </a:prstGeom>
        </p:spPr>
      </p:pic>
      <p:sp>
        <p:nvSpPr>
          <p:cNvPr id="16" name="橢圓 15"/>
          <p:cNvSpPr/>
          <p:nvPr/>
        </p:nvSpPr>
        <p:spPr>
          <a:xfrm>
            <a:off x="7202707" y="3413481"/>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75065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bwMode="auto">
          <a:xfrm>
            <a:off x="1025912" y="780535"/>
            <a:ext cx="10851415" cy="5587782"/>
          </a:xfrm>
          <a:prstGeom prst="rect">
            <a:avLst/>
          </a:prstGeom>
          <a:noFill/>
          <a:ln>
            <a:noFill/>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a:lnSpc>
                <a:spcPts val="2800"/>
              </a:lnSpc>
              <a:spcBef>
                <a:spcPts val="200"/>
              </a:spcBef>
              <a:spcAft>
                <a:spcPts val="200"/>
              </a:spcAft>
              <a:buNone/>
            </a:pPr>
            <a:r>
              <a:rPr lang="zh-TW" altLang="en-US" sz="2400" b="1" kern="0" dirty="0">
                <a:latin typeface="華康儷楷書" panose="03000509000000000000" pitchFamily="65" charset="-120"/>
                <a:ea typeface="華康儷楷書" panose="03000509000000000000" pitchFamily="65" charset="-120"/>
              </a:rPr>
              <a:t>學習歷程備審資料一概以網路上傳方式繳交</a:t>
            </a:r>
            <a:endParaRPr lang="en-US" altLang="zh-TW" sz="2400" b="1"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a:latin typeface="華康儷楷書" panose="03000509000000000000" pitchFamily="65" charset="-120"/>
                <a:ea typeface="華康儷楷書" panose="03000509000000000000" pitchFamily="65" charset="-120"/>
              </a:rPr>
              <a:t>上傳截止日依「各校系科</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組</a:t>
            </a:r>
            <a:r>
              <a:rPr lang="en-US" altLang="zh-TW" sz="2400" kern="0" dirty="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、學程甄審條件」</a:t>
            </a:r>
            <a:r>
              <a:rPr lang="zh-TW" altLang="en-US" sz="2400" kern="0" dirty="0" smtClean="0">
                <a:latin typeface="華康儷楷書" panose="03000509000000000000" pitchFamily="65" charset="-120"/>
                <a:ea typeface="華康儷楷書" panose="03000509000000000000" pitchFamily="65" charset="-120"/>
              </a:rPr>
              <a:t>之</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kern="0" dirty="0" smtClean="0">
                <a:latin typeface="華康儷楷書" panose="03000509000000000000" pitchFamily="65" charset="-120"/>
                <a:ea typeface="華康儷楷書" panose="03000509000000000000" pitchFamily="65" charset="-120"/>
              </a:rPr>
              <a:t>「</a:t>
            </a:r>
            <a:r>
              <a:rPr lang="zh-TW" altLang="en-US" sz="2400" kern="0" dirty="0">
                <a:latin typeface="華康儷楷書" panose="03000509000000000000" pitchFamily="65" charset="-120"/>
                <a:ea typeface="華康儷楷書" panose="03000509000000000000" pitchFamily="65" charset="-120"/>
              </a:rPr>
              <a:t>學習歷程備審資料上傳暨繳費截止時間」</a:t>
            </a:r>
            <a:r>
              <a:rPr lang="zh-TW" altLang="en-US" sz="2400" kern="0" dirty="0" smtClean="0">
                <a:latin typeface="華康儷楷書" panose="03000509000000000000" pitchFamily="65" charset="-120"/>
                <a:ea typeface="華康儷楷書" panose="03000509000000000000" pitchFamily="65" charset="-120"/>
              </a:rPr>
              <a:t>辦理</a:t>
            </a:r>
            <a:endParaRPr lang="en-US" altLang="zh-TW" sz="2400" kern="0" dirty="0" smtClean="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endParaRPr lang="en-US" altLang="zh-TW" sz="2400" kern="0" dirty="0">
              <a:latin typeface="華康儷楷書" panose="03000509000000000000" pitchFamily="65" charset="-120"/>
              <a:ea typeface="華康儷楷書" panose="03000509000000000000" pitchFamily="65" charset="-120"/>
            </a:endParaRPr>
          </a:p>
          <a:p>
            <a:pPr marL="266700" indent="-266700">
              <a:lnSpc>
                <a:spcPts val="2800"/>
              </a:lnSpc>
              <a:spcBef>
                <a:spcPts val="200"/>
              </a:spcBef>
              <a:spcAft>
                <a:spcPts val="200"/>
              </a:spcAft>
              <a:buFont typeface="+mj-lt"/>
              <a:buAutoNum type="arabicPeriod" startAt="2"/>
            </a:pPr>
            <a:r>
              <a:rPr lang="en-US" altLang="zh-TW" sz="2000" kern="0" dirty="0" smtClean="0">
                <a:latin typeface="華康儷楷書" panose="03000509000000000000" pitchFamily="65" charset="-120"/>
                <a:ea typeface="華康儷楷書" panose="03000509000000000000" pitchFamily="65" charset="-120"/>
              </a:rPr>
              <a:t>111</a:t>
            </a:r>
            <a:r>
              <a:rPr lang="zh-TW" altLang="en-US" sz="2000" kern="0" dirty="0">
                <a:latin typeface="華康儷楷書" panose="03000509000000000000" pitchFamily="65" charset="-120"/>
                <a:ea typeface="華康儷楷書" panose="03000509000000000000" pitchFamily="65" charset="-120"/>
              </a:rPr>
              <a:t>學年度</a:t>
            </a:r>
            <a:r>
              <a:rPr lang="zh-TW" altLang="en-US" sz="2000" b="1" kern="0" dirty="0">
                <a:solidFill>
                  <a:srgbClr val="FF0000"/>
                </a:solidFill>
                <a:latin typeface="華康儷楷書" panose="03000509000000000000" pitchFamily="65" charset="-120"/>
                <a:ea typeface="華康儷楷書" panose="03000509000000000000" pitchFamily="65" charset="-120"/>
              </a:rPr>
              <a:t>指定項目甄審繳費方式</a:t>
            </a:r>
            <a:r>
              <a:rPr lang="zh-TW" altLang="en-US" sz="2000" kern="0" dirty="0">
                <a:latin typeface="華康儷楷書" panose="03000509000000000000" pitchFamily="65" charset="-120"/>
                <a:ea typeface="華康儷楷書" panose="03000509000000000000" pitchFamily="65" charset="-120"/>
              </a:rPr>
              <a:t>，由各甄審學校自訂</a:t>
            </a:r>
            <a:endParaRPr lang="en-US" altLang="zh-TW" sz="2000" kern="0" dirty="0">
              <a:latin typeface="華康儷楷書" panose="03000509000000000000" pitchFamily="65" charset="-120"/>
              <a:ea typeface="華康儷楷書" panose="03000509000000000000" pitchFamily="65" charset="-120"/>
            </a:endParaRPr>
          </a:p>
          <a:p>
            <a:pPr marL="0" indent="0">
              <a:lnSpc>
                <a:spcPts val="2800"/>
              </a:lnSpc>
              <a:spcBef>
                <a:spcPts val="200"/>
              </a:spcBef>
              <a:spcAft>
                <a:spcPts val="200"/>
              </a:spcAft>
              <a:buNone/>
            </a:pPr>
            <a:r>
              <a:rPr lang="zh-TW" altLang="en-US" sz="2000" kern="0" dirty="0">
                <a:latin typeface="華康儷楷書" panose="03000509000000000000" pitchFamily="65" charset="-120"/>
                <a:ea typeface="華康儷楷書" panose="03000509000000000000" pitchFamily="65" charset="-120"/>
              </a:rPr>
              <a:t>  本會網路報名系統</a:t>
            </a:r>
            <a:r>
              <a:rPr lang="zh-TW" altLang="en-US" sz="2000" kern="0" dirty="0">
                <a:solidFill>
                  <a:srgbClr val="0000FF"/>
                </a:solidFill>
                <a:latin typeface="華康儷楷書" panose="03000509000000000000" pitchFamily="65" charset="-120"/>
                <a:ea typeface="華康儷楷書" panose="03000509000000000000" pitchFamily="65" charset="-120"/>
              </a:rPr>
              <a:t>不再</a:t>
            </a:r>
            <a:r>
              <a:rPr lang="zh-TW" altLang="en-US" sz="2000" kern="0" dirty="0">
                <a:latin typeface="華康儷楷書" panose="03000509000000000000" pitchFamily="65" charset="-120"/>
                <a:ea typeface="華康儷楷書" panose="03000509000000000000" pitchFamily="65" charset="-120"/>
              </a:rPr>
              <a:t>提供考生</a:t>
            </a:r>
            <a:r>
              <a:rPr lang="zh-TW" altLang="en-US" sz="2000" kern="0" dirty="0">
                <a:solidFill>
                  <a:srgbClr val="0000FF"/>
                </a:solidFill>
                <a:latin typeface="華康儷楷書" panose="03000509000000000000" pitchFamily="65" charset="-120"/>
                <a:ea typeface="華康儷楷書" panose="03000509000000000000" pitchFamily="65" charset="-120"/>
              </a:rPr>
              <a:t>郵政劃撥單</a:t>
            </a:r>
            <a:r>
              <a:rPr lang="zh-TW" altLang="en-US" sz="2000" kern="0" dirty="0">
                <a:latin typeface="華康儷楷書" panose="03000509000000000000" pitchFamily="65" charset="-120"/>
                <a:ea typeface="華康儷楷書" panose="03000509000000000000" pitchFamily="65" charset="-120"/>
              </a:rPr>
              <a:t>列印功能</a:t>
            </a:r>
            <a:endParaRPr lang="en-US" altLang="zh-TW" sz="2000" kern="0" dirty="0">
              <a:latin typeface="華康儷楷書" panose="03000509000000000000" pitchFamily="65" charset="-120"/>
              <a:ea typeface="華康儷楷書" panose="03000509000000000000" pitchFamily="65" charset="-120"/>
            </a:endParaRPr>
          </a:p>
          <a:p>
            <a:pPr marL="266700" indent="0">
              <a:lnSpc>
                <a:spcPts val="2800"/>
              </a:lnSpc>
              <a:spcBef>
                <a:spcPts val="200"/>
              </a:spcBef>
              <a:spcAft>
                <a:spcPts val="200"/>
              </a:spcAft>
              <a:buNone/>
            </a:pPr>
            <a:r>
              <a:rPr lang="zh-TW" altLang="en-US" sz="2000" kern="0" dirty="0" smtClean="0">
                <a:latin typeface="華康儷楷書" panose="03000509000000000000" pitchFamily="65" charset="-120"/>
                <a:ea typeface="華康儷楷書" panose="03000509000000000000" pitchFamily="65" charset="-120"/>
              </a:rPr>
              <a:t>請</a:t>
            </a:r>
            <a:r>
              <a:rPr lang="zh-TW" altLang="en-US" sz="2000" kern="0" dirty="0">
                <a:latin typeface="華康儷楷書" panose="03000509000000000000" pitchFamily="65" charset="-120"/>
                <a:ea typeface="華康儷楷書" panose="03000509000000000000" pitchFamily="65" charset="-120"/>
              </a:rPr>
              <a:t>考生</a:t>
            </a:r>
            <a:r>
              <a:rPr lang="zh-TW" altLang="en-US" sz="2000" b="1" kern="0" dirty="0">
                <a:solidFill>
                  <a:srgbClr val="FF0000"/>
                </a:solidFill>
                <a:latin typeface="華康儷楷書" panose="03000509000000000000" pitchFamily="65" charset="-120"/>
                <a:ea typeface="華康儷楷書" panose="03000509000000000000" pitchFamily="65" charset="-120"/>
              </a:rPr>
              <a:t>完成網路報名確定送出作業</a:t>
            </a:r>
            <a:r>
              <a:rPr lang="zh-TW" altLang="en-US" sz="2000" b="1" u="sng" kern="0" dirty="0">
                <a:solidFill>
                  <a:srgbClr val="0000FF"/>
                </a:solidFill>
                <a:latin typeface="華康儷楷書" panose="03000509000000000000" pitchFamily="65" charset="-120"/>
                <a:ea typeface="華康儷楷書" panose="03000509000000000000" pitchFamily="65" charset="-120"/>
              </a:rPr>
              <a:t>後</a:t>
            </a:r>
            <a:r>
              <a:rPr lang="zh-TW" altLang="en-US" sz="2000" kern="0" dirty="0">
                <a:latin typeface="華康儷楷書" panose="03000509000000000000" pitchFamily="65" charset="-120"/>
                <a:ea typeface="華康儷楷書" panose="03000509000000000000" pitchFamily="65" charset="-120"/>
              </a:rPr>
              <a:t>，於各所報名之</a:t>
            </a:r>
            <a:r>
              <a:rPr lang="zh-TW" altLang="en-US" sz="2000" b="1" kern="0" dirty="0">
                <a:solidFill>
                  <a:srgbClr val="FF0000"/>
                </a:solidFill>
                <a:latin typeface="華康儷楷書" panose="03000509000000000000" pitchFamily="65" charset="-120"/>
                <a:ea typeface="華康儷楷書" panose="03000509000000000000" pitchFamily="65" charset="-120"/>
              </a:rPr>
              <a:t>校系科（組）、學程所訂截止日</a:t>
            </a:r>
            <a:r>
              <a:rPr lang="zh-TW" altLang="en-US" sz="2000" b="1" u="sng" kern="0" dirty="0">
                <a:solidFill>
                  <a:srgbClr val="0000FF"/>
                </a:solidFill>
                <a:latin typeface="華康儷楷書" panose="03000509000000000000" pitchFamily="65" charset="-120"/>
                <a:ea typeface="華康儷楷書" panose="03000509000000000000" pitchFamily="65" charset="-120"/>
              </a:rPr>
              <a:t>前</a:t>
            </a:r>
            <a:r>
              <a:rPr lang="zh-TW" altLang="en-US" sz="2000" kern="0" dirty="0">
                <a:latin typeface="華康儷楷書" panose="03000509000000000000" pitchFamily="65" charset="-120"/>
                <a:ea typeface="華康儷楷書" panose="03000509000000000000" pitchFamily="65" charset="-120"/>
              </a:rPr>
              <a:t>，依各校所訂方式繳交指定項目甄審費用</a:t>
            </a:r>
            <a:endParaRPr lang="en-US" altLang="zh-TW" sz="2000" kern="0" dirty="0">
              <a:latin typeface="華康儷楷書" panose="03000509000000000000" pitchFamily="65" charset="-120"/>
              <a:ea typeface="華康儷楷書" panose="03000509000000000000" pitchFamily="65" charset="-120"/>
            </a:endParaRPr>
          </a:p>
          <a:p>
            <a:pPr marL="0" indent="0" algn="ctr">
              <a:lnSpc>
                <a:spcPts val="2800"/>
              </a:lnSpc>
              <a:spcBef>
                <a:spcPts val="200"/>
              </a:spcBef>
              <a:spcAft>
                <a:spcPts val="200"/>
              </a:spcAft>
              <a:buNone/>
            </a:pPr>
            <a:r>
              <a:rPr lang="zh-TW" altLang="en-US" sz="2400" b="1" kern="0" dirty="0" smtClean="0">
                <a:latin typeface="華康儷楷書" panose="03000509000000000000" pitchFamily="65" charset="-120"/>
                <a:ea typeface="華康儷楷書" panose="03000509000000000000" pitchFamily="65" charset="-120"/>
              </a:rPr>
              <a:t>未</a:t>
            </a:r>
            <a:r>
              <a:rPr lang="zh-TW" altLang="en-US" sz="2400" b="1" kern="0" dirty="0">
                <a:latin typeface="華康儷楷書" panose="03000509000000000000" pitchFamily="65" charset="-120"/>
                <a:ea typeface="華康儷楷書" panose="03000509000000000000" pitchFamily="65" charset="-120"/>
              </a:rPr>
              <a:t>依規定期限及方式完成繳交甄審費之考生，視同放棄參加指定項目甄審之</a:t>
            </a:r>
            <a:r>
              <a:rPr lang="zh-TW" altLang="en-US" sz="2400" b="1" kern="0" dirty="0" smtClean="0">
                <a:latin typeface="華康儷楷書" panose="03000509000000000000" pitchFamily="65" charset="-120"/>
                <a:ea typeface="華康儷楷書" panose="03000509000000000000" pitchFamily="65" charset="-120"/>
              </a:rPr>
              <a:t>資格</a:t>
            </a:r>
            <a:endParaRPr lang="en-US" altLang="zh-TW" sz="2400" b="1" kern="0" dirty="0">
              <a:latin typeface="華康儷楷書" panose="03000509000000000000" pitchFamily="65" charset="-120"/>
              <a:ea typeface="華康儷楷書" panose="03000509000000000000" pitchFamily="65" charset="-120"/>
            </a:endParaRPr>
          </a:p>
        </p:txBody>
      </p:sp>
      <p:cxnSp>
        <p:nvCxnSpPr>
          <p:cNvPr id="7" name="直線接點 6"/>
          <p:cNvCxnSpPr/>
          <p:nvPr/>
        </p:nvCxnSpPr>
        <p:spPr>
          <a:xfrm>
            <a:off x="871652" y="2114550"/>
            <a:ext cx="10996498"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9" name="Rectangle 106">
            <a:extLst>
              <a:ext uri="{FF2B5EF4-FFF2-40B4-BE49-F238E27FC236}">
                <a16:creationId xmlns:a16="http://schemas.microsoft.com/office/drawing/2014/main" xmlns="" id="{A44918D1-0710-487D-8D94-4698320F3D78}"/>
              </a:ext>
            </a:extLst>
          </p:cNvPr>
          <p:cNvSpPr txBox="1">
            <a:spLocks noChangeArrowheads="1"/>
          </p:cNvSpPr>
          <p:nvPr/>
        </p:nvSpPr>
        <p:spPr>
          <a:xfrm>
            <a:off x="871652" y="142875"/>
            <a:ext cx="9643947" cy="4873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100" b="1" spc="-75" dirty="0" smtClean="0">
                <a:solidFill>
                  <a:prstClr val="black"/>
                </a:solidFill>
                <a:latin typeface="華康儷楷書" panose="03000509000000000000" pitchFamily="65" charset="-120"/>
                <a:ea typeface="華康儷楷書" panose="03000509000000000000" pitchFamily="65" charset="-120"/>
              </a:rPr>
              <a:t>111</a:t>
            </a:r>
            <a:r>
              <a:rPr lang="zh-TW" altLang="en-US" sz="2100" b="1" spc="-75" dirty="0" smtClean="0">
                <a:solidFill>
                  <a:prstClr val="black"/>
                </a:solidFill>
                <a:latin typeface="華康儷楷書" panose="03000509000000000000" pitchFamily="65" charset="-120"/>
                <a:ea typeface="華康儷楷書" panose="03000509000000000000" pitchFamily="65" charset="-120"/>
              </a:rPr>
              <a:t>學年度重大變革事項</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學習歷程（</a:t>
            </a:r>
            <a:r>
              <a:rPr lang="en-US" altLang="zh-TW" sz="2100" b="1" spc="-75" dirty="0">
                <a:solidFill>
                  <a:prstClr val="black"/>
                </a:solidFill>
                <a:latin typeface="華康儷楷書" panose="03000509000000000000" pitchFamily="65" charset="-120"/>
                <a:ea typeface="華康儷楷書" panose="03000509000000000000" pitchFamily="65" charset="-120"/>
              </a:rPr>
              <a:t>EP</a:t>
            </a:r>
            <a:r>
              <a:rPr lang="zh-TW" altLang="en-US" sz="2100" b="1" spc="-75" dirty="0">
                <a:solidFill>
                  <a:prstClr val="black"/>
                </a:solidFill>
                <a:latin typeface="華康儷楷書" panose="03000509000000000000" pitchFamily="65" charset="-120"/>
                <a:ea typeface="華康儷楷書" panose="03000509000000000000" pitchFamily="65" charset="-120"/>
              </a:rPr>
              <a:t>）</a:t>
            </a:r>
          </a:p>
        </p:txBody>
      </p:sp>
    </p:spTree>
    <p:extLst>
      <p:ext uri="{BB962C8B-B14F-4D97-AF65-F5344CB8AC3E}">
        <p14:creationId xmlns:p14="http://schemas.microsoft.com/office/powerpoint/2010/main" xmlns="" val="3715788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stretch>
            <a:fillRect/>
          </a:stretch>
        </p:blipFill>
        <p:spPr>
          <a:xfrm>
            <a:off x="1218242" y="1605784"/>
            <a:ext cx="10404336" cy="3921886"/>
          </a:xfrm>
          <a:prstGeom prst="rect">
            <a:avLst/>
          </a:prstGeom>
          <a:ln>
            <a:solidFill>
              <a:schemeClr val="tx1"/>
            </a:solidFill>
          </a:ln>
        </p:spPr>
      </p:pic>
      <p:pic>
        <p:nvPicPr>
          <p:cNvPr id="18" name="圖片 17"/>
          <p:cNvPicPr>
            <a:picLocks noChangeAspect="1"/>
          </p:cNvPicPr>
          <p:nvPr/>
        </p:nvPicPr>
        <p:blipFill>
          <a:blip r:embed="rId4"/>
          <a:stretch>
            <a:fillRect/>
          </a:stretch>
        </p:blipFill>
        <p:spPr>
          <a:xfrm>
            <a:off x="2370628" y="5855111"/>
            <a:ext cx="8370400" cy="986512"/>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988867"/>
            <a:ext cx="570773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方式一</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勾</a:t>
            </a:r>
            <a:r>
              <a:rPr lang="zh-TW" altLang="en-US" sz="2000" b="1" dirty="0">
                <a:latin typeface="微軟正黑體" panose="020B0604030504040204" pitchFamily="34" charset="-120"/>
                <a:ea typeface="微軟正黑體" panose="020B0604030504040204" pitchFamily="34" charset="-120"/>
              </a:rPr>
              <a:t>選上傳 </a:t>
            </a:r>
            <a:r>
              <a:rPr lang="zh-TW" altLang="en-US" sz="2000" b="1" dirty="0" smtClean="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B-1</a:t>
            </a:r>
            <a:r>
              <a:rPr lang="zh-TW" altLang="en-US"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B-2</a:t>
            </a:r>
            <a:r>
              <a:rPr lang="zh-TW" altLang="en-US" sz="2100" b="1" dirty="0" smtClean="0">
                <a:latin typeface="微軟正黑體" panose="020B0604030504040204" pitchFamily="34" charset="-120"/>
                <a:ea typeface="微軟正黑體" panose="020B0604030504040204" pitchFamily="34" charset="-120"/>
              </a:rPr>
              <a:t>」</a:t>
            </a:r>
            <a:r>
              <a:rPr lang="zh-TW" altLang="zh-TW" sz="2100" b="1" dirty="0" smtClean="0">
                <a:latin typeface="微軟正黑體" panose="020B0604030504040204" pitchFamily="34" charset="-120"/>
                <a:ea typeface="微軟正黑體" panose="020B0604030504040204" pitchFamily="34" charset="-120"/>
              </a:rPr>
              <a:t> </a:t>
            </a:r>
            <a:r>
              <a:rPr lang="en-US" altLang="zh-TW"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1/3)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11612133" y="2311457"/>
            <a:ext cx="352754" cy="372749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6" name="矩形 25"/>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255044" y="988868"/>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16" name="矩形 15"/>
          <p:cNvSpPr/>
          <p:nvPr/>
        </p:nvSpPr>
        <p:spPr>
          <a:xfrm>
            <a:off x="857243" y="2901560"/>
            <a:ext cx="352754" cy="186014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選繳交項目</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橢圓 18"/>
          <p:cNvSpPr/>
          <p:nvPr/>
        </p:nvSpPr>
        <p:spPr>
          <a:xfrm>
            <a:off x="788540" y="2645484"/>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4" name="流程圖: 換頁接點 23"/>
          <p:cNvSpPr/>
          <p:nvPr/>
        </p:nvSpPr>
        <p:spPr>
          <a:xfrm>
            <a:off x="244112" y="5728781"/>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9" name="矩形 28"/>
          <p:cNvSpPr/>
          <p:nvPr/>
        </p:nvSpPr>
        <p:spPr>
          <a:xfrm>
            <a:off x="5144060" y="6429623"/>
            <a:ext cx="2552700" cy="390672"/>
          </a:xfrm>
          <a:prstGeom prst="rect">
            <a:avLst/>
          </a:prstGeom>
          <a:no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11545786" y="2012019"/>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2" name="橢圓 21"/>
          <p:cNvSpPr/>
          <p:nvPr/>
        </p:nvSpPr>
        <p:spPr>
          <a:xfrm>
            <a:off x="7815263" y="1936372"/>
            <a:ext cx="469565" cy="456129"/>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矩形 20"/>
          <p:cNvSpPr/>
          <p:nvPr/>
        </p:nvSpPr>
        <p:spPr>
          <a:xfrm>
            <a:off x="8195135" y="2021637"/>
            <a:ext cx="2710500" cy="2889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5" name="矩形 14"/>
          <p:cNvSpPr/>
          <p:nvPr/>
        </p:nvSpPr>
        <p:spPr>
          <a:xfrm>
            <a:off x="1318563" y="2514158"/>
            <a:ext cx="747080" cy="1052569"/>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9918405" y="2492600"/>
            <a:ext cx="1577006" cy="1197344"/>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p:cNvPicPr>
            <a:picLocks noChangeAspect="1"/>
          </p:cNvPicPr>
          <p:nvPr/>
        </p:nvPicPr>
        <p:blipFill rotWithShape="1">
          <a:blip r:embed="rId5"/>
          <a:srcRect t="6831"/>
          <a:stretch/>
        </p:blipFill>
        <p:spPr>
          <a:xfrm>
            <a:off x="4096834" y="2731800"/>
            <a:ext cx="4826856" cy="943195"/>
          </a:xfrm>
          <a:prstGeom prst="rect">
            <a:avLst/>
          </a:prstGeom>
          <a:ln w="76200">
            <a:solidFill>
              <a:schemeClr val="accent1"/>
            </a:solidFill>
          </a:ln>
        </p:spPr>
      </p:pic>
      <p:sp>
        <p:nvSpPr>
          <p:cNvPr id="34" name="矩形 33"/>
          <p:cNvSpPr/>
          <p:nvPr/>
        </p:nvSpPr>
        <p:spPr>
          <a:xfrm>
            <a:off x="1318563" y="4445648"/>
            <a:ext cx="747080" cy="1052569"/>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a:xfrm>
            <a:off x="9973571" y="4461354"/>
            <a:ext cx="1521840" cy="1138920"/>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直線圖說文字 1 29"/>
          <p:cNvSpPr/>
          <p:nvPr/>
        </p:nvSpPr>
        <p:spPr>
          <a:xfrm>
            <a:off x="2970414" y="4234251"/>
            <a:ext cx="5039379" cy="846723"/>
          </a:xfrm>
          <a:prstGeom prst="borderCallout1">
            <a:avLst>
              <a:gd name="adj1" fmla="val -1129"/>
              <a:gd name="adj2" fmla="val 51383"/>
              <a:gd name="adj3" fmla="val -92117"/>
              <a:gd name="adj4" fmla="val 68946"/>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cxnSp>
        <p:nvCxnSpPr>
          <p:cNvPr id="37" name="直線接點 36"/>
          <p:cNvCxnSpPr/>
          <p:nvPr/>
        </p:nvCxnSpPr>
        <p:spPr>
          <a:xfrm>
            <a:off x="1194778" y="5720280"/>
            <a:ext cx="10205750" cy="0"/>
          </a:xfrm>
          <a:prstGeom prst="line">
            <a:avLst/>
          </a:prstGeom>
          <a:ln w="38100" cmpd="dbl"/>
        </p:spPr>
        <p:style>
          <a:lnRef idx="1">
            <a:schemeClr val="accent1"/>
          </a:lnRef>
          <a:fillRef idx="0">
            <a:schemeClr val="accent1"/>
          </a:fillRef>
          <a:effectRef idx="0">
            <a:schemeClr val="accent1"/>
          </a:effectRef>
          <a:fontRef idx="minor">
            <a:schemeClr val="tx1"/>
          </a:fontRef>
        </p:style>
      </p:cxnSp>
      <p:sp>
        <p:nvSpPr>
          <p:cNvPr id="2" name="直線圖說文字 1 1"/>
          <p:cNvSpPr/>
          <p:nvPr/>
        </p:nvSpPr>
        <p:spPr>
          <a:xfrm>
            <a:off x="3761312" y="5667774"/>
            <a:ext cx="6587881" cy="398390"/>
          </a:xfrm>
          <a:prstGeom prst="borderCallout1">
            <a:avLst>
              <a:gd name="adj1" fmla="val -1129"/>
              <a:gd name="adj2" fmla="val 51383"/>
              <a:gd name="adj3" fmla="val 192760"/>
              <a:gd name="adj4" fmla="val 39621"/>
            </a:avLst>
          </a:prstGeom>
          <a:solidFill>
            <a:srgbClr val="2F5597"/>
          </a:solidFill>
          <a:ln>
            <a:solidFill>
              <a:srgbClr val="2F5597"/>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若該系</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科</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程無</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採</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計此項目，</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則該項目不用勾選上傳。</a:t>
            </a:r>
          </a:p>
        </p:txBody>
      </p:sp>
    </p:spTree>
    <p:extLst>
      <p:ext uri="{BB962C8B-B14F-4D97-AF65-F5344CB8AC3E}">
        <p14:creationId xmlns:p14="http://schemas.microsoft.com/office/powerpoint/2010/main" xmlns="" val="1823752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281544" y="1693619"/>
            <a:ext cx="10034569" cy="4882783"/>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987598"/>
            <a:ext cx="545362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勾選</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B.</a:t>
            </a:r>
            <a:r>
              <a:rPr lang="zh-TW" altLang="zh-TW" sz="2100" b="1" dirty="0">
                <a:latin typeface="微軟正黑體" panose="020B0604030504040204" pitchFamily="34" charset="-120"/>
                <a:ea typeface="微軟正黑體" panose="020B0604030504040204" pitchFamily="34" charset="-120"/>
              </a:rPr>
              <a:t>學習成果」 </a:t>
            </a:r>
            <a:r>
              <a:rPr lang="en-US" altLang="zh-TW" sz="2100" b="1" dirty="0" smtClean="0">
                <a:latin typeface="微軟正黑體" panose="020B0604030504040204" pitchFamily="34" charset="-120"/>
                <a:ea typeface="微軟正黑體" panose="020B0604030504040204" pitchFamily="34" charset="-120"/>
              </a:rPr>
              <a:t>(2/3)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9524655" y="2606737"/>
            <a:ext cx="1619858" cy="3904625"/>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1226656" y="2229231"/>
            <a:ext cx="400709" cy="391460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矩形 14"/>
          <p:cNvSpPr/>
          <p:nvPr/>
        </p:nvSpPr>
        <p:spPr>
          <a:xfrm>
            <a:off x="1376021" y="2606738"/>
            <a:ext cx="701850" cy="3904625"/>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917827" y="2429394"/>
            <a:ext cx="400709" cy="196951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勾選繳交項目</a:t>
            </a:r>
          </a:p>
        </p:txBody>
      </p:sp>
      <p:sp>
        <p:nvSpPr>
          <p:cNvPr id="20" name="橢圓 19"/>
          <p:cNvSpPr/>
          <p:nvPr/>
        </p:nvSpPr>
        <p:spPr>
          <a:xfrm>
            <a:off x="11205552" y="1963238"/>
            <a:ext cx="442916" cy="38097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smtClean="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矩形 20"/>
          <p:cNvSpPr/>
          <p:nvPr/>
        </p:nvSpPr>
        <p:spPr>
          <a:xfrm>
            <a:off x="6987157" y="1996952"/>
            <a:ext cx="3078978" cy="30342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952879" y="2176108"/>
            <a:ext cx="420918" cy="40034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2" name="橢圓 21"/>
          <p:cNvSpPr/>
          <p:nvPr/>
        </p:nvSpPr>
        <p:spPr>
          <a:xfrm>
            <a:off x="6640682" y="1934974"/>
            <a:ext cx="448841" cy="441306"/>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5" name="矩形 24"/>
          <p:cNvSpPr/>
          <p:nvPr/>
        </p:nvSpPr>
        <p:spPr>
          <a:xfrm>
            <a:off x="255044" y="988868"/>
            <a:ext cx="387876" cy="473985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7" name="流程圖: 換頁接點 26"/>
          <p:cNvSpPr/>
          <p:nvPr/>
        </p:nvSpPr>
        <p:spPr>
          <a:xfrm>
            <a:off x="244112" y="5728781"/>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4"/>
          <a:stretch>
            <a:fillRect/>
          </a:stretch>
        </p:blipFill>
        <p:spPr>
          <a:xfrm>
            <a:off x="2666904" y="3683211"/>
            <a:ext cx="6358230" cy="1343049"/>
          </a:xfrm>
          <a:prstGeom prst="rect">
            <a:avLst/>
          </a:prstGeom>
          <a:ln w="76200">
            <a:solidFill>
              <a:schemeClr val="accent1"/>
            </a:solidFill>
          </a:ln>
        </p:spPr>
      </p:pic>
      <p:sp>
        <p:nvSpPr>
          <p:cNvPr id="31" name="直線圖說文字 1 30"/>
          <p:cNvSpPr/>
          <p:nvPr/>
        </p:nvSpPr>
        <p:spPr>
          <a:xfrm>
            <a:off x="3202744" y="5383773"/>
            <a:ext cx="4125804" cy="1226362"/>
          </a:xfrm>
          <a:prstGeom prst="borderCallout1">
            <a:avLst>
              <a:gd name="adj1" fmla="val -1129"/>
              <a:gd name="adj2" fmla="val 51383"/>
              <a:gd name="adj3" fmla="val -48349"/>
              <a:gd name="adj4" fmla="val 61407"/>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spTree>
    <p:extLst>
      <p:ext uri="{BB962C8B-B14F-4D97-AF65-F5344CB8AC3E}">
        <p14:creationId xmlns:p14="http://schemas.microsoft.com/office/powerpoint/2010/main" xmlns="" val="4107548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244754" y="1661814"/>
            <a:ext cx="9686597" cy="510728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75961" y="977573"/>
            <a:ext cx="599293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方式一</a:t>
            </a: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勾選</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C.</a:t>
            </a:r>
            <a:r>
              <a:rPr lang="zh-TW" altLang="en-US" sz="2100" b="1" dirty="0">
                <a:latin typeface="微軟正黑體" panose="020B0604030504040204" pitchFamily="34" charset="-120"/>
                <a:ea typeface="微軟正黑體" panose="020B0604030504040204" pitchFamily="34" charset="-120"/>
              </a:rPr>
              <a:t>多元</a:t>
            </a:r>
            <a:r>
              <a:rPr lang="zh-TW" altLang="zh-TW" sz="2100" b="1" dirty="0">
                <a:latin typeface="微軟正黑體" panose="020B0604030504040204" pitchFamily="34" charset="-120"/>
                <a:ea typeface="微軟正黑體" panose="020B0604030504040204" pitchFamily="34" charset="-120"/>
              </a:rPr>
              <a:t>學習」</a:t>
            </a:r>
            <a:r>
              <a:rPr lang="en-US" altLang="zh-TW" sz="2100" b="1" dirty="0" smtClean="0">
                <a:latin typeface="微軟正黑體" panose="020B0604030504040204" pitchFamily="34" charset="-120"/>
                <a:ea typeface="微軟正黑體" panose="020B0604030504040204" pitchFamily="34" charset="-120"/>
              </a:rPr>
              <a:t>(3/3)</a:t>
            </a:r>
            <a:r>
              <a:rPr lang="zh-TW" altLang="zh-TW" sz="2100" b="1" dirty="0" smtClean="0">
                <a:latin typeface="微軟正黑體" panose="020B0604030504040204" pitchFamily="34" charset="-120"/>
                <a:ea typeface="微軟正黑體" panose="020B0604030504040204" pitchFamily="34" charset="-120"/>
              </a:rPr>
              <a:t> </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1451786" y="2539382"/>
            <a:ext cx="595012" cy="417131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1020066" y="2446221"/>
            <a:ext cx="353786" cy="155565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勾選繳交項目</a:t>
            </a:r>
          </a:p>
        </p:txBody>
      </p:sp>
      <p:sp>
        <p:nvSpPr>
          <p:cNvPr id="25" name="橢圓 24"/>
          <p:cNvSpPr/>
          <p:nvPr/>
        </p:nvSpPr>
        <p:spPr>
          <a:xfrm>
            <a:off x="961489" y="2094316"/>
            <a:ext cx="470939" cy="38238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6" name="矩形 25"/>
          <p:cNvSpPr/>
          <p:nvPr/>
        </p:nvSpPr>
        <p:spPr>
          <a:xfrm>
            <a:off x="8494005" y="2624998"/>
            <a:ext cx="747858" cy="4032976"/>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5872133" y="1889393"/>
            <a:ext cx="470939" cy="455660"/>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3</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矩形 31"/>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p:cNvSpPr/>
          <p:nvPr/>
        </p:nvSpPr>
        <p:spPr>
          <a:xfrm>
            <a:off x="238118" y="977573"/>
            <a:ext cx="387876" cy="5228964"/>
          </a:xfrm>
          <a:prstGeom prst="rect">
            <a:avLst/>
          </a:prstGeom>
          <a:solidFill>
            <a:schemeClr val="accent6"/>
          </a:solidFill>
          <a:ln>
            <a:solidFill>
              <a:schemeClr val="accent6"/>
            </a:solidFill>
          </a:ln>
        </p:spPr>
        <p:style>
          <a:lnRef idx="3">
            <a:schemeClr val="lt1"/>
          </a:lnRef>
          <a:fillRef idx="1">
            <a:schemeClr val="accent4"/>
          </a:fillRef>
          <a:effectRef idx="1">
            <a:schemeClr val="accent4"/>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1</a:t>
            </a:r>
          </a:p>
          <a:p>
            <a:pPr algn="ctr"/>
            <a:r>
              <a:rPr lang="zh-TW" altLang="en-US" b="1" dirty="0">
                <a:solidFill>
                  <a:schemeClr val="bg1"/>
                </a:solidFill>
                <a:latin typeface="微軟正黑體" panose="020B0604030504040204" pitchFamily="34" charset="-120"/>
                <a:ea typeface="微軟正黑體" panose="020B0604030504040204" pitchFamily="34" charset="-120"/>
              </a:rPr>
              <a:t>：勾選中央資料庫學習歷程檔案</a:t>
            </a:r>
          </a:p>
        </p:txBody>
      </p:sp>
      <p:sp>
        <p:nvSpPr>
          <p:cNvPr id="29" name="矩形 28"/>
          <p:cNvSpPr/>
          <p:nvPr/>
        </p:nvSpPr>
        <p:spPr>
          <a:xfrm>
            <a:off x="6351228" y="1996117"/>
            <a:ext cx="2718431" cy="24221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勾選完後，請點選「儲存」</a:t>
            </a:r>
          </a:p>
        </p:txBody>
      </p:sp>
      <p:sp>
        <p:nvSpPr>
          <p:cNvPr id="18" name="圓角矩形 17"/>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7" name="矩形 26"/>
          <p:cNvSpPr/>
          <p:nvPr/>
        </p:nvSpPr>
        <p:spPr>
          <a:xfrm>
            <a:off x="9345389" y="2566625"/>
            <a:ext cx="294559" cy="336332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eaVert" rtlCol="0" anchor="ctr"/>
          <a:lstStyle/>
          <a:p>
            <a:pPr algn="ct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預覽檔案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證明文件、影音檔案</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8" name="橢圓 27"/>
          <p:cNvSpPr/>
          <p:nvPr/>
        </p:nvSpPr>
        <p:spPr>
          <a:xfrm>
            <a:off x="9270501" y="2224399"/>
            <a:ext cx="392099" cy="38238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6" name="圖片 5"/>
          <p:cNvPicPr>
            <a:picLocks noChangeAspect="1"/>
          </p:cNvPicPr>
          <p:nvPr/>
        </p:nvPicPr>
        <p:blipFill>
          <a:blip r:embed="rId4"/>
          <a:stretch>
            <a:fillRect/>
          </a:stretch>
        </p:blipFill>
        <p:spPr>
          <a:xfrm>
            <a:off x="2942678" y="3515457"/>
            <a:ext cx="5333333" cy="1400000"/>
          </a:xfrm>
          <a:prstGeom prst="rect">
            <a:avLst/>
          </a:prstGeom>
          <a:ln w="76200">
            <a:solidFill>
              <a:schemeClr val="accent1"/>
            </a:solidFill>
          </a:ln>
        </p:spPr>
      </p:pic>
      <p:sp>
        <p:nvSpPr>
          <p:cNvPr id="21" name="直線圖說文字 1 20"/>
          <p:cNvSpPr/>
          <p:nvPr/>
        </p:nvSpPr>
        <p:spPr>
          <a:xfrm>
            <a:off x="2678713" y="5339005"/>
            <a:ext cx="4125804" cy="1226362"/>
          </a:xfrm>
          <a:prstGeom prst="borderCallout1">
            <a:avLst>
              <a:gd name="adj1" fmla="val -1129"/>
              <a:gd name="adj2" fmla="val 51383"/>
              <a:gd name="adj3" fmla="val -55697"/>
              <a:gd name="adj4" fmla="val 69220"/>
            </a:avLst>
          </a:prstGeom>
          <a:solidFill>
            <a:srgbClr val="ED7D31"/>
          </a:solidFill>
          <a:ln>
            <a:solidFill>
              <a:srgbClr val="ED7D3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按下</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儲存</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後</a:t>
            </a:r>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會提醒</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目前勾選件數</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a:t>
            </a:r>
            <a:r>
              <a:rPr lang="en-US" altLang="zh-TW"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尚可勾選件數</a:t>
            </a:r>
            <a:r>
              <a:rPr lang="en-US" altLang="zh-TW"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r>
              <a:rPr lang="zh-TW" altLang="en-US"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資料</a:t>
            </a:r>
            <a:r>
              <a:rPr lang="zh-TW" altLang="en-US"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未確認送出前皆可重新勾選後儲存。</a:t>
            </a:r>
          </a:p>
        </p:txBody>
      </p:sp>
    </p:spTree>
    <p:extLst>
      <p:ext uri="{BB962C8B-B14F-4D97-AF65-F5344CB8AC3E}">
        <p14:creationId xmlns:p14="http://schemas.microsoft.com/office/powerpoint/2010/main" xmlns="" val="33736230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33586" y="1697943"/>
            <a:ext cx="10528090" cy="3590182"/>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13515" y="998245"/>
            <a:ext cx="55851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 自行上傳「</a:t>
            </a:r>
            <a:r>
              <a:rPr lang="en-US" altLang="zh-TW" sz="2000" b="1" dirty="0" smtClean="0">
                <a:latin typeface="微軟正黑體" panose="020B0604030504040204" pitchFamily="34" charset="-120"/>
                <a:ea typeface="微軟正黑體" panose="020B0604030504040204" pitchFamily="34" charset="-120"/>
              </a:rPr>
              <a:t>B-1</a:t>
            </a:r>
            <a:r>
              <a:rPr lang="zh-TW" altLang="en-US"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B-2</a:t>
            </a:r>
            <a:r>
              <a:rPr lang="zh-TW" altLang="en-US" sz="2000" b="1" dirty="0" smtClean="0">
                <a:latin typeface="微軟正黑體" panose="020B0604030504040204" pitchFamily="34" charset="-120"/>
                <a:ea typeface="微軟正黑體" panose="020B0604030504040204" pitchFamily="34" charset="-120"/>
              </a:rPr>
              <a:t>」</a:t>
            </a:r>
            <a:r>
              <a:rPr lang="zh-TW" altLang="zh-TW" sz="2100" b="1" dirty="0" smtClean="0">
                <a:latin typeface="微軟正黑體" panose="020B0604030504040204" pitchFamily="34" charset="-120"/>
                <a:ea typeface="微軟正黑體" panose="020B0604030504040204" pitchFamily="34" charset="-120"/>
              </a:rPr>
              <a:t> </a:t>
            </a:r>
            <a:r>
              <a:rPr lang="en-US" altLang="zh-TW" sz="2100" b="1" dirty="0" smtClean="0">
                <a:latin typeface="微軟正黑體" panose="020B0604030504040204" pitchFamily="34" charset="-120"/>
                <a:ea typeface="微軟正黑體" panose="020B0604030504040204" pitchFamily="34" charset="-120"/>
              </a:rPr>
              <a:t>(1/3)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4"/>
          <a:stretch>
            <a:fillRect/>
          </a:stretch>
        </p:blipFill>
        <p:spPr>
          <a:xfrm>
            <a:off x="6000750" y="3568629"/>
            <a:ext cx="5521779" cy="3251324"/>
          </a:xfrm>
          <a:prstGeom prst="rect">
            <a:avLst/>
          </a:prstGeom>
        </p:spPr>
      </p:pic>
      <p:sp>
        <p:nvSpPr>
          <p:cNvPr id="14" name="矩形 13"/>
          <p:cNvSpPr/>
          <p:nvPr/>
        </p:nvSpPr>
        <p:spPr>
          <a:xfrm>
            <a:off x="9289578" y="2727820"/>
            <a:ext cx="2701794"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5" name="橢圓 14"/>
          <p:cNvSpPr/>
          <p:nvPr/>
        </p:nvSpPr>
        <p:spPr>
          <a:xfrm>
            <a:off x="8940754" y="2765147"/>
            <a:ext cx="485496"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矩形 15"/>
          <p:cNvSpPr/>
          <p:nvPr/>
        </p:nvSpPr>
        <p:spPr>
          <a:xfrm>
            <a:off x="6000750" y="6420727"/>
            <a:ext cx="4759407" cy="2854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17" name="橢圓 16"/>
          <p:cNvSpPr/>
          <p:nvPr/>
        </p:nvSpPr>
        <p:spPr>
          <a:xfrm>
            <a:off x="5599142" y="6316816"/>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p:cNvSpPr/>
          <p:nvPr/>
        </p:nvSpPr>
        <p:spPr>
          <a:xfrm>
            <a:off x="7052874" y="2590944"/>
            <a:ext cx="1006269" cy="7305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3" name="矩形 22"/>
          <p:cNvSpPr/>
          <p:nvPr/>
        </p:nvSpPr>
        <p:spPr>
          <a:xfrm>
            <a:off x="161026" y="995299"/>
            <a:ext cx="414068"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26" name="流程圖: 換頁接點 25"/>
          <p:cNvSpPr/>
          <p:nvPr/>
        </p:nvSpPr>
        <p:spPr>
          <a:xfrm>
            <a:off x="163451" y="451946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a:solidFill>
                  <a:schemeClr val="bg1"/>
                </a:solidFill>
                <a:latin typeface="微軟正黑體" panose="020B0604030504040204" pitchFamily="34" charset="-120"/>
                <a:ea typeface="微軟正黑體" panose="020B0604030504040204" pitchFamily="34" charset="-120"/>
              </a:rPr>
              <a:t>技</a:t>
            </a:r>
            <a:endParaRPr lang="en-US" altLang="zh-TW" b="1" dirty="0">
              <a:solidFill>
                <a:schemeClr val="bg1"/>
              </a:solidFill>
              <a:latin typeface="微軟正黑體" panose="020B0604030504040204" pitchFamily="34" charset="-120"/>
              <a:ea typeface="微軟正黑體" panose="020B060403050404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rPr>
              <a:t>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
        <p:nvSpPr>
          <p:cNvPr id="27" name="矩形 26"/>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1794277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52368" y="1697450"/>
            <a:ext cx="10704762" cy="1847619"/>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057722" y="997316"/>
            <a:ext cx="565827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自行上</a:t>
            </a:r>
            <a:r>
              <a:rPr lang="zh-TW" altLang="en-US" sz="2000" b="1" dirty="0">
                <a:latin typeface="微軟正黑體" panose="020B0604030504040204" pitchFamily="34" charset="-120"/>
                <a:ea typeface="微軟正黑體" panose="020B0604030504040204" pitchFamily="34" charset="-120"/>
              </a:rPr>
              <a:t>傳</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B.</a:t>
            </a:r>
            <a:r>
              <a:rPr lang="zh-TW" altLang="zh-TW" sz="2100" b="1" dirty="0">
                <a:latin typeface="微軟正黑體" panose="020B0604030504040204" pitchFamily="34" charset="-120"/>
                <a:ea typeface="微軟正黑體" panose="020B0604030504040204" pitchFamily="34" charset="-120"/>
              </a:rPr>
              <a:t>學習成果」 </a:t>
            </a:r>
            <a:r>
              <a:rPr lang="en-US" altLang="zh-TW" sz="2100" b="1" dirty="0" smtClean="0">
                <a:latin typeface="微軟正黑體" panose="020B0604030504040204" pitchFamily="34" charset="-120"/>
                <a:ea typeface="微軟正黑體" panose="020B0604030504040204" pitchFamily="34" charset="-120"/>
              </a:rPr>
              <a:t>(2/3)</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2" name="圖片 21"/>
          <p:cNvPicPr>
            <a:picLocks noChangeAspect="1"/>
          </p:cNvPicPr>
          <p:nvPr/>
        </p:nvPicPr>
        <p:blipFill>
          <a:blip r:embed="rId4"/>
          <a:stretch>
            <a:fillRect/>
          </a:stretch>
        </p:blipFill>
        <p:spPr>
          <a:xfrm>
            <a:off x="1669200" y="3337268"/>
            <a:ext cx="5388522" cy="3172859"/>
          </a:xfrm>
          <a:prstGeom prst="rect">
            <a:avLst/>
          </a:prstGeom>
        </p:spPr>
      </p:pic>
      <p:sp>
        <p:nvSpPr>
          <p:cNvPr id="23" name="矩形 22"/>
          <p:cNvSpPr/>
          <p:nvPr/>
        </p:nvSpPr>
        <p:spPr>
          <a:xfrm>
            <a:off x="9514366" y="2834468"/>
            <a:ext cx="2579718"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4" name="橢圓 23"/>
          <p:cNvSpPr/>
          <p:nvPr/>
        </p:nvSpPr>
        <p:spPr>
          <a:xfrm>
            <a:off x="9165542" y="2871795"/>
            <a:ext cx="463559"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5" name="矩形 24"/>
          <p:cNvSpPr/>
          <p:nvPr/>
        </p:nvSpPr>
        <p:spPr>
          <a:xfrm>
            <a:off x="1435242" y="6153218"/>
            <a:ext cx="4759407" cy="2854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26" name="橢圓 25"/>
          <p:cNvSpPr/>
          <p:nvPr/>
        </p:nvSpPr>
        <p:spPr>
          <a:xfrm>
            <a:off x="1033634" y="6049307"/>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8" name="矩形 27"/>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橢圓 26"/>
          <p:cNvSpPr/>
          <p:nvPr/>
        </p:nvSpPr>
        <p:spPr>
          <a:xfrm>
            <a:off x="7285890" y="2757380"/>
            <a:ext cx="868790" cy="6307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0" name="矩形 19"/>
          <p:cNvSpPr/>
          <p:nvPr/>
        </p:nvSpPr>
        <p:spPr>
          <a:xfrm>
            <a:off x="161026" y="995299"/>
            <a:ext cx="40498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31" name="矩形 30"/>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
        <p:nvSpPr>
          <p:cNvPr id="32" name="流程圖: 換頁接點 31"/>
          <p:cNvSpPr/>
          <p:nvPr/>
        </p:nvSpPr>
        <p:spPr>
          <a:xfrm>
            <a:off x="163451" y="4519462"/>
            <a:ext cx="417246" cy="881354"/>
          </a:xfrm>
          <a:prstGeom prst="flowChartOffpageConnector">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b="1" dirty="0" smtClean="0">
                <a:solidFill>
                  <a:schemeClr val="bg1"/>
                </a:solidFill>
                <a:latin typeface="微軟正黑體" panose="020B0604030504040204" pitchFamily="34" charset="-120"/>
                <a:ea typeface="微軟正黑體" panose="020B0604030504040204" pitchFamily="34" charset="-120"/>
              </a:rPr>
              <a:t>普高</a:t>
            </a:r>
            <a:endParaRPr lang="zh-TW" altLang="en-US"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1520623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56007" y="1631910"/>
            <a:ext cx="10742857" cy="1942857"/>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0837" y="1089593"/>
            <a:ext cx="5011163"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方式二</a:t>
            </a:r>
            <a:r>
              <a:rPr lang="en-US" altLang="zh-TW" sz="2000" b="1" dirty="0" smtClean="0">
                <a:latin typeface="微軟正黑體" panose="020B0604030504040204" pitchFamily="34" charset="-120"/>
                <a:ea typeface="微軟正黑體" panose="020B0604030504040204" pitchFamily="34" charset="-120"/>
              </a:rPr>
              <a:t>】</a:t>
            </a:r>
            <a:r>
              <a:rPr lang="zh-TW" altLang="en-US" sz="2000" b="1" dirty="0" smtClean="0">
                <a:latin typeface="微軟正黑體" panose="020B0604030504040204" pitchFamily="34" charset="-120"/>
                <a:ea typeface="微軟正黑體" panose="020B0604030504040204" pitchFamily="34" charset="-120"/>
              </a:rPr>
              <a:t>自行上</a:t>
            </a:r>
            <a:r>
              <a:rPr lang="zh-TW" altLang="en-US" sz="2000" b="1" dirty="0">
                <a:latin typeface="微軟正黑體" panose="020B0604030504040204" pitchFamily="34" charset="-120"/>
                <a:ea typeface="微軟正黑體" panose="020B0604030504040204" pitchFamily="34" charset="-120"/>
              </a:rPr>
              <a:t>傳</a:t>
            </a:r>
            <a:r>
              <a:rPr lang="zh-TW" altLang="zh-TW" sz="2100" b="1" dirty="0">
                <a:latin typeface="微軟正黑體" panose="020B0604030504040204" pitchFamily="34" charset="-120"/>
                <a:ea typeface="微軟正黑體" panose="020B0604030504040204" pitchFamily="34" charset="-120"/>
              </a:rPr>
              <a:t>「</a:t>
            </a:r>
            <a:r>
              <a:rPr lang="en-US" altLang="zh-TW" sz="2100" b="1" dirty="0">
                <a:latin typeface="微軟正黑體" panose="020B0604030504040204" pitchFamily="34" charset="-120"/>
                <a:ea typeface="微軟正黑體" panose="020B0604030504040204" pitchFamily="34" charset="-120"/>
              </a:rPr>
              <a:t>C.</a:t>
            </a:r>
            <a:r>
              <a:rPr lang="zh-TW" altLang="en-US" sz="2100" b="1" dirty="0">
                <a:latin typeface="微軟正黑體" panose="020B0604030504040204" pitchFamily="34" charset="-120"/>
                <a:ea typeface="微軟正黑體" panose="020B0604030504040204" pitchFamily="34" charset="-120"/>
              </a:rPr>
              <a:t>多元表現</a:t>
            </a:r>
            <a:r>
              <a:rPr lang="zh-TW" altLang="zh-TW" sz="2100" b="1" dirty="0">
                <a:latin typeface="微軟正黑體" panose="020B0604030504040204" pitchFamily="34" charset="-120"/>
                <a:ea typeface="微軟正黑體" panose="020B0604030504040204" pitchFamily="34" charset="-120"/>
              </a:rPr>
              <a:t>」 </a:t>
            </a:r>
            <a:r>
              <a:rPr lang="en-US" altLang="zh-TW" sz="2100" b="1" dirty="0" smtClean="0">
                <a:latin typeface="微軟正黑體" panose="020B0604030504040204" pitchFamily="34" charset="-120"/>
                <a:ea typeface="微軟正黑體" panose="020B0604030504040204" pitchFamily="34" charset="-120"/>
              </a:rPr>
              <a:t>(3/3)</a:t>
            </a:r>
            <a:r>
              <a:rPr lang="zh-TW" altLang="zh-TW" sz="2100" b="1" dirty="0" smtClean="0">
                <a:latin typeface="微軟正黑體" panose="020B0604030504040204" pitchFamily="34" charset="-120"/>
                <a:ea typeface="微軟正黑體" panose="020B0604030504040204" pitchFamily="34" charset="-120"/>
              </a:rPr>
              <a:t> </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3" name="矩形 12"/>
          <p:cNvSpPr/>
          <p:nvPr/>
        </p:nvSpPr>
        <p:spPr>
          <a:xfrm>
            <a:off x="1" y="753482"/>
            <a:ext cx="1006636" cy="6015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78136" y="995299"/>
            <a:ext cx="387876" cy="3524163"/>
          </a:xfrm>
          <a:prstGeom prst="rect">
            <a:avLst/>
          </a:prstGeom>
          <a:solidFill>
            <a:schemeClr val="accent6"/>
          </a:solidFill>
          <a:ln>
            <a:noFill/>
          </a:ln>
        </p:spPr>
        <p:style>
          <a:lnRef idx="3">
            <a:schemeClr val="lt1"/>
          </a:lnRef>
          <a:fillRef idx="1">
            <a:schemeClr val="accent4"/>
          </a:fillRef>
          <a:effectRef idx="1">
            <a:schemeClr val="accent4"/>
          </a:effectRef>
          <a:fontRef idx="minor">
            <a:schemeClr val="lt1"/>
          </a:fontRef>
        </p:style>
        <p:txBody>
          <a:bodyPr vert="horz" rtlCol="0" anchor="t"/>
          <a:lstStyle/>
          <a:p>
            <a:pPr algn="ctr"/>
            <a:r>
              <a:rPr lang="zh-TW" altLang="en-US" b="1" dirty="0">
                <a:solidFill>
                  <a:schemeClr val="bg1"/>
                </a:solidFill>
                <a:latin typeface="微軟正黑體" panose="020B0604030504040204" pitchFamily="34" charset="-120"/>
                <a:ea typeface="微軟正黑體" panose="020B0604030504040204" pitchFamily="34" charset="-120"/>
              </a:rPr>
              <a:t>方式</a:t>
            </a:r>
            <a:r>
              <a:rPr lang="en-US" altLang="zh-TW" b="1" dirty="0">
                <a:solidFill>
                  <a:schemeClr val="bg1"/>
                </a:solidFill>
                <a:latin typeface="微軟正黑體" panose="020B0604030504040204" pitchFamily="34" charset="-120"/>
                <a:ea typeface="微軟正黑體" panose="020B0604030504040204" pitchFamily="34" charset="-120"/>
              </a:rPr>
              <a:t>2</a:t>
            </a:r>
          </a:p>
          <a:p>
            <a:pPr algn="ctr"/>
            <a:r>
              <a:rPr lang="zh-TW" altLang="en-US" b="1" dirty="0">
                <a:solidFill>
                  <a:schemeClr val="bg1"/>
                </a:solidFill>
                <a:latin typeface="微軟正黑體" panose="020B0604030504040204" pitchFamily="34" charset="-120"/>
                <a:ea typeface="微軟正黑體" panose="020B0604030504040204" pitchFamily="34" charset="-120"/>
              </a:rPr>
              <a:t>：自行上傳</a:t>
            </a:r>
            <a:r>
              <a:rPr lang="en-US" altLang="zh-TW" b="1" dirty="0">
                <a:solidFill>
                  <a:schemeClr val="bg1"/>
                </a:solidFill>
                <a:latin typeface="微軟正黑體" panose="020B0604030504040204" pitchFamily="34" charset="-120"/>
                <a:ea typeface="微軟正黑體" panose="020B0604030504040204" pitchFamily="34" charset="-120"/>
              </a:rPr>
              <a:t>PDF</a:t>
            </a:r>
            <a:r>
              <a:rPr lang="zh-TW" altLang="en-US" b="1" dirty="0">
                <a:solidFill>
                  <a:schemeClr val="bg1"/>
                </a:solidFill>
                <a:latin typeface="微軟正黑體" panose="020B0604030504040204" pitchFamily="34" charset="-120"/>
                <a:ea typeface="微軟正黑體" panose="020B0604030504040204" pitchFamily="34" charset="-120"/>
              </a:rPr>
              <a:t>檔</a:t>
            </a:r>
          </a:p>
        </p:txBody>
      </p:sp>
      <p:sp>
        <p:nvSpPr>
          <p:cNvPr id="16" name="矩形 15"/>
          <p:cNvSpPr/>
          <p:nvPr/>
        </p:nvSpPr>
        <p:spPr>
          <a:xfrm>
            <a:off x="9410418" y="2854779"/>
            <a:ext cx="2685126" cy="55367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選擇您欲上傳之</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endPar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請注意檔案限制大小</a:t>
            </a:r>
            <a:r>
              <a:rPr lang="en-US" altLang="zh-TW"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橢圓 16"/>
          <p:cNvSpPr/>
          <p:nvPr/>
        </p:nvSpPr>
        <p:spPr>
          <a:xfrm>
            <a:off x="9061594" y="2892106"/>
            <a:ext cx="482501"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44706" y="3503685"/>
            <a:ext cx="5304091" cy="2970291"/>
          </a:xfrm>
          <a:prstGeom prst="rect">
            <a:avLst/>
          </a:prstGeom>
          <a:ln>
            <a:solidFill>
              <a:schemeClr val="tx1"/>
            </a:solidFill>
          </a:ln>
        </p:spPr>
      </p:pic>
      <p:sp>
        <p:nvSpPr>
          <p:cNvPr id="18" name="矩形 17"/>
          <p:cNvSpPr/>
          <p:nvPr/>
        </p:nvSpPr>
        <p:spPr>
          <a:xfrm>
            <a:off x="7040341" y="4059815"/>
            <a:ext cx="2548985" cy="7409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vert="horz" rtlCol="0" anchor="ctr"/>
          <a:lstStyle/>
          <a:p>
            <a:r>
              <a:rPr lang="zh-TW" altLang="en-US" sz="16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上傳後請點選「預覽」，檢視上傳檔案是否正確</a:t>
            </a:r>
          </a:p>
        </p:txBody>
      </p:sp>
      <p:sp>
        <p:nvSpPr>
          <p:cNvPr id="19" name="橢圓 18"/>
          <p:cNvSpPr/>
          <p:nvPr/>
        </p:nvSpPr>
        <p:spPr>
          <a:xfrm>
            <a:off x="6750651" y="3689711"/>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1" name="橢圓 20"/>
          <p:cNvSpPr/>
          <p:nvPr/>
        </p:nvSpPr>
        <p:spPr>
          <a:xfrm>
            <a:off x="6039451" y="3362382"/>
            <a:ext cx="711200" cy="51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橢圓 19"/>
          <p:cNvSpPr/>
          <p:nvPr/>
        </p:nvSpPr>
        <p:spPr>
          <a:xfrm>
            <a:off x="7331576" y="2818904"/>
            <a:ext cx="711200" cy="516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3" name="矩形 22"/>
          <p:cNvSpPr/>
          <p:nvPr/>
        </p:nvSpPr>
        <p:spPr>
          <a:xfrm>
            <a:off x="569495" y="995299"/>
            <a:ext cx="415137" cy="5318571"/>
          </a:xfrm>
          <a:prstGeom prst="rect">
            <a:avLst/>
          </a:prstGeom>
          <a:solidFill>
            <a:srgbClr val="0070C0"/>
          </a:solidFill>
          <a:ln>
            <a:noFill/>
          </a:ln>
        </p:spPr>
        <p:style>
          <a:lnRef idx="3">
            <a:schemeClr val="lt1"/>
          </a:lnRef>
          <a:fillRef idx="1">
            <a:schemeClr val="accent2"/>
          </a:fillRef>
          <a:effectRef idx="1">
            <a:schemeClr val="accent2"/>
          </a:effectRef>
          <a:fontRef idx="minor">
            <a:schemeClr val="lt1"/>
          </a:fontRef>
        </p:style>
        <p:txBody>
          <a:bodyPr vert="eaVert" rtlCol="0" anchor="t"/>
          <a:lstStyle/>
          <a:p>
            <a:pPr algn="ctr"/>
            <a:r>
              <a:rPr lang="zh-TW" altLang="zh-TW" sz="1400" b="1" dirty="0">
                <a:solidFill>
                  <a:schemeClr val="bg1"/>
                </a:solidFill>
                <a:latin typeface="微軟正黑體" panose="020B0604030504040204" pitchFamily="34" charset="-120"/>
                <a:ea typeface="微軟正黑體" panose="020B0604030504040204" pitchFamily="34" charset="-120"/>
              </a:rPr>
              <a:t>非應屆畢業生或其他同等學力生</a:t>
            </a:r>
            <a:r>
              <a:rPr lang="en-US" altLang="zh-TW" sz="1400" b="1" dirty="0">
                <a:solidFill>
                  <a:schemeClr val="bg1"/>
                </a:solidFill>
                <a:latin typeface="微軟正黑體" panose="020B0604030504040204" pitchFamily="34" charset="-120"/>
                <a:ea typeface="微軟正黑體" panose="020B0604030504040204" pitchFamily="34" charset="-120"/>
              </a:rPr>
              <a:t>(</a:t>
            </a:r>
            <a:r>
              <a:rPr lang="zh-TW" altLang="zh-TW" sz="1400" b="1" dirty="0">
                <a:solidFill>
                  <a:schemeClr val="bg1"/>
                </a:solidFill>
                <a:latin typeface="微軟正黑體" panose="020B0604030504040204" pitchFamily="34" charset="-120"/>
                <a:ea typeface="微軟正黑體" panose="020B0604030504040204" pitchFamily="34" charset="-120"/>
              </a:rPr>
              <a:t>不具備中央資料庫學習歷程檔案</a:t>
            </a:r>
            <a:r>
              <a:rPr lang="en-US" altLang="zh-TW" sz="1400" b="1" dirty="0">
                <a:solidFill>
                  <a:schemeClr val="bg1"/>
                </a:solidFill>
                <a:latin typeface="微軟正黑體" panose="020B0604030504040204" pitchFamily="34" charset="-120"/>
                <a:ea typeface="微軟正黑體" panose="020B0604030504040204" pitchFamily="34" charset="-120"/>
              </a:rPr>
              <a:t>)</a:t>
            </a:r>
            <a:endParaRPr lang="zh-TW" altLang="en-US" sz="14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066457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64400" y="1110875"/>
            <a:ext cx="560586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步驟七 </a:t>
            </a:r>
            <a:r>
              <a:rPr lang="zh-TW" altLang="en-US" sz="2000" b="1" dirty="0">
                <a:latin typeface="微軟正黑體" panose="020B0604030504040204" pitchFamily="34" charset="-120"/>
                <a:ea typeface="微軟正黑體" panose="020B0604030504040204" pitchFamily="34" charset="-120"/>
              </a:rPr>
              <a:t>自行撰寫及上</a:t>
            </a:r>
            <a:r>
              <a:rPr lang="zh-TW" altLang="en-US" sz="2000" b="1" dirty="0" smtClean="0">
                <a:latin typeface="微軟正黑體" panose="020B0604030504040204" pitchFamily="34" charset="-120"/>
                <a:ea typeface="微軟正黑體" panose="020B0604030504040204" pitchFamily="34" charset="-120"/>
              </a:rPr>
              <a:t>傳資料</a:t>
            </a:r>
            <a:r>
              <a:rPr lang="en-US" altLang="zh-TW" sz="2000" b="1" dirty="0" smtClean="0">
                <a:latin typeface="微軟正黑體" panose="020B0604030504040204" pitchFamily="34" charset="-120"/>
                <a:ea typeface="微軟正黑體" panose="020B0604030504040204" pitchFamily="34" charset="-120"/>
              </a:rPr>
              <a:t>(</a:t>
            </a:r>
            <a:r>
              <a:rPr lang="en-US" altLang="zh-TW" sz="2000" b="1" dirty="0">
                <a:latin typeface="微軟正黑體" panose="020B0604030504040204" pitchFamily="34" charset="-120"/>
                <a:ea typeface="微軟正黑體" panose="020B0604030504040204" pitchFamily="34" charset="-120"/>
              </a:rPr>
              <a:t>1/2)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8201" y="1631538"/>
            <a:ext cx="10908223" cy="4648611"/>
          </a:xfrm>
          <a:prstGeom prst="rect">
            <a:avLst/>
          </a:prstGeom>
        </p:spPr>
      </p:pic>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5" name="矩形 14"/>
          <p:cNvSpPr/>
          <p:nvPr/>
        </p:nvSpPr>
        <p:spPr>
          <a:xfrm>
            <a:off x="3347550" y="1627017"/>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16" name="矩形 15"/>
          <p:cNvSpPr/>
          <p:nvPr/>
        </p:nvSpPr>
        <p:spPr>
          <a:xfrm>
            <a:off x="3347549" y="4911880"/>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14" name="矩形 13"/>
          <p:cNvSpPr/>
          <p:nvPr/>
        </p:nvSpPr>
        <p:spPr>
          <a:xfrm>
            <a:off x="5494095" y="4739238"/>
            <a:ext cx="5838826" cy="2000548"/>
          </a:xfrm>
          <a:prstGeom prst="rect">
            <a:avLst/>
          </a:prstGeom>
          <a:solidFill>
            <a:srgbClr val="ED7D31"/>
          </a:solidFill>
          <a:ln>
            <a:solidFill>
              <a:srgbClr val="ED7D3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zh-TW" altLang="en-US" sz="24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全體考生作業一致</a:t>
            </a:r>
            <a:endParaRPr lang="en-US" altLang="zh-TW" sz="24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endParaRPr lang="en-US" altLang="zh-TW"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由</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考</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生自行撰寫</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彙整後上</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傳</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分項上傳檔案資料至對應欄位</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每一項目僅能上傳</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個</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PDF</a:t>
            </a: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不得上傳影音檔</a:t>
            </a:r>
            <a:r>
              <a:rPr lang="zh-TW" altLang="en-US"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b="1" dirty="0">
              <a:solidFill>
                <a:srgbClr val="FFFF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檔案大小以</a:t>
            </a:r>
            <a:r>
              <a:rPr lang="en-US"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4MB</a:t>
            </a:r>
            <a:r>
              <a:rPr lang="zh-TW"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為限</a:t>
            </a:r>
            <a:endParaRPr lang="en-US" altLang="zh-TW" sz="2800" b="1" dirty="0">
              <a:ln>
                <a:solidFill>
                  <a:srgbClr val="FF0000"/>
                </a:solidFill>
              </a:ln>
              <a:solidFill>
                <a:srgbClr val="FFFF00"/>
              </a:solidFill>
              <a:effectLst>
                <a:glow rad="139700">
                  <a:schemeClr val="bg1">
                    <a:alpha val="40000"/>
                  </a:schemeClr>
                </a:glow>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7" name="矩形 16"/>
          <p:cNvSpPr/>
          <p:nvPr/>
        </p:nvSpPr>
        <p:spPr>
          <a:xfrm>
            <a:off x="8785761" y="3350868"/>
            <a:ext cx="3504486" cy="307777"/>
          </a:xfrm>
          <a:prstGeom prst="rect">
            <a:avLst/>
          </a:prstGeom>
        </p:spPr>
        <p:txBody>
          <a:bodyPr wrap="none">
            <a:spAutoFit/>
          </a:bodyPr>
          <a:lstStyle/>
          <a:p>
            <a:r>
              <a:rPr lang="zh-TW" altLang="en-US" sz="1400" dirty="0">
                <a:solidFill>
                  <a:srgbClr val="FF0000"/>
                </a:solidFill>
                <a:latin typeface="微軟正黑體" panose="020B0604030504040204" pitchFamily="34" charset="-120"/>
                <a:ea typeface="微軟正黑體" panose="020B0604030504040204" pitchFamily="34" charset="-120"/>
              </a:rPr>
              <a:t>上傳以 </a:t>
            </a:r>
            <a:r>
              <a:rPr lang="en-US" altLang="zh-TW" sz="1400" dirty="0">
                <a:solidFill>
                  <a:srgbClr val="FF0000"/>
                </a:solidFill>
                <a:latin typeface="微軟正黑體" panose="020B0604030504040204" pitchFamily="34" charset="-120"/>
                <a:ea typeface="微軟正黑體" panose="020B0604030504040204" pitchFamily="34" charset="-120"/>
              </a:rPr>
              <a:t>1 </a:t>
            </a:r>
            <a:r>
              <a:rPr lang="zh-TW" altLang="en-US" sz="14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1400" dirty="0">
                <a:solidFill>
                  <a:srgbClr val="FF0000"/>
                </a:solidFill>
                <a:latin typeface="微軟正黑體" panose="020B0604030504040204" pitchFamily="34" charset="-120"/>
                <a:ea typeface="微軟正黑體" panose="020B0604030504040204" pitchFamily="34" charset="-120"/>
              </a:rPr>
              <a:t>4MB</a:t>
            </a:r>
            <a:r>
              <a:rPr lang="zh-TW" altLang="en-US" sz="1400"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xmlns="" val="1601200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009098" y="1638014"/>
            <a:ext cx="10408794" cy="5024668"/>
            <a:chOff x="1009098" y="1638014"/>
            <a:chExt cx="10408794" cy="5024668"/>
          </a:xfrm>
        </p:grpSpPr>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9098" y="1638014"/>
              <a:ext cx="10408794" cy="4927886"/>
            </a:xfrm>
            <a:prstGeom prst="rect">
              <a:avLst/>
            </a:prstGeom>
          </p:spPr>
        </p:pic>
        <p:pic>
          <p:nvPicPr>
            <p:cNvPr id="3" name="圖片 2"/>
            <p:cNvPicPr>
              <a:picLocks noChangeAspect="1"/>
            </p:cNvPicPr>
            <p:nvPr/>
          </p:nvPicPr>
          <p:blipFill>
            <a:blip r:embed="rId4"/>
            <a:stretch>
              <a:fillRect/>
            </a:stretch>
          </p:blipFill>
          <p:spPr>
            <a:xfrm>
              <a:off x="7174412" y="2500815"/>
              <a:ext cx="666667" cy="600000"/>
            </a:xfrm>
            <a:prstGeom prst="rect">
              <a:avLst/>
            </a:prstGeom>
          </p:spPr>
        </p:pic>
        <p:sp>
          <p:nvSpPr>
            <p:cNvPr id="19" name="橢圓 18"/>
            <p:cNvSpPr/>
            <p:nvPr/>
          </p:nvSpPr>
          <p:spPr>
            <a:xfrm>
              <a:off x="7058779" y="2423936"/>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4"/>
            <a:stretch>
              <a:fillRect/>
            </a:stretch>
          </p:blipFill>
          <p:spPr>
            <a:xfrm>
              <a:off x="7174412" y="4320762"/>
              <a:ext cx="666667" cy="600000"/>
            </a:xfrm>
            <a:prstGeom prst="rect">
              <a:avLst/>
            </a:prstGeom>
          </p:spPr>
        </p:pic>
        <p:pic>
          <p:nvPicPr>
            <p:cNvPr id="11" name="圖片 10"/>
            <p:cNvPicPr>
              <a:picLocks noChangeAspect="1"/>
            </p:cNvPicPr>
            <p:nvPr/>
          </p:nvPicPr>
          <p:blipFill>
            <a:blip r:embed="rId4"/>
            <a:stretch>
              <a:fillRect/>
            </a:stretch>
          </p:blipFill>
          <p:spPr>
            <a:xfrm>
              <a:off x="7174412" y="6008261"/>
              <a:ext cx="666667" cy="600000"/>
            </a:xfrm>
            <a:prstGeom prst="rect">
              <a:avLst/>
            </a:prstGeom>
          </p:spPr>
        </p:pic>
        <p:sp>
          <p:nvSpPr>
            <p:cNvPr id="27" name="橢圓 26"/>
            <p:cNvSpPr/>
            <p:nvPr/>
          </p:nvSpPr>
          <p:spPr>
            <a:xfrm>
              <a:off x="7052268" y="4267997"/>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7047832" y="5953839"/>
              <a:ext cx="897932" cy="7088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245189" y="1048328"/>
            <a:ext cx="453406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步驟七 </a:t>
            </a:r>
            <a:r>
              <a:rPr lang="zh-TW" altLang="en-US" sz="2000" b="1" dirty="0">
                <a:latin typeface="微軟正黑體" panose="020B0604030504040204" pitchFamily="34" charset="-120"/>
                <a:ea typeface="微軟正黑體" panose="020B0604030504040204" pitchFamily="34" charset="-120"/>
              </a:rPr>
              <a:t>自行撰寫及上傳資料</a:t>
            </a:r>
            <a:r>
              <a:rPr lang="en-US" altLang="zh-TW" sz="2000" b="1" dirty="0">
                <a:latin typeface="微軟正黑體" panose="020B0604030504040204" pitchFamily="34" charset="-120"/>
                <a:ea typeface="微軟正黑體" panose="020B0604030504040204" pitchFamily="34" charset="-120"/>
              </a:rPr>
              <a:t>(2/2)</a:t>
            </a:r>
            <a:endParaRPr lang="zh-TW" altLang="en-US" sz="20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8903059" y="1500896"/>
            <a:ext cx="2661938" cy="553678"/>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a:t>
            </a:r>
            <a:r>
              <a:rPr lang="zh-TW" altLang="en-US" sz="1600" b="1" dirty="0" smtClean="0">
                <a:solidFill>
                  <a:schemeClr val="bg1"/>
                </a:solidFill>
                <a:latin typeface="微軟正黑體" panose="020B0604030504040204" pitchFamily="34" charset="-120"/>
                <a:ea typeface="微軟正黑體" panose="020B0604030504040204" pitchFamily="34" charset="-120"/>
              </a:rPr>
              <a:t>選擇</a:t>
            </a:r>
            <a:r>
              <a:rPr lang="zh-TW" altLang="en-US" sz="1600" b="1" dirty="0">
                <a:solidFill>
                  <a:schemeClr val="bg1"/>
                </a:solidFill>
                <a:latin typeface="微軟正黑體" panose="020B0604030504040204" pitchFamily="34" charset="-120"/>
                <a:ea typeface="微軟正黑體" panose="020B0604030504040204" pitchFamily="34" charset="-120"/>
              </a:rPr>
              <a:t>您欲上傳之</a:t>
            </a:r>
            <a:r>
              <a:rPr lang="en-US" altLang="zh-TW" sz="1600" b="1" dirty="0">
                <a:solidFill>
                  <a:schemeClr val="bg1"/>
                </a:solidFill>
                <a:latin typeface="微軟正黑體" panose="020B0604030504040204" pitchFamily="34" charset="-120"/>
                <a:ea typeface="微軟正黑體" panose="020B0604030504040204" pitchFamily="34" charset="-120"/>
              </a:rPr>
              <a:t>PDF</a:t>
            </a:r>
            <a:r>
              <a:rPr lang="zh-TW" altLang="en-US" sz="1600" b="1" dirty="0">
                <a:solidFill>
                  <a:schemeClr val="bg1"/>
                </a:solidFill>
                <a:latin typeface="微軟正黑體" panose="020B0604030504040204" pitchFamily="34" charset="-120"/>
                <a:ea typeface="微軟正黑體" panose="020B0604030504040204" pitchFamily="34" charset="-120"/>
              </a:rPr>
              <a:t>檔案</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注意</a:t>
            </a:r>
            <a:r>
              <a:rPr lang="zh-TW" altLang="en-US" sz="1600" b="1" dirty="0">
                <a:solidFill>
                  <a:schemeClr val="bg1"/>
                </a:solidFill>
                <a:latin typeface="微軟正黑體" panose="020B0604030504040204" pitchFamily="34" charset="-120"/>
                <a:ea typeface="微軟正黑體" panose="020B0604030504040204" pitchFamily="34" charset="-120"/>
              </a:rPr>
              <a:t>檔案限制大小</a:t>
            </a:r>
            <a:r>
              <a:rPr lang="en-US" altLang="zh-TW" sz="1600" b="1" dirty="0" smtClean="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8309041" y="1553217"/>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1</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0" name="矩形 19"/>
          <p:cNvSpPr/>
          <p:nvPr/>
        </p:nvSpPr>
        <p:spPr>
          <a:xfrm>
            <a:off x="7058779" y="3138631"/>
            <a:ext cx="4630754" cy="278532"/>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上傳後請點選「預覽」，檢視上傳檔案是否正確</a:t>
            </a:r>
          </a:p>
        </p:txBody>
      </p:sp>
      <p:sp>
        <p:nvSpPr>
          <p:cNvPr id="21" name="橢圓 20"/>
          <p:cNvSpPr/>
          <p:nvPr/>
        </p:nvSpPr>
        <p:spPr>
          <a:xfrm>
            <a:off x="6525379" y="2972916"/>
            <a:ext cx="533400" cy="479025"/>
          </a:xfrm>
          <a:prstGeom prst="ellipse">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rtlCol="0" anchor="ctr"/>
          <a:lstStyle/>
          <a:p>
            <a:r>
              <a:rPr lang="en-US" altLang="zh-TW"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2</a:t>
            </a:r>
            <a:endPar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23" name="圓角矩形 22"/>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4" name="矩形 23"/>
          <p:cNvSpPr/>
          <p:nvPr/>
        </p:nvSpPr>
        <p:spPr>
          <a:xfrm>
            <a:off x="3360250" y="1646067"/>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25" name="矩形 24"/>
          <p:cNvSpPr/>
          <p:nvPr/>
        </p:nvSpPr>
        <p:spPr>
          <a:xfrm>
            <a:off x="3512650" y="5134130"/>
            <a:ext cx="4948791" cy="400110"/>
          </a:xfrm>
          <a:prstGeom prst="rect">
            <a:avLst/>
          </a:prstGeom>
        </p:spPr>
        <p:txBody>
          <a:bodyPr wrap="none">
            <a:spAutoFit/>
          </a:bodyPr>
          <a:lstStyle/>
          <a:p>
            <a:r>
              <a:rPr lang="zh-TW" altLang="en-US" sz="2000" dirty="0">
                <a:solidFill>
                  <a:srgbClr val="FF0000"/>
                </a:solidFill>
                <a:latin typeface="微軟正黑體" panose="020B0604030504040204" pitchFamily="34" charset="-120"/>
                <a:ea typeface="微軟正黑體" panose="020B0604030504040204" pitchFamily="34" charset="-120"/>
              </a:rPr>
              <a:t>上傳以 </a:t>
            </a:r>
            <a:r>
              <a:rPr lang="en-US" altLang="zh-TW" sz="2000" dirty="0">
                <a:solidFill>
                  <a:srgbClr val="FF0000"/>
                </a:solidFill>
                <a:latin typeface="微軟正黑體" panose="020B0604030504040204" pitchFamily="34" charset="-120"/>
                <a:ea typeface="微軟正黑體" panose="020B0604030504040204" pitchFamily="34" charset="-120"/>
              </a:rPr>
              <a:t>1 </a:t>
            </a:r>
            <a:r>
              <a:rPr lang="zh-TW" altLang="en-US" sz="20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2000" dirty="0">
                <a:solidFill>
                  <a:srgbClr val="FF0000"/>
                </a:solidFill>
                <a:latin typeface="微軟正黑體" panose="020B0604030504040204" pitchFamily="34" charset="-120"/>
                <a:ea typeface="微軟正黑體" panose="020B0604030504040204" pitchFamily="34" charset="-120"/>
              </a:rPr>
              <a:t>4MB</a:t>
            </a:r>
            <a:r>
              <a:rPr lang="zh-TW" altLang="en-US" sz="2000" dirty="0">
                <a:solidFill>
                  <a:srgbClr val="FF0000"/>
                </a:solidFill>
                <a:latin typeface="微軟正黑體" panose="020B0604030504040204" pitchFamily="34" charset="-120"/>
                <a:ea typeface="微軟正黑體" panose="020B0604030504040204" pitchFamily="34" charset="-120"/>
              </a:rPr>
              <a:t>。</a:t>
            </a:r>
          </a:p>
        </p:txBody>
      </p:sp>
      <p:sp>
        <p:nvSpPr>
          <p:cNvPr id="26" name="矩形 25"/>
          <p:cNvSpPr/>
          <p:nvPr/>
        </p:nvSpPr>
        <p:spPr>
          <a:xfrm>
            <a:off x="8762340" y="3478027"/>
            <a:ext cx="3504486" cy="307777"/>
          </a:xfrm>
          <a:prstGeom prst="rect">
            <a:avLst/>
          </a:prstGeom>
        </p:spPr>
        <p:txBody>
          <a:bodyPr wrap="none">
            <a:spAutoFit/>
          </a:bodyPr>
          <a:lstStyle/>
          <a:p>
            <a:r>
              <a:rPr lang="zh-TW" altLang="en-US" sz="1400" dirty="0">
                <a:solidFill>
                  <a:srgbClr val="FF0000"/>
                </a:solidFill>
                <a:latin typeface="微軟正黑體" panose="020B0604030504040204" pitchFamily="34" charset="-120"/>
                <a:ea typeface="微軟正黑體" panose="020B0604030504040204" pitchFamily="34" charset="-120"/>
              </a:rPr>
              <a:t>上傳以 </a:t>
            </a:r>
            <a:r>
              <a:rPr lang="en-US" altLang="zh-TW" sz="1400" dirty="0">
                <a:solidFill>
                  <a:srgbClr val="FF0000"/>
                </a:solidFill>
                <a:latin typeface="微軟正黑體" panose="020B0604030504040204" pitchFamily="34" charset="-120"/>
                <a:ea typeface="微軟正黑體" panose="020B0604030504040204" pitchFamily="34" charset="-120"/>
              </a:rPr>
              <a:t>1 </a:t>
            </a:r>
            <a:r>
              <a:rPr lang="zh-TW" altLang="en-US" sz="1400" dirty="0">
                <a:solidFill>
                  <a:srgbClr val="FF0000"/>
                </a:solidFill>
                <a:latin typeface="微軟正黑體" panose="020B0604030504040204" pitchFamily="34" charset="-120"/>
                <a:ea typeface="微軟正黑體" panose="020B0604030504040204" pitchFamily="34" charset="-120"/>
              </a:rPr>
              <a:t>個檔案為限，大小最多為 </a:t>
            </a:r>
            <a:r>
              <a:rPr lang="en-US" altLang="zh-TW" sz="1400" dirty="0">
                <a:solidFill>
                  <a:srgbClr val="FF0000"/>
                </a:solidFill>
                <a:latin typeface="微軟正黑體" panose="020B0604030504040204" pitchFamily="34" charset="-120"/>
                <a:ea typeface="微軟正黑體" panose="020B0604030504040204" pitchFamily="34" charset="-120"/>
              </a:rPr>
              <a:t>4MB</a:t>
            </a:r>
            <a:r>
              <a:rPr lang="zh-TW" altLang="en-US" sz="1400" dirty="0">
                <a:solidFill>
                  <a:srgbClr val="FF0000"/>
                </a:solidFill>
                <a:latin typeface="微軟正黑體" panose="020B0604030504040204" pitchFamily="34" charset="-120"/>
                <a:ea typeface="微軟正黑體" panose="020B0604030504040204" pitchFamily="34" charset="-120"/>
              </a:rPr>
              <a:t>。</a:t>
            </a:r>
          </a:p>
        </p:txBody>
      </p:sp>
      <p:pic>
        <p:nvPicPr>
          <p:cNvPr id="4" name="圖片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79954" y="2432467"/>
            <a:ext cx="5002320" cy="2857002"/>
          </a:xfrm>
          <a:prstGeom prst="rect">
            <a:avLst/>
          </a:prstGeom>
          <a:ln>
            <a:solidFill>
              <a:schemeClr val="tx1"/>
            </a:solidFill>
          </a:ln>
        </p:spPr>
      </p:pic>
      <p:sp>
        <p:nvSpPr>
          <p:cNvPr id="22" name="橢圓 21"/>
          <p:cNvSpPr/>
          <p:nvPr/>
        </p:nvSpPr>
        <p:spPr>
          <a:xfrm>
            <a:off x="5529104" y="2352036"/>
            <a:ext cx="453170" cy="4518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866626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24645" y="2124557"/>
            <a:ext cx="10084705" cy="2537346"/>
          </a:xfrm>
          <a:prstGeom prst="rect">
            <a:avLst/>
          </a:prstGeom>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6476095" y="1456539"/>
            <a:ext cx="5615854"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步驟八 </a:t>
            </a:r>
            <a:r>
              <a:rPr lang="zh-TW" altLang="en-US" sz="2000" b="1" dirty="0">
                <a:latin typeface="微軟正黑體" panose="020B0604030504040204" pitchFamily="34" charset="-120"/>
                <a:ea typeface="微軟正黑體" panose="020B0604030504040204" pitchFamily="34" charset="-120"/>
              </a:rPr>
              <a:t>檢視學習歷程備審資料上傳確認表</a:t>
            </a:r>
            <a:r>
              <a:rPr lang="en-US" altLang="zh-TW" sz="2100" b="1" dirty="0">
                <a:latin typeface="微軟正黑體" panose="020B0604030504040204" pitchFamily="34" charset="-120"/>
                <a:ea typeface="微軟正黑體" panose="020B0604030504040204" pitchFamily="34" charset="-120"/>
              </a:rPr>
              <a:t>(</a:t>
            </a:r>
            <a:r>
              <a:rPr lang="en-US" altLang="zh-TW" sz="2100" b="1" dirty="0" smtClean="0">
                <a:latin typeface="微軟正黑體" panose="020B0604030504040204" pitchFamily="34" charset="-120"/>
                <a:ea typeface="微軟正黑體" panose="020B0604030504040204" pitchFamily="34" charset="-120"/>
              </a:rPr>
              <a:t>1/2)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4"/>
          <a:stretch>
            <a:fillRect/>
          </a:stretch>
        </p:blipFill>
        <p:spPr>
          <a:xfrm>
            <a:off x="1142095" y="4857195"/>
            <a:ext cx="10167255" cy="1400000"/>
          </a:xfrm>
          <a:prstGeom prst="rect">
            <a:avLst/>
          </a:prstGeom>
        </p:spPr>
      </p:pic>
      <p:sp>
        <p:nvSpPr>
          <p:cNvPr id="3" name="矩形 2"/>
          <p:cNvSpPr/>
          <p:nvPr/>
        </p:nvSpPr>
        <p:spPr>
          <a:xfrm>
            <a:off x="1142095" y="5322893"/>
            <a:ext cx="4497629" cy="8691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4" name="矩形 13"/>
          <p:cNvSpPr/>
          <p:nvPr/>
        </p:nvSpPr>
        <p:spPr>
          <a:xfrm>
            <a:off x="6911805" y="3317006"/>
            <a:ext cx="4397545" cy="1121127"/>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考生未完成各上傳項目內容「</a:t>
            </a:r>
            <a:r>
              <a:rPr lang="zh-TW" altLang="en-US" sz="1600" b="1" dirty="0">
                <a:solidFill>
                  <a:srgbClr val="FFFF00"/>
                </a:solidFill>
                <a:latin typeface="微軟正黑體" panose="020B0604030504040204" pitchFamily="34" charset="-120"/>
                <a:ea typeface="微軟正黑體" panose="020B0604030504040204" pitchFamily="34" charset="-120"/>
              </a:rPr>
              <a:t>預覽</a:t>
            </a:r>
            <a:r>
              <a:rPr lang="zh-TW" altLang="en-US"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欲</a:t>
            </a:r>
            <a:r>
              <a:rPr lang="zh-TW" altLang="en-US" sz="1600" b="1" dirty="0">
                <a:solidFill>
                  <a:schemeClr val="bg1"/>
                </a:solidFill>
                <a:latin typeface="微軟正黑體" panose="020B0604030504040204" pitchFamily="34" charset="-120"/>
                <a:ea typeface="微軟正黑體" panose="020B0604030504040204" pitchFamily="34" charset="-120"/>
              </a:rPr>
              <a:t>下載確認表確認上傳內容時</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系統</a:t>
            </a:r>
            <a:r>
              <a:rPr lang="zh-TW" altLang="en-US" sz="1600" b="1" dirty="0">
                <a:solidFill>
                  <a:schemeClr val="bg1"/>
                </a:solidFill>
                <a:latin typeface="微軟正黑體" panose="020B0604030504040204" pitchFamily="34" charset="-120"/>
                <a:ea typeface="微軟正黑體" panose="020B0604030504040204" pitchFamily="34" charset="-120"/>
              </a:rPr>
              <a:t>跳出提示訊息，提醒考生尚未預覽之項目！</a:t>
            </a:r>
            <a:endParaRPr lang="en-US" altLang="zh-TW" sz="1600" b="1" dirty="0">
              <a:solidFill>
                <a:schemeClr val="bg1"/>
              </a:solidFill>
              <a:latin typeface="微軟正黑體" panose="020B0604030504040204" pitchFamily="34" charset="-120"/>
              <a:ea typeface="微軟正黑體" panose="020B0604030504040204" pitchFamily="34" charset="-120"/>
            </a:endParaRPr>
          </a:p>
          <a:p>
            <a:r>
              <a:rPr lang="zh-TW" altLang="en-US" sz="1600" b="1" dirty="0">
                <a:solidFill>
                  <a:schemeClr val="bg1"/>
                </a:solidFill>
                <a:latin typeface="微軟正黑體" panose="020B0604030504040204" pitchFamily="34" charset="-120"/>
                <a:ea typeface="微軟正黑體" panose="020B0604030504040204" pitchFamily="34" charset="-120"/>
              </a:rPr>
              <a:t>請考生依提示逐項檢視，才可以下載確認表。</a:t>
            </a:r>
          </a:p>
        </p:txBody>
      </p:sp>
    </p:spTree>
    <p:extLst>
      <p:ext uri="{BB962C8B-B14F-4D97-AF65-F5344CB8AC3E}">
        <p14:creationId xmlns:p14="http://schemas.microsoft.com/office/powerpoint/2010/main" xmlns="" val="1439505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6645615" y="1434859"/>
            <a:ext cx="5457485"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步驟八 </a:t>
            </a:r>
            <a:r>
              <a:rPr lang="zh-TW" altLang="en-US" sz="2000" b="1" dirty="0">
                <a:latin typeface="微軟正黑體" panose="020B0604030504040204" pitchFamily="34" charset="-120"/>
                <a:ea typeface="微軟正黑體" panose="020B0604030504040204" pitchFamily="34" charset="-120"/>
              </a:rPr>
              <a:t>檢視學習歷程備審資料上傳確認表</a:t>
            </a:r>
            <a:r>
              <a:rPr lang="en-US" altLang="zh-TW" sz="2100" b="1" dirty="0" smtClean="0">
                <a:latin typeface="微軟正黑體" panose="020B0604030504040204" pitchFamily="34" charset="-120"/>
                <a:ea typeface="微軟正黑體" panose="020B0604030504040204" pitchFamily="34" charset="-120"/>
              </a:rPr>
              <a:t>(2/2)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xmlns="" val="0"/>
              </a:ext>
            </a:extLst>
          </a:blip>
          <a:srcRect t="86077" r="36323" b="-1590"/>
          <a:stretch/>
        </p:blipFill>
        <p:spPr>
          <a:xfrm>
            <a:off x="1992870" y="5427965"/>
            <a:ext cx="7763555" cy="546100"/>
          </a:xfrm>
          <a:prstGeom prst="rect">
            <a:avLst/>
          </a:prstGeom>
        </p:spPr>
      </p:pic>
      <p:pic>
        <p:nvPicPr>
          <p:cNvPr id="11" name="圖片 10"/>
          <p:cNvPicPr>
            <a:picLocks noChangeAspect="1"/>
          </p:cNvPicPr>
          <p:nvPr/>
        </p:nvPicPr>
        <p:blipFill>
          <a:blip r:embed="rId4"/>
          <a:stretch>
            <a:fillRect/>
          </a:stretch>
        </p:blipFill>
        <p:spPr>
          <a:xfrm>
            <a:off x="996398" y="3462840"/>
            <a:ext cx="11036301" cy="2791910"/>
          </a:xfrm>
          <a:prstGeom prst="rect">
            <a:avLst/>
          </a:prstGeom>
        </p:spPr>
      </p:pic>
      <p:pic>
        <p:nvPicPr>
          <p:cNvPr id="12" name="圖片 11"/>
          <p:cNvPicPr>
            <a:picLocks noChangeAspect="1"/>
          </p:cNvPicPr>
          <p:nvPr/>
        </p:nvPicPr>
        <p:blipFill>
          <a:blip r:embed="rId5"/>
          <a:stretch>
            <a:fillRect/>
          </a:stretch>
        </p:blipFill>
        <p:spPr>
          <a:xfrm>
            <a:off x="1009098" y="1991112"/>
            <a:ext cx="10986749" cy="1448477"/>
          </a:xfrm>
          <a:prstGeom prst="rect">
            <a:avLst/>
          </a:prstGeom>
        </p:spPr>
      </p:pic>
      <p:sp>
        <p:nvSpPr>
          <p:cNvPr id="14" name="矩形 13"/>
          <p:cNvSpPr/>
          <p:nvPr/>
        </p:nvSpPr>
        <p:spPr>
          <a:xfrm>
            <a:off x="1095226" y="5651500"/>
            <a:ext cx="3089423" cy="4889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93504" y="2928955"/>
            <a:ext cx="2318046" cy="3099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3606422" y="3010928"/>
            <a:ext cx="4013639" cy="2279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6"/>
          <a:stretch>
            <a:fillRect/>
          </a:stretch>
        </p:blipFill>
        <p:spPr>
          <a:xfrm>
            <a:off x="7660653" y="2782490"/>
            <a:ext cx="3526421" cy="3798159"/>
          </a:xfrm>
          <a:prstGeom prst="rect">
            <a:avLst/>
          </a:prstGeom>
          <a:ln>
            <a:solidFill>
              <a:schemeClr val="tx1"/>
            </a:solidFill>
          </a:ln>
        </p:spPr>
      </p:pic>
      <p:sp>
        <p:nvSpPr>
          <p:cNvPr id="18" name="矩形 17"/>
          <p:cNvSpPr/>
          <p:nvPr/>
        </p:nvSpPr>
        <p:spPr>
          <a:xfrm>
            <a:off x="10641572" y="2888516"/>
            <a:ext cx="504910" cy="2448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200" dirty="0">
                <a:solidFill>
                  <a:srgbClr val="FF0000"/>
                </a:solidFill>
              </a:rPr>
              <a:t>樣張</a:t>
            </a:r>
          </a:p>
        </p:txBody>
      </p:sp>
      <p:sp>
        <p:nvSpPr>
          <p:cNvPr id="20" name="圓角矩形 19"/>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21" name="向右箭號 20"/>
          <p:cNvSpPr/>
          <p:nvPr/>
        </p:nvSpPr>
        <p:spPr>
          <a:xfrm rot="10800000">
            <a:off x="4225241" y="5829270"/>
            <a:ext cx="3394820" cy="2079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3981450" y="1933360"/>
            <a:ext cx="7770726" cy="919882"/>
          </a:xfrm>
          <a:prstGeom prst="rect">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各項目檔案</a:t>
            </a:r>
            <a:r>
              <a:rPr lang="zh-TW" altLang="en-US" sz="1600" b="1" dirty="0">
                <a:solidFill>
                  <a:schemeClr val="bg1"/>
                </a:solidFill>
                <a:latin typeface="微軟正黑體" panose="020B0604030504040204" pitchFamily="34" charset="-120"/>
                <a:ea typeface="微軟正黑體" panose="020B0604030504040204" pitchFamily="34" charset="-120"/>
              </a:rPr>
              <a:t>上</a:t>
            </a:r>
            <a:r>
              <a:rPr lang="zh-TW" altLang="en-US" sz="1600" b="1" dirty="0" smtClean="0">
                <a:solidFill>
                  <a:schemeClr val="bg1"/>
                </a:solidFill>
                <a:latin typeface="微軟正黑體" panose="020B0604030504040204" pitchFamily="34" charset="-120"/>
                <a:ea typeface="微軟正黑體" panose="020B0604030504040204" pitchFamily="34" charset="-120"/>
              </a:rPr>
              <a:t>傳且完成預覽／</a:t>
            </a:r>
            <a:r>
              <a:rPr lang="zh-TW" altLang="en-US" sz="1600" b="1" dirty="0">
                <a:solidFill>
                  <a:schemeClr val="bg1"/>
                </a:solidFill>
                <a:latin typeface="微軟正黑體" panose="020B0604030504040204" pitchFamily="34" charset="-120"/>
                <a:ea typeface="微軟正黑體" panose="020B0604030504040204" pitchFamily="34" charset="-120"/>
              </a:rPr>
              <a:t>勾選完成後</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檢視學習歷程備審資料上傳確認表，</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再次</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檢視您的上傳／勾選項目是否正確無誤！</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a:p>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確認無誤</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後</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，請</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點選</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確認</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，完成確認送出。</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Tree>
    <p:extLst>
      <p:ext uri="{BB962C8B-B14F-4D97-AF65-F5344CB8AC3E}">
        <p14:creationId xmlns:p14="http://schemas.microsoft.com/office/powerpoint/2010/main" xmlns="" val="3625123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212962" y="1498364"/>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2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矩形 2"/>
          <p:cNvSpPr/>
          <p:nvPr/>
        </p:nvSpPr>
        <p:spPr>
          <a:xfrm>
            <a:off x="1293629" y="2569381"/>
            <a:ext cx="7789861" cy="461665"/>
          </a:xfrm>
          <a:prstGeom prst="rect">
            <a:avLst/>
          </a:prstGeom>
          <a:solidFill>
            <a:schemeClr val="accent4">
              <a:lumMod val="20000"/>
              <a:lumOff val="80000"/>
            </a:schemeClr>
          </a:solidFill>
        </p:spPr>
        <p:txBody>
          <a:bodyPr wrap="square">
            <a:spAutoFit/>
          </a:bodyPr>
          <a:lstStyle/>
          <a:p>
            <a:pPr lvl="0" fontAlgn="base">
              <a:spcBef>
                <a:spcPct val="0"/>
              </a:spcBef>
              <a:spcAft>
                <a:spcPct val="0"/>
              </a:spcAft>
            </a:pP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系統開放時間：</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111.4.18(</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)10:00-111.4.20(</a:t>
            </a:r>
            <a:r>
              <a:rPr lang="zh-TW" altLang="en-US"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b="1" u="sng" dirty="0">
                <a:solidFill>
                  <a:srgbClr val="0000CC"/>
                </a:solidFill>
                <a:latin typeface="Times New Roman" panose="02020603050405020304" pitchFamily="18" charset="0"/>
                <a:ea typeface="微軟正黑體" panose="020B0604030504040204" pitchFamily="34" charset="-120"/>
                <a:cs typeface="Times New Roman" panose="02020603050405020304" pitchFamily="18" charset="0"/>
              </a:rPr>
              <a:t>)17:00</a:t>
            </a:r>
          </a:p>
        </p:txBody>
      </p:sp>
      <p:grpSp>
        <p:nvGrpSpPr>
          <p:cNvPr id="2" name="群組 1"/>
          <p:cNvGrpSpPr/>
          <p:nvPr/>
        </p:nvGrpSpPr>
        <p:grpSpPr>
          <a:xfrm>
            <a:off x="8430302" y="851820"/>
            <a:ext cx="3624195" cy="1533600"/>
            <a:chOff x="8360452" y="-1669195"/>
            <a:chExt cx="3624195" cy="1533600"/>
          </a:xfrm>
        </p:grpSpPr>
        <p:cxnSp>
          <p:nvCxnSpPr>
            <p:cNvPr id="22" name="直線單箭頭接點 8"/>
            <p:cNvCxnSpPr>
              <a:cxnSpLocks noChangeShapeType="1"/>
              <a:endCxn id="34"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23" name="圓角矩形 2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4" name="圓角矩形 23"/>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5" name="圓角矩形 2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6" name="圓角矩形 25"/>
            <p:cNvSpPr/>
            <p:nvPr/>
          </p:nvSpPr>
          <p:spPr bwMode="auto">
            <a:xfrm>
              <a:off x="10735284"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7" name="圓角矩形 26"/>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9" name="直線單箭頭接點 14"/>
            <p:cNvCxnSpPr>
              <a:cxnSpLocks noChangeShapeType="1"/>
              <a:stCxn id="23" idx="3"/>
              <a:endCxn id="24"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1" name="直線單箭頭接點 15"/>
            <p:cNvCxnSpPr>
              <a:cxnSpLocks noChangeShapeType="1"/>
              <a:stCxn id="2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2" name="直線單箭頭接點 16"/>
            <p:cNvCxnSpPr>
              <a:cxnSpLocks noChangeShapeType="1"/>
              <a:stCxn id="25" idx="3"/>
              <a:endCxn id="2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3" name="直線單箭頭接點 17"/>
            <p:cNvCxnSpPr>
              <a:cxnSpLocks noChangeShapeType="1"/>
              <a:stCxn id="26" idx="3"/>
              <a:endCxn id="27"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4" name="圓角矩形 33"/>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20" name="圓角矩形 19"/>
            <p:cNvSpPr/>
            <p:nvPr/>
          </p:nvSpPr>
          <p:spPr bwMode="auto">
            <a:xfrm>
              <a:off x="8360452" y="-1669195"/>
              <a:ext cx="357187"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繳費身分審查</a:t>
              </a:r>
            </a:p>
          </p:txBody>
        </p:sp>
        <p:cxnSp>
          <p:nvCxnSpPr>
            <p:cNvPr id="21"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7" name="圓角矩形 36"/>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38" name="直線單箭頭接點 37"/>
            <p:cNvCxnSpPr>
              <a:cxnSpLocks noChangeShapeType="1"/>
              <a:stCxn id="37"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
        <p:nvSpPr>
          <p:cNvPr id="40" name="Rectangle 3"/>
          <p:cNvSpPr txBox="1">
            <a:spLocks noChangeArrowheads="1"/>
          </p:cNvSpPr>
          <p:nvPr/>
        </p:nvSpPr>
        <p:spPr>
          <a:xfrm>
            <a:off x="1179456" y="3218600"/>
            <a:ext cx="10459244" cy="34679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Blip>
                <a:blip r:embed="rId3"/>
              </a:buBlip>
            </a:pPr>
            <a:r>
              <a:rPr lang="zh-TW" altLang="en-US" sz="2100" dirty="0" smtClean="0">
                <a:solidFill>
                  <a:srgbClr val="000000"/>
                </a:solidFill>
                <a:latin typeface="華康儷楷書" panose="03000509000000000000" pitchFamily="65" charset="-120"/>
                <a:ea typeface="華康儷楷書" panose="03000509000000000000" pitchFamily="65" charset="-120"/>
              </a:rPr>
              <a:t>首次進入系統須</a:t>
            </a:r>
            <a:r>
              <a:rPr lang="zh-TW" altLang="en-US" sz="2100" dirty="0" smtClean="0">
                <a:solidFill>
                  <a:srgbClr val="FF0000"/>
                </a:solidFill>
                <a:latin typeface="華康儷楷書" panose="03000509000000000000" pitchFamily="65" charset="-120"/>
                <a:ea typeface="華康儷楷書" panose="03000509000000000000" pitchFamily="65" charset="-120"/>
              </a:rPr>
              <a:t>自行設定</a:t>
            </a:r>
            <a:r>
              <a:rPr lang="zh-TW" altLang="en-US" sz="2100" dirty="0" smtClean="0">
                <a:solidFill>
                  <a:srgbClr val="000000"/>
                </a:solidFill>
                <a:latin typeface="華康儷楷書" panose="03000509000000000000" pitchFamily="65" charset="-120"/>
                <a:ea typeface="華康儷楷書" panose="03000509000000000000" pitchFamily="65" charset="-120"/>
              </a:rPr>
              <a:t>通行碼</a:t>
            </a:r>
            <a:endParaRPr lang="en-US" altLang="zh-TW" sz="2100" dirty="0" smtClean="0">
              <a:solidFill>
                <a:srgbClr val="000000"/>
              </a:solidFill>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en-US" altLang="zh-TW"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111.4.20(</a:t>
            </a:r>
            <a:r>
              <a:rPr lang="zh-TW" altLang="en-US"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三</a:t>
            </a:r>
            <a:r>
              <a:rPr lang="en-US" altLang="zh-TW" sz="2100"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)17:00</a:t>
            </a:r>
            <a:r>
              <a:rPr lang="zh-TW" altLang="en-US" sz="2100" dirty="0" smtClean="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前</a:t>
            </a:r>
            <a:r>
              <a:rPr lang="zh-TW" altLang="en-US" sz="2100" dirty="0" smtClean="0">
                <a:latin typeface="華康儷楷書" panose="03000509000000000000" pitchFamily="65" charset="-120"/>
                <a:ea typeface="華康儷楷書" panose="03000509000000000000" pitchFamily="65" charset="-120"/>
              </a:rPr>
              <a:t>登錄</a:t>
            </a:r>
            <a:r>
              <a:rPr lang="zh-TW" altLang="en-US" sz="2100" b="1" dirty="0" smtClean="0">
                <a:latin typeface="華康儷楷書" panose="03000509000000000000" pitchFamily="65" charset="-120"/>
                <a:ea typeface="華康儷楷書" panose="03000509000000000000" pitchFamily="65" charset="-120"/>
              </a:rPr>
              <a:t>低收入戶</a:t>
            </a:r>
            <a:r>
              <a:rPr lang="zh-TW" altLang="en-US" sz="2100" dirty="0" smtClean="0">
                <a:latin typeface="華康儷楷書" panose="03000509000000000000" pitchFamily="65" charset="-120"/>
                <a:ea typeface="華康儷楷書" panose="03000509000000000000" pitchFamily="65" charset="-120"/>
              </a:rPr>
              <a:t>或</a:t>
            </a:r>
            <a:r>
              <a:rPr lang="zh-TW" altLang="en-US" sz="2100" b="1" dirty="0" smtClean="0">
                <a:latin typeface="華康儷楷書" panose="03000509000000000000" pitchFamily="65" charset="-120"/>
                <a:ea typeface="華康儷楷書" panose="03000509000000000000" pitchFamily="65" charset="-120"/>
              </a:rPr>
              <a:t>中低收入戶</a:t>
            </a:r>
            <a:r>
              <a:rPr lang="zh-TW" altLang="en-US" sz="2100" dirty="0" smtClean="0">
                <a:latin typeface="華康儷楷書" panose="03000509000000000000" pitchFamily="65" charset="-120"/>
                <a:ea typeface="華康儷楷書" panose="03000509000000000000" pitchFamily="65" charset="-120"/>
              </a:rPr>
              <a:t>身分資料</a:t>
            </a:r>
            <a:endParaRPr lang="en-US" altLang="zh-TW" sz="2100" dirty="0" smtClean="0">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en-US" altLang="zh-TW" sz="2100" dirty="0" smtClean="0">
                <a:latin typeface="華康儷楷書" panose="03000509000000000000" pitchFamily="65" charset="-120"/>
                <a:ea typeface="華康儷楷書" panose="03000509000000000000" pitchFamily="65" charset="-120"/>
              </a:rPr>
              <a:t>111.4.20(</a:t>
            </a:r>
            <a:r>
              <a:rPr lang="zh-TW" altLang="en-US" sz="2100" dirty="0" smtClean="0">
                <a:latin typeface="華康儷楷書" panose="03000509000000000000" pitchFamily="65" charset="-120"/>
                <a:ea typeface="華康儷楷書" panose="03000509000000000000" pitchFamily="65" charset="-120"/>
              </a:rPr>
              <a:t>三</a:t>
            </a:r>
            <a:r>
              <a:rPr lang="en-US" altLang="zh-TW" sz="2100" dirty="0" smtClean="0">
                <a:latin typeface="華康儷楷書" panose="03000509000000000000" pitchFamily="65" charset="-120"/>
                <a:ea typeface="華康儷楷書" panose="03000509000000000000" pitchFamily="65" charset="-120"/>
              </a:rPr>
              <a:t>)</a:t>
            </a:r>
            <a:r>
              <a:rPr lang="zh-TW" altLang="en-US" sz="2100" dirty="0" smtClean="0">
                <a:latin typeface="華康儷楷書" panose="03000509000000000000" pitchFamily="65" charset="-120"/>
                <a:ea typeface="華康儷楷書" panose="03000509000000000000" pitchFamily="65" charset="-120"/>
              </a:rPr>
              <a:t>前繳寄相關文件至本委員會審查</a:t>
            </a:r>
            <a:r>
              <a:rPr lang="en-US" altLang="zh-TW" sz="2100" dirty="0" smtClean="0">
                <a:latin typeface="華康儷楷書" panose="03000509000000000000" pitchFamily="65" charset="-120"/>
                <a:ea typeface="華康儷楷書" panose="03000509000000000000" pitchFamily="65" charset="-120"/>
              </a:rPr>
              <a:t>(</a:t>
            </a:r>
            <a:r>
              <a:rPr lang="zh-TW" altLang="en-US" sz="2100" dirty="0" smtClean="0">
                <a:latin typeface="華康儷楷書" panose="03000509000000000000" pitchFamily="65" charset="-120"/>
                <a:ea typeface="華康儷楷書" panose="03000509000000000000" pitchFamily="65" charset="-120"/>
              </a:rPr>
              <a:t>郵戳為憑</a:t>
            </a:r>
            <a:r>
              <a:rPr lang="en-US" altLang="zh-TW" sz="2100" dirty="0" smtClean="0">
                <a:latin typeface="華康儷楷書" panose="03000509000000000000" pitchFamily="65" charset="-120"/>
                <a:ea typeface="華康儷楷書" panose="03000509000000000000" pitchFamily="65" charset="-120"/>
              </a:rPr>
              <a:t>)</a:t>
            </a:r>
          </a:p>
          <a:p>
            <a:pPr>
              <a:lnSpc>
                <a:spcPct val="150000"/>
              </a:lnSpc>
              <a:buFont typeface="Arial" panose="020B0604020202020204" pitchFamily="34" charset="0"/>
              <a:buBlip>
                <a:blip r:embed="rId3"/>
              </a:buBlip>
            </a:pPr>
            <a:r>
              <a:rPr lang="zh-TW" altLang="en-US" sz="2100" dirty="0" smtClean="0">
                <a:latin typeface="華康儷楷書" panose="03000509000000000000" pitchFamily="65" charset="-120"/>
                <a:ea typeface="華康儷楷書" panose="03000509000000000000" pitchFamily="65" charset="-120"/>
              </a:rPr>
              <a:t>繳費身分審查結果於</a:t>
            </a:r>
            <a:r>
              <a:rPr lang="en-US" altLang="zh-TW" sz="2100" dirty="0" smtClean="0">
                <a:latin typeface="華康儷楷書" panose="03000509000000000000" pitchFamily="65" charset="-120"/>
                <a:ea typeface="華康儷楷書" panose="03000509000000000000" pitchFamily="65" charset="-120"/>
                <a:cs typeface="Times New Roman" panose="02020603050405020304" pitchFamily="18" charset="0"/>
              </a:rPr>
              <a:t>111.4.27(</a:t>
            </a:r>
            <a:r>
              <a:rPr lang="zh-TW" altLang="en-US" sz="2100" dirty="0" smtClean="0">
                <a:latin typeface="華康儷楷書" panose="03000509000000000000" pitchFamily="65" charset="-120"/>
                <a:ea typeface="華康儷楷書" panose="03000509000000000000" pitchFamily="65" charset="-120"/>
                <a:cs typeface="Times New Roman" panose="02020603050405020304" pitchFamily="18" charset="0"/>
              </a:rPr>
              <a:t>三</a:t>
            </a:r>
            <a:r>
              <a:rPr lang="en-US" altLang="zh-TW" sz="2100" dirty="0" smtClean="0">
                <a:latin typeface="華康儷楷書" panose="03000509000000000000" pitchFamily="65" charset="-120"/>
                <a:ea typeface="華康儷楷書" panose="03000509000000000000" pitchFamily="65" charset="-120"/>
                <a:cs typeface="Times New Roman" panose="02020603050405020304" pitchFamily="18" charset="0"/>
              </a:rPr>
              <a:t>)10:00</a:t>
            </a:r>
            <a:r>
              <a:rPr lang="zh-TW" altLang="en-US" sz="2100" dirty="0" smtClean="0">
                <a:latin typeface="華康儷楷書" panose="03000509000000000000" pitchFamily="65" charset="-120"/>
                <a:ea typeface="華康儷楷書" panose="03000509000000000000" pitchFamily="65" charset="-120"/>
              </a:rPr>
              <a:t>起公告</a:t>
            </a:r>
            <a:endParaRPr lang="en-US" altLang="zh-TW" sz="2100" dirty="0" smtClean="0">
              <a:latin typeface="華康儷楷書" panose="03000509000000000000" pitchFamily="65" charset="-120"/>
              <a:ea typeface="華康儷楷書" panose="03000509000000000000" pitchFamily="65" charset="-120"/>
            </a:endParaRPr>
          </a:p>
          <a:p>
            <a:pPr>
              <a:lnSpc>
                <a:spcPct val="150000"/>
              </a:lnSpc>
              <a:buFont typeface="Arial" panose="020B0604020202020204" pitchFamily="34" charset="0"/>
              <a:buBlip>
                <a:blip r:embed="rId3"/>
              </a:buBlip>
            </a:pPr>
            <a:r>
              <a:rPr lang="zh-TW" altLang="zh-TW" sz="2100" spc="-20" dirty="0" smtClean="0">
                <a:latin typeface="華康儷楷書" panose="03000509000000000000" pitchFamily="65" charset="-120"/>
                <a:ea typeface="華康儷楷書" panose="03000509000000000000" pitchFamily="65" charset="-120"/>
              </a:rPr>
              <a:t>本項審查結果僅與考生之</a:t>
            </a:r>
            <a:r>
              <a:rPr lang="zh-TW" altLang="zh-TW" sz="2100" spc="-20" dirty="0" smtClean="0">
                <a:solidFill>
                  <a:srgbClr val="FF0000"/>
                </a:solidFill>
                <a:latin typeface="華康儷楷書" panose="03000509000000000000" pitchFamily="65" charset="-120"/>
                <a:ea typeface="華康儷楷書" panose="03000509000000000000" pitchFamily="65" charset="-120"/>
              </a:rPr>
              <a:t>報名費</a:t>
            </a:r>
            <a:r>
              <a:rPr lang="zh-TW" altLang="zh-TW" sz="2100" spc="-20" dirty="0" smtClean="0">
                <a:latin typeface="華康儷楷書" panose="03000509000000000000" pitchFamily="65" charset="-120"/>
                <a:ea typeface="華康儷楷書" panose="03000509000000000000" pitchFamily="65" charset="-120"/>
              </a:rPr>
              <a:t>與</a:t>
            </a:r>
            <a:r>
              <a:rPr lang="zh-TW" altLang="zh-TW" sz="2100" spc="-20" dirty="0" smtClean="0">
                <a:solidFill>
                  <a:srgbClr val="FF0000"/>
                </a:solidFill>
                <a:latin typeface="華康儷楷書" panose="03000509000000000000" pitchFamily="65" charset="-120"/>
                <a:ea typeface="華康儷楷書" panose="03000509000000000000" pitchFamily="65" charset="-120"/>
              </a:rPr>
              <a:t>指定項目甄審費</a:t>
            </a:r>
            <a:r>
              <a:rPr lang="zh-TW" altLang="en-US" sz="2100" spc="-20" dirty="0" smtClean="0">
                <a:latin typeface="華康儷楷書" panose="03000509000000000000" pitchFamily="65" charset="-120"/>
                <a:ea typeface="華康儷楷書" panose="03000509000000000000" pitchFamily="65" charset="-120"/>
              </a:rPr>
              <a:t>減免身分</a:t>
            </a:r>
            <a:r>
              <a:rPr lang="zh-TW" altLang="zh-TW" sz="2100" spc="-20" dirty="0" smtClean="0">
                <a:latin typeface="華康儷楷書" panose="03000509000000000000" pitchFamily="65" charset="-120"/>
                <a:ea typeface="華康儷楷書" panose="03000509000000000000" pitchFamily="65" charset="-120"/>
              </a:rPr>
              <a:t>有關</a:t>
            </a:r>
            <a:r>
              <a:rPr lang="zh-TW" altLang="en-US" sz="2100" spc="-20" dirty="0" smtClean="0">
                <a:latin typeface="華康儷楷書" panose="03000509000000000000" pitchFamily="65" charset="-120"/>
                <a:ea typeface="華康儷楷書" panose="03000509000000000000" pitchFamily="65" charset="-120"/>
              </a:rPr>
              <a:t>，</a:t>
            </a:r>
            <a:r>
              <a:rPr lang="zh-TW" altLang="zh-TW" sz="2100" spc="-20" dirty="0" smtClean="0">
                <a:latin typeface="華康儷楷書" panose="03000509000000000000" pitchFamily="65" charset="-120"/>
                <a:ea typeface="華康儷楷書" panose="03000509000000000000" pitchFamily="65" charset="-120"/>
              </a:rPr>
              <a:t>未於規定時間內登錄身分或身分審查未通過者，均以</a:t>
            </a:r>
            <a:r>
              <a:rPr lang="zh-TW" altLang="zh-TW" sz="2100" spc="-20" dirty="0" smtClean="0">
                <a:solidFill>
                  <a:srgbClr val="FF0000"/>
                </a:solidFill>
                <a:latin typeface="華康儷楷書" panose="03000509000000000000" pitchFamily="65" charset="-120"/>
                <a:ea typeface="華康儷楷書" panose="03000509000000000000" pitchFamily="65" charset="-120"/>
              </a:rPr>
              <a:t>一般生</a:t>
            </a:r>
            <a:r>
              <a:rPr lang="zh-TW" altLang="zh-TW" sz="2100" spc="-20" dirty="0" smtClean="0">
                <a:latin typeface="華康儷楷書" panose="03000509000000000000" pitchFamily="65" charset="-120"/>
                <a:ea typeface="華康儷楷書" panose="03000509000000000000" pitchFamily="65" charset="-120"/>
              </a:rPr>
              <a:t>身分繳費</a:t>
            </a:r>
            <a:endParaRPr lang="en-US" altLang="zh-TW" sz="2100" spc="-20" dirty="0">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xmlns="" val="130287930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84571" y="1063003"/>
            <a:ext cx="516209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a:t>
            </a:r>
            <a:r>
              <a:rPr lang="zh-TW" altLang="en-US" sz="2000" b="1" dirty="0">
                <a:latin typeface="微軟正黑體" panose="020B0604030504040204" pitchFamily="34" charset="-120"/>
                <a:ea typeface="微軟正黑體" panose="020B0604030504040204" pitchFamily="34" charset="-120"/>
              </a:rPr>
              <a:t>九</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確認送出學習歷程備審資料 </a:t>
            </a:r>
            <a:r>
              <a:rPr lang="en-US" altLang="zh-TW" sz="2100" b="1" dirty="0" smtClean="0">
                <a:latin typeface="微軟正黑體" panose="020B0604030504040204" pitchFamily="34" charset="-120"/>
                <a:ea typeface="微軟正黑體" panose="020B0604030504040204" pitchFamily="34" charset="-120"/>
              </a:rPr>
              <a:t>(1/2)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9098" y="2643606"/>
            <a:ext cx="10770550" cy="3662363"/>
          </a:xfrm>
          <a:prstGeom prst="rect">
            <a:avLst/>
          </a:prstGeom>
        </p:spPr>
      </p:pic>
      <p:sp>
        <p:nvSpPr>
          <p:cNvPr id="12" name="矩形 11"/>
          <p:cNvSpPr/>
          <p:nvPr/>
        </p:nvSpPr>
        <p:spPr>
          <a:xfrm>
            <a:off x="3717649" y="1602601"/>
            <a:ext cx="6560102" cy="968264"/>
          </a:xfrm>
          <a:prstGeom prst="rect">
            <a:avLst/>
          </a:prstGeom>
          <a:solidFill>
            <a:srgbClr val="0070C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rPr>
              <a:t>考生完成各上傳項目內容</a:t>
            </a:r>
            <a:r>
              <a:rPr lang="zh-TW" altLang="en-US" sz="1600" b="1" dirty="0" smtClean="0">
                <a:solidFill>
                  <a:srgbClr val="FFFF00"/>
                </a:solidFill>
                <a:latin typeface="微軟正黑體" panose="020B0604030504040204" pitchFamily="34" charset="-120"/>
                <a:ea typeface="微軟正黑體" panose="020B0604030504040204" pitchFamily="34" charset="-120"/>
              </a:rPr>
              <a:t>預覽</a:t>
            </a:r>
            <a:r>
              <a:rPr lang="zh-TW" altLang="en-US" sz="1600" b="1" dirty="0" smtClean="0">
                <a:solidFill>
                  <a:schemeClr val="bg1"/>
                </a:solidFill>
                <a:latin typeface="微軟正黑體" panose="020B0604030504040204" pitchFamily="34" charset="-120"/>
                <a:ea typeface="微軟正黑體" panose="020B0604030504040204" pitchFamily="34" charset="-120"/>
              </a:rPr>
              <a:t>，欲進行確定送出時，</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如有上傳項目未上傳資料時，系統跳出提示訊息，提供考生再次確認</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請考生點選「取消」並依提示訊息逐項確定及檢視後，再進行</a:t>
            </a:r>
            <a:r>
              <a:rPr lang="zh-TW" altLang="en-US" sz="1600" b="1" dirty="0">
                <a:solidFill>
                  <a:schemeClr val="bg1"/>
                </a:solidFill>
                <a:latin typeface="微軟正黑體" panose="020B0604030504040204" pitchFamily="34" charset="-120"/>
                <a:ea typeface="微軟正黑體" panose="020B0604030504040204" pitchFamily="34" charset="-120"/>
              </a:rPr>
              <a:t>確認送出</a:t>
            </a:r>
            <a:r>
              <a:rPr lang="zh-TW" altLang="en-US" sz="1600" b="1" dirty="0" smtClean="0">
                <a:solidFill>
                  <a:schemeClr val="bg1"/>
                </a:solidFill>
                <a:latin typeface="微軟正黑體" panose="020B0604030504040204" pitchFamily="34" charset="-120"/>
                <a:ea typeface="微軟正黑體" panose="020B0604030504040204" pitchFamily="34" charset="-120"/>
              </a:rPr>
              <a:t>。</a:t>
            </a:r>
            <a:endParaRPr lang="en-US" altLang="zh-TW" sz="1600" b="1" dirty="0">
              <a:solidFill>
                <a:schemeClr val="bg1"/>
              </a:solidFill>
              <a:latin typeface="微軟正黑體" panose="020B0604030504040204" pitchFamily="34" charset="-120"/>
              <a:ea typeface="微軟正黑體" panose="020B0604030504040204" pitchFamily="34" charset="-120"/>
            </a:endParaRPr>
          </a:p>
        </p:txBody>
      </p:sp>
      <p:sp>
        <p:nvSpPr>
          <p:cNvPr id="11" name="圓角矩形 10"/>
          <p:cNvSpPr/>
          <p:nvPr/>
        </p:nvSpPr>
        <p:spPr>
          <a:xfrm>
            <a:off x="1009098" y="9635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13" name="矩形 12"/>
          <p:cNvSpPr/>
          <p:nvPr/>
        </p:nvSpPr>
        <p:spPr>
          <a:xfrm>
            <a:off x="2480752" y="5495641"/>
            <a:ext cx="7827241" cy="597518"/>
          </a:xfrm>
          <a:prstGeom prst="rect">
            <a:avLst/>
          </a:prstGeom>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rPr>
              <a:t>請注意</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上傳資料一經確認後，一律不得以任何理由要求修改，請務必逐項檢視</a:t>
            </a:r>
            <a:r>
              <a:rPr lang="zh-TW" altLang="en-US" sz="1600" b="1" dirty="0" smtClean="0">
                <a:solidFill>
                  <a:schemeClr val="bg1"/>
                </a:solidFill>
                <a:latin typeface="微軟正黑體" panose="020B0604030504040204" pitchFamily="34" charset="-120"/>
                <a:ea typeface="微軟正黑體" panose="020B0604030504040204" pitchFamily="34" charset="-120"/>
              </a:rPr>
              <a:t>正確，</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r>
              <a:rPr lang="zh-TW" altLang="en-US" sz="1600" b="1" dirty="0" smtClean="0">
                <a:solidFill>
                  <a:schemeClr val="bg1"/>
                </a:solidFill>
                <a:latin typeface="微軟正黑體" panose="020B0604030504040204" pitchFamily="34" charset="-120"/>
                <a:ea typeface="微軟正黑體" panose="020B0604030504040204" pitchFamily="34" charset="-120"/>
              </a:rPr>
              <a:t>並詳細確認及檢視</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下載留存</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學習歷程備審資料上傳確認表，再行送出。</a:t>
            </a:r>
          </a:p>
        </p:txBody>
      </p:sp>
      <p:sp>
        <p:nvSpPr>
          <p:cNvPr id="2" name="向下箭號 1"/>
          <p:cNvSpPr/>
          <p:nvPr/>
        </p:nvSpPr>
        <p:spPr>
          <a:xfrm>
            <a:off x="6019800" y="5035550"/>
            <a:ext cx="298450" cy="387350"/>
          </a:xfrm>
          <a:prstGeom prst="down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向上箭號 3"/>
          <p:cNvSpPr/>
          <p:nvPr/>
        </p:nvSpPr>
        <p:spPr>
          <a:xfrm>
            <a:off x="6642100" y="2615883"/>
            <a:ext cx="355600" cy="1998604"/>
          </a:xfrm>
          <a:prstGeom prst="upArrow">
            <a:avLst/>
          </a:prstGeom>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439253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7198171" y="953667"/>
            <a:ext cx="477793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smtClean="0">
                <a:latin typeface="微軟正黑體" panose="020B0604030504040204" pitchFamily="34" charset="-120"/>
                <a:ea typeface="微軟正黑體" panose="020B0604030504040204" pitchFamily="34" charset="-120"/>
              </a:rPr>
              <a:t>步驟</a:t>
            </a:r>
            <a:r>
              <a:rPr lang="zh-TW" altLang="en-US" sz="2000" b="1" dirty="0">
                <a:latin typeface="微軟正黑體" panose="020B0604030504040204" pitchFamily="34" charset="-120"/>
                <a:ea typeface="微軟正黑體" panose="020B0604030504040204" pitchFamily="34" charset="-120"/>
              </a:rPr>
              <a:t>九</a:t>
            </a:r>
            <a:r>
              <a:rPr lang="zh-TW" altLang="en-US" sz="2000" b="1" dirty="0" smtClean="0">
                <a:latin typeface="微軟正黑體" panose="020B0604030504040204" pitchFamily="34" charset="-120"/>
                <a:ea typeface="微軟正黑體" panose="020B0604030504040204" pitchFamily="34" charset="-120"/>
              </a:rPr>
              <a:t> </a:t>
            </a:r>
            <a:r>
              <a:rPr lang="zh-TW" altLang="en-US" sz="2000" b="1" dirty="0">
                <a:latin typeface="微軟正黑體" panose="020B0604030504040204" pitchFamily="34" charset="-120"/>
                <a:ea typeface="微軟正黑體" panose="020B0604030504040204" pitchFamily="34" charset="-120"/>
              </a:rPr>
              <a:t>確認送出學習歷程備審資料 </a:t>
            </a:r>
            <a:r>
              <a:rPr lang="en-US" altLang="zh-TW" sz="2100" b="1" dirty="0" smtClean="0">
                <a:latin typeface="微軟正黑體" panose="020B0604030504040204" pitchFamily="34" charset="-120"/>
                <a:ea typeface="微軟正黑體" panose="020B0604030504040204" pitchFamily="34" charset="-120"/>
              </a:rPr>
              <a:t>(2/2)</a:t>
            </a:r>
            <a:endParaRPr lang="zh-TW" altLang="en-US" sz="2100" b="1" dirty="0">
              <a:latin typeface="微軟正黑體" panose="020B0604030504040204" pitchFamily="34" charset="-120"/>
              <a:ea typeface="微軟正黑體" panose="020B0604030504040204" pitchFamily="34" charset="-120"/>
            </a:endParaRPr>
          </a:p>
        </p:txBody>
      </p:sp>
      <p:sp>
        <p:nvSpPr>
          <p:cNvPr id="7" name="直角三角形 6">
            <a:extLst>
              <a:ext uri="{FF2B5EF4-FFF2-40B4-BE49-F238E27FC236}">
                <a16:creationId xmlns:a16="http://schemas.microsoft.com/office/drawing/2014/main" xmlns="" id="{C4BEED29-493C-4EE7-B144-AA5E7BDB1BCE}"/>
              </a:ext>
            </a:extLst>
          </p:cNvPr>
          <p:cNvSpPr/>
          <p:nvPr/>
        </p:nvSpPr>
        <p:spPr>
          <a:xfrm flipH="1" flipV="1">
            <a:off x="10931352" y="-35552"/>
            <a:ext cx="1260648" cy="1368152"/>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xmlns="" id="{39728B73-9784-4FF9-82ED-E784940B3BA4}"/>
              </a:ext>
            </a:extLst>
          </p:cNvPr>
          <p:cNvSpPr txBox="1"/>
          <p:nvPr/>
        </p:nvSpPr>
        <p:spPr>
          <a:xfrm>
            <a:off x="11417892" y="126139"/>
            <a:ext cx="872355" cy="477054"/>
          </a:xfrm>
          <a:prstGeom prst="rect">
            <a:avLst/>
          </a:prstGeom>
          <a:noFill/>
        </p:spPr>
        <p:txBody>
          <a:bodyPr wrap="none" rtlCol="0">
            <a:spAutoFit/>
          </a:bodyPr>
          <a:lstStyle/>
          <a:p>
            <a:r>
              <a:rPr lang="en-US" altLang="zh-TW" sz="2500" dirty="0">
                <a:solidFill>
                  <a:schemeClr val="bg1"/>
                </a:solidFill>
                <a:latin typeface="微軟正黑體" panose="020B0604030504040204" pitchFamily="34" charset="-120"/>
                <a:ea typeface="微軟正黑體" panose="020B0604030504040204" pitchFamily="34" charset="-120"/>
              </a:rPr>
              <a:t>New</a:t>
            </a:r>
            <a:endParaRPr lang="zh-TW" altLang="en-US" sz="2500" dirty="0">
              <a:solidFill>
                <a:schemeClr val="bg1"/>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3"/>
          <a:stretch>
            <a:fillRect/>
          </a:stretch>
        </p:blipFill>
        <p:spPr>
          <a:xfrm>
            <a:off x="1897245" y="2895600"/>
            <a:ext cx="9865384" cy="1308100"/>
          </a:xfrm>
          <a:prstGeom prst="rect">
            <a:avLst/>
          </a:prstGeom>
        </p:spPr>
      </p:pic>
      <p:pic>
        <p:nvPicPr>
          <p:cNvPr id="14" name="圖片 13"/>
          <p:cNvPicPr>
            <a:picLocks noChangeAspect="1"/>
          </p:cNvPicPr>
          <p:nvPr/>
        </p:nvPicPr>
        <p:blipFill>
          <a:blip r:embed="rId4"/>
          <a:stretch>
            <a:fillRect/>
          </a:stretch>
        </p:blipFill>
        <p:spPr>
          <a:xfrm>
            <a:off x="1892300" y="1488141"/>
            <a:ext cx="9811602" cy="1407459"/>
          </a:xfrm>
          <a:prstGeom prst="rect">
            <a:avLst/>
          </a:prstGeom>
        </p:spPr>
      </p:pic>
      <p:sp>
        <p:nvSpPr>
          <p:cNvPr id="13" name="矩形 12"/>
          <p:cNvSpPr/>
          <p:nvPr/>
        </p:nvSpPr>
        <p:spPr>
          <a:xfrm>
            <a:off x="983696" y="4213238"/>
            <a:ext cx="10617753" cy="298917"/>
          </a:xfrm>
          <a:prstGeom prst="rect">
            <a:avLst/>
          </a:prstGeom>
          <a:solidFill>
            <a:srgbClr val="ED7D31"/>
          </a:solidFill>
          <a:ln>
            <a:solidFill>
              <a:srgbClr val="ED7D31"/>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完成學習歷程備審</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資料上傳（或勾選）之</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考生</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，請另依</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各校系</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組</a:t>
            </a:r>
            <a:r>
              <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、學程規定之</a:t>
            </a:r>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方式繳交指定</a:t>
            </a:r>
            <a:r>
              <a:rPr lang="zh-TW" altLang="en-US"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甄審費用。</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
        <p:nvSpPr>
          <p:cNvPr id="11" name="圓角矩形 10"/>
          <p:cNvSpPr/>
          <p:nvPr/>
        </p:nvSpPr>
        <p:spPr>
          <a:xfrm>
            <a:off x="990048" y="849221"/>
            <a:ext cx="6175473"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網路上傳</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或勾選</a:t>
            </a:r>
            <a:r>
              <a:rPr lang="en-US" altLang="zh-TW" sz="2800" kern="0" dirty="0">
                <a:latin typeface="華康儷楷書" panose="03000509000000000000" pitchFamily="65" charset="-120"/>
                <a:ea typeface="華康儷楷書" panose="03000509000000000000" pitchFamily="65" charset="-120"/>
                <a:cs typeface="華康中黑體" pitchFamily="49" charset="-120"/>
              </a:rPr>
              <a:t>)</a:t>
            </a:r>
            <a:r>
              <a:rPr lang="zh-TW" altLang="en-US" sz="2800" kern="0" dirty="0">
                <a:latin typeface="華康儷楷書" panose="03000509000000000000" pitchFamily="65" charset="-120"/>
                <a:ea typeface="華康儷楷書" panose="03000509000000000000" pitchFamily="65" charset="-120"/>
                <a:cs typeface="華康中黑體" pitchFamily="49" charset="-120"/>
              </a:rPr>
              <a:t>學習歷程備審資料</a:t>
            </a:r>
          </a:p>
        </p:txBody>
      </p:sp>
      <p:sp>
        <p:nvSpPr>
          <p:cNvPr id="4" name="矩形 3"/>
          <p:cNvSpPr/>
          <p:nvPr/>
        </p:nvSpPr>
        <p:spPr>
          <a:xfrm>
            <a:off x="983696" y="4423150"/>
            <a:ext cx="10712449" cy="2287806"/>
          </a:xfrm>
          <a:prstGeom prst="rect">
            <a:avLst/>
          </a:prstGeom>
        </p:spPr>
        <p:txBody>
          <a:bodyPr wrap="square">
            <a:spAutoFit/>
          </a:bodyPr>
          <a:lstStyle/>
          <a:p>
            <a:pPr>
              <a:lnSpc>
                <a:spcPts val="2520"/>
              </a:lnSpc>
              <a:spcBef>
                <a:spcPts val="600"/>
              </a:spcBef>
              <a:buClr>
                <a:srgbClr val="FFB41D"/>
              </a:buClr>
              <a:buFont typeface="Wingdings" panose="05000000000000000000" pitchFamily="2" charset="2"/>
              <a:buChar char="u"/>
              <a:defRPr/>
            </a:pPr>
            <a:r>
              <a:rPr lang="zh-TW" altLang="en-US" sz="1600" kern="0" dirty="0">
                <a:latin typeface="華康儷楷書" panose="03000509000000000000" pitchFamily="65" charset="-120"/>
                <a:ea typeface="華康儷楷書" panose="03000509000000000000" pitchFamily="65" charset="-120"/>
                <a:cs typeface="華康中黑體" pitchFamily="49" charset="-120"/>
              </a:rPr>
              <a:t>繳交指定項目甄審費用</a:t>
            </a:r>
            <a:r>
              <a:rPr lang="zh-TW" altLang="en-US" sz="1600" dirty="0">
                <a:latin typeface="華康儷楷書" panose="03000509000000000000" pitchFamily="65" charset="-120"/>
                <a:ea typeface="華康儷楷書" panose="03000509000000000000" pitchFamily="65" charset="-120"/>
              </a:rPr>
              <a:t>作業時間：</a:t>
            </a:r>
            <a:endParaRPr lang="en-US" altLang="zh-TW" sz="1600" dirty="0">
              <a:latin typeface="華康儷楷書" panose="03000509000000000000" pitchFamily="65" charset="-120"/>
              <a:ea typeface="華康儷楷書" panose="03000509000000000000" pitchFamily="65" charset="-120"/>
            </a:endParaRPr>
          </a:p>
          <a:p>
            <a:pPr>
              <a:lnSpc>
                <a:spcPts val="2520"/>
              </a:lnSpc>
              <a:spcBef>
                <a:spcPts val="600"/>
              </a:spcBef>
              <a:buClr>
                <a:srgbClr val="FFB41D"/>
              </a:buClr>
              <a:defRPr/>
            </a:pPr>
            <a:r>
              <a:rPr kumimoji="1" lang="en-US" altLang="zh-TW" b="1" dirty="0">
                <a:solidFill>
                  <a:srgbClr val="0000CC"/>
                </a:solidFill>
                <a:latin typeface="華康儷楷書" panose="03000509000000000000" pitchFamily="65" charset="-120"/>
                <a:ea typeface="華康儷楷書" panose="03000509000000000000" pitchFamily="65" charset="-120"/>
              </a:rPr>
              <a:t>  111.5.27(</a:t>
            </a:r>
            <a:r>
              <a:rPr kumimoji="1" lang="zh-TW" altLang="en-US" b="1" dirty="0">
                <a:solidFill>
                  <a:srgbClr val="0000CC"/>
                </a:solidFill>
                <a:latin typeface="華康儷楷書" panose="03000509000000000000" pitchFamily="65" charset="-120"/>
                <a:ea typeface="華康儷楷書" panose="03000509000000000000" pitchFamily="65" charset="-120"/>
              </a:rPr>
              <a:t>五</a:t>
            </a:r>
            <a:r>
              <a:rPr kumimoji="1" lang="en-US" altLang="zh-TW" b="1" dirty="0">
                <a:solidFill>
                  <a:srgbClr val="0000CC"/>
                </a:solidFill>
                <a:latin typeface="華康儷楷書" panose="03000509000000000000" pitchFamily="65" charset="-120"/>
                <a:ea typeface="華康儷楷書" panose="03000509000000000000" pitchFamily="65" charset="-120"/>
              </a:rPr>
              <a:t>)10:00</a:t>
            </a:r>
            <a:r>
              <a:rPr kumimoji="1" lang="zh-TW" altLang="zh-TW" b="1" dirty="0">
                <a:solidFill>
                  <a:srgbClr val="0000CC"/>
                </a:solidFill>
                <a:latin typeface="華康儷楷書" panose="03000509000000000000" pitchFamily="65" charset="-120"/>
                <a:ea typeface="華康儷楷書" panose="03000509000000000000" pitchFamily="65" charset="-120"/>
              </a:rPr>
              <a:t>起</a:t>
            </a:r>
            <a:r>
              <a:rPr kumimoji="1" lang="zh-TW" altLang="en-US" b="1" dirty="0">
                <a:solidFill>
                  <a:srgbClr val="0000CC"/>
                </a:solidFill>
                <a:latin typeface="華康儷楷書" panose="03000509000000000000" pitchFamily="65" charset="-120"/>
                <a:ea typeface="華康儷楷書" panose="03000509000000000000" pitchFamily="65" charset="-120"/>
              </a:rPr>
              <a:t>至</a:t>
            </a:r>
            <a:r>
              <a:rPr kumimoji="1" lang="zh-TW" altLang="zh-TW" b="1" dirty="0">
                <a:solidFill>
                  <a:srgbClr val="0000CC"/>
                </a:solidFill>
                <a:latin typeface="華康儷楷書" panose="03000509000000000000" pitchFamily="65" charset="-120"/>
                <a:ea typeface="華康儷楷書" panose="03000509000000000000" pitchFamily="65" charset="-120"/>
              </a:rPr>
              <a:t>各所報名之校系科（組）、學程所訂截止日</a:t>
            </a:r>
            <a:r>
              <a:rPr kumimoji="1" lang="en-US" altLang="zh-TW" b="1" dirty="0">
                <a:solidFill>
                  <a:srgbClr val="FF0000"/>
                </a:solidFill>
                <a:latin typeface="華康儷楷書" panose="03000509000000000000" pitchFamily="65" charset="-120"/>
                <a:ea typeface="華康儷楷書" panose="03000509000000000000" pitchFamily="65" charset="-120"/>
              </a:rPr>
              <a:t>24:00</a:t>
            </a:r>
            <a:r>
              <a:rPr kumimoji="1" lang="zh-TW" altLang="zh-TW" b="1" dirty="0">
                <a:solidFill>
                  <a:srgbClr val="FF0000"/>
                </a:solidFill>
                <a:latin typeface="華康儷楷書" panose="03000509000000000000" pitchFamily="65" charset="-120"/>
                <a:ea typeface="華康儷楷書" panose="03000509000000000000" pitchFamily="65" charset="-120"/>
              </a:rPr>
              <a:t>前</a:t>
            </a:r>
            <a:endParaRPr kumimoji="1" lang="en-US" altLang="zh-TW" b="1" dirty="0">
              <a:solidFill>
                <a:srgbClr val="FF0000"/>
              </a:solidFill>
              <a:latin typeface="華康儷楷書" panose="03000509000000000000" pitchFamily="65" charset="-120"/>
              <a:ea typeface="華康儷楷書" panose="03000509000000000000" pitchFamily="65" charset="-120"/>
            </a:endParaRPr>
          </a:p>
          <a:p>
            <a:pPr lvl="0" algn="just">
              <a:buBlip>
                <a:blip r:embed="rId5"/>
              </a:buBlip>
            </a:pPr>
            <a:r>
              <a:rPr lang="zh-TW"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依</a:t>
            </a:r>
            <a:r>
              <a:rPr lang="zh-TW" altLang="zh-TW" b="1"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各甄審學校所訂方式</a:t>
            </a:r>
            <a:r>
              <a:rPr lang="zh-TW"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繳交指定項目甄審費用</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，報名系統</a:t>
            </a:r>
            <a:r>
              <a:rPr lang="zh-TW" altLang="en-US" dirty="0" smtClean="0">
                <a:latin typeface="華康儷楷書" panose="03000509000000000000" pitchFamily="65" charset="-120"/>
                <a:ea typeface="華康儷楷書" panose="03000509000000000000" pitchFamily="65" charset="-120"/>
                <a:cs typeface="Times New Roman" panose="02020603050405020304" pitchFamily="18" charset="0"/>
              </a:rPr>
              <a:t>不提供</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繳費單</a:t>
            </a:r>
            <a:endParaRPr lang="en-US" altLang="zh-TW"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lvl="0" algn="just">
              <a:tabLst>
                <a:tab pos="449263" algn="l"/>
              </a:tabLst>
            </a:pPr>
            <a:r>
              <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經本委員會審核通過之</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低收入戶考生</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免繳指定項目甄審費</a:t>
            </a:r>
            <a:endPar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lvl="0" algn="just">
              <a:tabLst>
                <a:tab pos="449263" algn="l"/>
              </a:tabLst>
            </a:pPr>
            <a:r>
              <a:rPr lang="en-US" altLang="zh-TW"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經本委員會審核通過</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之中低收入戶考生</a:t>
            </a:r>
            <a:r>
              <a:rPr lang="zh-TW" altLang="en-US" sz="1200"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指定項目甄審費</a:t>
            </a:r>
            <a:r>
              <a:rPr lang="zh-TW" altLang="en-US"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減免</a:t>
            </a:r>
            <a:r>
              <a:rPr lang="en-US" altLang="zh-TW" sz="1200"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rPr>
              <a:t>60%</a:t>
            </a:r>
            <a:endParaRPr lang="en-US" altLang="zh-TW" u="sng" dirty="0">
              <a:solidFill>
                <a:prstClr val="black"/>
              </a:solidFill>
              <a:latin typeface="華康儷楷書" panose="03000509000000000000" pitchFamily="65" charset="-120"/>
              <a:ea typeface="華康儷楷書" panose="03000509000000000000" pitchFamily="65" charset="-120"/>
              <a:cs typeface="Times New Roman" panose="02020603050405020304" pitchFamily="18" charset="0"/>
            </a:endParaRPr>
          </a:p>
          <a:p>
            <a:pPr algn="just">
              <a:buBlip>
                <a:blip r:embed="rId5"/>
              </a:buBlip>
            </a:pPr>
            <a:r>
              <a:rPr lang="zh-TW" altLang="zh-TW" dirty="0">
                <a:latin typeface="華康儷楷書" panose="03000509000000000000" pitchFamily="65" charset="-120"/>
                <a:ea typeface="華康儷楷書" panose="03000509000000000000" pitchFamily="65" charset="-120"/>
                <a:cs typeface="Times New Roman" panose="02020603050405020304" pitchFamily="18" charset="0"/>
              </a:rPr>
              <a:t>指定項目甄審</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費用繳費方式</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B050"/>
                </a:solidFill>
                <a:latin typeface="華康儷楷書" panose="03000509000000000000" pitchFamily="65" charset="-120"/>
                <a:ea typeface="華康儷楷書" panose="03000509000000000000" pitchFamily="65" charset="-120"/>
              </a:rPr>
              <a:t>請參閱招生簡章附錄一</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a:t>
            </a:r>
            <a:endParaRPr lang="zh-TW" altLang="en-US"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繳費方式明訂於校系科（組）、學程甄審條件</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繳費方式</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於各校招生網站公告</a:t>
            </a:r>
            <a:r>
              <a:rPr lang="zh-TW" altLang="en-US" sz="1200" dirty="0">
                <a:latin typeface="華康儷楷書" panose="03000509000000000000" pitchFamily="65" charset="-120"/>
                <a:ea typeface="華康儷楷書" panose="03000509000000000000" pitchFamily="65" charset="-120"/>
                <a:cs typeface="Times New Roman" panose="02020603050405020304" pitchFamily="18" charset="0"/>
              </a:rPr>
              <a:t>或</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由各校通知</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tabLst>
                <a:tab pos="449263" algn="l"/>
              </a:tabLst>
            </a:pPr>
            <a:r>
              <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zh-TW" sz="1200" dirty="0">
                <a:latin typeface="華康儷楷書" panose="03000509000000000000" pitchFamily="65" charset="-120"/>
                <a:ea typeface="華康儷楷書" panose="03000509000000000000" pitchFamily="65" charset="-120"/>
                <a:cs typeface="Times New Roman" panose="02020603050405020304" pitchFamily="18" charset="0"/>
              </a:rPr>
              <a:t>本委員會網站亦提供繳費方式查詢</a:t>
            </a:r>
            <a:endParaRPr lang="en-US" altLang="zh-TW" sz="1200" dirty="0">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6" name="直線圖說文字 1 15"/>
          <p:cNvSpPr/>
          <p:nvPr/>
        </p:nvSpPr>
        <p:spPr>
          <a:xfrm>
            <a:off x="5222241" y="2529528"/>
            <a:ext cx="5397474" cy="315678"/>
          </a:xfrm>
          <a:prstGeom prst="borderCallout1">
            <a:avLst>
              <a:gd name="adj1" fmla="val 59124"/>
              <a:gd name="adj2" fmla="val 113"/>
              <a:gd name="adj3" fmla="val 27627"/>
              <a:gd name="adj4" fmla="val -19594"/>
            </a:avLst>
          </a:prstGeom>
          <a:solidFill>
            <a:srgbClr val="FF0000"/>
          </a:solidFill>
          <a:ln>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r>
              <a:rPr lang="zh-TW" altLang="en-US" sz="1600" b="1" dirty="0" smtClean="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rPr>
              <a:t>完成確認後，僅能檢視「學習歷程備審資料上傳確認表」</a:t>
            </a:r>
            <a:endParaRPr lang="en-US" altLang="zh-TW" sz="1600" b="1" dirty="0">
              <a:solidFill>
                <a:schemeClr val="bg1"/>
              </a:solidFill>
              <a:latin typeface="微軟正黑體" panose="020B0604030504040204" pitchFamily="34" charset="-120"/>
              <a:ea typeface="微軟正黑體" panose="020B0604030504040204" pitchFamily="34" charset="-120"/>
              <a:sym typeface="Wingdings 3" panose="05040102010807070707" pitchFamily="18" charset="2"/>
            </a:endParaRPr>
          </a:p>
        </p:txBody>
      </p:sp>
    </p:spTree>
    <p:extLst>
      <p:ext uri="{BB962C8B-B14F-4D97-AF65-F5344CB8AC3E}">
        <p14:creationId xmlns:p14="http://schemas.microsoft.com/office/powerpoint/2010/main" xmlns="" val="2978632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022797" y="3377396"/>
            <a:ext cx="11015058" cy="3311272"/>
          </a:xfrm>
        </p:spPr>
        <p:txBody>
          <a:bodyPr>
            <a:normAutofit/>
          </a:bodyPr>
          <a:lstStyle/>
          <a:p>
            <a:pPr>
              <a:lnSpc>
                <a:spcPts val="3000"/>
              </a:lnSpc>
              <a:spcBef>
                <a:spcPts val="200"/>
              </a:spcBef>
              <a:buBlip>
                <a:blip r:embed="rId3"/>
              </a:buBlip>
            </a:pP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111.6.23(</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前，各</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甄審學校網站公告錄取正、備取生</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名單</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公告時間各校自訂</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1" lang="en-US" altLang="zh-TW"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111.6.29(</a:t>
            </a:r>
            <a:r>
              <a:rPr kumimoji="1" lang="zh-TW" altLang="en-US"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20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kumimoji="1" lang="zh-TW" altLang="en-US" sz="20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rPr>
              <a:t>前，</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完成</a:t>
            </a: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登記就讀志願序並確定</a:t>
            </a:r>
            <a:r>
              <a:rPr lang="zh-TW" altLang="en-US" sz="2000" b="1" dirty="0" smtClean="0">
                <a:latin typeface="Times New Roman" panose="02020603050405020304" pitchFamily="18" charset="0"/>
                <a:ea typeface="微軟正黑體" panose="020B0604030504040204" pitchFamily="34" charset="-120"/>
                <a:cs typeface="Times New Roman" panose="02020603050405020304" pitchFamily="18" charset="0"/>
              </a:rPr>
              <a:t>送出</a:t>
            </a:r>
            <a:endParaRPr lang="en-US" altLang="zh-TW" sz="2000" b="1"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0" indent="0">
              <a:lnSpc>
                <a:spcPts val="3000"/>
              </a:lnSpc>
              <a:spcBef>
                <a:spcPts val="200"/>
              </a:spcBef>
              <a:buNone/>
            </a:pPr>
            <a:r>
              <a:rPr lang="en-US" altLang="zh-TW"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考生須依規定時間及方式完成志願序登記並確定送出，否則視同放棄錄取資格，不予</a:t>
            </a:r>
            <a:r>
              <a:rPr lang="zh-TW" altLang="en-US" sz="2000" b="1" dirty="0" smtClean="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分發</a:t>
            </a:r>
            <a:endPar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ts val="3000"/>
              </a:lnSpc>
              <a:spcBef>
                <a:spcPts val="200"/>
              </a:spcBef>
              <a:buBlip>
                <a:blip r:embed="rId3"/>
              </a:buBlip>
            </a:pPr>
            <a:r>
              <a:rPr lang="en-US" altLang="zh-TW" sz="2000" dirty="0" smtClean="0">
                <a:latin typeface="Times New Roman" panose="02020603050405020304" pitchFamily="18" charset="0"/>
                <a:ea typeface="微軟正黑體" panose="020B0604030504040204" pitchFamily="34" charset="-120"/>
                <a:cs typeface="Times New Roman" panose="02020603050405020304" pitchFamily="18" charset="0"/>
              </a:rPr>
              <a:t>111.7.5</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000" dirty="0">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起，本</a:t>
            </a: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委員會網站提供考生及高中職學校查詢分發</a:t>
            </a:r>
            <a:r>
              <a:rPr lang="zh-TW" altLang="en-US" sz="2000" dirty="0" smtClean="0">
                <a:latin typeface="Times New Roman" panose="02020603050405020304" pitchFamily="18" charset="0"/>
                <a:ea typeface="微軟正黑體" panose="020B0604030504040204" pitchFamily="34" charset="-120"/>
                <a:cs typeface="Times New Roman" panose="02020603050405020304" pitchFamily="18" charset="0"/>
              </a:rPr>
              <a:t>結果</a:t>
            </a: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a:p>
            <a:pPr marL="0" indent="0">
              <a:lnSpc>
                <a:spcPts val="3000"/>
              </a:lnSpc>
              <a:spcBef>
                <a:spcPts val="200"/>
              </a:spcBef>
              <a:buNone/>
            </a:pPr>
            <a:endParaRPr lang="en-US" altLang="zh-TW" sz="20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057225" y="1438447"/>
            <a:ext cx="3686655"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2" name="矩形 1"/>
          <p:cNvSpPr/>
          <p:nvPr/>
        </p:nvSpPr>
        <p:spPr>
          <a:xfrm>
            <a:off x="1057225" y="2658269"/>
            <a:ext cx="8337946" cy="461665"/>
          </a:xfrm>
          <a:prstGeom prst="rect">
            <a:avLst/>
          </a:prstGeom>
          <a:solidFill>
            <a:schemeClr val="accent4">
              <a:lumMod val="20000"/>
              <a:lumOff val="80000"/>
            </a:schemeClr>
          </a:solidFill>
        </p:spPr>
        <p:txBody>
          <a:bodyPr wrap="square">
            <a:spAutoFit/>
          </a:bodyPr>
          <a:lstStyle/>
          <a:p>
            <a:pPr>
              <a:defRPr/>
            </a:pP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系統開放時間：</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 111.6.27(</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一</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起</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-111.6.29(</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)17:00</a:t>
            </a:r>
            <a:r>
              <a:rPr kumimoji="1" lang="zh-TW"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24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p:txBody>
      </p:sp>
      <p:grpSp>
        <p:nvGrpSpPr>
          <p:cNvPr id="18" name="群組 17"/>
          <p:cNvGrpSpPr/>
          <p:nvPr/>
        </p:nvGrpSpPr>
        <p:grpSpPr>
          <a:xfrm>
            <a:off x="8430302" y="851820"/>
            <a:ext cx="3624195" cy="1533600"/>
            <a:chOff x="8360452" y="-1669195"/>
            <a:chExt cx="3624195" cy="1533600"/>
          </a:xfrm>
        </p:grpSpPr>
        <p:cxnSp>
          <p:nvCxnSpPr>
            <p:cNvPr id="32" name="直線單箭頭接點 8"/>
            <p:cNvCxnSpPr>
              <a:cxnSpLocks noChangeShapeType="1"/>
              <a:endCxn id="42" idx="1"/>
            </p:cNvCxnSpPr>
            <p:nvPr/>
          </p:nvCxnSpPr>
          <p:spPr bwMode="auto">
            <a:xfrm>
              <a:off x="11510242" y="-902696"/>
              <a:ext cx="117216" cy="30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33" name="圓角矩形 32"/>
            <p:cNvSpPr/>
            <p:nvPr/>
          </p:nvSpPr>
          <p:spPr bwMode="auto">
            <a:xfrm>
              <a:off x="8835046"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4" name="圓角矩形 33"/>
            <p:cNvSpPr/>
            <p:nvPr/>
          </p:nvSpPr>
          <p:spPr bwMode="auto">
            <a:xfrm>
              <a:off x="9282725"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5" name="圓角矩形 34"/>
            <p:cNvSpPr/>
            <p:nvPr/>
          </p:nvSpPr>
          <p:spPr bwMode="auto">
            <a:xfrm>
              <a:off x="10273322"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6" name="圓角矩形 35"/>
            <p:cNvSpPr/>
            <p:nvPr/>
          </p:nvSpPr>
          <p:spPr bwMode="auto">
            <a:xfrm>
              <a:off x="10735284" y="-1669195"/>
              <a:ext cx="357189" cy="153360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登記就讀志願序</a:t>
              </a:r>
            </a:p>
          </p:txBody>
        </p:sp>
        <p:sp>
          <p:nvSpPr>
            <p:cNvPr id="37" name="圓角矩形 36"/>
            <p:cNvSpPr/>
            <p:nvPr/>
          </p:nvSpPr>
          <p:spPr bwMode="auto">
            <a:xfrm>
              <a:off x="11184547" y="-1669195"/>
              <a:ext cx="357188"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8" name="直線單箭頭接點 14"/>
            <p:cNvCxnSpPr>
              <a:cxnSpLocks noChangeShapeType="1"/>
              <a:stCxn id="33" idx="3"/>
              <a:endCxn id="34" idx="1"/>
            </p:cNvCxnSpPr>
            <p:nvPr/>
          </p:nvCxnSpPr>
          <p:spPr bwMode="auto">
            <a:xfrm>
              <a:off x="9192235" y="-902395"/>
              <a:ext cx="90490"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39" name="直線單箭頭接點 15"/>
            <p:cNvCxnSpPr>
              <a:cxnSpLocks noChangeShapeType="1"/>
              <a:stCxn id="34" idx="3"/>
            </p:cNvCxnSpPr>
            <p:nvPr/>
          </p:nvCxnSpPr>
          <p:spPr bwMode="auto">
            <a:xfrm>
              <a:off x="9639914" y="-902395"/>
              <a:ext cx="93783" cy="470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0" name="直線單箭頭接點 16"/>
            <p:cNvCxnSpPr>
              <a:cxnSpLocks noChangeShapeType="1"/>
              <a:stCxn id="35" idx="3"/>
              <a:endCxn id="36" idx="1"/>
            </p:cNvCxnSpPr>
            <p:nvPr/>
          </p:nvCxnSpPr>
          <p:spPr bwMode="auto">
            <a:xfrm>
              <a:off x="10630510" y="-902395"/>
              <a:ext cx="1047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cxnSp>
          <p:nvCxnSpPr>
            <p:cNvPr id="41" name="直線單箭頭接點 17"/>
            <p:cNvCxnSpPr>
              <a:cxnSpLocks noChangeShapeType="1"/>
              <a:stCxn id="36" idx="3"/>
              <a:endCxn id="37" idx="1"/>
            </p:cNvCxnSpPr>
            <p:nvPr/>
          </p:nvCxnSpPr>
          <p:spPr bwMode="auto">
            <a:xfrm>
              <a:off x="11092473" y="-902395"/>
              <a:ext cx="92074" cy="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2" name="圓角矩形 41"/>
            <p:cNvSpPr/>
            <p:nvPr/>
          </p:nvSpPr>
          <p:spPr bwMode="auto">
            <a:xfrm>
              <a:off x="11627458" y="-1669195"/>
              <a:ext cx="357189"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sp>
          <p:nvSpPr>
            <p:cNvPr id="43" name="圓角矩形 42"/>
            <p:cNvSpPr/>
            <p:nvPr/>
          </p:nvSpPr>
          <p:spPr bwMode="auto">
            <a:xfrm>
              <a:off x="8360452" y="-1669195"/>
              <a:ext cx="357187" cy="153360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44" name="直線單箭頭接點 14"/>
            <p:cNvCxnSpPr>
              <a:cxnSpLocks noChangeShapeType="1"/>
            </p:cNvCxnSpPr>
            <p:nvPr/>
          </p:nvCxnSpPr>
          <p:spPr bwMode="auto">
            <a:xfrm>
              <a:off x="8744527" y="-89078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sp>
          <p:nvSpPr>
            <p:cNvPr id="45" name="圓角矩形 44"/>
            <p:cNvSpPr/>
            <p:nvPr/>
          </p:nvSpPr>
          <p:spPr bwMode="auto">
            <a:xfrm>
              <a:off x="9753235" y="-1669195"/>
              <a:ext cx="370265" cy="1532998"/>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學習歷程備審資料上傳</a:t>
              </a:r>
              <a:r>
                <a:rPr lang="en-US" altLang="zh-TW" sz="1400" dirty="0">
                  <a:solidFill>
                    <a:schemeClr val="tx1"/>
                  </a:solidFill>
                  <a:latin typeface="華康儷楷書" panose="03000509000000000000" pitchFamily="65" charset="-120"/>
                  <a:ea typeface="華康儷楷書" panose="03000509000000000000" pitchFamily="65" charset="-120"/>
                </a:rPr>
                <a:t>(</a:t>
              </a:r>
              <a:r>
                <a:rPr lang="zh-TW" altLang="en-US" sz="1400" dirty="0">
                  <a:solidFill>
                    <a:schemeClr val="tx1"/>
                  </a:solidFill>
                  <a:latin typeface="華康儷楷書" panose="03000509000000000000" pitchFamily="65" charset="-120"/>
                  <a:ea typeface="華康儷楷書" panose="03000509000000000000" pitchFamily="65" charset="-120"/>
                </a:rPr>
                <a:t>或勾選</a:t>
              </a:r>
              <a:r>
                <a:rPr lang="en-US" altLang="zh-TW" sz="1400" dirty="0">
                  <a:solidFill>
                    <a:schemeClr val="tx1"/>
                  </a:solidFill>
                  <a:latin typeface="華康儷楷書" panose="03000509000000000000" pitchFamily="65" charset="-120"/>
                  <a:ea typeface="華康儷楷書" panose="03000509000000000000" pitchFamily="65" charset="-120"/>
                </a:rPr>
                <a:t>)</a:t>
              </a:r>
              <a:endParaRPr lang="zh-TW" altLang="en-US" sz="1400" dirty="0">
                <a:solidFill>
                  <a:schemeClr val="tx1"/>
                </a:solidFill>
                <a:latin typeface="華康儷楷書" panose="03000509000000000000" pitchFamily="65" charset="-120"/>
                <a:ea typeface="華康儷楷書" panose="03000509000000000000" pitchFamily="65" charset="-120"/>
              </a:endParaRPr>
            </a:p>
          </p:txBody>
        </p:sp>
        <p:cxnSp>
          <p:nvCxnSpPr>
            <p:cNvPr id="46" name="直線單箭頭接點 45"/>
            <p:cNvCxnSpPr>
              <a:cxnSpLocks noChangeShapeType="1"/>
              <a:stCxn id="45" idx="3"/>
            </p:cNvCxnSpPr>
            <p:nvPr/>
          </p:nvCxnSpPr>
          <p:spPr bwMode="auto">
            <a:xfrm>
              <a:off x="10123500" y="-902696"/>
              <a:ext cx="108725" cy="1986"/>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138905197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742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29263" y="1049870"/>
            <a:ext cx="7741158"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步驟一 系統登入頁並閱讀注意事項</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840059" y="1994082"/>
            <a:ext cx="5080095" cy="4219061"/>
          </a:xfrm>
          <a:prstGeom prst="rect">
            <a:avLst/>
          </a:prstGeom>
        </p:spPr>
      </p:pic>
      <p:pic>
        <p:nvPicPr>
          <p:cNvPr id="4" name="圖片 3"/>
          <p:cNvPicPr>
            <a:picLocks noChangeAspect="1"/>
          </p:cNvPicPr>
          <p:nvPr/>
        </p:nvPicPr>
        <p:blipFill>
          <a:blip r:embed="rId4"/>
          <a:stretch>
            <a:fillRect/>
          </a:stretch>
        </p:blipFill>
        <p:spPr>
          <a:xfrm>
            <a:off x="6422040" y="2153532"/>
            <a:ext cx="5295238" cy="3428571"/>
          </a:xfrm>
          <a:prstGeom prst="rect">
            <a:avLst/>
          </a:prstGeom>
        </p:spPr>
      </p:pic>
      <p:sp>
        <p:nvSpPr>
          <p:cNvPr id="9" name="直線圖說文字 1 8"/>
          <p:cNvSpPr/>
          <p:nvPr/>
        </p:nvSpPr>
        <p:spPr>
          <a:xfrm>
            <a:off x="6422040" y="5823615"/>
            <a:ext cx="4849210" cy="850235"/>
          </a:xfrm>
          <a:prstGeom prst="borderCallout1">
            <a:avLst>
              <a:gd name="adj1" fmla="val 1599"/>
              <a:gd name="adj2" fmla="val 49540"/>
              <a:gd name="adj3" fmla="val -38119"/>
              <a:gd name="adj4" fmla="val 4404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請考生詳閱注意事項，</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閱讀完畢並勾選遵守注意事項核取方塊，</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並按下方同意按鈕才可以繼續，不同意則返回首頁。</a:t>
            </a:r>
          </a:p>
        </p:txBody>
      </p:sp>
      <p:sp>
        <p:nvSpPr>
          <p:cNvPr id="3" name="向右箭號 2"/>
          <p:cNvSpPr/>
          <p:nvPr/>
        </p:nvSpPr>
        <p:spPr>
          <a:xfrm>
            <a:off x="6019800" y="3867817"/>
            <a:ext cx="302594" cy="4202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81327151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467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57055" y="1039891"/>
            <a:ext cx="7979832"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確認基本資料</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1612485" y="2460918"/>
            <a:ext cx="8990476" cy="2733333"/>
          </a:xfrm>
          <a:prstGeom prst="rect">
            <a:avLst/>
          </a:prstGeom>
          <a:ln>
            <a:solidFill>
              <a:schemeClr val="tx1"/>
            </a:solidFill>
          </a:ln>
        </p:spPr>
      </p:pic>
      <p:sp>
        <p:nvSpPr>
          <p:cNvPr id="6" name="矩形 5"/>
          <p:cNvSpPr/>
          <p:nvPr/>
        </p:nvSpPr>
        <p:spPr>
          <a:xfrm>
            <a:off x="2832100" y="2516335"/>
            <a:ext cx="3910012" cy="353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6742112" y="1836538"/>
            <a:ext cx="3533571" cy="391990"/>
          </a:xfrm>
          <a:prstGeom prst="borderCallout1">
            <a:avLst>
              <a:gd name="adj1" fmla="val 53437"/>
              <a:gd name="adj2" fmla="val -1230"/>
              <a:gd name="adj3" fmla="val 160948"/>
              <a:gd name="adj4" fmla="val -18494"/>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請考生核對姓名與身分證號是否正確</a:t>
            </a:r>
          </a:p>
        </p:txBody>
      </p:sp>
    </p:spTree>
    <p:extLst>
      <p:ext uri="{BB962C8B-B14F-4D97-AF65-F5344CB8AC3E}">
        <p14:creationId xmlns:p14="http://schemas.microsoft.com/office/powerpoint/2010/main" xmlns="" val="392236551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649920"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91139" y="1039891"/>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步驟三 選填就讀志願序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994304" y="1674191"/>
            <a:ext cx="10410296" cy="5073936"/>
          </a:xfrm>
          <a:prstGeom prst="rect">
            <a:avLst/>
          </a:prstGeom>
          <a:ln>
            <a:solidFill>
              <a:schemeClr val="accent6">
                <a:lumMod val="75000"/>
              </a:schemeClr>
            </a:solidFill>
          </a:ln>
        </p:spPr>
      </p:pic>
      <p:sp>
        <p:nvSpPr>
          <p:cNvPr id="7" name="直線圖說文字 1 6"/>
          <p:cNvSpPr/>
          <p:nvPr/>
        </p:nvSpPr>
        <p:spPr>
          <a:xfrm>
            <a:off x="7207486" y="1618773"/>
            <a:ext cx="4714882" cy="1211507"/>
          </a:xfrm>
          <a:prstGeom prst="borderCallout1">
            <a:avLst>
              <a:gd name="adj1" fmla="val 98795"/>
              <a:gd name="adj2" fmla="val 48545"/>
              <a:gd name="adj3" fmla="val 275825"/>
              <a:gd name="adj4" fmla="val -20409"/>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在「可選填之校系科組學程名稱」清單中選擇一校系科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、學程，點按</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加入志願</a:t>
            </a:r>
            <a:r>
              <a:rPr lang="zh-TW" altLang="en-US" sz="1600" b="1" dirty="0">
                <a:solidFill>
                  <a:schemeClr val="bg1"/>
                </a:solidFill>
                <a:latin typeface="微軟正黑體" panose="020B0604030504040204" pitchFamily="34" charset="-120"/>
                <a:ea typeface="微軟正黑體" panose="020B0604030504040204" pitchFamily="34" charset="-120"/>
              </a:rPr>
              <a:t>，則該校系科組學程將移至「已選填之就讀志願序」清單中，表示對該校系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程有就讀意願，將被分發。</a:t>
            </a:r>
          </a:p>
        </p:txBody>
      </p:sp>
      <p:sp>
        <p:nvSpPr>
          <p:cNvPr id="9" name="矩形 8"/>
          <p:cNvSpPr/>
          <p:nvPr/>
        </p:nvSpPr>
        <p:spPr>
          <a:xfrm>
            <a:off x="5879611" y="5170869"/>
            <a:ext cx="445477" cy="10478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直線圖說文字 1 9"/>
          <p:cNvSpPr/>
          <p:nvPr/>
        </p:nvSpPr>
        <p:spPr>
          <a:xfrm>
            <a:off x="6911962" y="5170870"/>
            <a:ext cx="4315393" cy="1018495"/>
          </a:xfrm>
          <a:prstGeom prst="borderCallout1">
            <a:avLst>
              <a:gd name="adj1" fmla="val 47510"/>
              <a:gd name="adj2" fmla="val 309"/>
              <a:gd name="adj3" fmla="val 47438"/>
              <a:gd name="adj4" fmla="val -1332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在「已選填之就讀志願序」清單中選擇一校系科</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組</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、學程，</a:t>
            </a:r>
            <a:r>
              <a:rPr lang="zh-TW" altLang="en-US" sz="1600" b="1" dirty="0" smtClean="0">
                <a:solidFill>
                  <a:schemeClr val="bg1"/>
                </a:solidFill>
                <a:latin typeface="微軟正黑體" panose="020B0604030504040204" pitchFamily="34" charset="-120"/>
                <a:ea typeface="微軟正黑體" panose="020B0604030504040204" pitchFamily="34" charset="-120"/>
              </a:rPr>
              <a:t>點</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上移</a:t>
            </a:r>
            <a:r>
              <a:rPr lang="en-US" altLang="zh-TW"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下移志願</a:t>
            </a:r>
            <a:r>
              <a:rPr lang="zh-TW" altLang="en-US"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則該校系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程志願會往上</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下</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調整順序。</a:t>
            </a:r>
          </a:p>
        </p:txBody>
      </p:sp>
      <p:sp>
        <p:nvSpPr>
          <p:cNvPr id="11" name="直線圖說文字 1 10"/>
          <p:cNvSpPr/>
          <p:nvPr/>
        </p:nvSpPr>
        <p:spPr>
          <a:xfrm>
            <a:off x="1123440" y="4932219"/>
            <a:ext cx="3462310" cy="1640032"/>
          </a:xfrm>
          <a:prstGeom prst="borderCallout1">
            <a:avLst>
              <a:gd name="adj1" fmla="val 52288"/>
              <a:gd name="adj2" fmla="val 100688"/>
              <a:gd name="adj3" fmla="val 83619"/>
              <a:gd name="adj4" fmla="val 1394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在「已選填之就讀志願序」清單中選擇校系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程後，</a:t>
            </a:r>
            <a:r>
              <a:rPr lang="zh-TW" altLang="en-US" sz="1600" b="1" dirty="0" smtClean="0">
                <a:solidFill>
                  <a:schemeClr val="bg1"/>
                </a:solidFill>
                <a:latin typeface="微軟正黑體" panose="020B0604030504040204" pitchFamily="34" charset="-120"/>
                <a:ea typeface="微軟正黑體" panose="020B0604030504040204" pitchFamily="34" charset="-120"/>
              </a:rPr>
              <a:t>點</a:t>
            </a:r>
            <a:r>
              <a:rPr lang="zh-TW" altLang="en-US" sz="1600" b="1" u="sng" dirty="0">
                <a:solidFill>
                  <a:schemeClr val="accent4">
                    <a:lumMod val="60000"/>
                    <a:lumOff val="40000"/>
                  </a:schemeClr>
                </a:solidFill>
                <a:latin typeface="微軟正黑體" panose="020B0604030504040204" pitchFamily="34" charset="-120"/>
                <a:ea typeface="微軟正黑體" panose="020B0604030504040204" pitchFamily="34" charset="-120"/>
              </a:rPr>
              <a:t>刪除志願</a:t>
            </a:r>
            <a:r>
              <a:rPr lang="zh-TW" altLang="en-US"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則該校系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程在「已選填之就讀志願序」清單中將被刪除，表示放棄就讀該校系</a:t>
            </a:r>
            <a:r>
              <a:rPr lang="zh-TW" altLang="en-US" sz="1600" b="1" dirty="0" smtClean="0">
                <a:solidFill>
                  <a:schemeClr val="bg1"/>
                </a:solidFill>
                <a:latin typeface="微軟正黑體" panose="020B0604030504040204" pitchFamily="34" charset="-120"/>
                <a:ea typeface="微軟正黑體" panose="020B0604030504040204" pitchFamily="34" charset="-120"/>
              </a:rPr>
              <a:t>科</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組</a:t>
            </a: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smtClean="0">
                <a:solidFill>
                  <a:schemeClr val="bg1"/>
                </a:solidFill>
                <a:latin typeface="微軟正黑體" panose="020B0604030504040204" pitchFamily="34" charset="-120"/>
                <a:ea typeface="微軟正黑體" panose="020B0604030504040204" pitchFamily="34" charset="-120"/>
              </a:rPr>
              <a:t>、學</a:t>
            </a:r>
            <a:r>
              <a:rPr lang="zh-TW" altLang="en-US" sz="1600" b="1" dirty="0">
                <a:solidFill>
                  <a:schemeClr val="bg1"/>
                </a:solidFill>
                <a:latin typeface="微軟正黑體" panose="020B0604030504040204" pitchFamily="34" charset="-120"/>
                <a:ea typeface="微軟正黑體" panose="020B0604030504040204" pitchFamily="34" charset="-120"/>
              </a:rPr>
              <a:t>程，不予分發。</a:t>
            </a:r>
          </a:p>
        </p:txBody>
      </p:sp>
      <p:sp>
        <p:nvSpPr>
          <p:cNvPr id="12" name="矩形 11"/>
          <p:cNvSpPr/>
          <p:nvPr/>
        </p:nvSpPr>
        <p:spPr>
          <a:xfrm>
            <a:off x="6911962" y="4630106"/>
            <a:ext cx="2418373" cy="5451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438262" y="4614925"/>
            <a:ext cx="2418373" cy="16027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20886545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601794"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01762" y="1034865"/>
            <a:ext cx="728005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步驟四 暫存就讀志願序</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3"/>
          <a:stretch>
            <a:fillRect/>
          </a:stretch>
        </p:blipFill>
        <p:spPr>
          <a:xfrm>
            <a:off x="1012582" y="1681248"/>
            <a:ext cx="10328518" cy="4991770"/>
          </a:xfrm>
          <a:prstGeom prst="rect">
            <a:avLst/>
          </a:prstGeom>
          <a:ln>
            <a:solidFill>
              <a:schemeClr val="tx1"/>
            </a:solidFill>
          </a:ln>
        </p:spPr>
      </p:pic>
      <p:sp>
        <p:nvSpPr>
          <p:cNvPr id="6" name="矩形 5">
            <a:extLst>
              <a:ext uri="{FF2B5EF4-FFF2-40B4-BE49-F238E27FC236}">
                <a16:creationId xmlns:a16="http://schemas.microsoft.com/office/drawing/2014/main" xmlns="" id="{ADCD64FA-7C3A-4A18-8F9C-8CEEB26EE242}"/>
              </a:ext>
            </a:extLst>
          </p:cNvPr>
          <p:cNvSpPr/>
          <p:nvPr/>
        </p:nvSpPr>
        <p:spPr>
          <a:xfrm>
            <a:off x="8293455" y="3619668"/>
            <a:ext cx="3519686"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僅暫存未確定送出者，以未登記論，喪失登記資格與分發機會。</a:t>
            </a:r>
          </a:p>
        </p:txBody>
      </p:sp>
      <p:sp>
        <p:nvSpPr>
          <p:cNvPr id="7" name="矩形 6"/>
          <p:cNvSpPr/>
          <p:nvPr/>
        </p:nvSpPr>
        <p:spPr>
          <a:xfrm>
            <a:off x="3364034" y="3859245"/>
            <a:ext cx="4840166" cy="3327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336433" y="2244929"/>
            <a:ext cx="2665088" cy="269671"/>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922476" y="4646944"/>
            <a:ext cx="2418373" cy="709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28194672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54679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04054" y="1055943"/>
            <a:ext cx="758794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(1/3)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6" name="圖片 5"/>
          <p:cNvPicPr>
            <a:picLocks noChangeAspect="1"/>
          </p:cNvPicPr>
          <p:nvPr/>
        </p:nvPicPr>
        <p:blipFill>
          <a:blip r:embed="rId3"/>
          <a:stretch>
            <a:fillRect/>
          </a:stretch>
        </p:blipFill>
        <p:spPr>
          <a:xfrm>
            <a:off x="1080486" y="1690243"/>
            <a:ext cx="10101864" cy="5113887"/>
          </a:xfrm>
          <a:prstGeom prst="rect">
            <a:avLst/>
          </a:prstGeom>
          <a:ln>
            <a:solidFill>
              <a:schemeClr val="tx1"/>
            </a:solidFill>
          </a:ln>
        </p:spPr>
      </p:pic>
      <p:sp>
        <p:nvSpPr>
          <p:cNvPr id="7" name="矩形 6">
            <a:extLst>
              <a:ext uri="{FF2B5EF4-FFF2-40B4-BE49-F238E27FC236}">
                <a16:creationId xmlns:a16="http://schemas.microsoft.com/office/drawing/2014/main" xmlns="" id="{213B10B6-C41D-4B4A-915B-B54F78723F53}"/>
              </a:ext>
            </a:extLst>
          </p:cNvPr>
          <p:cNvSpPr/>
          <p:nvPr/>
        </p:nvSpPr>
        <p:spPr>
          <a:xfrm>
            <a:off x="6206686" y="3975100"/>
            <a:ext cx="5380414" cy="36092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點選「我要進行下一頁確定送出作業」進行確定送出作業</a:t>
            </a:r>
          </a:p>
        </p:txBody>
      </p:sp>
      <p:sp>
        <p:nvSpPr>
          <p:cNvPr id="9" name="矩形 8"/>
          <p:cNvSpPr/>
          <p:nvPr/>
        </p:nvSpPr>
        <p:spPr>
          <a:xfrm>
            <a:off x="2410108" y="4080817"/>
            <a:ext cx="2193946" cy="33273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a:stCxn id="9" idx="3"/>
          </p:cNvCxnSpPr>
          <p:nvPr/>
        </p:nvCxnSpPr>
        <p:spPr>
          <a:xfrm flipV="1">
            <a:off x="4604054" y="4247186"/>
            <a:ext cx="1602632" cy="1"/>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865326" y="4659644"/>
            <a:ext cx="2418373" cy="5918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554533" y="4659644"/>
            <a:ext cx="2418373" cy="1473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22269122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29" y="1039891"/>
            <a:ext cx="3496741"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539885" y="1062985"/>
            <a:ext cx="777357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(2/3)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15650" y="1712148"/>
            <a:ext cx="10123850" cy="5122595"/>
          </a:xfrm>
          <a:prstGeom prst="rect">
            <a:avLst/>
          </a:prstGeom>
          <a:ln>
            <a:solidFill>
              <a:schemeClr val="tx1"/>
            </a:solidFill>
          </a:ln>
        </p:spPr>
      </p:pic>
      <p:sp>
        <p:nvSpPr>
          <p:cNvPr id="7" name="AutoShape 4">
            <a:extLst>
              <a:ext uri="{FF2B5EF4-FFF2-40B4-BE49-F238E27FC236}">
                <a16:creationId xmlns:a16="http://schemas.microsoft.com/office/drawing/2014/main" xmlns="" id="{852A61A9-CD54-49E9-8A22-74E77F0835FD}"/>
              </a:ext>
            </a:extLst>
          </p:cNvPr>
          <p:cNvSpPr>
            <a:spLocks noChangeArrowheads="1"/>
          </p:cNvSpPr>
          <p:nvPr/>
        </p:nvSpPr>
        <p:spPr bwMode="auto">
          <a:xfrm rot="10800000" flipH="1" flipV="1">
            <a:off x="11003815" y="2341434"/>
            <a:ext cx="755650" cy="1632689"/>
          </a:xfrm>
          <a:prstGeom prst="wedgeRectCallout">
            <a:avLst>
              <a:gd name="adj1" fmla="val -72491"/>
              <a:gd name="adj2" fmla="val -2186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確認選填之</a:t>
            </a:r>
            <a:r>
              <a:rPr lang="zh-TW" altLang="en-US" sz="1600" b="1" dirty="0" smtClean="0">
                <a:solidFill>
                  <a:schemeClr val="bg1"/>
                </a:solidFill>
                <a:latin typeface="微軟正黑體" panose="020B0604030504040204" pitchFamily="34" charset="-120"/>
                <a:ea typeface="微軟正黑體" panose="020B0604030504040204" pitchFamily="34" charset="-120"/>
              </a:rPr>
              <a:t>志願</a:t>
            </a: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lgn="ctr">
              <a:spcBef>
                <a:spcPct val="0"/>
              </a:spcBef>
              <a:buClr>
                <a:schemeClr val="accent1"/>
              </a:buClr>
            </a:pPr>
            <a:r>
              <a:rPr lang="en-US" altLang="zh-TW" sz="1600" b="1" dirty="0" smtClean="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含志願序</a:t>
            </a:r>
            <a:r>
              <a:rPr lang="en-US" altLang="zh-TW" sz="1600" b="1" dirty="0">
                <a:solidFill>
                  <a:schemeClr val="bg1"/>
                </a:solidFill>
                <a:latin typeface="微軟正黑體" panose="020B0604030504040204" pitchFamily="34" charset="-120"/>
                <a:ea typeface="微軟正黑體" panose="020B0604030504040204" pitchFamily="34" charset="-120"/>
              </a:rPr>
              <a:t>)</a:t>
            </a:r>
            <a:endParaRPr lang="zh-TW" altLang="en-US" sz="1600" b="1" dirty="0">
              <a:solidFill>
                <a:schemeClr val="bg1"/>
              </a:solidFill>
              <a:latin typeface="微軟正黑體" panose="020B0604030504040204" pitchFamily="34" charset="-120"/>
              <a:ea typeface="微軟正黑體" panose="020B0604030504040204" pitchFamily="34" charset="-120"/>
            </a:endParaRPr>
          </a:p>
        </p:txBody>
      </p:sp>
      <p:sp>
        <p:nvSpPr>
          <p:cNvPr id="9" name="矩形 8"/>
          <p:cNvSpPr/>
          <p:nvPr/>
        </p:nvSpPr>
        <p:spPr>
          <a:xfrm>
            <a:off x="6769100" y="2657506"/>
            <a:ext cx="4089399" cy="1374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AutoShape 4">
            <a:extLst>
              <a:ext uri="{FF2B5EF4-FFF2-40B4-BE49-F238E27FC236}">
                <a16:creationId xmlns:a16="http://schemas.microsoft.com/office/drawing/2014/main" xmlns="" id="{DA03C3F7-66F6-468C-B17F-46DC1C350BFA}"/>
              </a:ext>
            </a:extLst>
          </p:cNvPr>
          <p:cNvSpPr>
            <a:spLocks noChangeArrowheads="1"/>
          </p:cNvSpPr>
          <p:nvPr/>
        </p:nvSpPr>
        <p:spPr bwMode="auto">
          <a:xfrm rot="10800000" flipH="1" flipV="1">
            <a:off x="10992274" y="4373302"/>
            <a:ext cx="767191" cy="1386148"/>
          </a:xfrm>
          <a:prstGeom prst="wedgeRectCallout">
            <a:avLst>
              <a:gd name="adj1" fmla="val -76094"/>
              <a:gd name="adj2" fmla="val -32013"/>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確認放棄選填之志願</a:t>
            </a:r>
          </a:p>
        </p:txBody>
      </p:sp>
      <p:sp>
        <p:nvSpPr>
          <p:cNvPr id="11" name="矩形 10"/>
          <p:cNvSpPr/>
          <p:nvPr/>
        </p:nvSpPr>
        <p:spPr>
          <a:xfrm>
            <a:off x="6769101" y="4432300"/>
            <a:ext cx="3987800" cy="49529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373326" y="4691394"/>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直線圖說文字 1 12"/>
          <p:cNvSpPr/>
          <p:nvPr/>
        </p:nvSpPr>
        <p:spPr>
          <a:xfrm>
            <a:off x="948031" y="2173998"/>
            <a:ext cx="2299019" cy="1800125"/>
          </a:xfrm>
          <a:prstGeom prst="borderCallout1">
            <a:avLst>
              <a:gd name="adj1" fmla="val 98157"/>
              <a:gd name="adj2" fmla="val 46806"/>
              <a:gd name="adj3" fmla="val 166069"/>
              <a:gd name="adj4" fmla="val 81001"/>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輸入個人「身分證號」、「出生年月日」及自設之「通行碼」和圖片之數字驗證碼後，點按「確定送出</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確定送出後，不得修改</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p>
        </p:txBody>
      </p:sp>
      <p:sp>
        <p:nvSpPr>
          <p:cNvPr id="15" name="矩形 14"/>
          <p:cNvSpPr/>
          <p:nvPr/>
        </p:nvSpPr>
        <p:spPr>
          <a:xfrm>
            <a:off x="2482849" y="4501662"/>
            <a:ext cx="3871059" cy="1549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553814" y="3759441"/>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7553813" y="3515207"/>
            <a:ext cx="3304686" cy="1205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553813" y="321031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7553812" y="296187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92386186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684264" y="1032515"/>
            <a:ext cx="7037931"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步驟五 志願確定送出</a:t>
            </a:r>
            <a:r>
              <a:rPr lang="en-US" altLang="zh-TW" sz="2000" b="1" dirty="0">
                <a:latin typeface="微軟正黑體" panose="020B0604030504040204" pitchFamily="34" charset="-120"/>
                <a:ea typeface="微軟正黑體" panose="020B0604030504040204" pitchFamily="34" charset="-120"/>
              </a:rPr>
              <a:t>(3/3)</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73448" y="1666815"/>
            <a:ext cx="9950152" cy="5079432"/>
          </a:xfrm>
          <a:prstGeom prst="rect">
            <a:avLst/>
          </a:prstGeom>
          <a:solidFill>
            <a:schemeClr val="bg1">
              <a:lumMod val="95000"/>
            </a:schemeClr>
          </a:solidFill>
          <a:ln>
            <a:noFill/>
          </a:ln>
        </p:spPr>
      </p:pic>
      <p:sp>
        <p:nvSpPr>
          <p:cNvPr id="6" name="直線圖說文字 1 5"/>
          <p:cNvSpPr/>
          <p:nvPr/>
        </p:nvSpPr>
        <p:spPr>
          <a:xfrm>
            <a:off x="7151077" y="5827444"/>
            <a:ext cx="3740700" cy="773870"/>
          </a:xfrm>
          <a:prstGeom prst="borderCallout1">
            <a:avLst>
              <a:gd name="adj1" fmla="val 44015"/>
              <a:gd name="adj2" fmla="val -61"/>
              <a:gd name="adj3" fmla="val 63376"/>
              <a:gd name="adj4" fmla="val -18325"/>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點選確定送出後，將不得再修改資料，</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請考生審慎考慮所選填之志願序。</a:t>
            </a:r>
          </a:p>
        </p:txBody>
      </p:sp>
      <p:sp>
        <p:nvSpPr>
          <p:cNvPr id="7" name="矩形 6"/>
          <p:cNvSpPr/>
          <p:nvPr/>
        </p:nvSpPr>
        <p:spPr>
          <a:xfrm>
            <a:off x="4103078" y="6143993"/>
            <a:ext cx="2203937" cy="450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852890" y="1688816"/>
            <a:ext cx="3907787" cy="14998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單箭頭接點 4"/>
          <p:cNvCxnSpPr/>
          <p:nvPr/>
        </p:nvCxnSpPr>
        <p:spPr>
          <a:xfrm flipH="1">
            <a:off x="5205046" y="3188677"/>
            <a:ext cx="1465386" cy="284870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圖片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60037" y="1678120"/>
            <a:ext cx="6466504" cy="1603389"/>
          </a:xfrm>
          <a:prstGeom prst="rect">
            <a:avLst/>
          </a:prstGeom>
          <a:solidFill>
            <a:schemeClr val="bg1">
              <a:lumMod val="95000"/>
            </a:schemeClr>
          </a:solidFill>
          <a:ln>
            <a:noFill/>
          </a:ln>
        </p:spPr>
      </p:pic>
      <p:sp>
        <p:nvSpPr>
          <p:cNvPr id="11" name="矩形 10"/>
          <p:cNvSpPr/>
          <p:nvPr/>
        </p:nvSpPr>
        <p:spPr>
          <a:xfrm>
            <a:off x="7328876" y="3915809"/>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328876" y="4112927"/>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7328876" y="4330862"/>
            <a:ext cx="3307374" cy="1458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7328876" y="4563675"/>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7151076" y="5263206"/>
            <a:ext cx="2418373" cy="1490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1683883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a:srcRect t="15022"/>
          <a:stretch/>
        </p:blipFill>
        <p:spPr>
          <a:xfrm>
            <a:off x="1166570" y="1611348"/>
            <a:ext cx="5246262" cy="5129422"/>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pic>
        <p:nvPicPr>
          <p:cNvPr id="4" name="圖片 3"/>
          <p:cNvPicPr>
            <a:picLocks noChangeAspect="1"/>
          </p:cNvPicPr>
          <p:nvPr/>
        </p:nvPicPr>
        <p:blipFill>
          <a:blip r:embed="rId4"/>
          <a:stretch>
            <a:fillRect/>
          </a:stretch>
        </p:blipFill>
        <p:spPr>
          <a:xfrm>
            <a:off x="7420708" y="2382005"/>
            <a:ext cx="4566253" cy="3254582"/>
          </a:xfrm>
          <a:prstGeom prst="rect">
            <a:avLst/>
          </a:prstGeom>
        </p:spPr>
      </p:pic>
      <p:cxnSp>
        <p:nvCxnSpPr>
          <p:cNvPr id="6" name="直線單箭頭接點 5"/>
          <p:cNvCxnSpPr/>
          <p:nvPr/>
        </p:nvCxnSpPr>
        <p:spPr>
          <a:xfrm flipV="1">
            <a:off x="5251939" y="4267200"/>
            <a:ext cx="2168769" cy="1055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000" b="1" dirty="0">
                <a:latin typeface="微軟正黑體" panose="020B0604030504040204" pitchFamily="34" charset="-120"/>
                <a:ea typeface="微軟正黑體" panose="020B0604030504040204" pitchFamily="34" charset="-120"/>
              </a:rPr>
              <a:t>步驟一 首次登入設定通行碼</a:t>
            </a:r>
            <a:endParaRPr lang="zh-TW" altLang="en-US" sz="2000" dirty="0">
              <a:solidFill>
                <a:srgbClr val="660066"/>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082997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935830" y="1039891"/>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8" name="Rectangle 2"/>
          <p:cNvSpPr txBox="1">
            <a:spLocks noChangeArrowheads="1"/>
          </p:cNvSpPr>
          <p:nvPr/>
        </p:nvSpPr>
        <p:spPr>
          <a:xfrm>
            <a:off x="4738826" y="1039891"/>
            <a:ext cx="7230436"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zh-TW" altLang="en-US" sz="2000" b="1" dirty="0">
                <a:latin typeface="微軟正黑體" panose="020B0604030504040204" pitchFamily="34" charset="-120"/>
                <a:ea typeface="微軟正黑體" panose="020B0604030504040204" pitchFamily="34" charset="-120"/>
              </a:rPr>
              <a:t>步驟六 完成就讀志願登記、列印</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儲存</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就讀志願表</a:t>
            </a:r>
            <a:endParaRPr lang="zh-TW" altLang="en-US" sz="2000"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01910" y="1722185"/>
            <a:ext cx="8210550" cy="4867275"/>
          </a:xfrm>
          <a:prstGeom prst="rect">
            <a:avLst/>
          </a:prstGeom>
        </p:spPr>
      </p:pic>
      <p:sp>
        <p:nvSpPr>
          <p:cNvPr id="6" name="矩形 5"/>
          <p:cNvSpPr/>
          <p:nvPr/>
        </p:nvSpPr>
        <p:spPr>
          <a:xfrm>
            <a:off x="4665787" y="6000750"/>
            <a:ext cx="3874964" cy="588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5580184" y="5097584"/>
            <a:ext cx="2490665" cy="801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直線圖說文字 1 8"/>
          <p:cNvSpPr/>
          <p:nvPr/>
        </p:nvSpPr>
        <p:spPr>
          <a:xfrm>
            <a:off x="9207374" y="3856776"/>
            <a:ext cx="2683369" cy="1839662"/>
          </a:xfrm>
          <a:prstGeom prst="borderCallout1">
            <a:avLst>
              <a:gd name="adj1" fmla="val 101022"/>
              <a:gd name="adj2" fmla="val 49435"/>
              <a:gd name="adj3" fmla="val 134683"/>
              <a:gd name="adj4" fmla="val -39199"/>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志願「確定送出」</a:t>
            </a:r>
            <a:r>
              <a:rPr lang="zh-TW" altLang="en-US" sz="1600" b="1" dirty="0" smtClean="0">
                <a:solidFill>
                  <a:schemeClr val="bg1"/>
                </a:solidFill>
                <a:latin typeface="微軟正黑體" panose="020B0604030504040204" pitchFamily="34" charset="-120"/>
                <a:ea typeface="微軟正黑體" panose="020B0604030504040204" pitchFamily="34" charset="-120"/>
              </a:rPr>
              <a:t>後，出現</a:t>
            </a:r>
            <a:r>
              <a:rPr lang="zh-TW" altLang="en-US" sz="1600" b="1" dirty="0">
                <a:solidFill>
                  <a:schemeClr val="bg1"/>
                </a:solidFill>
                <a:latin typeface="微軟正黑體" panose="020B0604030504040204" pitchFamily="34" charset="-120"/>
                <a:ea typeface="微軟正黑體" panose="020B0604030504040204" pitchFamily="34" charset="-120"/>
              </a:rPr>
              <a:t>鳳梨圖示</a:t>
            </a:r>
            <a:r>
              <a:rPr lang="zh-TW" altLang="en-US" sz="1600" b="1" dirty="0" smtClean="0">
                <a:solidFill>
                  <a:schemeClr val="bg1"/>
                </a:solidFill>
                <a:latin typeface="微軟正黑體" panose="020B0604030504040204" pitchFamily="34" charset="-120"/>
                <a:ea typeface="微軟正黑體" panose="020B0604030504040204" pitchFamily="34" charset="-120"/>
              </a:rPr>
              <a:t>或「</a:t>
            </a:r>
            <a:r>
              <a:rPr lang="zh-TW" altLang="en-US" sz="1600" b="1" dirty="0">
                <a:solidFill>
                  <a:schemeClr val="bg1"/>
                </a:solidFill>
                <a:latin typeface="微軟正黑體" panose="020B0604030504040204" pitchFamily="34" charset="-120"/>
                <a:ea typeface="微軟正黑體" panose="020B0604030504040204" pitchFamily="34" charset="-120"/>
              </a:rPr>
              <a:t>您已完成就讀志願序登記」文字</a:t>
            </a:r>
            <a:r>
              <a:rPr lang="zh-TW" altLang="en-US" sz="1600" b="1" dirty="0" smtClean="0">
                <a:solidFill>
                  <a:schemeClr val="bg1"/>
                </a:solidFill>
                <a:latin typeface="微軟正黑體" panose="020B0604030504040204" pitchFamily="34" charset="-120"/>
                <a:ea typeface="微軟正黑體" panose="020B0604030504040204" pitchFamily="34" charset="-120"/>
              </a:rPr>
              <a:t>訊息。</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endParaRPr lang="en-US" altLang="zh-TW" sz="1600" b="1" dirty="0" smtClean="0">
              <a:solidFill>
                <a:schemeClr val="bg1"/>
              </a:solidFill>
              <a:latin typeface="微軟正黑體" panose="020B0604030504040204" pitchFamily="34" charset="-120"/>
              <a:ea typeface="微軟正黑體" panose="020B0604030504040204" pitchFamily="34" charset="-120"/>
            </a:endParaRPr>
          </a:p>
          <a:p>
            <a:pPr>
              <a:spcBef>
                <a:spcPct val="0"/>
              </a:spcBef>
              <a:buClr>
                <a:schemeClr val="accent1"/>
              </a:buClr>
            </a:pPr>
            <a:r>
              <a:rPr lang="zh-TW" altLang="en-US" sz="1600" b="1" dirty="0" smtClean="0">
                <a:solidFill>
                  <a:schemeClr val="bg1"/>
                </a:solidFill>
                <a:latin typeface="微軟正黑體" panose="020B0604030504040204" pitchFamily="34" charset="-120"/>
                <a:ea typeface="微軟正黑體" panose="020B0604030504040204" pitchFamily="34" charset="-120"/>
              </a:rPr>
              <a:t>考生</a:t>
            </a:r>
            <a:r>
              <a:rPr lang="zh-TW" altLang="en-US" sz="1600" b="1" dirty="0">
                <a:solidFill>
                  <a:schemeClr val="bg1"/>
                </a:solidFill>
                <a:latin typeface="微軟正黑體" panose="020B0604030504040204" pitchFamily="34" charset="-120"/>
                <a:ea typeface="微軟正黑體" panose="020B0604030504040204" pitchFamily="34" charset="-120"/>
              </a:rPr>
              <a:t>可點</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列印</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儲存</a:t>
            </a:r>
            <a:r>
              <a:rPr lang="en-US" altLang="zh-TW" sz="1600" b="1" dirty="0">
                <a:solidFill>
                  <a:srgbClr val="FFFF00"/>
                </a:solidFill>
                <a:latin typeface="微軟正黑體" panose="020B0604030504040204" pitchFamily="34" charset="-120"/>
                <a:ea typeface="微軟正黑體" panose="020B0604030504040204" pitchFamily="34" charset="-120"/>
              </a:rPr>
              <a:t>)</a:t>
            </a:r>
            <a:r>
              <a:rPr lang="zh-TW" altLang="en-US" sz="1600" b="1" dirty="0">
                <a:solidFill>
                  <a:srgbClr val="FFFF00"/>
                </a:solidFill>
                <a:latin typeface="微軟正黑體" panose="020B0604030504040204" pitchFamily="34" charset="-120"/>
                <a:ea typeface="微軟正黑體" panose="020B0604030504040204" pitchFamily="34" charset="-120"/>
              </a:rPr>
              <a:t>就讀志願表</a:t>
            </a:r>
            <a:r>
              <a:rPr lang="en-US" altLang="zh-TW" sz="1600" b="1" dirty="0">
                <a:solidFill>
                  <a:schemeClr val="bg1"/>
                </a:solidFill>
                <a:latin typeface="微軟正黑體" panose="020B0604030504040204" pitchFamily="34" charset="-120"/>
                <a:ea typeface="微軟正黑體" panose="020B0604030504040204" pitchFamily="34" charset="-120"/>
              </a:rPr>
              <a:t>』</a:t>
            </a:r>
            <a:r>
              <a:rPr lang="zh-TW" altLang="en-US" sz="1600" b="1" dirty="0">
                <a:solidFill>
                  <a:schemeClr val="bg1"/>
                </a:solidFill>
                <a:latin typeface="微軟正黑體" panose="020B0604030504040204" pitchFamily="34" charset="-120"/>
                <a:ea typeface="微軟正黑體" panose="020B0604030504040204" pitchFamily="34" charset="-120"/>
              </a:rPr>
              <a:t>按鈕</a:t>
            </a:r>
            <a:r>
              <a:rPr lang="zh-TW" altLang="en-US" sz="1600" b="1" dirty="0" smtClean="0">
                <a:solidFill>
                  <a:schemeClr val="bg1"/>
                </a:solidFill>
                <a:latin typeface="微軟正黑體" panose="020B0604030504040204" pitchFamily="34" charset="-120"/>
                <a:ea typeface="微軟正黑體" panose="020B0604030504040204" pitchFamily="34" charset="-120"/>
              </a:rPr>
              <a:t>，將</a:t>
            </a:r>
            <a:r>
              <a:rPr lang="zh-TW" altLang="en-US" sz="1600" b="1" dirty="0">
                <a:solidFill>
                  <a:schemeClr val="bg1"/>
                </a:solidFill>
                <a:latin typeface="微軟正黑體" panose="020B0604030504040204" pitchFamily="34" charset="-120"/>
                <a:ea typeface="微軟正黑體" panose="020B0604030504040204" pitchFamily="34" charset="-120"/>
              </a:rPr>
              <a:t>就讀志願表下載列印，並妥善保存。</a:t>
            </a:r>
          </a:p>
        </p:txBody>
      </p:sp>
    </p:spTree>
    <p:extLst>
      <p:ext uri="{BB962C8B-B14F-4D97-AF65-F5344CB8AC3E}">
        <p14:creationId xmlns:p14="http://schemas.microsoft.com/office/powerpoint/2010/main" xmlns="" val="2950269374"/>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14695" y="1472727"/>
            <a:ext cx="3619346" cy="5212875"/>
          </a:xfrm>
          <a:prstGeom prst="rect">
            <a:avLst/>
          </a:prstGeom>
          <a:ln>
            <a:solidFill>
              <a:schemeClr val="tx1"/>
            </a:solidFill>
          </a:ln>
        </p:spPr>
      </p:pic>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9" name="Rectangle 2"/>
          <p:cNvSpPr txBox="1">
            <a:spLocks noChangeArrowheads="1"/>
          </p:cNvSpPr>
          <p:nvPr/>
        </p:nvSpPr>
        <p:spPr>
          <a:xfrm>
            <a:off x="5012012" y="838427"/>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19138" indent="-719138">
              <a:defRPr/>
            </a:pPr>
            <a:r>
              <a:rPr lang="zh-TW" altLang="en-US" sz="2000" b="1" dirty="0">
                <a:latin typeface="微軟正黑體" panose="020B0604030504040204" pitchFamily="34" charset="-120"/>
                <a:ea typeface="微軟正黑體" panose="020B0604030504040204" pitchFamily="34" charset="-120"/>
              </a:rPr>
              <a:t>就讀志願表</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樣張</a:t>
            </a:r>
            <a:r>
              <a:rPr lang="en-US" altLang="zh-TW" sz="2000" b="1" dirty="0">
                <a:latin typeface="微軟正黑體" panose="020B0604030504040204" pitchFamily="34" charset="-120"/>
                <a:ea typeface="微軟正黑體" panose="020B0604030504040204" pitchFamily="34" charset="-120"/>
              </a:rPr>
              <a:t>)</a:t>
            </a:r>
            <a:endParaRPr lang="zh-TW" altLang="en-US" sz="2000" kern="0" dirty="0">
              <a:solidFill>
                <a:srgbClr val="FF0000"/>
              </a:solidFill>
              <a:latin typeface="標楷體" panose="03000509000000000000" pitchFamily="65" charset="-120"/>
              <a:ea typeface="標楷體" panose="03000509000000000000" pitchFamily="65" charset="-120"/>
            </a:endParaRPr>
          </a:p>
        </p:txBody>
      </p:sp>
      <p:sp>
        <p:nvSpPr>
          <p:cNvPr id="6" name="矩形 5"/>
          <p:cNvSpPr/>
          <p:nvPr/>
        </p:nvSpPr>
        <p:spPr>
          <a:xfrm>
            <a:off x="4954859" y="3182722"/>
            <a:ext cx="1739018" cy="10024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AutoShape 4">
            <a:extLst>
              <a:ext uri="{FF2B5EF4-FFF2-40B4-BE49-F238E27FC236}">
                <a16:creationId xmlns:a16="http://schemas.microsoft.com/office/drawing/2014/main" xmlns="" id="{169216C2-425A-48F8-B99F-32A8164471F1}"/>
              </a:ext>
            </a:extLst>
          </p:cNvPr>
          <p:cNvSpPr>
            <a:spLocks noChangeArrowheads="1"/>
          </p:cNvSpPr>
          <p:nvPr/>
        </p:nvSpPr>
        <p:spPr bwMode="auto">
          <a:xfrm rot="10800000" flipH="1" flipV="1">
            <a:off x="3305353" y="5515476"/>
            <a:ext cx="4454347" cy="379657"/>
          </a:xfrm>
          <a:prstGeom prst="wedgeRectCallout">
            <a:avLst>
              <a:gd name="adj1" fmla="val 11291"/>
              <a:gd name="adj2" fmla="val 13064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buClr>
                <a:schemeClr val="accent1"/>
              </a:buClr>
            </a:pPr>
            <a:r>
              <a:rPr lang="zh-TW" altLang="en-US" sz="1600" b="1" dirty="0">
                <a:solidFill>
                  <a:schemeClr val="bg1"/>
                </a:solidFill>
                <a:latin typeface="微軟正黑體" panose="020B0604030504040204" pitchFamily="34" charset="-120"/>
                <a:ea typeface="微軟正黑體" panose="020B0604030504040204" pitchFamily="34" charset="-120"/>
              </a:rPr>
              <a:t>自行留存，申請分發複查時，考生才須簽名傳真</a:t>
            </a:r>
          </a:p>
        </p:txBody>
      </p:sp>
      <p:sp>
        <p:nvSpPr>
          <p:cNvPr id="4" name="矩形 3">
            <a:extLst>
              <a:ext uri="{FF2B5EF4-FFF2-40B4-BE49-F238E27FC236}">
                <a16:creationId xmlns:a16="http://schemas.microsoft.com/office/drawing/2014/main" xmlns="" id="{3D1EF1BE-44C6-40AB-B123-06E36C9FE681}"/>
              </a:ext>
            </a:extLst>
          </p:cNvPr>
          <p:cNvSpPr/>
          <p:nvPr/>
        </p:nvSpPr>
        <p:spPr>
          <a:xfrm>
            <a:off x="4693600" y="2255536"/>
            <a:ext cx="462599" cy="136718"/>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 9"/>
          <p:cNvSpPr/>
          <p:nvPr/>
        </p:nvSpPr>
        <p:spPr>
          <a:xfrm>
            <a:off x="959686" y="779213"/>
            <a:ext cx="3553668"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網路登記就讀志願序</a:t>
            </a:r>
          </a:p>
        </p:txBody>
      </p:sp>
    </p:spTree>
    <p:extLst>
      <p:ext uri="{BB962C8B-B14F-4D97-AF65-F5344CB8AC3E}">
        <p14:creationId xmlns:p14="http://schemas.microsoft.com/office/powerpoint/2010/main" xmlns="" val="2368740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p:cNvPicPr>
            <a:picLocks noChangeAspect="1"/>
          </p:cNvPicPr>
          <p:nvPr/>
        </p:nvPicPr>
        <p:blipFill>
          <a:blip r:embed="rId3"/>
          <a:stretch>
            <a:fillRect/>
          </a:stretch>
        </p:blipFill>
        <p:spPr>
          <a:xfrm>
            <a:off x="840058" y="782462"/>
            <a:ext cx="5897291" cy="5968687"/>
          </a:xfrm>
          <a:prstGeom prst="rect">
            <a:avLst/>
          </a:prstGeom>
        </p:spPr>
      </p:pic>
      <p:pic>
        <p:nvPicPr>
          <p:cNvPr id="6" name="圖片 5"/>
          <p:cNvPicPr>
            <a:picLocks noChangeAspect="1"/>
          </p:cNvPicPr>
          <p:nvPr/>
        </p:nvPicPr>
        <p:blipFill>
          <a:blip r:embed="rId4"/>
          <a:stretch>
            <a:fillRect/>
          </a:stretch>
        </p:blipFill>
        <p:spPr>
          <a:xfrm>
            <a:off x="2517042" y="3430081"/>
            <a:ext cx="8824058" cy="3321068"/>
          </a:xfrm>
          <a:prstGeom prst="rect">
            <a:avLst/>
          </a:prstGeom>
        </p:spPr>
      </p:pic>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a:t>
            </a:r>
            <a:r>
              <a:rPr lang="zh-TW" altLang="en-US" sz="2100" b="1" spc="-75" dirty="0" smtClean="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高中職學校系統</a:t>
            </a:r>
          </a:p>
        </p:txBody>
      </p:sp>
      <p:pic>
        <p:nvPicPr>
          <p:cNvPr id="4" name="圖片 3"/>
          <p:cNvPicPr>
            <a:picLocks noChangeAspect="1"/>
          </p:cNvPicPr>
          <p:nvPr/>
        </p:nvPicPr>
        <p:blipFill>
          <a:blip r:embed="rId5"/>
          <a:stretch>
            <a:fillRect/>
          </a:stretch>
        </p:blipFill>
        <p:spPr>
          <a:xfrm>
            <a:off x="7174421" y="723522"/>
            <a:ext cx="3790476" cy="2647619"/>
          </a:xfrm>
          <a:prstGeom prst="rect">
            <a:avLst/>
          </a:prstGeom>
        </p:spPr>
      </p:pic>
      <p:sp>
        <p:nvSpPr>
          <p:cNvPr id="2" name="矩形 1"/>
          <p:cNvSpPr/>
          <p:nvPr/>
        </p:nvSpPr>
        <p:spPr>
          <a:xfrm>
            <a:off x="3765550" y="4965700"/>
            <a:ext cx="7493000" cy="167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45671577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9" name="圓角矩形 8"/>
          <p:cNvSpPr/>
          <p:nvPr/>
        </p:nvSpPr>
        <p:spPr>
          <a:xfrm>
            <a:off x="1131045" y="931895"/>
            <a:ext cx="5371760" cy="80148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a:spLocks noChangeArrowheads="1"/>
          </p:cNvSpPr>
          <p:nvPr/>
        </p:nvSpPr>
        <p:spPr bwMode="auto">
          <a:xfrm>
            <a:off x="1225864" y="976576"/>
            <a:ext cx="51010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111.4.18(</a:t>
            </a:r>
            <a:r>
              <a:rPr lang="zh-TW" altLang="en-US" sz="1800" b="1" dirty="0">
                <a:solidFill>
                  <a:srgbClr val="FF0000"/>
                </a:solidFill>
                <a:latin typeface="微軟正黑體" panose="020B0604030504040204" pitchFamily="34" charset="-120"/>
                <a:ea typeface="微軟正黑體" panose="020B0604030504040204" pitchFamily="34" charset="-120"/>
              </a:rPr>
              <a:t>一</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：繳費身分審查登記情形</a:t>
            </a:r>
            <a:endParaRPr lang="en-US" altLang="zh-TW" sz="1800" b="1" dirty="0">
              <a:latin typeface="微軟正黑體" panose="020B0604030504040204" pitchFamily="34" charset="-120"/>
              <a:ea typeface="微軟正黑體" panose="020B0604030504040204" pitchFamily="34" charset="-120"/>
            </a:endParaRPr>
          </a:p>
        </p:txBody>
      </p:sp>
      <p:sp>
        <p:nvSpPr>
          <p:cNvPr id="11" name="矩形 9"/>
          <p:cNvSpPr>
            <a:spLocks noChangeArrowheads="1"/>
          </p:cNvSpPr>
          <p:nvPr/>
        </p:nvSpPr>
        <p:spPr bwMode="auto">
          <a:xfrm>
            <a:off x="1242392" y="1322810"/>
            <a:ext cx="46394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111.4.27(</a:t>
            </a:r>
            <a:r>
              <a:rPr lang="zh-TW" altLang="en-US" sz="1800" b="1" dirty="0">
                <a:solidFill>
                  <a:srgbClr val="FF0000"/>
                </a:solidFill>
                <a:latin typeface="微軟正黑體" panose="020B0604030504040204" pitchFamily="34" charset="-120"/>
                <a:ea typeface="微軟正黑體" panose="020B0604030504040204" pitchFamily="34" charset="-120"/>
              </a:rPr>
              <a:t>三</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 </a:t>
            </a:r>
            <a:r>
              <a:rPr lang="en-US" altLang="zh-TW" sz="1800" b="1" dirty="0">
                <a:solidFill>
                  <a:srgbClr val="FF0000"/>
                </a:solidFill>
                <a:latin typeface="微軟正黑體" panose="020B0604030504040204" pitchFamily="34" charset="-120"/>
                <a:ea typeface="微軟正黑體" panose="020B0604030504040204" pitchFamily="34" charset="-120"/>
              </a:rPr>
              <a:t>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：繳費身分審查結果</a:t>
            </a:r>
            <a:endParaRPr lang="en-US" altLang="zh-TW" sz="1800" b="1" dirty="0">
              <a:latin typeface="微軟正黑體" panose="020B0604030504040204" pitchFamily="34" charset="-120"/>
              <a:ea typeface="微軟正黑體" panose="020B0604030504040204" pitchFamily="34" charset="-120"/>
            </a:endParaRPr>
          </a:p>
        </p:txBody>
      </p:sp>
      <p:sp>
        <p:nvSpPr>
          <p:cNvPr id="12" name="圓角矩形 11"/>
          <p:cNvSpPr/>
          <p:nvPr/>
        </p:nvSpPr>
        <p:spPr>
          <a:xfrm>
            <a:off x="1131045" y="3675803"/>
            <a:ext cx="6211013" cy="80003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9"/>
          <p:cNvSpPr>
            <a:spLocks noChangeArrowheads="1"/>
          </p:cNvSpPr>
          <p:nvPr/>
        </p:nvSpPr>
        <p:spPr bwMode="auto">
          <a:xfrm>
            <a:off x="1176420" y="3705718"/>
            <a:ext cx="45592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111.5.5(</a:t>
            </a:r>
            <a:r>
              <a:rPr lang="zh-TW" altLang="en-US" sz="1800" b="1" dirty="0">
                <a:solidFill>
                  <a:srgbClr val="FF0000"/>
                </a:solidFill>
                <a:latin typeface="微軟正黑體" panose="020B0604030504040204" pitchFamily="34" charset="-120"/>
                <a:ea typeface="微軟正黑體" panose="020B0604030504040204" pitchFamily="34" charset="-120"/>
              </a:rPr>
              <a:t>四</a:t>
            </a:r>
            <a:r>
              <a:rPr lang="en-US" altLang="zh-TW" sz="1800" b="1" dirty="0">
                <a:solidFill>
                  <a:srgbClr val="FF0000"/>
                </a:solidFill>
                <a:latin typeface="微軟正黑體" panose="020B0604030504040204" pitchFamily="34" charset="-120"/>
                <a:ea typeface="微軟正黑體" panose="020B0604030504040204" pitchFamily="34" charset="-120"/>
              </a:rPr>
              <a:t>) </a:t>
            </a:r>
            <a:r>
              <a:rPr lang="zh-TW" altLang="en-US" sz="1800" b="1" dirty="0">
                <a:solidFill>
                  <a:srgbClr val="FF0000"/>
                </a:solidFill>
                <a:latin typeface="微軟正黑體" panose="020B0604030504040204" pitchFamily="34" charset="-120"/>
                <a:ea typeface="微軟正黑體" panose="020B0604030504040204" pitchFamily="34" charset="-120"/>
              </a:rPr>
              <a:t> </a:t>
            </a:r>
            <a:r>
              <a:rPr lang="en-US" altLang="zh-TW" sz="1800" b="1" dirty="0">
                <a:solidFill>
                  <a:srgbClr val="FF0000"/>
                </a:solidFill>
                <a:latin typeface="微軟正黑體" panose="020B0604030504040204" pitchFamily="34" charset="-120"/>
                <a:ea typeface="微軟正黑體" panose="020B0604030504040204" pitchFamily="34" charset="-120"/>
              </a:rPr>
              <a:t>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：資格審查登記情形</a:t>
            </a:r>
            <a:endParaRPr lang="en-US" altLang="zh-TW" sz="1800" b="1" dirty="0">
              <a:latin typeface="微軟正黑體" panose="020B0604030504040204" pitchFamily="34" charset="-120"/>
              <a:ea typeface="微軟正黑體" panose="020B0604030504040204" pitchFamily="34" charset="-120"/>
            </a:endParaRPr>
          </a:p>
        </p:txBody>
      </p:sp>
      <p:sp>
        <p:nvSpPr>
          <p:cNvPr id="14" name="矩形 14"/>
          <p:cNvSpPr>
            <a:spLocks noChangeArrowheads="1"/>
          </p:cNvSpPr>
          <p:nvPr/>
        </p:nvSpPr>
        <p:spPr bwMode="auto">
          <a:xfrm>
            <a:off x="1166414" y="4060730"/>
            <a:ext cx="69119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b="1" dirty="0">
                <a:latin typeface="微軟正黑體" panose="020B0604030504040204" pitchFamily="34" charset="-120"/>
                <a:ea typeface="微軟正黑體" panose="020B0604030504040204" pitchFamily="34" charset="-120"/>
              </a:rPr>
              <a:t>◎</a:t>
            </a:r>
            <a:r>
              <a:rPr lang="en-US" altLang="zh-TW" sz="1800" b="1" dirty="0">
                <a:solidFill>
                  <a:srgbClr val="FF0000"/>
                </a:solidFill>
                <a:latin typeface="微軟正黑體" panose="020B0604030504040204" pitchFamily="34" charset="-120"/>
                <a:ea typeface="微軟正黑體" panose="020B0604030504040204" pitchFamily="34" charset="-120"/>
              </a:rPr>
              <a:t>111.5.17(</a:t>
            </a:r>
            <a:r>
              <a:rPr lang="zh-TW" altLang="en-US" sz="1800" b="1" dirty="0">
                <a:solidFill>
                  <a:srgbClr val="FF0000"/>
                </a:solidFill>
                <a:latin typeface="微軟正黑體" panose="020B0604030504040204" pitchFamily="34" charset="-120"/>
                <a:ea typeface="微軟正黑體" panose="020B0604030504040204" pitchFamily="34" charset="-120"/>
              </a:rPr>
              <a:t>二</a:t>
            </a:r>
            <a:r>
              <a:rPr lang="en-US" altLang="zh-TW" sz="1800" b="1" dirty="0">
                <a:solidFill>
                  <a:srgbClr val="FF0000"/>
                </a:solidFill>
                <a:latin typeface="微軟正黑體" panose="020B0604030504040204" pitchFamily="34" charset="-120"/>
                <a:ea typeface="微軟正黑體" panose="020B0604030504040204" pitchFamily="34" charset="-120"/>
              </a:rPr>
              <a:t>) 10:00</a:t>
            </a:r>
            <a:r>
              <a:rPr lang="zh-TW" altLang="en-US" sz="1800" b="1" dirty="0">
                <a:solidFill>
                  <a:srgbClr val="FF0000"/>
                </a:solidFill>
                <a:latin typeface="微軟正黑體" panose="020B0604030504040204" pitchFamily="34" charset="-120"/>
                <a:ea typeface="微軟正黑體" panose="020B0604030504040204" pitchFamily="34" charset="-120"/>
              </a:rPr>
              <a:t>起</a:t>
            </a:r>
            <a:r>
              <a:rPr lang="zh-TW" altLang="en-US" sz="1800" b="1" dirty="0">
                <a:latin typeface="微軟正黑體" panose="020B0604030504040204" pitchFamily="34" charset="-120"/>
                <a:ea typeface="微軟正黑體" panose="020B0604030504040204" pitchFamily="34" charset="-120"/>
              </a:rPr>
              <a:t>：資格審查結果及甄審優待加分比例</a:t>
            </a:r>
          </a:p>
        </p:txBody>
      </p:sp>
      <p:pic>
        <p:nvPicPr>
          <p:cNvPr id="2" name="圖片 1"/>
          <p:cNvPicPr>
            <a:picLocks noChangeAspect="1"/>
          </p:cNvPicPr>
          <p:nvPr/>
        </p:nvPicPr>
        <p:blipFill>
          <a:blip r:embed="rId3"/>
          <a:stretch>
            <a:fillRect/>
          </a:stretch>
        </p:blipFill>
        <p:spPr>
          <a:xfrm>
            <a:off x="1131045" y="2021286"/>
            <a:ext cx="9933333" cy="1328865"/>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31045" y="4706855"/>
            <a:ext cx="9866667" cy="1495238"/>
          </a:xfrm>
          <a:prstGeom prst="rect">
            <a:avLst/>
          </a:prstGeom>
          <a:ln>
            <a:solidFill>
              <a:schemeClr val="tx1"/>
            </a:solidFill>
          </a:ln>
        </p:spPr>
      </p:pic>
    </p:spTree>
    <p:extLst>
      <p:ext uri="{BB962C8B-B14F-4D97-AF65-F5344CB8AC3E}">
        <p14:creationId xmlns:p14="http://schemas.microsoft.com/office/powerpoint/2010/main" xmlns="" val="212310688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5" name="圓角矩形 14"/>
          <p:cNvSpPr/>
          <p:nvPr/>
        </p:nvSpPr>
        <p:spPr>
          <a:xfrm>
            <a:off x="1147268" y="1129970"/>
            <a:ext cx="5665631"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8"/>
          <p:cNvSpPr>
            <a:spLocks noChangeArrowheads="1"/>
          </p:cNvSpPr>
          <p:nvPr/>
        </p:nvSpPr>
        <p:spPr bwMode="auto">
          <a:xfrm>
            <a:off x="1176420" y="1175768"/>
            <a:ext cx="563647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111.5.17(</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：報名考生確認結果查詢</a:t>
            </a:r>
          </a:p>
        </p:txBody>
      </p:sp>
      <p:sp>
        <p:nvSpPr>
          <p:cNvPr id="17" name="圓角矩形 16"/>
          <p:cNvSpPr/>
          <p:nvPr/>
        </p:nvSpPr>
        <p:spPr>
          <a:xfrm>
            <a:off x="1176420" y="3660039"/>
            <a:ext cx="490957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233515" y="3684477"/>
            <a:ext cx="57464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111.6.16(</a:t>
            </a:r>
            <a:r>
              <a:rPr lang="zh-TW" altLang="en-US" sz="2000" b="1" dirty="0">
                <a:solidFill>
                  <a:srgbClr val="FF0000"/>
                </a:solidFill>
                <a:latin typeface="微軟正黑體" panose="020B0604030504040204" pitchFamily="34" charset="-120"/>
                <a:ea typeface="微軟正黑體" panose="020B0604030504040204" pitchFamily="34" charset="-120"/>
              </a:rPr>
              <a:t>三</a:t>
            </a:r>
            <a:r>
              <a:rPr lang="en-US" altLang="zh-TW" sz="2000" b="1" dirty="0">
                <a:solidFill>
                  <a:srgbClr val="FF0000"/>
                </a:solidFill>
                <a:latin typeface="微軟正黑體" panose="020B0604030504040204" pitchFamily="34" charset="-120"/>
                <a:ea typeface="微軟正黑體" panose="020B0604030504040204" pitchFamily="34" charset="-120"/>
              </a:rPr>
              <a:t>) 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：甄審總成績查詢</a:t>
            </a:r>
          </a:p>
        </p:txBody>
      </p:sp>
      <p:pic>
        <p:nvPicPr>
          <p:cNvPr id="2" name="圖片 1"/>
          <p:cNvPicPr>
            <a:picLocks noChangeAspect="1"/>
          </p:cNvPicPr>
          <p:nvPr/>
        </p:nvPicPr>
        <p:blipFill>
          <a:blip r:embed="rId3"/>
          <a:stretch>
            <a:fillRect/>
          </a:stretch>
        </p:blipFill>
        <p:spPr>
          <a:xfrm>
            <a:off x="1233515" y="1819248"/>
            <a:ext cx="9857143" cy="1451490"/>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47268" y="4498326"/>
            <a:ext cx="9838095" cy="1433551"/>
          </a:xfrm>
          <a:prstGeom prst="rect">
            <a:avLst/>
          </a:prstGeom>
          <a:ln>
            <a:solidFill>
              <a:schemeClr val="tx1"/>
            </a:solidFill>
          </a:ln>
        </p:spPr>
      </p:pic>
    </p:spTree>
    <p:extLst>
      <p:ext uri="{BB962C8B-B14F-4D97-AF65-F5344CB8AC3E}">
        <p14:creationId xmlns:p14="http://schemas.microsoft.com/office/powerpoint/2010/main" xmlns="" val="41297211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6" name="圓角矩形 15"/>
          <p:cNvSpPr/>
          <p:nvPr/>
        </p:nvSpPr>
        <p:spPr>
          <a:xfrm>
            <a:off x="1068796" y="943294"/>
            <a:ext cx="705678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7"/>
          <p:cNvSpPr>
            <a:spLocks noChangeArrowheads="1"/>
          </p:cNvSpPr>
          <p:nvPr/>
        </p:nvSpPr>
        <p:spPr bwMode="auto">
          <a:xfrm>
            <a:off x="1120932" y="967732"/>
            <a:ext cx="709841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111.6.20 (</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：考生甄審結果</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正、備取生名單</a:t>
            </a:r>
            <a:r>
              <a:rPr lang="en-US" altLang="zh-TW" sz="2000" b="1" dirty="0">
                <a:latin typeface="微軟正黑體" panose="020B0604030504040204" pitchFamily="34" charset="-120"/>
                <a:ea typeface="微軟正黑體" panose="020B0604030504040204" pitchFamily="34" charset="-120"/>
              </a:rPr>
              <a:t>)</a:t>
            </a:r>
            <a:r>
              <a:rPr lang="zh-TW" altLang="en-US" sz="2000" b="1" dirty="0">
                <a:latin typeface="微軟正黑體" panose="020B0604030504040204" pitchFamily="34" charset="-120"/>
                <a:ea typeface="微軟正黑體" panose="020B0604030504040204" pitchFamily="34" charset="-120"/>
              </a:rPr>
              <a:t>查詢</a:t>
            </a:r>
          </a:p>
        </p:txBody>
      </p:sp>
      <p:sp>
        <p:nvSpPr>
          <p:cNvPr id="19" name="圓角矩形 18"/>
          <p:cNvSpPr/>
          <p:nvPr/>
        </p:nvSpPr>
        <p:spPr>
          <a:xfrm>
            <a:off x="1068796" y="3549570"/>
            <a:ext cx="5708504"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7"/>
          <p:cNvSpPr>
            <a:spLocks noChangeArrowheads="1"/>
          </p:cNvSpPr>
          <p:nvPr/>
        </p:nvSpPr>
        <p:spPr bwMode="auto">
          <a:xfrm>
            <a:off x="1110971" y="3574008"/>
            <a:ext cx="563647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111.6.27 (</a:t>
            </a:r>
            <a:r>
              <a:rPr lang="zh-TW" altLang="en-US" sz="2000" b="1" dirty="0">
                <a:solidFill>
                  <a:srgbClr val="FF0000"/>
                </a:solidFill>
                <a:latin typeface="微軟正黑體" panose="020B0604030504040204" pitchFamily="34" charset="-120"/>
                <a:ea typeface="微軟正黑體" panose="020B0604030504040204" pitchFamily="34" charset="-120"/>
              </a:rPr>
              <a:t>一</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：考生選填志願狀況查詢</a:t>
            </a:r>
          </a:p>
        </p:txBody>
      </p:sp>
      <p:pic>
        <p:nvPicPr>
          <p:cNvPr id="2" name="圖片 1"/>
          <p:cNvPicPr>
            <a:picLocks noChangeAspect="1"/>
          </p:cNvPicPr>
          <p:nvPr/>
        </p:nvPicPr>
        <p:blipFill>
          <a:blip r:embed="rId3"/>
          <a:stretch>
            <a:fillRect/>
          </a:stretch>
        </p:blipFill>
        <p:spPr>
          <a:xfrm>
            <a:off x="1120932" y="1670992"/>
            <a:ext cx="9847619" cy="1436615"/>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120932" y="4416081"/>
            <a:ext cx="9800000" cy="1515796"/>
          </a:xfrm>
          <a:prstGeom prst="rect">
            <a:avLst/>
          </a:prstGeom>
          <a:ln>
            <a:solidFill>
              <a:schemeClr val="tx1"/>
            </a:solidFill>
          </a:ln>
        </p:spPr>
      </p:pic>
    </p:spTree>
    <p:extLst>
      <p:ext uri="{BB962C8B-B14F-4D97-AF65-F5344CB8AC3E}">
        <p14:creationId xmlns:p14="http://schemas.microsoft.com/office/powerpoint/2010/main" xmlns="" val="2230174091"/>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貳、高中職學校系統</a:t>
            </a:r>
          </a:p>
        </p:txBody>
      </p:sp>
      <p:sp>
        <p:nvSpPr>
          <p:cNvPr id="15" name="圓角矩形 14"/>
          <p:cNvSpPr/>
          <p:nvPr/>
        </p:nvSpPr>
        <p:spPr>
          <a:xfrm>
            <a:off x="987429" y="928881"/>
            <a:ext cx="623822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7"/>
          <p:cNvSpPr>
            <a:spLocks noChangeArrowheads="1"/>
          </p:cNvSpPr>
          <p:nvPr/>
        </p:nvSpPr>
        <p:spPr bwMode="auto">
          <a:xfrm>
            <a:off x="1104973" y="963678"/>
            <a:ext cx="625363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111.7.5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：就讀志願序統一分發結果查詢</a:t>
            </a:r>
          </a:p>
        </p:txBody>
      </p:sp>
      <p:sp>
        <p:nvSpPr>
          <p:cNvPr id="17" name="圓角矩形 16"/>
          <p:cNvSpPr/>
          <p:nvPr/>
        </p:nvSpPr>
        <p:spPr>
          <a:xfrm>
            <a:off x="1009086" y="3689154"/>
            <a:ext cx="5088852" cy="424548"/>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7"/>
          <p:cNvSpPr>
            <a:spLocks noChangeArrowheads="1"/>
          </p:cNvSpPr>
          <p:nvPr/>
        </p:nvSpPr>
        <p:spPr bwMode="auto">
          <a:xfrm>
            <a:off x="1104973" y="3723951"/>
            <a:ext cx="497123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273050" indent="-273050"/>
            <a:r>
              <a:rPr lang="zh-TW" altLang="en-US" sz="2000" b="1" dirty="0">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rPr>
              <a:t>111.7.5 (</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b="1" dirty="0">
                <a:latin typeface="微軟正黑體" panose="020B0604030504040204" pitchFamily="34" charset="-120"/>
                <a:ea typeface="微軟正黑體" panose="020B0604030504040204" pitchFamily="34" charset="-120"/>
              </a:rPr>
              <a:t>：考生報到狀況查詢</a:t>
            </a:r>
          </a:p>
        </p:txBody>
      </p:sp>
      <p:pic>
        <p:nvPicPr>
          <p:cNvPr id="2" name="圖片 1"/>
          <p:cNvPicPr>
            <a:picLocks noChangeAspect="1"/>
          </p:cNvPicPr>
          <p:nvPr/>
        </p:nvPicPr>
        <p:blipFill>
          <a:blip r:embed="rId3"/>
          <a:stretch>
            <a:fillRect/>
          </a:stretch>
        </p:blipFill>
        <p:spPr>
          <a:xfrm>
            <a:off x="1009086" y="1760727"/>
            <a:ext cx="9771428" cy="1533457"/>
          </a:xfrm>
          <a:prstGeom prst="rect">
            <a:avLst/>
          </a:prstGeom>
          <a:ln>
            <a:solidFill>
              <a:schemeClr val="tx1"/>
            </a:solidFill>
          </a:ln>
        </p:spPr>
      </p:pic>
      <p:pic>
        <p:nvPicPr>
          <p:cNvPr id="3" name="圖片 2"/>
          <p:cNvPicPr>
            <a:picLocks noChangeAspect="1"/>
          </p:cNvPicPr>
          <p:nvPr/>
        </p:nvPicPr>
        <p:blipFill>
          <a:blip r:embed="rId4"/>
          <a:stretch>
            <a:fillRect/>
          </a:stretch>
        </p:blipFill>
        <p:spPr>
          <a:xfrm>
            <a:off x="1009086" y="4508672"/>
            <a:ext cx="9838095" cy="1552141"/>
          </a:xfrm>
          <a:prstGeom prst="rect">
            <a:avLst/>
          </a:prstGeom>
          <a:ln>
            <a:solidFill>
              <a:schemeClr val="tx1"/>
            </a:solidFill>
          </a:ln>
        </p:spPr>
      </p:pic>
    </p:spTree>
    <p:extLst>
      <p:ext uri="{BB962C8B-B14F-4D97-AF65-F5344CB8AC3E}">
        <p14:creationId xmlns:p14="http://schemas.microsoft.com/office/powerpoint/2010/main" xmlns="" val="21554564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2842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1" descr="聯合會logo"/>
          <p:cNvPicPr>
            <a:picLocks noChangeAspect="1" noChangeArrowheads="1"/>
          </p:cNvPicPr>
          <p:nvPr/>
        </p:nvPicPr>
        <p:blipFill>
          <a:blip r:embed="rId3" cstate="print"/>
          <a:srcRect/>
          <a:stretch>
            <a:fillRect/>
          </a:stretch>
        </p:blipFill>
        <p:spPr bwMode="auto">
          <a:xfrm>
            <a:off x="3621321" y="5051698"/>
            <a:ext cx="4695365" cy="843236"/>
          </a:xfrm>
          <a:prstGeom prst="rect">
            <a:avLst/>
          </a:prstGeom>
          <a:noFill/>
          <a:ln w="9525">
            <a:noFill/>
            <a:miter lim="800000"/>
            <a:headEnd/>
            <a:tailEnd/>
          </a:ln>
        </p:spPr>
      </p:pic>
      <p:pic>
        <p:nvPicPr>
          <p:cNvPr id="7" name="圖片 6"/>
          <p:cNvPicPr/>
          <p:nvPr/>
        </p:nvPicPr>
        <p:blipFill>
          <a:blip r:embed="rId4">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552845" y="4109157"/>
            <a:ext cx="1083451" cy="1056778"/>
          </a:xfrm>
          <a:prstGeom prst="rect">
            <a:avLst/>
          </a:prstGeom>
          <a:noFill/>
        </p:spPr>
      </p:pic>
      <p:sp>
        <p:nvSpPr>
          <p:cNvPr id="4" name="矩形 3"/>
          <p:cNvSpPr/>
          <p:nvPr/>
        </p:nvSpPr>
        <p:spPr>
          <a:xfrm>
            <a:off x="-10885" y="66057"/>
            <a:ext cx="12192000" cy="6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855" y="125401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9" name="矩形 8"/>
          <p:cNvSpPr/>
          <p:nvPr/>
        </p:nvSpPr>
        <p:spPr>
          <a:xfrm>
            <a:off x="-2856" y="307843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內容版面配置區 2"/>
          <p:cNvSpPr>
            <a:spLocks noGrp="1"/>
          </p:cNvSpPr>
          <p:nvPr>
            <p:ph type="subTitle" idx="1"/>
          </p:nvPr>
        </p:nvSpPr>
        <p:spPr>
          <a:xfrm>
            <a:off x="1513115" y="995593"/>
            <a:ext cx="9144000" cy="1655762"/>
          </a:xfrm>
        </p:spPr>
        <p:txBody>
          <a:bodyPr>
            <a:noAutofit/>
          </a:bodyPr>
          <a:lstStyle/>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sp>
        <p:nvSpPr>
          <p:cNvPr id="10" name="投影片編號版面配置區 9"/>
          <p:cNvSpPr>
            <a:spLocks noGrp="1"/>
          </p:cNvSpPr>
          <p:nvPr>
            <p:ph type="sldNum" sz="quarter" idx="12"/>
          </p:nvPr>
        </p:nvSpPr>
        <p:spPr/>
        <p:txBody>
          <a:bodyPr/>
          <a:lstStyle/>
          <a:p>
            <a:fld id="{BFD9D296-0923-4B30-8558-81C121D8C7E7}" type="slidenum">
              <a:rPr lang="zh-TW" altLang="en-US" smtClean="0"/>
              <a:pPr/>
              <a:t>87</a:t>
            </a:fld>
            <a:endParaRPr lang="zh-TW" altLang="en-US" dirty="0"/>
          </a:p>
        </p:txBody>
      </p:sp>
      <p:sp>
        <p:nvSpPr>
          <p:cNvPr id="12" name="橢圓 11"/>
          <p:cNvSpPr/>
          <p:nvPr/>
        </p:nvSpPr>
        <p:spPr>
          <a:xfrm>
            <a:off x="9723333" y="163373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2" descr="https://caac.jctv.ntut.edu.tw/105generalquery/image/applyLogo.gif"/>
          <p:cNvPicPr>
            <a:picLocks noChangeAspect="1" noChangeArrowheads="1"/>
          </p:cNvPicPr>
          <p:nvPr/>
        </p:nvPicPr>
        <p:blipFill>
          <a:blip r:embed="rId5" cstate="print"/>
          <a:srcRect/>
          <a:stretch>
            <a:fillRect/>
          </a:stretch>
        </p:blipFill>
        <p:spPr bwMode="auto">
          <a:xfrm>
            <a:off x="9749627" y="1716594"/>
            <a:ext cx="1085380" cy="1103274"/>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3824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2)">
                                      <p:cBhvr>
                                        <p:cTn id="24" dur="3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100" b="1" spc="-75" dirty="0">
                <a:solidFill>
                  <a:prstClr val="black"/>
                </a:solidFill>
                <a:latin typeface="華康儷楷書" panose="03000509000000000000" pitchFamily="65" charset="-120"/>
                <a:ea typeface="華康儷楷書" panose="03000509000000000000" pitchFamily="65" charset="-120"/>
              </a:rPr>
              <a:t>壹、考生作業系統說明</a:t>
            </a:r>
          </a:p>
        </p:txBody>
      </p:sp>
      <p:sp>
        <p:nvSpPr>
          <p:cNvPr id="3" name="圓角矩形 2"/>
          <p:cNvSpPr/>
          <p:nvPr/>
        </p:nvSpPr>
        <p:spPr>
          <a:xfrm>
            <a:off x="1166570" y="841645"/>
            <a:ext cx="4003307"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華康儷楷書" panose="03000509000000000000" pitchFamily="65" charset="-120"/>
                <a:ea typeface="華康儷楷書" panose="03000509000000000000" pitchFamily="65" charset="-120"/>
                <a:cs typeface="華康中黑體" pitchFamily="49" charset="-120"/>
              </a:rPr>
              <a:t>繳費身分審查登錄系統</a:t>
            </a:r>
          </a:p>
        </p:txBody>
      </p:sp>
      <p:sp>
        <p:nvSpPr>
          <p:cNvPr id="9" name="Rectangle 2"/>
          <p:cNvSpPr txBox="1">
            <a:spLocks noChangeArrowheads="1"/>
          </p:cNvSpPr>
          <p:nvPr/>
        </p:nvSpPr>
        <p:spPr>
          <a:xfrm>
            <a:off x="5394612" y="855402"/>
            <a:ext cx="9144000" cy="634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zh-TW" altLang="en-US" sz="2000" b="1" dirty="0">
                <a:latin typeface="微軟正黑體" panose="020B0604030504040204" pitchFamily="34" charset="-120"/>
                <a:ea typeface="微軟正黑體" panose="020B0604030504040204" pitchFamily="34" charset="-120"/>
              </a:rPr>
              <a:t>步驟二 列印留存通行碼確認單</a:t>
            </a:r>
            <a:endParaRPr lang="zh-TW" altLang="en-US" sz="2000" kern="0" dirty="0">
              <a:solidFill>
                <a:srgbClr val="660066"/>
              </a:solidFill>
              <a:latin typeface="標楷體" panose="03000509000000000000" pitchFamily="65" charset="-120"/>
              <a:ea typeface="標楷體" panose="03000509000000000000" pitchFamily="65" charset="-120"/>
            </a:endParaRPr>
          </a:p>
        </p:txBody>
      </p:sp>
      <p:pic>
        <p:nvPicPr>
          <p:cNvPr id="1026" name="Picture 2" descr="01-3 通行碼保存"/>
          <p:cNvPicPr>
            <a:picLocks noChangeAspect="1" noChangeArrowheads="1"/>
          </p:cNvPicPr>
          <p:nvPr/>
        </p:nvPicPr>
        <p:blipFill>
          <a:blip r:embed="rId3">
            <a:extLst>
              <a:ext uri="{28A0092B-C50C-407E-A947-70E740481C1C}">
                <a14:useLocalDpi xmlns:a14="http://schemas.microsoft.com/office/drawing/2010/main" xmlns="" val="0"/>
              </a:ext>
            </a:extLst>
          </a:blip>
          <a:srcRect l="8418" t="22672" r="17249" b="57143"/>
          <a:stretch>
            <a:fillRect/>
          </a:stretch>
        </p:blipFill>
        <p:spPr bwMode="auto">
          <a:xfrm>
            <a:off x="1109951" y="1730418"/>
            <a:ext cx="9655052" cy="208447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上彎箭號 5">
            <a:extLst>
              <a:ext uri="{FF2B5EF4-FFF2-40B4-BE49-F238E27FC236}">
                <a16:creationId xmlns:a16="http://schemas.microsoft.com/office/drawing/2014/main" xmlns="" id="{FD27B4CC-A413-4E2A-A14A-C9DD8B64DA2D}"/>
              </a:ext>
            </a:extLst>
          </p:cNvPr>
          <p:cNvSpPr/>
          <p:nvPr/>
        </p:nvSpPr>
        <p:spPr>
          <a:xfrm rot="5400000">
            <a:off x="3788174" y="2218059"/>
            <a:ext cx="1176232" cy="4052845"/>
          </a:xfrm>
          <a:prstGeom prst="bentUpArrow">
            <a:avLst>
              <a:gd name="adj1" fmla="val 10050"/>
              <a:gd name="adj2" fmla="val 25000"/>
              <a:gd name="adj3" fmla="val 25000"/>
            </a:avLst>
          </a:prstGeom>
          <a:solidFill>
            <a:srgbClr val="CC99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4">
            <a:extLst>
              <a:ext uri="{28A0092B-C50C-407E-A947-70E740481C1C}">
                <a14:useLocalDpi xmlns:a14="http://schemas.microsoft.com/office/drawing/2010/main" xmlns="" val="0"/>
              </a:ext>
            </a:extLst>
          </a:blip>
          <a:srcRect t="4506" b="25864"/>
          <a:stretch/>
        </p:blipFill>
        <p:spPr>
          <a:xfrm>
            <a:off x="6422633" y="2977189"/>
            <a:ext cx="4342370" cy="3633537"/>
          </a:xfrm>
          <a:prstGeom prst="rect">
            <a:avLst/>
          </a:prstGeom>
          <a:ln>
            <a:solidFill>
              <a:schemeClr val="tx1"/>
            </a:solidFill>
          </a:ln>
        </p:spPr>
      </p:pic>
    </p:spTree>
    <p:extLst>
      <p:ext uri="{BB962C8B-B14F-4D97-AF65-F5344CB8AC3E}">
        <p14:creationId xmlns:p14="http://schemas.microsoft.com/office/powerpoint/2010/main" xmlns="" val="222920456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16768</TotalTime>
  <Words>7897</Words>
  <Application>Microsoft Office PowerPoint</Application>
  <PresentationFormat>自訂</PresentationFormat>
  <Paragraphs>829</Paragraphs>
  <Slides>87</Slides>
  <Notes>84</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87</vt:i4>
      </vt:variant>
    </vt:vector>
  </HeadingPairs>
  <TitlesOfParts>
    <vt:vector size="104" baseType="lpstr">
      <vt:lpstr>Arial</vt:lpstr>
      <vt:lpstr>新細明體</vt:lpstr>
      <vt:lpstr>Book Antiqua</vt:lpstr>
      <vt:lpstr>華康儷楷書</vt:lpstr>
      <vt:lpstr>華康隸書體W7</vt:lpstr>
      <vt:lpstr>Calibri</vt:lpstr>
      <vt:lpstr>Bookman Old Style</vt:lpstr>
      <vt:lpstr>Times New Roman</vt:lpstr>
      <vt:lpstr>標楷體</vt:lpstr>
      <vt:lpstr>微軟正黑體</vt:lpstr>
      <vt:lpstr>華康中黑體</vt:lpstr>
      <vt:lpstr>Wingdings</vt:lpstr>
      <vt:lpstr>Wingdings 3</vt:lpstr>
      <vt:lpstr>Calibri Light</vt:lpstr>
      <vt:lpstr>華康新篆體</vt:lpstr>
      <vt:lpstr>華康正顏楷體W5</vt:lpstr>
      <vt:lpstr>Office 佈景主題</vt:lpstr>
      <vt:lpstr>投影片 1</vt:lpstr>
      <vt:lpstr>投影片 2</vt:lpstr>
      <vt:lpstr>投影片 3</vt:lpstr>
      <vt:lpstr>111學年度重大變革事項~報名資格</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投影片 50</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投影片 67</vt:lpstr>
      <vt:lpstr>投影片 68</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投影片 87</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111四技二專技優甄審報名系統操作說明</dc:title>
  <dc:creator>聯合會</dc:creator>
  <cp:lastModifiedBy>mandy Huang</cp:lastModifiedBy>
  <cp:revision>1369</cp:revision>
  <cp:lastPrinted>2021-12-02T09:44:07Z</cp:lastPrinted>
  <dcterms:created xsi:type="dcterms:W3CDTF">2019-12-04T13:29:37Z</dcterms:created>
  <dcterms:modified xsi:type="dcterms:W3CDTF">2022-04-26T13:02:43Z</dcterms:modified>
</cp:coreProperties>
</file>